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26"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87" name="PlaceHolder 2"/>
          <p:cNvSpPr>
            <a:spLocks noGrp="1"/>
          </p:cNvSpPr>
          <p:nvPr>
            <p:ph type="hdr"/>
          </p:nvPr>
        </p:nvSpPr>
        <p:spPr>
          <a:xfrm>
            <a:off x="0" y="0"/>
            <a:ext cx="3280320" cy="534240"/>
          </a:xfrm>
          <a:prstGeom prst="rect">
            <a:avLst/>
          </a:prstGeom>
        </p:spPr>
        <p:txBody>
          <a:bodyPr lIns="0" tIns="0" rIns="0" bIns="0"/>
          <a:lstStyle/>
          <a:p>
            <a:r>
              <a:rPr lang="en-IN" sz="1400">
                <a:latin typeface="Times New Roman"/>
              </a:rPr>
              <a:t>&lt;header&gt;</a:t>
            </a:r>
            <a:endParaRPr/>
          </a:p>
        </p:txBody>
      </p:sp>
      <p:sp>
        <p:nvSpPr>
          <p:cNvPr id="88" name="PlaceHolder 3"/>
          <p:cNvSpPr>
            <a:spLocks noGrp="1"/>
          </p:cNvSpPr>
          <p:nvPr>
            <p:ph type="dt"/>
          </p:nvPr>
        </p:nvSpPr>
        <p:spPr>
          <a:xfrm>
            <a:off x="4279320" y="0"/>
            <a:ext cx="3280320" cy="534240"/>
          </a:xfrm>
          <a:prstGeom prst="rect">
            <a:avLst/>
          </a:prstGeom>
        </p:spPr>
        <p:txBody>
          <a:bodyPr lIns="0" tIns="0" rIns="0" bIns="0"/>
          <a:lstStyle/>
          <a:p>
            <a:pPr algn="r"/>
            <a:r>
              <a:rPr lang="en-IN" sz="1400">
                <a:latin typeface="Times New Roman"/>
              </a:rPr>
              <a:t>&lt;date/time&gt;</a:t>
            </a:r>
            <a:endParaRPr/>
          </a:p>
        </p:txBody>
      </p:sp>
      <p:sp>
        <p:nvSpPr>
          <p:cNvPr id="89" name="PlaceHolder 4"/>
          <p:cNvSpPr>
            <a:spLocks noGrp="1"/>
          </p:cNvSpPr>
          <p:nvPr>
            <p:ph type="ftr"/>
          </p:nvPr>
        </p:nvSpPr>
        <p:spPr>
          <a:xfrm>
            <a:off x="0" y="10157400"/>
            <a:ext cx="3280320" cy="534240"/>
          </a:xfrm>
          <a:prstGeom prst="rect">
            <a:avLst/>
          </a:prstGeom>
        </p:spPr>
        <p:txBody>
          <a:bodyPr lIns="0" tIns="0" rIns="0" bIns="0" anchor="b"/>
          <a:lstStyle/>
          <a:p>
            <a:r>
              <a:rPr lang="en-IN" sz="1400">
                <a:latin typeface="Times New Roman"/>
              </a:rPr>
              <a:t>&lt;footer&gt;</a:t>
            </a:r>
            <a:endParaRPr/>
          </a:p>
        </p:txBody>
      </p:sp>
      <p:sp>
        <p:nvSpPr>
          <p:cNvPr id="90" name="PlaceHolder 5"/>
          <p:cNvSpPr>
            <a:spLocks noGrp="1"/>
          </p:cNvSpPr>
          <p:nvPr>
            <p:ph type="sldNum"/>
          </p:nvPr>
        </p:nvSpPr>
        <p:spPr>
          <a:xfrm>
            <a:off x="4279320" y="10157400"/>
            <a:ext cx="3280320" cy="534240"/>
          </a:xfrm>
          <a:prstGeom prst="rect">
            <a:avLst/>
          </a:prstGeom>
        </p:spPr>
        <p:txBody>
          <a:bodyPr lIns="0" tIns="0" rIns="0" bIns="0" anchor="b"/>
          <a:lstStyle/>
          <a:p>
            <a:pPr algn="r"/>
            <a:fld id="{B6C17FF8-C17B-435D-ACE0-69DED0F5EA97}" type="slidenum">
              <a:rPr lang="en-IN" sz="1400">
                <a:latin typeface="Times New Roman"/>
              </a:r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PlaceHolder 1"/>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ea typeface="ＭＳ Ｐゴシック"/>
              </a:rPr>
              <a:t>Because of the inefficiency of public key cryptosystems, they are almost never used for the direct encryption of sizable block of data, but are limited to relatively small blocks. One of the most important uses of a public key cryptosystem is to encrypt secret keys for distribution. We see many specific examples of this later in the text.</a:t>
            </a:r>
            <a:endParaRPr/>
          </a:p>
        </p:txBody>
      </p:sp>
      <p:sp>
        <p:nvSpPr>
          <p:cNvPr id="418" name="TextShape 2"/>
          <p:cNvSpPr txBox="1"/>
          <p:nvPr/>
        </p:nvSpPr>
        <p:spPr>
          <a:xfrm>
            <a:off x="3884760" y="8685360"/>
            <a:ext cx="2971440" cy="456840"/>
          </a:xfrm>
          <a:prstGeom prst="rect">
            <a:avLst/>
          </a:prstGeom>
        </p:spPr>
        <p:txBody>
          <a:bodyPr anchor="b"/>
          <a:lstStyle/>
          <a:p>
            <a:pPr algn="r">
              <a:lnSpc>
                <a:spcPct val="100000"/>
              </a:lnSpc>
            </a:pPr>
            <a:fld id="{E27D8562-5161-40D2-B1E3-C8EB9B2324B1}" type="slidenum">
              <a:rPr lang="en-IN" sz="1200">
                <a:latin typeface="Times New Roman"/>
              </a:rPr>
              <a:t>24</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TextShape 1"/>
          <p:cNvSpPr txBox="1"/>
          <p:nvPr/>
        </p:nvSpPr>
        <p:spPr>
          <a:xfrm>
            <a:off x="3884760" y="8685360"/>
            <a:ext cx="2971440" cy="456840"/>
          </a:xfrm>
          <a:prstGeom prst="rect">
            <a:avLst/>
          </a:prstGeom>
        </p:spPr>
        <p:txBody>
          <a:bodyPr anchor="b"/>
          <a:lstStyle/>
          <a:p>
            <a:pPr algn="r">
              <a:lnSpc>
                <a:spcPct val="100000"/>
              </a:lnSpc>
            </a:pPr>
            <a:fld id="{6E56ED3D-DE93-46DA-945B-BEBFD98E7B17}" type="slidenum">
              <a:rPr lang="en-IN" sz="1200">
                <a:latin typeface="Times New Roman"/>
              </a:rPr>
              <a:t>58</a:t>
            </a:fld>
            <a:endParaRPr/>
          </a:p>
        </p:txBody>
      </p:sp>
      <p:sp>
        <p:nvSpPr>
          <p:cNvPr id="436"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rPr>
              <a:t>There is a critical flaw in the protocol, as shown. It can be corrected by either using timestamps, or an additional nonce, with respective advantages and limitations. </a:t>
            </a:r>
            <a:endParaRPr/>
          </a:p>
          <a:p>
            <a:pPr>
              <a:lnSpc>
                <a:spcPct val="100000"/>
              </a:lnSpc>
            </a:pPr>
            <a:r>
              <a:rPr lang="en-IN" sz="2000">
                <a:latin typeface="Arial"/>
              </a:rPr>
              <a:t>This example emphasises the need to be extremely careful in codifying assumptions, and tracking the timeliness of the flow of info in protocols. Designing secure protocols is not easy, and should not be done lightly. Great care and analysis is needed.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TextShape 1"/>
          <p:cNvSpPr txBox="1"/>
          <p:nvPr/>
        </p:nvSpPr>
        <p:spPr>
          <a:xfrm>
            <a:off x="3884760" y="8685360"/>
            <a:ext cx="2971440" cy="456840"/>
          </a:xfrm>
          <a:prstGeom prst="rect">
            <a:avLst/>
          </a:prstGeom>
        </p:spPr>
        <p:txBody>
          <a:bodyPr anchor="b"/>
          <a:lstStyle/>
          <a:p>
            <a:pPr algn="r">
              <a:lnSpc>
                <a:spcPct val="100000"/>
              </a:lnSpc>
            </a:pPr>
            <a:fld id="{A17DB131-9FCB-4082-8A5E-48B5F67E3124}" type="slidenum">
              <a:rPr lang="en-IN" sz="1200">
                <a:latin typeface="Times New Roman"/>
              </a:rPr>
              <a:t>59</a:t>
            </a:fld>
            <a:endParaRPr/>
          </a:p>
        </p:txBody>
      </p:sp>
      <p:sp>
        <p:nvSpPr>
          <p:cNvPr id="438"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rPr>
              <a:t>Have a range of approaches based on the use of public-key encryption, which generally </a:t>
            </a:r>
            <a:r>
              <a:rPr lang="en-IN" sz="2000">
                <a:latin typeface="Times New Roman"/>
              </a:rPr>
              <a:t>assume that each of the two parties is in possession of the current public key of the other. The central system is known as an Authentication Server (AS). Have various protocols using timestamps or nonces, and again flaws were found in a number of the original proposals. See text for details.</a:t>
            </a:r>
            <a:endParaRPr/>
          </a:p>
          <a:p>
            <a:pPr>
              <a:lnSpc>
                <a:spcPct val="100000"/>
              </a:lnSpc>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TextShape 1"/>
          <p:cNvSpPr txBox="1"/>
          <p:nvPr/>
        </p:nvSpPr>
        <p:spPr>
          <a:xfrm>
            <a:off x="3884760" y="8685360"/>
            <a:ext cx="2971440" cy="456840"/>
          </a:xfrm>
          <a:prstGeom prst="rect">
            <a:avLst/>
          </a:prstGeom>
        </p:spPr>
        <p:txBody>
          <a:bodyPr anchor="b"/>
          <a:lstStyle/>
          <a:p>
            <a:pPr algn="r">
              <a:lnSpc>
                <a:spcPct val="100000"/>
              </a:lnSpc>
            </a:pPr>
            <a:fld id="{C1666C30-A8FE-4673-AF07-65CF1B81C71C}" type="slidenum">
              <a:rPr lang="en-IN" sz="1200">
                <a:latin typeface="Times New Roman"/>
              </a:rPr>
              <a:t>60</a:t>
            </a:fld>
            <a:endParaRPr/>
          </a:p>
        </p:txBody>
      </p:sp>
      <p:sp>
        <p:nvSpPr>
          <p:cNvPr id="440"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Times New Roman"/>
              </a:rPr>
              <a:t>A protocol using timestamps is provided in [DENN81] is shown above. </a:t>
            </a:r>
            <a:endParaRPr/>
          </a:p>
          <a:p>
            <a:pPr>
              <a:lnSpc>
                <a:spcPct val="100000"/>
              </a:lnSpc>
            </a:pPr>
            <a:r>
              <a:rPr lang="en-IN" sz="2000">
                <a:latin typeface="Times New Roman"/>
              </a:rPr>
              <a:t>The central authentication server (AS) only provides public-key certificates.</a:t>
            </a:r>
            <a:endParaRPr/>
          </a:p>
          <a:p>
            <a:pPr>
              <a:lnSpc>
                <a:spcPct val="100000"/>
              </a:lnSpc>
            </a:pPr>
            <a:r>
              <a:rPr lang="en-IN" sz="2000">
                <a:latin typeface="Times New Roman"/>
              </a:rPr>
              <a:t>The session key is chosen and encrypted by A; hence, there is no risk of exposure by the AS. </a:t>
            </a:r>
            <a:endParaRPr/>
          </a:p>
          <a:p>
            <a:pPr>
              <a:lnSpc>
                <a:spcPct val="100000"/>
              </a:lnSpc>
            </a:pPr>
            <a:r>
              <a:rPr lang="en-IN" sz="2000">
                <a:latin typeface="Times New Roman"/>
              </a:rPr>
              <a:t>The timestamps protect against replays of compromised keys. This protocol is compact but, as before, requires synchronization of clocks.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3884760" y="8685360"/>
            <a:ext cx="2971440" cy="456840"/>
          </a:xfrm>
          <a:prstGeom prst="rect">
            <a:avLst/>
          </a:prstGeom>
        </p:spPr>
        <p:txBody>
          <a:bodyPr anchor="b"/>
          <a:lstStyle/>
          <a:p>
            <a:pPr algn="r">
              <a:lnSpc>
                <a:spcPct val="100000"/>
              </a:lnSpc>
            </a:pPr>
            <a:fld id="{408CC9EF-12E1-4C0D-947D-21C72577AA01}" type="slidenum">
              <a:rPr lang="en-IN" sz="1200">
                <a:latin typeface="Times New Roman"/>
              </a:rPr>
              <a:t>61</a:t>
            </a:fld>
            <a:endParaRPr/>
          </a:p>
        </p:txBody>
      </p:sp>
      <p:sp>
        <p:nvSpPr>
          <p:cNvPr id="442"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Times New Roman"/>
              </a:rPr>
              <a:t>One application for which encryption is growing in popularity is electronic mail (e-mail). The very nature of electronic mail, and its chief benefit, is that it is not necessary for the sender and receiver to be online at the same time. Instead, the e-mail message is forwarded to the receiver’s electronic mailbox,where it is buffered until the receiver is available to read it. The “envelope” or header of the e-mail message must be in the clear so that the message can be handled by the store-and-forward e-mail protocol. However it is often desirable that e-mail message be encrypted such that the mail-handling system is not in possession of the decryption key. A second requirement is that of authentication, where the recipient wants some assurance that the message is from the alleged sender. One-Way Authentication addresses these requirements.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Shape 1"/>
          <p:cNvSpPr txBox="1"/>
          <p:nvPr/>
        </p:nvSpPr>
        <p:spPr>
          <a:xfrm>
            <a:off x="3884760" y="8685360"/>
            <a:ext cx="2971440" cy="456840"/>
          </a:xfrm>
          <a:prstGeom prst="rect">
            <a:avLst/>
          </a:prstGeom>
        </p:spPr>
        <p:txBody>
          <a:bodyPr anchor="b"/>
          <a:lstStyle/>
          <a:p>
            <a:pPr algn="r">
              <a:lnSpc>
                <a:spcPct val="100000"/>
              </a:lnSpc>
            </a:pPr>
            <a:fld id="{0FFFE145-B962-468C-AAD8-746ED1B167E7}" type="slidenum">
              <a:rPr lang="en-IN" sz="1200">
                <a:latin typeface="Times New Roman"/>
              </a:rPr>
              <a:t>62</a:t>
            </a:fld>
            <a:endParaRPr/>
          </a:p>
        </p:txBody>
      </p:sp>
      <p:sp>
        <p:nvSpPr>
          <p:cNvPr id="444"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Times New Roman"/>
              </a:rPr>
              <a:t>Using symmetric encryption, with some refinement, the KDC strategy is a candidate for encrypted electronic mail. Because we wish to avoid requiring that the recipient be on line at the same time as the sender, steps 4 and 5 must be eliminated, leaving the protocol as shown.</a:t>
            </a:r>
            <a:endParaRPr/>
          </a:p>
          <a:p>
            <a:pPr>
              <a:lnSpc>
                <a:spcPct val="100000"/>
              </a:lnSpc>
            </a:pPr>
            <a:r>
              <a:rPr lang="en-IN" sz="2000">
                <a:latin typeface="Times New Roman"/>
              </a:rPr>
              <a:t>This approach guarantees that only the intended recipient of a message will be able to read I, and also provides a level of authentication that the sender is A. As specified, the protocol does not protect against replays. You could rely on timestamp in the message, though email delays make this problematic.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extShape 1"/>
          <p:cNvSpPr txBox="1"/>
          <p:nvPr/>
        </p:nvSpPr>
        <p:spPr>
          <a:xfrm>
            <a:off x="3884760" y="8685360"/>
            <a:ext cx="2971440" cy="456840"/>
          </a:xfrm>
          <a:prstGeom prst="rect">
            <a:avLst/>
          </a:prstGeom>
        </p:spPr>
        <p:txBody>
          <a:bodyPr anchor="b"/>
          <a:lstStyle/>
          <a:p>
            <a:pPr algn="r">
              <a:lnSpc>
                <a:spcPct val="100000"/>
              </a:lnSpc>
            </a:pPr>
            <a:fld id="{6A63DC5D-CBA4-4722-813A-81FC6FB7B31F}" type="slidenum">
              <a:rPr lang="en-IN" sz="1200">
                <a:latin typeface="Times New Roman"/>
              </a:rPr>
              <a:t>63</a:t>
            </a:fld>
            <a:endParaRPr/>
          </a:p>
        </p:txBody>
      </p:sp>
      <p:sp>
        <p:nvSpPr>
          <p:cNvPr id="446"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Times New Roman"/>
              </a:rPr>
              <a:t>Have already presented public-key encryption approaches that are suited to electronic mail, including the straight forward encryption of the entire message for confidentiality, authentication, or both. These approaches require that either the sender know the recipient’s public key (confidentiality) or the recipient know the sender’s public key (authentication) or both (confidentiality plus authentication). In addition, the public-key algorithm must be applied once or twice to what may be a long message. </a:t>
            </a:r>
            <a:endParaRPr/>
          </a:p>
          <a:p>
            <a:pPr>
              <a:lnSpc>
                <a:spcPct val="100000"/>
              </a:lnSpc>
            </a:pPr>
            <a:r>
              <a:rPr lang="en-IN" sz="2000">
                <a:latin typeface="Times New Roman"/>
              </a:rPr>
              <a:t>If confidentiality is the primary concern, then the message can be encrypted with a one-time secret key, which in in turn is encrypted with B’s public key.</a:t>
            </a:r>
            <a:endParaRPr/>
          </a:p>
          <a:p>
            <a:pPr>
              <a:lnSpc>
                <a:spcPct val="100000"/>
              </a:lnSpc>
            </a:pPr>
            <a:r>
              <a:rPr lang="en-IN" sz="2000">
                <a:latin typeface="Times New Roman"/>
              </a:rPr>
              <a:t>To achieve authentication, and to validate the senders public key, the signature can be encrypted with the recipient’s public key, and for assurance A’s public key is sent in a digital certificate, as shown. To obtain confidentiality as well, the message can be encrypted with a session key, combining both options above.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TextShape 1"/>
          <p:cNvSpPr txBox="1"/>
          <p:nvPr/>
        </p:nvSpPr>
        <p:spPr>
          <a:xfrm>
            <a:off x="3884760" y="8685360"/>
            <a:ext cx="2971440" cy="456840"/>
          </a:xfrm>
          <a:prstGeom prst="rect">
            <a:avLst/>
          </a:prstGeom>
        </p:spPr>
        <p:txBody>
          <a:bodyPr anchor="b"/>
          <a:lstStyle/>
          <a:p>
            <a:pPr algn="r">
              <a:lnSpc>
                <a:spcPct val="100000"/>
              </a:lnSpc>
            </a:pPr>
            <a:fld id="{D07B60AD-D046-4F95-B25D-C811BE2D15FA}" type="slidenum">
              <a:rPr lang="en-IN" sz="1200">
                <a:latin typeface="Times New Roman"/>
              </a:rPr>
              <a:t>66</a:t>
            </a:fld>
            <a:endParaRPr/>
          </a:p>
        </p:txBody>
      </p:sp>
      <p:sp>
        <p:nvSpPr>
          <p:cNvPr id="448"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ea typeface="ＭＳ Ｐゴシック"/>
              </a:rPr>
              <a:t>DSA is the US Govt approved signature scheme, which is designed to provide strong signatures without allowing easy use for encryption. The National Institute of Standards and Technology (NIST) published Federal Information Processing Standard FIPS 186, known as the Digital Signature Standard (DSS). The DSS makes use of the Secure Hash Algorithm (SHA) described in Chapter 12 and presents a new digital signature technique, the Digital Signature Algorithm (DSA). The DSS was originally proposed in 1991 and revised in 1993 in response to public feedback concerning the security of the scheme. There was a further minor revision in 1996. In 2000, an expanded version of the standard was issued as FIPS 186-2. This latest version also incorporates digital signature algorithms based on RSA and on elliptic curve cryptography. In this section, we discuss the original DSS algorithm. The DSS uses an algorithm that is designed to provide only the digital signature function. Unlike RSA, it cannot be used for encryption or key exchange. Nevertheless, it is a public-key technique.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Shape 1"/>
          <p:cNvSpPr txBox="1"/>
          <p:nvPr/>
        </p:nvSpPr>
        <p:spPr>
          <a:xfrm>
            <a:off x="3884760" y="8685360"/>
            <a:ext cx="2971440" cy="456840"/>
          </a:xfrm>
          <a:prstGeom prst="rect">
            <a:avLst/>
          </a:prstGeom>
        </p:spPr>
        <p:txBody>
          <a:bodyPr anchor="b"/>
          <a:lstStyle/>
          <a:p>
            <a:pPr algn="r">
              <a:lnSpc>
                <a:spcPct val="100000"/>
              </a:lnSpc>
            </a:pPr>
            <a:fld id="{3C953E7F-53BA-42C9-A385-458D74F13FCA}" type="slidenum">
              <a:rPr lang="en-IN" sz="1200">
                <a:latin typeface="Times New Roman"/>
              </a:rPr>
              <a:t>67</a:t>
            </a:fld>
            <a:endParaRPr/>
          </a:p>
        </p:txBody>
      </p:sp>
      <p:sp>
        <p:nvSpPr>
          <p:cNvPr id="450"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ea typeface="ＭＳ Ｐゴシック"/>
              </a:rPr>
              <a:t>The DSA is based on the difficulty of computing discrete logarithms (see Chapter 8) and is based on schemes originally presented by ElGamal [ELGA85] and Schnorr [SCHN91]. The DSA signature scheme has advantages, being both smaller (320 vs 1024bit) and faster (much of the computation is done modulo a 160 bit number), over RSA. Unlike RSA, it cannot be used for encryption or key exchange. Nevertheless, it is a public-key technique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TextShape 1"/>
          <p:cNvSpPr txBox="1"/>
          <p:nvPr/>
        </p:nvSpPr>
        <p:spPr>
          <a:xfrm>
            <a:off x="3884760" y="8685360"/>
            <a:ext cx="2971440" cy="456840"/>
          </a:xfrm>
          <a:prstGeom prst="rect">
            <a:avLst/>
          </a:prstGeom>
        </p:spPr>
        <p:txBody>
          <a:bodyPr anchor="b"/>
          <a:lstStyle/>
          <a:p>
            <a:pPr algn="r">
              <a:lnSpc>
                <a:spcPct val="100000"/>
              </a:lnSpc>
            </a:pPr>
            <a:fld id="{2FEAABD3-9A93-4E91-AC45-A374E25B79CC}" type="slidenum">
              <a:rPr lang="en-IN" sz="1200">
                <a:latin typeface="Times New Roman"/>
              </a:rPr>
              <a:t>68</a:t>
            </a:fld>
            <a:endParaRPr/>
          </a:p>
        </p:txBody>
      </p:sp>
      <p:sp>
        <p:nvSpPr>
          <p:cNvPr id="452"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ea typeface="ＭＳ Ｐゴシック"/>
              </a:rPr>
              <a:t>DSA typically uses a common set of global parameters (p,q,g) for a community of clients, as shown. A 160-bit prime number q is chosen. Next, a prime number p is selected with a length between 512 and 1024 bits such that q divides (p – 1). Finally, g is chosen to be of the form h</a:t>
            </a:r>
            <a:r>
              <a:rPr lang="en-IN" sz="2000" baseline="30000">
                <a:latin typeface="Arial"/>
                <a:ea typeface="ＭＳ Ｐゴシック"/>
              </a:rPr>
              <a:t>(p–1)/q </a:t>
            </a:r>
            <a:r>
              <a:rPr lang="en-IN" sz="2000">
                <a:latin typeface="Arial"/>
                <a:ea typeface="ＭＳ Ｐゴシック"/>
              </a:rPr>
              <a:t>mod p where h is an integer between 1 and (p – 1) with the restriction that g must be greater than 1. Thus, the global public key components of DSA have the same for as in the Schnorr signature scheme. </a:t>
            </a:r>
            <a:endParaRPr/>
          </a:p>
          <a:p>
            <a:pPr>
              <a:lnSpc>
                <a:spcPct val="100000"/>
              </a:lnSpc>
            </a:pPr>
            <a:r>
              <a:rPr lang="en-IN" sz="2000">
                <a:latin typeface="Arial"/>
                <a:ea typeface="ＭＳ Ｐゴシック"/>
              </a:rPr>
              <a:t>Then each DSA uses chooses a random private key x, and computes their public key as shown. The calculation of the public key y given x is relatively straightforward. However, given the public key y, it is computationally infeasible to determine x, which is the discrete logarithm of y to base g, mod p.</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TextShape 1"/>
          <p:cNvSpPr txBox="1"/>
          <p:nvPr/>
        </p:nvSpPr>
        <p:spPr>
          <a:xfrm>
            <a:off x="3884760" y="8685360"/>
            <a:ext cx="2971440" cy="456840"/>
          </a:xfrm>
          <a:prstGeom prst="rect">
            <a:avLst/>
          </a:prstGeom>
        </p:spPr>
        <p:txBody>
          <a:bodyPr anchor="b"/>
          <a:lstStyle/>
          <a:p>
            <a:pPr algn="r">
              <a:lnSpc>
                <a:spcPct val="100000"/>
              </a:lnSpc>
            </a:pPr>
            <a:fld id="{E82F3092-8914-44DF-A183-ED0F2BAA9377}" type="slidenum">
              <a:rPr lang="en-IN" sz="1200">
                <a:latin typeface="Times New Roman"/>
              </a:rPr>
              <a:t>69</a:t>
            </a:fld>
            <a:endParaRPr/>
          </a:p>
        </p:txBody>
      </p:sp>
      <p:sp>
        <p:nvSpPr>
          <p:cNvPr id="454"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ea typeface="ＭＳ Ｐゴシック"/>
              </a:rPr>
              <a:t>To create a signature, a user calculates two quantities, r and s, that are functions of the public key components (p,q,g), the user’s private key (x), the hash code of the message H(M), and an additional integer k that should be generated randomly or pseudo-randomly and be unique for each signing. This is similar to ElGamal signatures, with the use of a per message temporary signature key k, but doing calculations first mod p, then mod q to reduce the size of the result. The signature (r,s) is then sent with the message to the recipient. Note that computing r only involves calculation mod p and does not depend on message, hence can be done in advance. Similarly with randomly choosing k’s and computing their inverses.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PlaceHolder 1"/>
          <p:cNvSpPr>
            <a:spLocks noGrp="1"/>
          </p:cNvSpPr>
          <p:nvPr>
            <p:ph type="body"/>
          </p:nvPr>
        </p:nvSpPr>
        <p:spPr>
          <a:xfrm>
            <a:off x="531720" y="4343400"/>
            <a:ext cx="5767200" cy="4114440"/>
          </a:xfrm>
          <a:prstGeom prst="rect">
            <a:avLst/>
          </a:prstGeom>
        </p:spPr>
        <p:txBody>
          <a:bodyPr/>
          <a:lstStyle/>
          <a:p>
            <a:pPr>
              <a:lnSpc>
                <a:spcPct val="100000"/>
              </a:lnSpc>
            </a:pPr>
            <a:r>
              <a:rPr lang="en-IN" sz="2000">
                <a:latin typeface="Arial"/>
                <a:ea typeface="+mn-ea"/>
              </a:rPr>
              <a:t>The protocol depicted in Figure 14.7 is insecure against an adversary who can intercept messages and then either relay the intercepted message or substitute another message (see Stallings Figure 1.3c). Such an attack is known as a </a:t>
            </a:r>
            <a:r>
              <a:rPr lang="en-IN" sz="2000" b="1">
                <a:latin typeface="Arial"/>
                <a:ea typeface="+mn-ea"/>
              </a:rPr>
              <a:t>man-in-the-middle attack</a:t>
            </a:r>
            <a:r>
              <a:rPr lang="en-IN" sz="2000">
                <a:latin typeface="Arial"/>
                <a:ea typeface="+mn-ea"/>
              </a:rPr>
              <a:t>.  In this case, if an adversary, E, has control of the intervening communication channel, then E can compromise the communication in the following fashion without being detected:</a:t>
            </a:r>
            <a:endParaRPr/>
          </a:p>
          <a:p>
            <a:pPr>
              <a:lnSpc>
                <a:spcPct val="100000"/>
              </a:lnSpc>
              <a:buFont typeface="StarSymbol"/>
              <a:buAutoNum type="arabicPeriod"/>
            </a:pPr>
            <a:r>
              <a:rPr lang="en-IN" sz="2000">
                <a:latin typeface="Arial"/>
                <a:ea typeface="+mn-ea"/>
              </a:rPr>
              <a:t>A generates a public/private key pair {PUa, PRa} and transmits a message intended for B consisting of PUa and an identifier of A, IDA. </a:t>
            </a:r>
            <a:endParaRPr/>
          </a:p>
          <a:p>
            <a:pPr>
              <a:lnSpc>
                <a:spcPct val="100000"/>
              </a:lnSpc>
              <a:buFont typeface="StarSymbol"/>
              <a:buAutoNum type="arabicPeriod"/>
            </a:pPr>
            <a:r>
              <a:rPr lang="en-IN" sz="2000">
                <a:latin typeface="Arial"/>
                <a:ea typeface="+mn-ea"/>
              </a:rPr>
              <a:t>E intercepts the message, creates its own public/private key pair {PUe, PRe} and transmits PUe || IDA to B.  </a:t>
            </a:r>
            <a:endParaRPr/>
          </a:p>
          <a:p>
            <a:pPr>
              <a:lnSpc>
                <a:spcPct val="100000"/>
              </a:lnSpc>
              <a:buFont typeface="StarSymbol"/>
              <a:buAutoNum type="arabicPeriod"/>
            </a:pPr>
            <a:r>
              <a:rPr lang="en-IN" sz="2000">
                <a:latin typeface="Arial"/>
                <a:ea typeface="+mn-ea"/>
              </a:rPr>
              <a:t>B generates a secret key, Ks, and transmits E(PUe, Ks).  </a:t>
            </a:r>
            <a:endParaRPr/>
          </a:p>
          <a:p>
            <a:pPr>
              <a:lnSpc>
                <a:spcPct val="100000"/>
              </a:lnSpc>
              <a:buFont typeface="StarSymbol"/>
              <a:buAutoNum type="arabicPeriod"/>
            </a:pPr>
            <a:r>
              <a:rPr lang="en-IN" sz="2000">
                <a:latin typeface="Arial"/>
                <a:ea typeface="+mn-ea"/>
              </a:rPr>
              <a:t>E intercepts the message and learns Ks by computing D(PRe, E(PUe, Ks)).  </a:t>
            </a:r>
            <a:endParaRPr/>
          </a:p>
          <a:p>
            <a:pPr>
              <a:lnSpc>
                <a:spcPct val="100000"/>
              </a:lnSpc>
              <a:buFont typeface="StarSymbol"/>
              <a:buAutoNum type="arabicPeriod"/>
            </a:pPr>
            <a:r>
              <a:rPr lang="en-IN" sz="2000">
                <a:latin typeface="Arial"/>
                <a:ea typeface="+mn-ea"/>
              </a:rPr>
              <a:t>E transmits E(PUa, Ks) to A.   </a:t>
            </a:r>
            <a:endParaRPr/>
          </a:p>
          <a:p>
            <a:pPr>
              <a:lnSpc>
                <a:spcPct val="100000"/>
              </a:lnSpc>
            </a:pPr>
            <a:r>
              <a:rPr lang="en-IN" sz="2000">
                <a:latin typeface="Arial"/>
                <a:ea typeface="+mn-ea"/>
              </a:rPr>
              <a:t>The result is that both A and B know </a:t>
            </a:r>
            <a:r>
              <a:rPr lang="en-IN" sz="2000" i="1">
                <a:latin typeface="Arial"/>
                <a:ea typeface="+mn-ea"/>
              </a:rPr>
              <a:t>Ks </a:t>
            </a:r>
            <a:r>
              <a:rPr lang="en-IN" sz="2000">
                <a:latin typeface="Arial"/>
                <a:ea typeface="+mn-ea"/>
              </a:rPr>
              <a:t>and are unaware that </a:t>
            </a:r>
            <a:r>
              <a:rPr lang="en-IN" sz="2000" i="1">
                <a:latin typeface="Arial"/>
                <a:ea typeface="+mn-ea"/>
              </a:rPr>
              <a:t>Ks </a:t>
            </a:r>
            <a:r>
              <a:rPr lang="en-IN" sz="2000">
                <a:latin typeface="Arial"/>
                <a:ea typeface="+mn-ea"/>
              </a:rPr>
              <a:t>has also been revealed to E. A and B can now exchange messages using </a:t>
            </a:r>
            <a:r>
              <a:rPr lang="en-IN" sz="2000" i="1">
                <a:latin typeface="Arial"/>
                <a:ea typeface="+mn-ea"/>
              </a:rPr>
              <a:t>Ks</a:t>
            </a:r>
            <a:r>
              <a:rPr lang="en-IN" sz="2000">
                <a:latin typeface="Arial"/>
                <a:ea typeface="+mn-ea"/>
              </a:rPr>
              <a:t>. E no longer actively interferes with the communications channel but simply eavesdrops. Knowing </a:t>
            </a:r>
            <a:r>
              <a:rPr lang="en-IN" sz="2000" i="1">
                <a:latin typeface="Arial"/>
                <a:ea typeface="+mn-ea"/>
              </a:rPr>
              <a:t>Ks</a:t>
            </a:r>
            <a:r>
              <a:rPr lang="en-IN" sz="2000">
                <a:latin typeface="Arial"/>
                <a:ea typeface="+mn-ea"/>
              </a:rPr>
              <a:t>, E can decrypt all messages, and both A and B are unaware of the problem. Thus, this simple protocol is only useful in an environment where the only threat is eavesdropping. </a:t>
            </a:r>
            <a:endParaRPr/>
          </a:p>
        </p:txBody>
      </p:sp>
      <p:sp>
        <p:nvSpPr>
          <p:cNvPr id="420" name="TextShape 2"/>
          <p:cNvSpPr txBox="1"/>
          <p:nvPr/>
        </p:nvSpPr>
        <p:spPr>
          <a:xfrm>
            <a:off x="3884760" y="8685360"/>
            <a:ext cx="2971440" cy="456840"/>
          </a:xfrm>
          <a:prstGeom prst="rect">
            <a:avLst/>
          </a:prstGeom>
        </p:spPr>
        <p:txBody>
          <a:bodyPr anchor="b"/>
          <a:lstStyle/>
          <a:p>
            <a:pPr algn="r">
              <a:lnSpc>
                <a:spcPct val="100000"/>
              </a:lnSpc>
            </a:pPr>
            <a:fld id="{F522FA8E-29F1-4666-982A-4F54BA00DD90}" type="slidenum">
              <a:rPr lang="en-IN" sz="1200">
                <a:latin typeface="Times New Roman"/>
              </a:rPr>
              <a:t>26</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TextShape 1"/>
          <p:cNvSpPr txBox="1"/>
          <p:nvPr/>
        </p:nvSpPr>
        <p:spPr>
          <a:xfrm>
            <a:off x="3884760" y="8685360"/>
            <a:ext cx="2971440" cy="456840"/>
          </a:xfrm>
          <a:prstGeom prst="rect">
            <a:avLst/>
          </a:prstGeom>
        </p:spPr>
        <p:txBody>
          <a:bodyPr anchor="b"/>
          <a:lstStyle/>
          <a:p>
            <a:pPr algn="r">
              <a:lnSpc>
                <a:spcPct val="100000"/>
              </a:lnSpc>
            </a:pPr>
            <a:fld id="{726D17D3-6F76-44F4-817F-56E4DDC6C85A}" type="slidenum">
              <a:rPr lang="en-IN" sz="1200">
                <a:latin typeface="Times New Roman"/>
              </a:rPr>
              <a:t>70</a:t>
            </a:fld>
            <a:endParaRPr/>
          </a:p>
        </p:txBody>
      </p:sp>
      <p:sp>
        <p:nvSpPr>
          <p:cNvPr id="456"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ea typeface="ＭＳ Ｐゴシック"/>
              </a:rPr>
              <a:t>At the receiving end, verification is performed using the formulas shown. The receiver generates a quantity v that is a function of the public key components, the sender’s public key, and the hash of the incoming message. If this quantity matches the r component of the signature, then the signature is validated. Note that the difficulty of computing discrete logs is why it is infeasible for an opponent to recover k from r, or x from s. Note also that nearly all the calculations are mod q, and hence are much faster save for the last step. </a:t>
            </a:r>
            <a:endParaRPr/>
          </a:p>
          <a:p>
            <a:pPr>
              <a:lnSpc>
                <a:spcPct val="100000"/>
              </a:lnSpc>
            </a:pPr>
            <a:r>
              <a:rPr lang="en-IN" sz="2000">
                <a:latin typeface="Arial"/>
                <a:ea typeface="ＭＳ Ｐゴシック"/>
              </a:rPr>
              <a:t>The structure of this function is such that the receiver can recover r using the incoming message and signature, the public key of the user, and the global public key. It is certainly not obvious that such a scheme would work. A proof is provided in Stallings appendix 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PlaceHolder 1"/>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ea typeface="ＭＳ Ｐゴシック"/>
              </a:rPr>
              <a:t>Stallings Figure 13.5 depicts the functions of signing and verifying.  The structure of the algorithm, as revealed here is quite interesting. Note that the test at the end is on the value r, which does not depend on the message at all.  Instead, r is a function of k and the three global public-key components. The multiplicative inverse of k (mod q) is passed to a function that also has as inputs the message hash code and the user's private key. The structure of this function is such that the receiver can recover r using the incoming message and signature, the public key of the user, and the global public key.</a:t>
            </a:r>
            <a:endParaRPr/>
          </a:p>
        </p:txBody>
      </p:sp>
      <p:sp>
        <p:nvSpPr>
          <p:cNvPr id="458" name="TextShape 2"/>
          <p:cNvSpPr txBox="1"/>
          <p:nvPr/>
        </p:nvSpPr>
        <p:spPr>
          <a:xfrm>
            <a:off x="3884760" y="8685360"/>
            <a:ext cx="2971440" cy="456840"/>
          </a:xfrm>
          <a:prstGeom prst="rect">
            <a:avLst/>
          </a:prstGeom>
        </p:spPr>
        <p:txBody>
          <a:bodyPr anchor="b"/>
          <a:lstStyle/>
          <a:p>
            <a:pPr algn="r">
              <a:lnSpc>
                <a:spcPct val="100000"/>
              </a:lnSpc>
            </a:pPr>
            <a:fld id="{61B0C00A-40E0-4A91-933D-AE841B6B66A3}" type="slidenum">
              <a:rPr lang="en-IN" sz="1200">
                <a:latin typeface="Times New Roman"/>
              </a:rPr>
              <a:t>71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ea typeface="ＭＳ Ｐゴシック"/>
              </a:rPr>
              <a:t>Stallings Figure 14.8, based on an approach suggested in [NEED78], provides protection against both active and passive attacks. Assuming A and B have exchanged public keys by one of the schemes described subsequently in this chapter, then the following steps occur:   </a:t>
            </a:r>
            <a:endParaRPr/>
          </a:p>
          <a:p>
            <a:pPr>
              <a:lnSpc>
                <a:spcPct val="100000"/>
              </a:lnSpc>
              <a:buFont typeface="StarSymbol"/>
              <a:buAutoNum type="arabicPeriod"/>
            </a:pPr>
            <a:r>
              <a:rPr lang="en-IN" sz="2000">
                <a:latin typeface="Arial"/>
                <a:ea typeface="ＭＳ Ｐゴシック"/>
              </a:rPr>
              <a:t>A uses B's public key to encrypt a message to B containing an identifier of A (IA) and a nonce (N1), which is used to identify this transaction uniquely.  </a:t>
            </a:r>
            <a:endParaRPr/>
          </a:p>
          <a:p>
            <a:pPr>
              <a:lnSpc>
                <a:spcPct val="100000"/>
              </a:lnSpc>
              <a:buFont typeface="StarSymbol"/>
              <a:buAutoNum type="arabicPeriod"/>
            </a:pPr>
            <a:r>
              <a:rPr lang="en-IN" sz="2000">
                <a:latin typeface="Arial"/>
                <a:ea typeface="ＭＳ Ｐゴシック"/>
              </a:rPr>
              <a:t>B sends a message to A encrypted with PUa and containing A's nonce (N1) as well as a new nonce generated by B (N2). Because only B could have decrypted message (1), the presence of N1 in message (2) assures A that the correspondent is B.  </a:t>
            </a:r>
            <a:endParaRPr/>
          </a:p>
          <a:p>
            <a:pPr>
              <a:lnSpc>
                <a:spcPct val="100000"/>
              </a:lnSpc>
              <a:buFont typeface="StarSymbol"/>
              <a:buAutoNum type="arabicPeriod"/>
            </a:pPr>
            <a:r>
              <a:rPr lang="en-IN" sz="2000">
                <a:latin typeface="Arial"/>
                <a:ea typeface="ＭＳ Ｐゴシック"/>
              </a:rPr>
              <a:t>A returns N2, encrypted using B's public key, to assure B that its correspondent is A.  </a:t>
            </a:r>
            <a:endParaRPr/>
          </a:p>
          <a:p>
            <a:pPr>
              <a:lnSpc>
                <a:spcPct val="100000"/>
              </a:lnSpc>
              <a:buFont typeface="StarSymbol"/>
              <a:buAutoNum type="arabicPeriod"/>
            </a:pPr>
            <a:r>
              <a:rPr lang="en-IN" sz="2000">
                <a:latin typeface="Arial"/>
                <a:ea typeface="ＭＳ Ｐゴシック"/>
              </a:rPr>
              <a:t>A selects a secret key Ks and sends M = E(PUb, E(PRa, Ks)) to B. Encryption with B's public key ensures that only B can read it; encryption with A's private key ensures that only A could have sent it.  </a:t>
            </a:r>
            <a:endParaRPr/>
          </a:p>
          <a:p>
            <a:pPr>
              <a:lnSpc>
                <a:spcPct val="100000"/>
              </a:lnSpc>
              <a:buFont typeface="StarSymbol"/>
              <a:buAutoNum type="arabicPeriod"/>
            </a:pPr>
            <a:r>
              <a:rPr lang="en-IN" sz="2000">
                <a:latin typeface="Arial"/>
                <a:ea typeface="ＭＳ Ｐゴシック"/>
              </a:rPr>
              <a:t>B computes D(PUa, D(PRb, M)) to recover the secret key.    </a:t>
            </a:r>
            <a:endParaRPr/>
          </a:p>
          <a:p>
            <a:pPr>
              <a:lnSpc>
                <a:spcPct val="100000"/>
              </a:lnSpc>
            </a:pPr>
            <a:r>
              <a:rPr lang="en-IN" sz="2000">
                <a:latin typeface="Arial"/>
                <a:ea typeface="ＭＳ Ｐゴシック"/>
              </a:rPr>
              <a:t>The result is that this scheme ensures both confidentiality and authentication in the exchange of a secret key. </a:t>
            </a:r>
            <a:endParaRPr/>
          </a:p>
        </p:txBody>
      </p:sp>
      <p:sp>
        <p:nvSpPr>
          <p:cNvPr id="422" name="TextShape 2"/>
          <p:cNvSpPr txBox="1"/>
          <p:nvPr/>
        </p:nvSpPr>
        <p:spPr>
          <a:xfrm>
            <a:off x="3884760" y="8685360"/>
            <a:ext cx="2971440" cy="456840"/>
          </a:xfrm>
          <a:prstGeom prst="rect">
            <a:avLst/>
          </a:prstGeom>
        </p:spPr>
        <p:txBody>
          <a:bodyPr anchor="b"/>
          <a:lstStyle/>
          <a:p>
            <a:pPr algn="r">
              <a:lnSpc>
                <a:spcPct val="100000"/>
              </a:lnSpc>
            </a:pPr>
            <a:fld id="{7C241F7D-1100-4A6C-BC57-9B280547014F}" type="slidenum">
              <a:rPr lang="en-IN" sz="1200">
                <a:latin typeface="Times New Roman"/>
              </a:rPr>
              <a:t>27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extShape 1"/>
          <p:cNvSpPr txBox="1"/>
          <p:nvPr/>
        </p:nvSpPr>
        <p:spPr>
          <a:xfrm>
            <a:off x="3884760" y="8685360"/>
            <a:ext cx="2971440" cy="456840"/>
          </a:xfrm>
          <a:prstGeom prst="rect">
            <a:avLst/>
          </a:prstGeom>
        </p:spPr>
        <p:txBody>
          <a:bodyPr anchor="b"/>
          <a:lstStyle/>
          <a:p>
            <a:pPr algn="r">
              <a:lnSpc>
                <a:spcPct val="100000"/>
              </a:lnSpc>
            </a:pPr>
            <a:fld id="{C5F455B5-A5AA-4346-AED1-257A15B509A0}" type="slidenum">
              <a:rPr lang="en-IN" sz="1200">
                <a:latin typeface="Times New Roman"/>
              </a:rPr>
              <a:t>29</a:t>
            </a:fld>
            <a:endParaRPr/>
          </a:p>
        </p:txBody>
      </p:sp>
      <p:sp>
        <p:nvSpPr>
          <p:cNvPr id="424"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ea typeface="ＭＳ Ｐゴシック"/>
              </a:rPr>
              <a:t>Yet another way to use public-key encryption to distribute secret keys is a hybrid approach in use on IBM mainframes [LE93]. This scheme retains the use of a key distribution center (KDC) that shares a secret master key with each user and distributes secret session keys encrypted with the master key. A public key scheme is used to distribute the master keys. The addition of a public-key layer provides a secure, efficient means of distributing master keys. This is an advantage in a configuration in which a single KDC serves a widely distributed set of users.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extShape 1"/>
          <p:cNvSpPr txBox="1"/>
          <p:nvPr/>
        </p:nvSpPr>
        <p:spPr>
          <a:xfrm>
            <a:off x="3884760" y="8685360"/>
            <a:ext cx="2971440" cy="456840"/>
          </a:xfrm>
          <a:prstGeom prst="rect">
            <a:avLst/>
          </a:prstGeom>
        </p:spPr>
        <p:txBody>
          <a:bodyPr anchor="b"/>
          <a:lstStyle/>
          <a:p>
            <a:pPr algn="r">
              <a:lnSpc>
                <a:spcPct val="100000"/>
              </a:lnSpc>
            </a:pPr>
            <a:fld id="{95B65718-C4C9-4845-A208-AF8BD3DDC494}" type="slidenum">
              <a:rPr lang="en-IN" sz="1200">
                <a:latin typeface="Times New Roman"/>
              </a:rPr>
              <a:t>53</a:t>
            </a:fld>
            <a:endParaRPr/>
          </a:p>
        </p:txBody>
      </p:sp>
      <p:sp>
        <p:nvSpPr>
          <p:cNvPr id="426"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ea typeface="ＭＳ Ｐゴシック"/>
              </a:rPr>
              <a:t>The term </a:t>
            </a:r>
            <a:r>
              <a:rPr lang="en-IN" sz="2000" i="1">
                <a:latin typeface="Arial"/>
                <a:ea typeface="ＭＳ Ｐゴシック"/>
              </a:rPr>
              <a:t>direct digital </a:t>
            </a:r>
            <a:r>
              <a:rPr lang="en-IN" sz="2000">
                <a:latin typeface="Arial"/>
                <a:ea typeface="ＭＳ Ｐゴシック"/>
              </a:rPr>
              <a:t>signature refers to a digital signature scheme that involves only the communicating parties (source, destination). It is assumed that the destination knows the public key of the source</a:t>
            </a:r>
            <a:r>
              <a:rPr lang="en-IN" sz="2000" i="1">
                <a:latin typeface="Arial"/>
                <a:ea typeface="ＭＳ Ｐゴシック"/>
              </a:rPr>
              <a:t>. </a:t>
            </a:r>
            <a:r>
              <a:rPr lang="en-IN" sz="2000">
                <a:latin typeface="Arial"/>
                <a:ea typeface="ＭＳ Ｐゴシック"/>
              </a:rPr>
              <a:t>Direct Digital Signatures involve the direct application of public-key algorithms involving only the communicating parties. A digital signature may be formed by encrypting the entire message with the sender’s private key, or by encrypting a hash code of the message with the sender’s private key. Confidentiality can be provided by further encrypting the entire message plus signature using either public or private key schemes. It is important to perform the signature function first and then an outer confidentiality function, since in case of dispute, some third party must view the message and its signature. But these approaches are dependent on the security of the sender’s private-key. Will have problems if it is lost/stolen and signatures forged. The universally accepted technique for dealing with these threats is the use of a digital certificate and certificate authorities. We defer a discussion of this topic until Chapter 14, and focus in this chapter on digital signature algorithms. Also need time-stamps and timely key revocation.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extShape 1"/>
          <p:cNvSpPr txBox="1"/>
          <p:nvPr/>
        </p:nvSpPr>
        <p:spPr>
          <a:xfrm>
            <a:off x="3884760" y="8685360"/>
            <a:ext cx="2971440" cy="456840"/>
          </a:xfrm>
          <a:prstGeom prst="rect">
            <a:avLst/>
          </a:prstGeom>
        </p:spPr>
        <p:txBody>
          <a:bodyPr anchor="b"/>
          <a:lstStyle/>
          <a:p>
            <a:pPr algn="r">
              <a:lnSpc>
                <a:spcPct val="100000"/>
              </a:lnSpc>
            </a:pPr>
            <a:fld id="{A0548716-24E5-4EFD-B291-1153536865F3}" type="slidenum">
              <a:rPr lang="en-IN" sz="1200">
                <a:latin typeface="Times New Roman"/>
              </a:rPr>
              <a:t>54</a:t>
            </a:fld>
            <a:endParaRPr/>
          </a:p>
        </p:txBody>
      </p:sp>
      <p:sp>
        <p:nvSpPr>
          <p:cNvPr id="428"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Times New Roman"/>
              </a:rPr>
              <a:t>The problems associated with direct digital signatures can be addressed by using an arbiter, in a variety of possible arrangements, as shown in Stallings Table 13.1.</a:t>
            </a:r>
            <a:endParaRPr/>
          </a:p>
          <a:p>
            <a:pPr>
              <a:lnSpc>
                <a:spcPct val="100000"/>
              </a:lnSpc>
            </a:pPr>
            <a:r>
              <a:rPr lang="en-IN" sz="2000">
                <a:latin typeface="Times New Roman"/>
              </a:rPr>
              <a:t>The arbiter plays a sensitive and crucial role in this sort of scheme, and all parties must have a great deal of trust that the arbitration mechanism is working properly.</a:t>
            </a:r>
            <a:endParaRPr/>
          </a:p>
          <a:p>
            <a:pPr>
              <a:lnSpc>
                <a:spcPct val="100000"/>
              </a:lnSpc>
            </a:pPr>
            <a:r>
              <a:rPr lang="en-IN" sz="2000">
                <a:latin typeface="Times New Roman"/>
              </a:rPr>
              <a:t>These schemes can be implemented with either private or public-key algorithms, and the arbiter may or may not see the actual message contents.</a:t>
            </a:r>
            <a:endParaRPr/>
          </a:p>
          <a:p>
            <a:pPr>
              <a:lnSpc>
                <a:spcPct val="100000"/>
              </a:lnSpc>
            </a:pPr>
            <a:endParaRPr/>
          </a:p>
          <a:p>
            <a:pPr>
              <a:lnSpc>
                <a:spcPct val="100000"/>
              </a:lnSpc>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TextShape 1"/>
          <p:cNvSpPr txBox="1"/>
          <p:nvPr/>
        </p:nvSpPr>
        <p:spPr>
          <a:xfrm>
            <a:off x="3884760" y="8685360"/>
            <a:ext cx="2971440" cy="456840"/>
          </a:xfrm>
          <a:prstGeom prst="rect">
            <a:avLst/>
          </a:prstGeom>
        </p:spPr>
        <p:txBody>
          <a:bodyPr anchor="b"/>
          <a:lstStyle/>
          <a:p>
            <a:pPr algn="r">
              <a:lnSpc>
                <a:spcPct val="100000"/>
              </a:lnSpc>
            </a:pPr>
            <a:fld id="{91DE2192-9984-4B5F-9DD0-08B847BB4B29}" type="slidenum">
              <a:rPr lang="en-IN" sz="1200">
                <a:latin typeface="Times New Roman"/>
              </a:rPr>
              <a:t>55</a:t>
            </a:fld>
            <a:endParaRPr/>
          </a:p>
        </p:txBody>
      </p:sp>
      <p:sp>
        <p:nvSpPr>
          <p:cNvPr id="430"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rPr>
              <a:t>Authentication Protocols are used to convince parties of each others identity and to exchange session keys. They may be one-way or mutual.</a:t>
            </a:r>
            <a:endParaRPr/>
          </a:p>
          <a:p>
            <a:pPr>
              <a:lnSpc>
                <a:spcPct val="100000"/>
              </a:lnSpc>
            </a:pPr>
            <a:r>
              <a:rPr lang="en-IN" sz="2000">
                <a:latin typeface="Times New Roman"/>
              </a:rPr>
              <a:t>Central to the problem of authenticated key exchange are two issues: confidentiality and timeliness. To prevent masquerade and to prevent compromise of session keys, essential identification and session key information must be communicated in encrypted form. This requires the prior existence of secret or public keys that can be used for this purpose. The second issue, timeliness, is important because of the threat of message replays.</a:t>
            </a:r>
            <a:endParaRPr/>
          </a:p>
          <a:p>
            <a:pPr>
              <a:lnSpc>
                <a:spcPct val="100000"/>
              </a:lnSpc>
            </a:pPr>
            <a:r>
              <a:rPr lang="en-IN" sz="2000">
                <a:latin typeface="Times New Roman"/>
              </a:rPr>
              <a:t>Stallings discusses a number of protocols that appeared secure but were revised after additional analysis. These examples highlight the difficulty of getting things right in the area of authentication.</a:t>
            </a:r>
            <a:r>
              <a:rPr lang="en-IN" sz="2000">
                <a:latin typeface="Arial"/>
              </a:rPr>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TextShape 1"/>
          <p:cNvSpPr txBox="1"/>
          <p:nvPr/>
        </p:nvSpPr>
        <p:spPr>
          <a:xfrm>
            <a:off x="3884760" y="8685360"/>
            <a:ext cx="2971440" cy="456840"/>
          </a:xfrm>
          <a:prstGeom prst="rect">
            <a:avLst/>
          </a:prstGeom>
        </p:spPr>
        <p:txBody>
          <a:bodyPr anchor="b"/>
          <a:lstStyle/>
          <a:p>
            <a:pPr algn="r">
              <a:lnSpc>
                <a:spcPct val="100000"/>
              </a:lnSpc>
            </a:pPr>
            <a:fld id="{37D205CD-B4C7-4A30-8920-16ABBF1E532D}" type="slidenum">
              <a:rPr lang="en-IN" sz="1200">
                <a:latin typeface="Times New Roman"/>
              </a:rPr>
              <a:t>56</a:t>
            </a:fld>
            <a:endParaRPr/>
          </a:p>
        </p:txBody>
      </p:sp>
      <p:sp>
        <p:nvSpPr>
          <p:cNvPr id="432"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rPr>
              <a:t>A</a:t>
            </a:r>
            <a:r>
              <a:rPr lang="en-IN" sz="2000">
                <a:latin typeface="Times New Roman"/>
              </a:rPr>
              <a:t> two-level hierarchy of symmetric encryption keys can be used to provide confidentiality for communication in a distributed environment.</a:t>
            </a:r>
            <a:endParaRPr/>
          </a:p>
          <a:p>
            <a:pPr>
              <a:lnSpc>
                <a:spcPct val="100000"/>
              </a:lnSpc>
            </a:pPr>
            <a:r>
              <a:rPr lang="en-IN" sz="2000">
                <a:latin typeface="Times New Roman"/>
              </a:rPr>
              <a:t>Usually involves the use of a trusted key distribution center (KDC). Each party in the network shares a secret master key with the KDC. The KDC is responsible for generating session keys, and for distributing those keys to the parties involved, using the master keys to protect these session keys.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extShape 1"/>
          <p:cNvSpPr txBox="1"/>
          <p:nvPr/>
        </p:nvSpPr>
        <p:spPr>
          <a:xfrm>
            <a:off x="3884760" y="8685360"/>
            <a:ext cx="2971440" cy="456840"/>
          </a:xfrm>
          <a:prstGeom prst="rect">
            <a:avLst/>
          </a:prstGeom>
        </p:spPr>
        <p:txBody>
          <a:bodyPr anchor="b"/>
          <a:lstStyle/>
          <a:p>
            <a:pPr algn="r">
              <a:lnSpc>
                <a:spcPct val="100000"/>
              </a:lnSpc>
            </a:pPr>
            <a:fld id="{DA9E8646-4154-47DE-8ED3-88BE208485B2}" type="slidenum">
              <a:rPr lang="en-IN" sz="1200">
                <a:latin typeface="Times New Roman"/>
              </a:rPr>
              <a:t>57</a:t>
            </a:fld>
            <a:endParaRPr/>
          </a:p>
        </p:txBody>
      </p:sp>
      <p:sp>
        <p:nvSpPr>
          <p:cNvPr id="434" name="PlaceHolder 2"/>
          <p:cNvSpPr>
            <a:spLocks noGrp="1"/>
          </p:cNvSpPr>
          <p:nvPr>
            <p:ph type="body"/>
          </p:nvPr>
        </p:nvSpPr>
        <p:spPr>
          <a:xfrm>
            <a:off x="685800" y="4343400"/>
            <a:ext cx="5486040" cy="4114440"/>
          </a:xfrm>
          <a:prstGeom prst="rect">
            <a:avLst/>
          </a:prstGeom>
        </p:spPr>
        <p:txBody>
          <a:bodyPr/>
          <a:lstStyle/>
          <a:p>
            <a:pPr>
              <a:lnSpc>
                <a:spcPct val="100000"/>
              </a:lnSpc>
            </a:pPr>
            <a:r>
              <a:rPr lang="en-IN" sz="2000">
                <a:latin typeface="Arial"/>
              </a:rPr>
              <a:t>The Needham-Schroeder Protocol is the original, basic key exchange protocol. Used by 2 parties who both trusted a common key server, it gives one party the info needed to establish a session key with the other. Note that since the key server chooses the session key, it is capable of reading/forging any messages between A&amp;B, which is why they need to trust it absolutely! </a:t>
            </a:r>
            <a:endParaRPr/>
          </a:p>
          <a:p>
            <a:pPr>
              <a:lnSpc>
                <a:spcPct val="100000"/>
              </a:lnSpc>
            </a:pPr>
            <a:r>
              <a:rPr lang="en-IN" sz="2000">
                <a:latin typeface="Arial"/>
              </a:rPr>
              <a:t>Note that all communications is between A&amp;KDC and A&amp;B, B&amp;KDC don't talk directly (though indirectly a message passes from KDC via A to B, encrypted in B's key so that A is unable to read or alter it). Other variations of key distribution protocols can involve direct communications between B&amp;KDC.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36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8200"/>
            <a:ext cx="8229240" cy="20934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36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36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820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8200"/>
            <a:ext cx="4015800" cy="20934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360"/>
            <a:ext cx="8229240" cy="4388760"/>
          </a:xfrm>
          <a:prstGeom prst="rect">
            <a:avLst/>
          </a:prstGeom>
        </p:spPr>
        <p:txBody>
          <a:bodyPr lIns="0" tIns="0" rIns="0" bIns="0"/>
          <a:lstStyle/>
          <a:p>
            <a:endParaRPr/>
          </a:p>
        </p:txBody>
      </p:sp>
      <p:sp>
        <p:nvSpPr>
          <p:cNvPr id="40" name="PlaceHolder 3"/>
          <p:cNvSpPr>
            <a:spLocks noGrp="1"/>
          </p:cNvSpPr>
          <p:nvPr>
            <p:ph type="body"/>
          </p:nvPr>
        </p:nvSpPr>
        <p:spPr>
          <a:xfrm>
            <a:off x="457200" y="1935360"/>
            <a:ext cx="8229240" cy="438876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440" cy="4388760"/>
          </a:xfrm>
          <a:prstGeom prst="rect">
            <a:avLst/>
          </a:prstGeom>
          <a:ln>
            <a:noFill/>
          </a:ln>
        </p:spPr>
      </p:pic>
      <p:pic>
        <p:nvPicPr>
          <p:cNvPr id="42" name="Picture 41"/>
          <p:cNvPicPr/>
          <p:nvPr/>
        </p:nvPicPr>
        <p:blipFill>
          <a:blip r:embed="rId2"/>
          <a:stretch>
            <a:fillRect/>
          </a:stretch>
        </p:blipFill>
        <p:spPr>
          <a:xfrm>
            <a:off x="1821240" y="1935000"/>
            <a:ext cx="5500440" cy="4388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53" name="PlaceHolder 2"/>
          <p:cNvSpPr>
            <a:spLocks noGrp="1"/>
          </p:cNvSpPr>
          <p:nvPr>
            <p:ph type="subTitle"/>
          </p:nvPr>
        </p:nvSpPr>
        <p:spPr>
          <a:xfrm>
            <a:off x="457200" y="1935360"/>
            <a:ext cx="8229240" cy="43891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55" name="PlaceHolder 2"/>
          <p:cNvSpPr>
            <a:spLocks noGrp="1"/>
          </p:cNvSpPr>
          <p:nvPr>
            <p:ph type="body"/>
          </p:nvPr>
        </p:nvSpPr>
        <p:spPr>
          <a:xfrm>
            <a:off x="457200" y="1935360"/>
            <a:ext cx="8229240" cy="438876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57" name="PlaceHolder 2"/>
          <p:cNvSpPr>
            <a:spLocks noGrp="1"/>
          </p:cNvSpPr>
          <p:nvPr>
            <p:ph type="body"/>
          </p:nvPr>
        </p:nvSpPr>
        <p:spPr>
          <a:xfrm>
            <a:off x="457200" y="1935360"/>
            <a:ext cx="4015800" cy="4388760"/>
          </a:xfrm>
          <a:prstGeom prst="rect">
            <a:avLst/>
          </a:prstGeom>
        </p:spPr>
        <p:txBody>
          <a:bodyPr lIns="0" tIns="0" rIns="0" bIns="0"/>
          <a:lstStyle/>
          <a:p>
            <a:endParaRPr/>
          </a:p>
        </p:txBody>
      </p:sp>
      <p:sp>
        <p:nvSpPr>
          <p:cNvPr id="58" name="PlaceHolder 3"/>
          <p:cNvSpPr>
            <a:spLocks noGrp="1"/>
          </p:cNvSpPr>
          <p:nvPr>
            <p:ph type="body"/>
          </p:nvPr>
        </p:nvSpPr>
        <p:spPr>
          <a:xfrm>
            <a:off x="4674240" y="1935360"/>
            <a:ext cx="4015800" cy="438876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70416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62" name="PlaceHolder 2"/>
          <p:cNvSpPr>
            <a:spLocks noGrp="1"/>
          </p:cNvSpPr>
          <p:nvPr>
            <p:ph type="body"/>
          </p:nvPr>
        </p:nvSpPr>
        <p:spPr>
          <a:xfrm>
            <a:off x="457200" y="1935360"/>
            <a:ext cx="4015800" cy="2093400"/>
          </a:xfrm>
          <a:prstGeom prst="rect">
            <a:avLst/>
          </a:prstGeom>
        </p:spPr>
        <p:txBody>
          <a:bodyPr lIns="0" tIns="0" rIns="0" bIns="0"/>
          <a:lstStyle/>
          <a:p>
            <a:endParaRPr/>
          </a:p>
        </p:txBody>
      </p:sp>
      <p:sp>
        <p:nvSpPr>
          <p:cNvPr id="63" name="PlaceHolder 3"/>
          <p:cNvSpPr>
            <a:spLocks noGrp="1"/>
          </p:cNvSpPr>
          <p:nvPr>
            <p:ph type="body"/>
          </p:nvPr>
        </p:nvSpPr>
        <p:spPr>
          <a:xfrm>
            <a:off x="457200" y="4228200"/>
            <a:ext cx="4015800" cy="2093400"/>
          </a:xfrm>
          <a:prstGeom prst="rect">
            <a:avLst/>
          </a:prstGeom>
        </p:spPr>
        <p:txBody>
          <a:bodyPr lIns="0" tIns="0" rIns="0" bIns="0"/>
          <a:lstStyle/>
          <a:p>
            <a:endParaRPr/>
          </a:p>
        </p:txBody>
      </p:sp>
      <p:sp>
        <p:nvSpPr>
          <p:cNvPr id="64" name="PlaceHolder 4"/>
          <p:cNvSpPr>
            <a:spLocks noGrp="1"/>
          </p:cNvSpPr>
          <p:nvPr>
            <p:ph type="body"/>
          </p:nvPr>
        </p:nvSpPr>
        <p:spPr>
          <a:xfrm>
            <a:off x="4674240" y="1935360"/>
            <a:ext cx="4015800" cy="438876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360"/>
            <a:ext cx="8229240" cy="43891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66" name="PlaceHolder 2"/>
          <p:cNvSpPr>
            <a:spLocks noGrp="1"/>
          </p:cNvSpPr>
          <p:nvPr>
            <p:ph type="body"/>
          </p:nvPr>
        </p:nvSpPr>
        <p:spPr>
          <a:xfrm>
            <a:off x="457200" y="1935360"/>
            <a:ext cx="4015800" cy="4388760"/>
          </a:xfrm>
          <a:prstGeom prst="rect">
            <a:avLst/>
          </a:prstGeom>
        </p:spPr>
        <p:txBody>
          <a:bodyPr lIns="0" tIns="0" rIns="0" bIns="0"/>
          <a:lstStyle/>
          <a:p>
            <a:endParaRPr/>
          </a:p>
        </p:txBody>
      </p:sp>
      <p:sp>
        <p:nvSpPr>
          <p:cNvPr id="67" name="PlaceHolder 3"/>
          <p:cNvSpPr>
            <a:spLocks noGrp="1"/>
          </p:cNvSpPr>
          <p:nvPr>
            <p:ph type="body"/>
          </p:nvPr>
        </p:nvSpPr>
        <p:spPr>
          <a:xfrm>
            <a:off x="4674240" y="1935360"/>
            <a:ext cx="4015800" cy="2093400"/>
          </a:xfrm>
          <a:prstGeom prst="rect">
            <a:avLst/>
          </a:prstGeom>
        </p:spPr>
        <p:txBody>
          <a:bodyPr lIns="0" tIns="0" rIns="0" bIns="0"/>
          <a:lstStyle/>
          <a:p>
            <a:endParaRPr/>
          </a:p>
        </p:txBody>
      </p:sp>
      <p:sp>
        <p:nvSpPr>
          <p:cNvPr id="68" name="PlaceHolder 4"/>
          <p:cNvSpPr>
            <a:spLocks noGrp="1"/>
          </p:cNvSpPr>
          <p:nvPr>
            <p:ph type="body"/>
          </p:nvPr>
        </p:nvSpPr>
        <p:spPr>
          <a:xfrm>
            <a:off x="4674240" y="4228200"/>
            <a:ext cx="4015800" cy="209340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70" name="PlaceHolder 2"/>
          <p:cNvSpPr>
            <a:spLocks noGrp="1"/>
          </p:cNvSpPr>
          <p:nvPr>
            <p:ph type="body"/>
          </p:nvPr>
        </p:nvSpPr>
        <p:spPr>
          <a:xfrm>
            <a:off x="457200" y="1935360"/>
            <a:ext cx="4015800" cy="2093400"/>
          </a:xfrm>
          <a:prstGeom prst="rect">
            <a:avLst/>
          </a:prstGeom>
        </p:spPr>
        <p:txBody>
          <a:bodyPr lIns="0" tIns="0" rIns="0" bIns="0"/>
          <a:lstStyle/>
          <a:p>
            <a:endParaRPr/>
          </a:p>
        </p:txBody>
      </p:sp>
      <p:sp>
        <p:nvSpPr>
          <p:cNvPr id="71" name="PlaceHolder 3"/>
          <p:cNvSpPr>
            <a:spLocks noGrp="1"/>
          </p:cNvSpPr>
          <p:nvPr>
            <p:ph type="body"/>
          </p:nvPr>
        </p:nvSpPr>
        <p:spPr>
          <a:xfrm>
            <a:off x="4674240" y="1935360"/>
            <a:ext cx="4015800" cy="2093400"/>
          </a:xfrm>
          <a:prstGeom prst="rect">
            <a:avLst/>
          </a:prstGeom>
        </p:spPr>
        <p:txBody>
          <a:bodyPr lIns="0" tIns="0" rIns="0" bIns="0"/>
          <a:lstStyle/>
          <a:p>
            <a:endParaRPr/>
          </a:p>
        </p:txBody>
      </p:sp>
      <p:sp>
        <p:nvSpPr>
          <p:cNvPr id="72" name="PlaceHolder 4"/>
          <p:cNvSpPr>
            <a:spLocks noGrp="1"/>
          </p:cNvSpPr>
          <p:nvPr>
            <p:ph type="body"/>
          </p:nvPr>
        </p:nvSpPr>
        <p:spPr>
          <a:xfrm>
            <a:off x="457200" y="4228200"/>
            <a:ext cx="8229240" cy="209340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74" name="PlaceHolder 2"/>
          <p:cNvSpPr>
            <a:spLocks noGrp="1"/>
          </p:cNvSpPr>
          <p:nvPr>
            <p:ph type="body"/>
          </p:nvPr>
        </p:nvSpPr>
        <p:spPr>
          <a:xfrm>
            <a:off x="457200" y="1935360"/>
            <a:ext cx="8229240" cy="2093400"/>
          </a:xfrm>
          <a:prstGeom prst="rect">
            <a:avLst/>
          </a:prstGeom>
        </p:spPr>
        <p:txBody>
          <a:bodyPr lIns="0" tIns="0" rIns="0" bIns="0"/>
          <a:lstStyle/>
          <a:p>
            <a:endParaRPr/>
          </a:p>
        </p:txBody>
      </p:sp>
      <p:sp>
        <p:nvSpPr>
          <p:cNvPr id="75" name="PlaceHolder 3"/>
          <p:cNvSpPr>
            <a:spLocks noGrp="1"/>
          </p:cNvSpPr>
          <p:nvPr>
            <p:ph type="body"/>
          </p:nvPr>
        </p:nvSpPr>
        <p:spPr>
          <a:xfrm>
            <a:off x="457200" y="4228200"/>
            <a:ext cx="8229240" cy="209340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77" name="PlaceHolder 2"/>
          <p:cNvSpPr>
            <a:spLocks noGrp="1"/>
          </p:cNvSpPr>
          <p:nvPr>
            <p:ph type="body"/>
          </p:nvPr>
        </p:nvSpPr>
        <p:spPr>
          <a:xfrm>
            <a:off x="457200" y="1935360"/>
            <a:ext cx="4015800" cy="2093400"/>
          </a:xfrm>
          <a:prstGeom prst="rect">
            <a:avLst/>
          </a:prstGeom>
        </p:spPr>
        <p:txBody>
          <a:bodyPr lIns="0" tIns="0" rIns="0" bIns="0"/>
          <a:lstStyle/>
          <a:p>
            <a:endParaRPr/>
          </a:p>
        </p:txBody>
      </p:sp>
      <p:sp>
        <p:nvSpPr>
          <p:cNvPr id="78" name="PlaceHolder 3"/>
          <p:cNvSpPr>
            <a:spLocks noGrp="1"/>
          </p:cNvSpPr>
          <p:nvPr>
            <p:ph type="body"/>
          </p:nvPr>
        </p:nvSpPr>
        <p:spPr>
          <a:xfrm>
            <a:off x="4674240" y="1935360"/>
            <a:ext cx="4015800" cy="2093400"/>
          </a:xfrm>
          <a:prstGeom prst="rect">
            <a:avLst/>
          </a:prstGeom>
        </p:spPr>
        <p:txBody>
          <a:bodyPr lIns="0" tIns="0" rIns="0" bIns="0"/>
          <a:lstStyle/>
          <a:p>
            <a:endParaRPr/>
          </a:p>
        </p:txBody>
      </p:sp>
      <p:sp>
        <p:nvSpPr>
          <p:cNvPr id="79" name="PlaceHolder 4"/>
          <p:cNvSpPr>
            <a:spLocks noGrp="1"/>
          </p:cNvSpPr>
          <p:nvPr>
            <p:ph type="body"/>
          </p:nvPr>
        </p:nvSpPr>
        <p:spPr>
          <a:xfrm>
            <a:off x="4674240" y="4228200"/>
            <a:ext cx="4015800" cy="2093400"/>
          </a:xfrm>
          <a:prstGeom prst="rect">
            <a:avLst/>
          </a:prstGeom>
        </p:spPr>
        <p:txBody>
          <a:bodyPr lIns="0" tIns="0" rIns="0" bIns="0"/>
          <a:lstStyle/>
          <a:p>
            <a:endParaRPr/>
          </a:p>
        </p:txBody>
      </p:sp>
      <p:sp>
        <p:nvSpPr>
          <p:cNvPr id="80" name="PlaceHolder 5"/>
          <p:cNvSpPr>
            <a:spLocks noGrp="1"/>
          </p:cNvSpPr>
          <p:nvPr>
            <p:ph type="body"/>
          </p:nvPr>
        </p:nvSpPr>
        <p:spPr>
          <a:xfrm>
            <a:off x="457200" y="4228200"/>
            <a:ext cx="4015800" cy="209340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82" name="PlaceHolder 2"/>
          <p:cNvSpPr>
            <a:spLocks noGrp="1"/>
          </p:cNvSpPr>
          <p:nvPr>
            <p:ph type="body"/>
          </p:nvPr>
        </p:nvSpPr>
        <p:spPr>
          <a:xfrm>
            <a:off x="457200" y="1935360"/>
            <a:ext cx="8229240" cy="4388760"/>
          </a:xfrm>
          <a:prstGeom prst="rect">
            <a:avLst/>
          </a:prstGeom>
        </p:spPr>
        <p:txBody>
          <a:bodyPr lIns="0" tIns="0" rIns="0" bIns="0"/>
          <a:lstStyle/>
          <a:p>
            <a:endParaRPr/>
          </a:p>
        </p:txBody>
      </p:sp>
      <p:sp>
        <p:nvSpPr>
          <p:cNvPr id="83" name="PlaceHolder 3"/>
          <p:cNvSpPr>
            <a:spLocks noGrp="1"/>
          </p:cNvSpPr>
          <p:nvPr>
            <p:ph type="body"/>
          </p:nvPr>
        </p:nvSpPr>
        <p:spPr>
          <a:xfrm>
            <a:off x="457200" y="1935360"/>
            <a:ext cx="8229240" cy="4388760"/>
          </a:xfrm>
          <a:prstGeom prst="rect">
            <a:avLst/>
          </a:prstGeom>
        </p:spPr>
        <p:txBody>
          <a:bodyPr lIns="0" tIns="0" rIns="0" bIns="0"/>
          <a:lstStyle/>
          <a:p>
            <a:endParaRPr/>
          </a:p>
        </p:txBody>
      </p:sp>
      <p:pic>
        <p:nvPicPr>
          <p:cNvPr id="84" name="Picture 83"/>
          <p:cNvPicPr/>
          <p:nvPr/>
        </p:nvPicPr>
        <p:blipFill>
          <a:blip r:embed="rId2"/>
          <a:stretch>
            <a:fillRect/>
          </a:stretch>
        </p:blipFill>
        <p:spPr>
          <a:xfrm>
            <a:off x="1821240" y="1935000"/>
            <a:ext cx="5500440" cy="4388760"/>
          </a:xfrm>
          <a:prstGeom prst="rect">
            <a:avLst/>
          </a:prstGeom>
          <a:ln>
            <a:noFill/>
          </a:ln>
        </p:spPr>
      </p:pic>
      <p:pic>
        <p:nvPicPr>
          <p:cNvPr id="85" name="Picture 84"/>
          <p:cNvPicPr/>
          <p:nvPr/>
        </p:nvPicPr>
        <p:blipFill>
          <a:blip r:embed="rId2"/>
          <a:stretch>
            <a:fillRect/>
          </a:stretch>
        </p:blipFill>
        <p:spPr>
          <a:xfrm>
            <a:off x="1821240" y="1935000"/>
            <a:ext cx="5500440" cy="43887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360"/>
            <a:ext cx="8229240" cy="438876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360"/>
            <a:ext cx="4015800" cy="4388760"/>
          </a:xfrm>
          <a:prstGeom prst="rect">
            <a:avLst/>
          </a:prstGeom>
        </p:spPr>
        <p:txBody>
          <a:bodyPr lIns="0" tIns="0" rIns="0" bIns="0"/>
          <a:lstStyle/>
          <a:p>
            <a:endParaRPr/>
          </a:p>
        </p:txBody>
      </p:sp>
      <p:sp>
        <p:nvSpPr>
          <p:cNvPr id="15" name="PlaceHolder 3"/>
          <p:cNvSpPr>
            <a:spLocks noGrp="1"/>
          </p:cNvSpPr>
          <p:nvPr>
            <p:ph type="body"/>
          </p:nvPr>
        </p:nvSpPr>
        <p:spPr>
          <a:xfrm>
            <a:off x="4674240" y="1935360"/>
            <a:ext cx="4015800" cy="438876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16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36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820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360"/>
            <a:ext cx="4015800" cy="438876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360"/>
            <a:ext cx="4015800" cy="4388760"/>
          </a:xfrm>
          <a:prstGeom prst="rect">
            <a:avLst/>
          </a:prstGeom>
        </p:spPr>
        <p:txBody>
          <a:bodyPr lIns="0" tIns="0" rIns="0" bIns="0"/>
          <a:lstStyle/>
          <a:p>
            <a:endParaRPr/>
          </a:p>
        </p:txBody>
      </p:sp>
      <p:sp>
        <p:nvSpPr>
          <p:cNvPr id="24" name="PlaceHolder 3"/>
          <p:cNvSpPr>
            <a:spLocks noGrp="1"/>
          </p:cNvSpPr>
          <p:nvPr>
            <p:ph type="body"/>
          </p:nvPr>
        </p:nvSpPr>
        <p:spPr>
          <a:xfrm>
            <a:off x="4674240" y="193536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8200"/>
            <a:ext cx="4015800" cy="20934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16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36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36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8200"/>
            <a:ext cx="8229240" cy="20934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CustomShape 1"/>
          <p:cNvSpPr/>
          <p:nvPr/>
        </p:nvSpPr>
        <p:spPr>
          <a:xfrm>
            <a:off x="-9360" y="-720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20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5600">
            <a:off x="-18720" y="201960"/>
            <a:ext cx="9162720" cy="648720"/>
          </a:xfrm>
          <a:prstGeom prst="rect">
            <a:avLst/>
          </a:prstGeom>
          <a:noFill/>
          <a:ln w="10800">
            <a:solidFill>
              <a:srgbClr val="09B7BF"/>
            </a:solidFill>
            <a:round/>
          </a:ln>
        </p:spPr>
      </p:sp>
      <p:sp>
        <p:nvSpPr>
          <p:cNvPr id="3" name="CustomShape 4"/>
          <p:cNvSpPr/>
          <p:nvPr/>
        </p:nvSpPr>
        <p:spPr>
          <a:xfrm rot="21435600">
            <a:off x="-14040" y="275400"/>
            <a:ext cx="9175320" cy="529920"/>
          </a:xfrm>
          <a:prstGeom prst="rect">
            <a:avLst/>
          </a:prstGeom>
          <a:noFill/>
          <a:ln w="9360">
            <a:solidFill>
              <a:srgbClr val="0F6FC6"/>
            </a:solidFill>
            <a:round/>
          </a:ln>
        </p:spPr>
      </p:sp>
      <p:sp>
        <p:nvSpPr>
          <p:cNvPr id="4" name="PlaceHolder 5"/>
          <p:cNvSpPr>
            <a:spLocks noGrp="1"/>
          </p:cNvSpPr>
          <p:nvPr>
            <p:ph type="title"/>
          </p:nvPr>
        </p:nvSpPr>
        <p:spPr>
          <a:xfrm>
            <a:off x="533520" y="1371600"/>
            <a:ext cx="7851240" cy="1828440"/>
          </a:xfrm>
          <a:prstGeom prst="rect">
            <a:avLst/>
          </a:prstGeom>
        </p:spPr>
        <p:txBody>
          <a:bodyPr lIns="0" tIns="0" rIns="18360" bIns="0" anchor="b"/>
          <a:lstStyle/>
          <a:p>
            <a:pPr algn="r">
              <a:lnSpc>
                <a:spcPct val="100000"/>
              </a:lnSpc>
            </a:pPr>
            <a:r>
              <a:rPr lang="en-US" sz="5600" b="1">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457200" y="6356520"/>
            <a:ext cx="2133360" cy="364680"/>
          </a:xfrm>
          <a:prstGeom prst="rect">
            <a:avLst/>
          </a:prstGeom>
        </p:spPr>
        <p:txBody>
          <a:bodyPr lIns="0" tIns="0" rIns="0" bIns="0" anchor="b"/>
          <a:lstStyle/>
          <a:p>
            <a:pPr>
              <a:lnSpc>
                <a:spcPct val="100000"/>
              </a:lnSpc>
            </a:pPr>
            <a:endParaRPr dirty="0"/>
          </a:p>
        </p:txBody>
      </p:sp>
      <p:sp>
        <p:nvSpPr>
          <p:cNvPr id="6" name="PlaceHolder 7"/>
          <p:cNvSpPr>
            <a:spLocks noGrp="1"/>
          </p:cNvSpPr>
          <p:nvPr>
            <p:ph type="ftr"/>
          </p:nvPr>
        </p:nvSpPr>
        <p:spPr>
          <a:xfrm>
            <a:off x="2666880" y="6356520"/>
            <a:ext cx="3352320" cy="364680"/>
          </a:xfrm>
          <a:prstGeom prst="rect">
            <a:avLst/>
          </a:prstGeom>
        </p:spPr>
        <p:txBody>
          <a:bodyPr lIns="0" tIns="0" rIns="0" bIns="0" anchor="b"/>
          <a:lstStyle/>
          <a:p>
            <a:pPr>
              <a:lnSpc>
                <a:spcPct val="100000"/>
              </a:lnSpc>
            </a:pPr>
            <a:endParaRPr dirty="0"/>
          </a:p>
        </p:txBody>
      </p:sp>
      <p:sp>
        <p:nvSpPr>
          <p:cNvPr id="7" name="PlaceHolder 8"/>
          <p:cNvSpPr>
            <a:spLocks noGrp="1"/>
          </p:cNvSpPr>
          <p:nvPr>
            <p:ph type="sldNum"/>
          </p:nvPr>
        </p:nvSpPr>
        <p:spPr>
          <a:xfrm>
            <a:off x="7924680" y="6356520"/>
            <a:ext cx="761760" cy="364680"/>
          </a:xfrm>
          <a:prstGeom prst="rect">
            <a:avLst/>
          </a:prstGeom>
        </p:spPr>
        <p:txBody>
          <a:bodyPr lIns="0" tIns="0" rIns="0" bIns="0" anchor="b"/>
          <a:lstStyle/>
          <a:p>
            <a:pPr algn="r">
              <a:lnSpc>
                <a:spcPct val="100000"/>
              </a:lnSpc>
            </a:pPr>
            <a:fld id="{C3BC6610-7134-4B0A-BCD4-AE9290FA4A42}" type="slidenum">
              <a:rPr lang="en-IN" sz="1200">
                <a:solidFill>
                  <a:srgbClr val="D1EAED"/>
                </a:solidFill>
                <a:latin typeface="Constantia"/>
              </a:rPr>
              <a:t>‹#›</a:t>
            </a:fld>
            <a:endParaRPr/>
          </a:p>
        </p:txBody>
      </p:sp>
      <p:sp>
        <p:nvSpPr>
          <p:cNvPr id="8" name="PlaceHolder 9"/>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sz="2600">
                <a:latin typeface="Constantia"/>
              </a:rPr>
              <a:t>Click to edit the outline text format</a:t>
            </a:r>
            <a:endParaRPr/>
          </a:p>
          <a:p>
            <a:pPr lvl="1">
              <a:buSzPct val="75000"/>
              <a:buFont typeface="StarSymbol"/>
              <a:buChar char=""/>
            </a:pPr>
            <a:r>
              <a:rPr lang="en-US" sz="2100">
                <a:latin typeface="Constantia"/>
              </a:rPr>
              <a:t>Second Outline Level</a:t>
            </a:r>
            <a:endParaRPr/>
          </a:p>
          <a:p>
            <a:pPr lvl="2">
              <a:buSzPct val="45000"/>
              <a:buFont typeface="StarSymbol"/>
              <a:buChar char=""/>
            </a:pPr>
            <a:r>
              <a:rPr lang="en-US" sz="2000">
                <a:latin typeface="Constantia"/>
              </a:rPr>
              <a:t>Third Outline Level</a:t>
            </a:r>
            <a:endParaRPr/>
          </a:p>
          <a:p>
            <a:pPr lvl="3">
              <a:buSzPct val="75000"/>
              <a:buFont typeface="StarSymbol"/>
              <a:buChar char=""/>
            </a:pPr>
            <a:r>
              <a:rPr lang="en-US" sz="2000">
                <a:latin typeface="Constantia"/>
              </a:rPr>
              <a:t>Fourth Outline Level</a:t>
            </a:r>
            <a:endParaRPr/>
          </a:p>
          <a:p>
            <a:pPr lvl="4">
              <a:buSzPct val="45000"/>
              <a:buFont typeface="StarSymbol"/>
              <a:buChar char=""/>
            </a:pPr>
            <a:r>
              <a:rPr lang="en-US" sz="2000">
                <a:latin typeface="Constantia"/>
              </a:rPr>
              <a:t>Fifth Outline Level</a:t>
            </a:r>
            <a:endParaRPr/>
          </a:p>
          <a:p>
            <a:pPr lvl="5">
              <a:buSzPct val="45000"/>
              <a:buFont typeface="StarSymbol"/>
              <a:buChar char=""/>
            </a:pPr>
            <a:r>
              <a:rPr lang="en-US" sz="2000">
                <a:latin typeface="Constantia"/>
              </a:rPr>
              <a:t>Sixth Outline Level</a:t>
            </a:r>
            <a:endParaRPr/>
          </a:p>
          <a:p>
            <a:pPr lvl="6">
              <a:buSzPct val="45000"/>
              <a:buFont typeface="StarSymbol"/>
              <a:buChar char=""/>
            </a:pPr>
            <a:r>
              <a:rPr lang="en-US" sz="2000">
                <a:latin typeface="Constantia"/>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43" name="CustomShape 1"/>
          <p:cNvSpPr/>
          <p:nvPr/>
        </p:nvSpPr>
        <p:spPr>
          <a:xfrm>
            <a:off x="-9360" y="-7200"/>
            <a:ext cx="9162720" cy="1041120"/>
          </a:xfrm>
          <a:prstGeom prst="rect">
            <a:avLst/>
          </a:prstGeom>
          <a:gradFill>
            <a:gsLst>
              <a:gs pos="0">
                <a:srgbClr val="0074A0"/>
              </a:gs>
              <a:gs pos="100000">
                <a:srgbClr val="00C4CD"/>
              </a:gs>
            </a:gsLst>
            <a:lin ang="5400000"/>
          </a:gradFill>
          <a:ln w="9360">
            <a:noFill/>
          </a:ln>
        </p:spPr>
      </p:sp>
      <p:sp>
        <p:nvSpPr>
          <p:cNvPr id="44" name="CustomShape 2"/>
          <p:cNvSpPr/>
          <p:nvPr/>
        </p:nvSpPr>
        <p:spPr>
          <a:xfrm>
            <a:off x="4381560" y="-7200"/>
            <a:ext cx="4762080" cy="637920"/>
          </a:xfrm>
          <a:prstGeom prst="rect">
            <a:avLst/>
          </a:prstGeom>
          <a:gradFill>
            <a:gsLst>
              <a:gs pos="0">
                <a:srgbClr val="008ABF"/>
              </a:gs>
              <a:gs pos="100000">
                <a:srgbClr val="00A0A8"/>
              </a:gs>
            </a:gsLst>
            <a:lin ang="16200000"/>
          </a:gradFill>
          <a:ln w="9360">
            <a:noFill/>
          </a:ln>
        </p:spPr>
      </p:sp>
      <p:sp>
        <p:nvSpPr>
          <p:cNvPr id="45" name="CustomShape 3"/>
          <p:cNvSpPr/>
          <p:nvPr/>
        </p:nvSpPr>
        <p:spPr>
          <a:xfrm rot="21435600">
            <a:off x="-18720" y="201960"/>
            <a:ext cx="9162720" cy="648720"/>
          </a:xfrm>
          <a:prstGeom prst="rect">
            <a:avLst/>
          </a:prstGeom>
          <a:noFill/>
          <a:ln w="10800">
            <a:solidFill>
              <a:srgbClr val="09B7BF"/>
            </a:solidFill>
            <a:round/>
          </a:ln>
        </p:spPr>
      </p:sp>
      <p:sp>
        <p:nvSpPr>
          <p:cNvPr id="46" name="CustomShape 4"/>
          <p:cNvSpPr/>
          <p:nvPr/>
        </p:nvSpPr>
        <p:spPr>
          <a:xfrm rot="21435600">
            <a:off x="-14040" y="275400"/>
            <a:ext cx="9175320" cy="529920"/>
          </a:xfrm>
          <a:prstGeom prst="rect">
            <a:avLst/>
          </a:prstGeom>
          <a:noFill/>
          <a:ln w="9360">
            <a:solidFill>
              <a:srgbClr val="0F6FC6"/>
            </a:solidFill>
            <a:round/>
          </a:ln>
        </p:spPr>
      </p:sp>
      <p:sp>
        <p:nvSpPr>
          <p:cNvPr id="47" name="PlaceHolder 5"/>
          <p:cNvSpPr>
            <a:spLocks noGrp="1"/>
          </p:cNvSpPr>
          <p:nvPr>
            <p:ph type="title"/>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48" name="PlaceHolder 6"/>
          <p:cNvSpPr>
            <a:spLocks noGrp="1"/>
          </p:cNvSpPr>
          <p:nvPr>
            <p:ph type="body"/>
          </p:nvPr>
        </p:nvSpPr>
        <p:spPr>
          <a:xfrm>
            <a:off x="457200" y="1935360"/>
            <a:ext cx="8229240" cy="4388760"/>
          </a:xfrm>
          <a:prstGeom prst="rect">
            <a:avLst/>
          </a:prstGeom>
        </p:spPr>
        <p:txBody>
          <a:bodyPr lIns="90000" tIns="45000" rIns="90000" bIns="45000"/>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49"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endParaRPr dirty="0"/>
          </a:p>
        </p:txBody>
      </p:sp>
      <p:sp>
        <p:nvSpPr>
          <p:cNvPr id="50"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endParaRPr dirty="0"/>
          </a:p>
        </p:txBody>
      </p:sp>
      <p:sp>
        <p:nvSpPr>
          <p:cNvPr id="51" name="PlaceHolder 9"/>
          <p:cNvSpPr>
            <a:spLocks noGrp="1"/>
          </p:cNvSpPr>
          <p:nvPr>
            <p:ph type="sldNum"/>
          </p:nvPr>
        </p:nvSpPr>
        <p:spPr>
          <a:xfrm>
            <a:off x="7924680" y="6356520"/>
            <a:ext cx="761760" cy="364680"/>
          </a:xfrm>
          <a:prstGeom prst="rect">
            <a:avLst/>
          </a:prstGeom>
        </p:spPr>
        <p:txBody>
          <a:bodyPr lIns="0" tIns="0" rIns="0" bIns="0" anchor="b"/>
          <a:lstStyle/>
          <a:p>
            <a:pPr algn="r">
              <a:lnSpc>
                <a:spcPct val="100000"/>
              </a:lnSpc>
            </a:pPr>
            <a:fld id="{531C715B-4EF9-48F1-8CD4-24DA56BA7A00}" type="slidenum">
              <a:rPr lang="en-IN" sz="1200">
                <a:solidFill>
                  <a:srgbClr val="035C75"/>
                </a:solidFill>
                <a:latin typeface="Constantia"/>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533520" y="1371600"/>
            <a:ext cx="7851240" cy="1828440"/>
          </a:xfrm>
          <a:prstGeom prst="rect">
            <a:avLst/>
          </a:prstGeom>
        </p:spPr>
        <p:txBody>
          <a:bodyPr lIns="0" tIns="0" rIns="18360" bIns="0" anchor="b"/>
          <a:lstStyle/>
          <a:p>
            <a:pPr algn="r">
              <a:lnSpc>
                <a:spcPct val="100000"/>
              </a:lnSpc>
            </a:pPr>
            <a:r>
              <a:rPr lang="en-US" sz="5600" b="1">
                <a:solidFill>
                  <a:srgbClr val="50E0EA"/>
                </a:solidFill>
                <a:latin typeface="Calibri"/>
              </a:rPr>
              <a:t>Unit-III</a:t>
            </a:r>
            <a:endParaRPr/>
          </a:p>
        </p:txBody>
      </p:sp>
      <p:sp>
        <p:nvSpPr>
          <p:cNvPr id="92" name="TextShape 2"/>
          <p:cNvSpPr txBox="1"/>
          <p:nvPr/>
        </p:nvSpPr>
        <p:spPr>
          <a:xfrm>
            <a:off x="533520" y="3228480"/>
            <a:ext cx="7854480" cy="1752120"/>
          </a:xfrm>
          <a:prstGeom prst="rect">
            <a:avLst/>
          </a:prstGeom>
        </p:spPr>
        <p:txBody>
          <a:bodyPr lIns="0" tIns="45000" rIns="18360" bIns="45000"/>
          <a:lstStyle/>
          <a:p>
            <a:pPr algn="r">
              <a:lnSpc>
                <a:spcPct val="100000"/>
              </a:lnSpc>
            </a:pPr>
            <a:r>
              <a:rPr lang="en-IN" sz="2600">
                <a:solidFill>
                  <a:srgbClr val="FFFFFF"/>
                </a:solidFill>
                <a:latin typeface="Constantia"/>
              </a:rPr>
              <a:t>More on Public-Key Cryptosystems</a:t>
            </a:r>
            <a:endParaRPr/>
          </a:p>
        </p:txBody>
      </p:sp>
      <p:sp>
        <p:nvSpPr>
          <p:cNvPr id="93"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94" name="TextShape 4"/>
          <p:cNvSpPr txBox="1"/>
          <p:nvPr/>
        </p:nvSpPr>
        <p:spPr>
          <a:xfrm>
            <a:off x="7924680" y="6356520"/>
            <a:ext cx="761760" cy="364680"/>
          </a:xfrm>
          <a:prstGeom prst="rect">
            <a:avLst/>
          </a:prstGeom>
        </p:spPr>
        <p:txBody>
          <a:bodyPr lIns="0" tIns="0" rIns="0" bIns="0" anchor="b"/>
          <a:lstStyle/>
          <a:p>
            <a:pPr algn="r">
              <a:lnSpc>
                <a:spcPct val="100000"/>
              </a:lnSpc>
            </a:pPr>
            <a:fld id="{DBAF216B-2C8F-40BA-AEB8-696F9F4CD9DF}" type="slidenum">
              <a:rPr lang="en-IN" sz="1200">
                <a:solidFill>
                  <a:srgbClr val="D1EAED"/>
                </a:solidFill>
                <a:latin typeface="Constantia"/>
              </a:rPr>
              <a:t>1</a:t>
            </a:fld>
            <a:endParaRPr/>
          </a:p>
        </p:txBody>
      </p:sp>
      <p:sp>
        <p:nvSpPr>
          <p:cNvPr id="95"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b="1">
                <a:solidFill>
                  <a:srgbClr val="04617B"/>
                </a:solidFill>
                <a:latin typeface="Calibri"/>
              </a:rPr>
              <a:t>Requirements for Public-Key Cryptography</a:t>
            </a:r>
            <a:endParaRPr/>
          </a:p>
        </p:txBody>
      </p:sp>
      <p:sp>
        <p:nvSpPr>
          <p:cNvPr id="139"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It is computationally infeasible for an adversary, knowing the public key, </a:t>
            </a:r>
            <a:r>
              <a:rPr lang="en-US" sz="2600" i="1">
                <a:solidFill>
                  <a:srgbClr val="000000"/>
                </a:solidFill>
                <a:latin typeface="Constantia"/>
              </a:rPr>
              <a:t>PUb, to </a:t>
            </a:r>
            <a:r>
              <a:rPr lang="en-US" sz="2600">
                <a:solidFill>
                  <a:srgbClr val="000000"/>
                </a:solidFill>
                <a:latin typeface="Constantia"/>
              </a:rPr>
              <a:t>determine the private key,</a:t>
            </a:r>
            <a:r>
              <a:rPr lang="en-US" sz="2600" i="1">
                <a:solidFill>
                  <a:srgbClr val="000000"/>
                </a:solidFill>
                <a:latin typeface="Constantia"/>
              </a:rPr>
              <a:t>PRb.</a:t>
            </a:r>
            <a:endParaRPr/>
          </a:p>
          <a:p>
            <a:pPr>
              <a:lnSpc>
                <a:spcPct val="100000"/>
              </a:lnSpc>
              <a:buSzPct val="95000"/>
              <a:buFont typeface="Wingdings 2" charset="2"/>
              <a:buChar char=""/>
            </a:pPr>
            <a:r>
              <a:rPr lang="en-US" sz="2600">
                <a:solidFill>
                  <a:srgbClr val="000000"/>
                </a:solidFill>
                <a:latin typeface="Constantia"/>
              </a:rPr>
              <a:t>It is computationally infeasible for an adversary, knowing the public key, </a:t>
            </a:r>
            <a:r>
              <a:rPr lang="en-US" sz="2600" i="1">
                <a:solidFill>
                  <a:srgbClr val="000000"/>
                </a:solidFill>
                <a:latin typeface="Constantia"/>
              </a:rPr>
              <a:t>PUb, </a:t>
            </a:r>
            <a:r>
              <a:rPr lang="en-US" sz="2600">
                <a:solidFill>
                  <a:srgbClr val="000000"/>
                </a:solidFill>
                <a:latin typeface="Constantia"/>
              </a:rPr>
              <a:t>and a ciphertext, </a:t>
            </a:r>
            <a:r>
              <a:rPr lang="en-US" sz="2600" i="1">
                <a:solidFill>
                  <a:srgbClr val="000000"/>
                </a:solidFill>
                <a:latin typeface="Constantia"/>
              </a:rPr>
              <a:t>C, to recover the original message,M.</a:t>
            </a:r>
            <a:endParaRPr/>
          </a:p>
          <a:p>
            <a:pPr>
              <a:lnSpc>
                <a:spcPct val="100000"/>
              </a:lnSpc>
              <a:buSzPct val="95000"/>
              <a:buFont typeface="Wingdings 2" charset="2"/>
              <a:buChar char=""/>
            </a:pPr>
            <a:r>
              <a:rPr lang="en-US" sz="2600">
                <a:solidFill>
                  <a:srgbClr val="000000"/>
                </a:solidFill>
                <a:latin typeface="Constantia"/>
              </a:rPr>
              <a:t>The two keys can be applied in either order: </a:t>
            </a:r>
            <a:r>
              <a:rPr lang="en-US" sz="2600" i="1">
                <a:solidFill>
                  <a:srgbClr val="000000"/>
                </a:solidFill>
                <a:latin typeface="Constantia"/>
              </a:rPr>
              <a:t>M = D[PUb, E(PRb,M)] = D[PRb, E(PUb,M)]</a:t>
            </a:r>
            <a:endParaRPr/>
          </a:p>
        </p:txBody>
      </p:sp>
      <p:sp>
        <p:nvSpPr>
          <p:cNvPr id="140"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41" name="TextShape 4"/>
          <p:cNvSpPr txBox="1"/>
          <p:nvPr/>
        </p:nvSpPr>
        <p:spPr>
          <a:xfrm>
            <a:off x="2666880" y="6356520"/>
            <a:ext cx="3352320" cy="364680"/>
          </a:xfrm>
          <a:prstGeom prst="rect">
            <a:avLst/>
          </a:prstGeom>
        </p:spPr>
        <p:txBody>
          <a:bodyPr lIns="0" tIns="0" rIns="0" bIns="0" anchor="b"/>
          <a:lstStyle/>
          <a:p>
            <a:pPr>
              <a:lnSpc>
                <a:spcPct val="100000"/>
              </a:lnSpc>
            </a:pPr>
            <a:endParaRPr dirty="0"/>
          </a:p>
        </p:txBody>
      </p:sp>
      <p:sp>
        <p:nvSpPr>
          <p:cNvPr id="142" name="TextShape 5"/>
          <p:cNvSpPr txBox="1"/>
          <p:nvPr/>
        </p:nvSpPr>
        <p:spPr>
          <a:xfrm>
            <a:off x="7924680" y="6356520"/>
            <a:ext cx="761760" cy="364680"/>
          </a:xfrm>
          <a:prstGeom prst="rect">
            <a:avLst/>
          </a:prstGeom>
        </p:spPr>
        <p:txBody>
          <a:bodyPr lIns="0" tIns="0" rIns="0" bIns="0" anchor="b"/>
          <a:lstStyle/>
          <a:p>
            <a:pPr algn="r">
              <a:lnSpc>
                <a:spcPct val="100000"/>
              </a:lnSpc>
            </a:pPr>
            <a:fld id="{E67945EB-C789-44C6-9EB7-A3987B693FFC}" type="slidenum">
              <a:rPr lang="en-IN" sz="1200">
                <a:solidFill>
                  <a:srgbClr val="035C75"/>
                </a:solidFill>
                <a:latin typeface="Constantia"/>
              </a:r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704160"/>
            <a:ext cx="8229240" cy="1142640"/>
          </a:xfrm>
          <a:prstGeom prst="rect">
            <a:avLst/>
          </a:prstGeom>
        </p:spPr>
        <p:txBody>
          <a:bodyPr lIns="0" tIns="45000" rIns="0" bIns="0" anchor="b"/>
          <a:lstStyle/>
          <a:p>
            <a:endParaRPr/>
          </a:p>
        </p:txBody>
      </p:sp>
      <p:sp>
        <p:nvSpPr>
          <p:cNvPr id="144" name="TextShape 2"/>
          <p:cNvSpPr txBox="1"/>
          <p:nvPr/>
        </p:nvSpPr>
        <p:spPr>
          <a:xfrm>
            <a:off x="457200" y="1143000"/>
            <a:ext cx="8229240" cy="5181120"/>
          </a:xfrm>
          <a:prstGeom prst="rect">
            <a:avLst/>
          </a:prstGeom>
        </p:spPr>
        <p:txBody>
          <a:bodyPr lIns="90000" tIns="45000" rIns="90000" bIns="45000"/>
          <a:lstStyle/>
          <a:p>
            <a:pPr>
              <a:lnSpc>
                <a:spcPct val="100000"/>
              </a:lnSpc>
              <a:buSzPct val="95000"/>
              <a:buFont typeface="Wingdings 2" charset="2"/>
              <a:buChar char=""/>
            </a:pPr>
            <a:r>
              <a:rPr lang="en-US" sz="2600" dirty="0">
                <a:solidFill>
                  <a:srgbClr val="000000"/>
                </a:solidFill>
                <a:latin typeface="Constantia"/>
              </a:rPr>
              <a:t>A </a:t>
            </a:r>
            <a:r>
              <a:rPr lang="en-US" sz="2600" b="1" dirty="0">
                <a:solidFill>
                  <a:srgbClr val="000000"/>
                </a:solidFill>
                <a:latin typeface="Constantia"/>
              </a:rPr>
              <a:t>one-way function3 is one that maps a domain into a range such that every </a:t>
            </a:r>
            <a:r>
              <a:rPr lang="en-US" sz="2600" dirty="0">
                <a:solidFill>
                  <a:srgbClr val="000000"/>
                </a:solidFill>
                <a:latin typeface="Constantia"/>
              </a:rPr>
              <a:t>function value has a unique inverse, with the condition that the calculation of the</a:t>
            </a:r>
            <a:endParaRPr dirty="0"/>
          </a:p>
          <a:p>
            <a:pPr>
              <a:lnSpc>
                <a:spcPct val="100000"/>
              </a:lnSpc>
              <a:buSzPct val="95000"/>
              <a:buFont typeface="Wingdings 2" charset="2"/>
              <a:buChar char=""/>
            </a:pPr>
            <a:r>
              <a:rPr lang="en-US" sz="2600" dirty="0">
                <a:solidFill>
                  <a:srgbClr val="000000"/>
                </a:solidFill>
                <a:latin typeface="Constantia"/>
              </a:rPr>
              <a:t>function is easy, whereas the calculation of the inverse is infeasible:</a:t>
            </a:r>
            <a:endParaRPr dirty="0"/>
          </a:p>
          <a:p>
            <a:pPr>
              <a:lnSpc>
                <a:spcPct val="100000"/>
              </a:lnSpc>
              <a:buSzPct val="95000"/>
              <a:buFont typeface="Wingdings 2" charset="2"/>
              <a:buChar char=""/>
            </a:pPr>
            <a:r>
              <a:rPr lang="en-US" sz="2600" i="1" dirty="0">
                <a:solidFill>
                  <a:srgbClr val="000000"/>
                </a:solidFill>
                <a:latin typeface="Constantia"/>
              </a:rPr>
              <a:t>X = f-1(Y) infeasible</a:t>
            </a:r>
            <a:endParaRPr dirty="0"/>
          </a:p>
          <a:p>
            <a:pPr>
              <a:lnSpc>
                <a:spcPct val="100000"/>
              </a:lnSpc>
              <a:buSzPct val="95000"/>
              <a:buFont typeface="Wingdings 2" charset="2"/>
              <a:buChar char=""/>
            </a:pPr>
            <a:r>
              <a:rPr lang="en-US" sz="2600" i="1" dirty="0">
                <a:solidFill>
                  <a:srgbClr val="000000"/>
                </a:solidFill>
                <a:latin typeface="Constantia"/>
              </a:rPr>
              <a:t>Y = f(X) easy</a:t>
            </a:r>
            <a:endParaRPr dirty="0"/>
          </a:p>
          <a:p>
            <a:pPr>
              <a:lnSpc>
                <a:spcPct val="100000"/>
              </a:lnSpc>
            </a:pPr>
            <a:endParaRPr dirty="0"/>
          </a:p>
          <a:p>
            <a:pPr>
              <a:lnSpc>
                <a:spcPct val="100000"/>
              </a:lnSpc>
              <a:buSzPct val="95000"/>
              <a:buFont typeface="Wingdings 2" charset="2"/>
              <a:buChar char=""/>
            </a:pPr>
            <a:r>
              <a:rPr lang="en-US" sz="2600" dirty="0">
                <a:solidFill>
                  <a:srgbClr val="000000"/>
                </a:solidFill>
                <a:latin typeface="Constantia"/>
              </a:rPr>
              <a:t>Generally, </a:t>
            </a:r>
            <a:r>
              <a:rPr lang="en-US" sz="2600" i="1" dirty="0">
                <a:solidFill>
                  <a:srgbClr val="000000"/>
                </a:solidFill>
                <a:latin typeface="Constantia"/>
              </a:rPr>
              <a:t>easy is defined to mean a problem that can be solved in polynomial </a:t>
            </a:r>
            <a:r>
              <a:rPr lang="en-US" sz="2600" dirty="0">
                <a:solidFill>
                  <a:srgbClr val="000000"/>
                </a:solidFill>
                <a:latin typeface="Constantia"/>
              </a:rPr>
              <a:t>time as a function of input length. Thus, if the length of the input is </a:t>
            </a:r>
            <a:r>
              <a:rPr lang="en-US" sz="2600" i="1" dirty="0">
                <a:solidFill>
                  <a:srgbClr val="000000"/>
                </a:solidFill>
                <a:latin typeface="Constantia"/>
              </a:rPr>
              <a:t>n bits, then the </a:t>
            </a:r>
            <a:r>
              <a:rPr lang="en-US" sz="2600" dirty="0">
                <a:solidFill>
                  <a:srgbClr val="000000"/>
                </a:solidFill>
                <a:latin typeface="Constantia"/>
              </a:rPr>
              <a:t>time to compute the function is proportional to </a:t>
            </a:r>
            <a:r>
              <a:rPr lang="en-US" sz="2600" i="1" dirty="0" err="1">
                <a:solidFill>
                  <a:srgbClr val="000000"/>
                </a:solidFill>
                <a:latin typeface="Constantia"/>
              </a:rPr>
              <a:t>na</a:t>
            </a:r>
            <a:r>
              <a:rPr lang="en-US" sz="2600" i="1" dirty="0">
                <a:solidFill>
                  <a:srgbClr val="000000"/>
                </a:solidFill>
                <a:latin typeface="Constantia"/>
              </a:rPr>
              <a:t>, where a is a fixed constant</a:t>
            </a:r>
            <a:endParaRPr dirty="0"/>
          </a:p>
        </p:txBody>
      </p:sp>
      <p:sp>
        <p:nvSpPr>
          <p:cNvPr id="145"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46" name="TextShape 4"/>
          <p:cNvSpPr txBox="1"/>
          <p:nvPr/>
        </p:nvSpPr>
        <p:spPr>
          <a:xfrm>
            <a:off x="2666880" y="6356520"/>
            <a:ext cx="3352320" cy="364680"/>
          </a:xfrm>
          <a:prstGeom prst="rect">
            <a:avLst/>
          </a:prstGeom>
        </p:spPr>
        <p:txBody>
          <a:bodyPr lIns="0" tIns="0" rIns="0" bIns="0" anchor="b"/>
          <a:lstStyle/>
          <a:p>
            <a:pPr>
              <a:lnSpc>
                <a:spcPct val="100000"/>
              </a:lnSpc>
            </a:pPr>
            <a:endParaRPr dirty="0"/>
          </a:p>
        </p:txBody>
      </p:sp>
      <p:sp>
        <p:nvSpPr>
          <p:cNvPr id="147" name="TextShape 5"/>
          <p:cNvSpPr txBox="1"/>
          <p:nvPr/>
        </p:nvSpPr>
        <p:spPr>
          <a:xfrm>
            <a:off x="7924680" y="6356520"/>
            <a:ext cx="761760" cy="364680"/>
          </a:xfrm>
          <a:prstGeom prst="rect">
            <a:avLst/>
          </a:prstGeom>
        </p:spPr>
        <p:txBody>
          <a:bodyPr lIns="0" tIns="0" rIns="0" bIns="0" anchor="b"/>
          <a:lstStyle/>
          <a:p>
            <a:pPr algn="r">
              <a:lnSpc>
                <a:spcPct val="100000"/>
              </a:lnSpc>
            </a:pPr>
            <a:fld id="{7972C3C2-ECA3-49C7-A5D4-336D2F4629C1}" type="slidenum">
              <a:rPr lang="en-IN" sz="1200">
                <a:solidFill>
                  <a:srgbClr val="035C75"/>
                </a:solidFill>
                <a:latin typeface="Constantia"/>
              </a:r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RSA – Rivest-Shamir-Adleman</a:t>
            </a:r>
            <a:endParaRPr/>
          </a:p>
        </p:txBody>
      </p:sp>
      <p:sp>
        <p:nvSpPr>
          <p:cNvPr id="149"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Block cipher </a:t>
            </a:r>
            <a:endParaRPr/>
          </a:p>
          <a:p>
            <a:pPr>
              <a:lnSpc>
                <a:spcPct val="100000"/>
              </a:lnSpc>
              <a:buSzPct val="95000"/>
              <a:buFont typeface="Wingdings 2" charset="2"/>
              <a:buChar char=""/>
            </a:pPr>
            <a:r>
              <a:rPr lang="en-US" sz="2600">
                <a:solidFill>
                  <a:srgbClr val="000000"/>
                </a:solidFill>
                <a:latin typeface="Constantia"/>
              </a:rPr>
              <a:t>Plaintext and ciphertext are integers between 0 and </a:t>
            </a:r>
            <a:r>
              <a:rPr lang="en-US" sz="2600" i="1">
                <a:solidFill>
                  <a:srgbClr val="000000"/>
                </a:solidFill>
                <a:latin typeface="Constantia"/>
              </a:rPr>
              <a:t>n - 1 for some n.</a:t>
            </a:r>
            <a:endParaRPr/>
          </a:p>
          <a:p>
            <a:pPr>
              <a:lnSpc>
                <a:spcPct val="100000"/>
              </a:lnSpc>
              <a:buSzPct val="95000"/>
              <a:buFont typeface="Wingdings 2" charset="2"/>
              <a:buChar char=""/>
            </a:pPr>
            <a:r>
              <a:rPr lang="en-US" sz="2600">
                <a:solidFill>
                  <a:srgbClr val="000000"/>
                </a:solidFill>
                <a:latin typeface="Constantia"/>
              </a:rPr>
              <a:t>A typical size for </a:t>
            </a:r>
            <a:r>
              <a:rPr lang="en-US" sz="2600" i="1">
                <a:solidFill>
                  <a:srgbClr val="000000"/>
                </a:solidFill>
                <a:latin typeface="Constantia"/>
              </a:rPr>
              <a:t>n is 1024 bits, t</a:t>
            </a:r>
            <a:r>
              <a:rPr lang="en-US" sz="2600">
                <a:solidFill>
                  <a:srgbClr val="000000"/>
                </a:solidFill>
                <a:latin typeface="Constantia"/>
              </a:rPr>
              <a:t>hat is, </a:t>
            </a:r>
            <a:r>
              <a:rPr lang="en-US" sz="2600" i="1">
                <a:solidFill>
                  <a:srgbClr val="000000"/>
                </a:solidFill>
                <a:latin typeface="Constantia"/>
              </a:rPr>
              <a:t>n is less than 2</a:t>
            </a:r>
            <a:r>
              <a:rPr lang="en-US" sz="2600" i="1" baseline="30000">
                <a:solidFill>
                  <a:srgbClr val="000000"/>
                </a:solidFill>
                <a:latin typeface="Constantia"/>
              </a:rPr>
              <a:t>1024</a:t>
            </a:r>
            <a:endParaRPr/>
          </a:p>
          <a:p>
            <a:pPr>
              <a:lnSpc>
                <a:spcPct val="100000"/>
              </a:lnSpc>
              <a:buSzPct val="95000"/>
              <a:buFont typeface="Wingdings 2" charset="2"/>
              <a:buChar char=""/>
            </a:pPr>
            <a:r>
              <a:rPr lang="en-US" sz="2600">
                <a:solidFill>
                  <a:srgbClr val="000000"/>
                </a:solidFill>
                <a:latin typeface="Constantia"/>
              </a:rPr>
              <a:t>Block size is </a:t>
            </a:r>
            <a:r>
              <a:rPr lang="en-US" sz="2600" i="1">
                <a:solidFill>
                  <a:srgbClr val="000000"/>
                </a:solidFill>
                <a:latin typeface="Constantia"/>
              </a:rPr>
              <a:t>I </a:t>
            </a:r>
            <a:r>
              <a:rPr lang="en-US" sz="2600">
                <a:solidFill>
                  <a:srgbClr val="000000"/>
                </a:solidFill>
                <a:latin typeface="Constantia"/>
              </a:rPr>
              <a:t>bits, where 2</a:t>
            </a:r>
            <a:r>
              <a:rPr lang="en-US" sz="2600" i="1" baseline="30000">
                <a:solidFill>
                  <a:srgbClr val="000000"/>
                </a:solidFill>
                <a:latin typeface="Constantia"/>
              </a:rPr>
              <a:t>i</a:t>
            </a:r>
            <a:r>
              <a:rPr lang="en-US" sz="2600" i="1">
                <a:solidFill>
                  <a:srgbClr val="000000"/>
                </a:solidFill>
                <a:latin typeface="Constantia"/>
              </a:rPr>
              <a:t> &lt; n ≤ 2</a:t>
            </a:r>
            <a:r>
              <a:rPr lang="en-US" sz="2600" i="1" baseline="30000">
                <a:solidFill>
                  <a:srgbClr val="000000"/>
                </a:solidFill>
                <a:latin typeface="Constantia"/>
              </a:rPr>
              <a:t>i+1</a:t>
            </a:r>
            <a:endParaRPr/>
          </a:p>
          <a:p>
            <a:pPr>
              <a:lnSpc>
                <a:spcPct val="100000"/>
              </a:lnSpc>
              <a:buSzPct val="95000"/>
              <a:buFont typeface="Wingdings 2" charset="2"/>
              <a:buChar char=""/>
            </a:pPr>
            <a:r>
              <a:rPr lang="en-US" sz="2600">
                <a:solidFill>
                  <a:srgbClr val="000000"/>
                </a:solidFill>
                <a:latin typeface="Constantia"/>
              </a:rPr>
              <a:t>Plaintext block </a:t>
            </a:r>
            <a:r>
              <a:rPr lang="en-US" sz="2600" i="1">
                <a:solidFill>
                  <a:srgbClr val="000000"/>
                </a:solidFill>
                <a:latin typeface="Constantia"/>
              </a:rPr>
              <a:t>M and ciphertext block C</a:t>
            </a:r>
            <a:endParaRPr/>
          </a:p>
          <a:p>
            <a:pPr>
              <a:lnSpc>
                <a:spcPct val="100000"/>
              </a:lnSpc>
            </a:pPr>
            <a:r>
              <a:rPr lang="en-US" sz="2600" i="1">
                <a:solidFill>
                  <a:srgbClr val="000000"/>
                </a:solidFill>
                <a:latin typeface="Constantia"/>
              </a:rPr>
              <a:t>				C = M</a:t>
            </a:r>
            <a:r>
              <a:rPr lang="en-US" sz="2600" i="1" baseline="30000">
                <a:solidFill>
                  <a:srgbClr val="000000"/>
                </a:solidFill>
                <a:latin typeface="Constantia"/>
              </a:rPr>
              <a:t>e</a:t>
            </a:r>
            <a:r>
              <a:rPr lang="en-US" sz="2600" i="1">
                <a:solidFill>
                  <a:srgbClr val="000000"/>
                </a:solidFill>
                <a:latin typeface="Constantia"/>
              </a:rPr>
              <a:t> mod n</a:t>
            </a:r>
            <a:endParaRPr/>
          </a:p>
          <a:p>
            <a:pPr>
              <a:lnSpc>
                <a:spcPct val="100000"/>
              </a:lnSpc>
            </a:pPr>
            <a:r>
              <a:rPr lang="en-US" sz="2600" i="1" baseline="30000">
                <a:solidFill>
                  <a:srgbClr val="000000"/>
                </a:solidFill>
                <a:latin typeface="Constantia"/>
              </a:rPr>
              <a:t>				</a:t>
            </a:r>
            <a:r>
              <a:rPr lang="en-US" sz="2600" i="1">
                <a:solidFill>
                  <a:srgbClr val="000000"/>
                </a:solidFill>
                <a:latin typeface="Constantia"/>
              </a:rPr>
              <a:t>M = C</a:t>
            </a:r>
            <a:r>
              <a:rPr lang="en-US" sz="2600" i="1" baseline="30000">
                <a:solidFill>
                  <a:srgbClr val="000000"/>
                </a:solidFill>
                <a:latin typeface="Constantia"/>
              </a:rPr>
              <a:t>d</a:t>
            </a:r>
            <a:r>
              <a:rPr lang="en-US" sz="2600" i="1">
                <a:solidFill>
                  <a:srgbClr val="000000"/>
                </a:solidFill>
                <a:latin typeface="Constantia"/>
              </a:rPr>
              <a:t> mod n</a:t>
            </a:r>
            <a:endParaRPr/>
          </a:p>
          <a:p>
            <a:pPr>
              <a:lnSpc>
                <a:spcPct val="100000"/>
              </a:lnSpc>
            </a:pPr>
            <a:endParaRPr/>
          </a:p>
        </p:txBody>
      </p:sp>
      <p:sp>
        <p:nvSpPr>
          <p:cNvPr id="150"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51" name="TextShape 4"/>
          <p:cNvSpPr txBox="1"/>
          <p:nvPr/>
        </p:nvSpPr>
        <p:spPr>
          <a:xfrm>
            <a:off x="7924680" y="6356520"/>
            <a:ext cx="761760" cy="364680"/>
          </a:xfrm>
          <a:prstGeom prst="rect">
            <a:avLst/>
          </a:prstGeom>
        </p:spPr>
        <p:txBody>
          <a:bodyPr lIns="0" tIns="0" rIns="0" bIns="0" anchor="b"/>
          <a:lstStyle/>
          <a:p>
            <a:pPr algn="r">
              <a:lnSpc>
                <a:spcPct val="100000"/>
              </a:lnSpc>
            </a:pPr>
            <a:fld id="{4A6F9437-8F3A-448F-8FF7-63E43C27D6D0}" type="slidenum">
              <a:rPr lang="en-IN" sz="1200">
                <a:solidFill>
                  <a:srgbClr val="035C75"/>
                </a:solidFill>
                <a:latin typeface="Constantia"/>
              </a:rPr>
              <a:t>12</a:t>
            </a:fld>
            <a:endParaRPr/>
          </a:p>
        </p:txBody>
      </p:sp>
      <p:sp>
        <p:nvSpPr>
          <p:cNvPr id="152"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RSA Algorithm</a:t>
            </a:r>
            <a:endParaRPr/>
          </a:p>
        </p:txBody>
      </p:sp>
      <p:sp>
        <p:nvSpPr>
          <p:cNvPr id="154" name="TextShape 2"/>
          <p:cNvSpPr txBox="1"/>
          <p:nvPr/>
        </p:nvSpPr>
        <p:spPr>
          <a:xfrm>
            <a:off x="457200" y="1935360"/>
            <a:ext cx="8229240" cy="4388760"/>
          </a:xfrm>
          <a:prstGeom prst="rect">
            <a:avLst/>
          </a:prstGeom>
        </p:spPr>
        <p:txBody>
          <a:bodyPr lIns="90000" tIns="45000" rIns="90000" bIns="45000"/>
          <a:lstStyle/>
          <a:p>
            <a:endParaRPr/>
          </a:p>
        </p:txBody>
      </p:sp>
      <p:pic>
        <p:nvPicPr>
          <p:cNvPr id="155" name="Picture 2"/>
          <p:cNvPicPr/>
          <p:nvPr/>
        </p:nvPicPr>
        <p:blipFill>
          <a:blip r:embed="rId2"/>
          <a:stretch>
            <a:fillRect/>
          </a:stretch>
        </p:blipFill>
        <p:spPr>
          <a:xfrm>
            <a:off x="1343160" y="1228680"/>
            <a:ext cx="6457680" cy="5552640"/>
          </a:xfrm>
          <a:prstGeom prst="rect">
            <a:avLst/>
          </a:prstGeom>
          <a:ln w="9360">
            <a:noFill/>
          </a:ln>
        </p:spPr>
      </p:pic>
      <p:sp>
        <p:nvSpPr>
          <p:cNvPr id="156"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57" name="TextShape 4"/>
          <p:cNvSpPr txBox="1"/>
          <p:nvPr/>
        </p:nvSpPr>
        <p:spPr>
          <a:xfrm>
            <a:off x="7924680" y="6356520"/>
            <a:ext cx="761760" cy="364680"/>
          </a:xfrm>
          <a:prstGeom prst="rect">
            <a:avLst/>
          </a:prstGeom>
        </p:spPr>
        <p:txBody>
          <a:bodyPr lIns="0" tIns="0" rIns="0" bIns="0" anchor="b"/>
          <a:lstStyle/>
          <a:p>
            <a:pPr algn="r">
              <a:lnSpc>
                <a:spcPct val="100000"/>
              </a:lnSpc>
            </a:pPr>
            <a:fld id="{E7E1DEB5-862C-458A-B014-C79797D7A52A}" type="slidenum">
              <a:rPr lang="en-IN" sz="1200">
                <a:solidFill>
                  <a:srgbClr val="035C75"/>
                </a:solidFill>
                <a:latin typeface="Constantia"/>
              </a:rPr>
              <a:t>13</a:t>
            </a:fld>
            <a:endParaRPr/>
          </a:p>
        </p:txBody>
      </p:sp>
      <p:sp>
        <p:nvSpPr>
          <p:cNvPr id="158"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RSA Example</a:t>
            </a:r>
            <a:endParaRPr/>
          </a:p>
        </p:txBody>
      </p:sp>
      <p:sp>
        <p:nvSpPr>
          <p:cNvPr id="160" name="TextShape 2"/>
          <p:cNvSpPr txBox="1"/>
          <p:nvPr/>
        </p:nvSpPr>
        <p:spPr>
          <a:xfrm>
            <a:off x="457200" y="1935360"/>
            <a:ext cx="8229240" cy="4388760"/>
          </a:xfrm>
          <a:prstGeom prst="rect">
            <a:avLst/>
          </a:prstGeom>
        </p:spPr>
        <p:txBody>
          <a:bodyPr lIns="90000" tIns="45000" rIns="90000" bIns="45000"/>
          <a:lstStyle/>
          <a:p>
            <a:pPr algn="just">
              <a:lnSpc>
                <a:spcPct val="100000"/>
              </a:lnSpc>
              <a:buSzPct val="95000"/>
              <a:buFont typeface="Wingdings 2" charset="2"/>
              <a:buChar char=""/>
            </a:pPr>
            <a:r>
              <a:rPr lang="en-US" sz="2600">
                <a:solidFill>
                  <a:srgbClr val="000000"/>
                </a:solidFill>
                <a:latin typeface="Constantia"/>
              </a:rPr>
              <a:t>For this example, the keys were generated as follows</a:t>
            </a:r>
            <a:endParaRPr/>
          </a:p>
          <a:p>
            <a:pPr lvl="1" algn="just">
              <a:lnSpc>
                <a:spcPct val="100000"/>
              </a:lnSpc>
              <a:buSzPct val="85000"/>
              <a:buFont typeface="Calibri"/>
              <a:buAutoNum type="arabicPeriod"/>
            </a:pPr>
            <a:r>
              <a:rPr lang="en-US" sz="2400">
                <a:solidFill>
                  <a:srgbClr val="000000"/>
                </a:solidFill>
                <a:latin typeface="Constantia"/>
              </a:rPr>
              <a:t>Select two prime numbers, </a:t>
            </a:r>
            <a:r>
              <a:rPr lang="en-US" sz="2400" i="1">
                <a:solidFill>
                  <a:srgbClr val="000000"/>
                </a:solidFill>
                <a:latin typeface="Constantia"/>
              </a:rPr>
              <a:t>p = 17 and q = 11</a:t>
            </a:r>
            <a:endParaRPr/>
          </a:p>
          <a:p>
            <a:pPr lvl="1" algn="just">
              <a:lnSpc>
                <a:spcPct val="100000"/>
              </a:lnSpc>
              <a:buSzPct val="85000"/>
              <a:buFont typeface="Calibri"/>
              <a:buAutoNum type="arabicPeriod"/>
            </a:pPr>
            <a:r>
              <a:rPr lang="en-US" sz="2400">
                <a:solidFill>
                  <a:srgbClr val="000000"/>
                </a:solidFill>
                <a:latin typeface="Constantia"/>
              </a:rPr>
              <a:t>Calculate </a:t>
            </a:r>
            <a:r>
              <a:rPr lang="en-US" sz="2400" i="1">
                <a:solidFill>
                  <a:srgbClr val="000000"/>
                </a:solidFill>
                <a:latin typeface="Constantia"/>
              </a:rPr>
              <a:t>n = pq = 17 × 11 = 187</a:t>
            </a:r>
            <a:endParaRPr/>
          </a:p>
          <a:p>
            <a:pPr lvl="1" algn="just">
              <a:lnSpc>
                <a:spcPct val="100000"/>
              </a:lnSpc>
              <a:buSzPct val="85000"/>
              <a:buFont typeface="Calibri"/>
              <a:buAutoNum type="arabicPeriod"/>
            </a:pPr>
            <a:r>
              <a:rPr lang="en-US" sz="2400">
                <a:solidFill>
                  <a:srgbClr val="000000"/>
                </a:solidFill>
                <a:latin typeface="Constantia"/>
              </a:rPr>
              <a:t>Calculate Φ (</a:t>
            </a:r>
            <a:r>
              <a:rPr lang="en-US" sz="2400" i="1">
                <a:solidFill>
                  <a:srgbClr val="000000"/>
                </a:solidFill>
                <a:latin typeface="Constantia"/>
              </a:rPr>
              <a:t>n) = (p - 1)(q - 1) = 16 × 10 = 160</a:t>
            </a:r>
            <a:endParaRPr/>
          </a:p>
          <a:p>
            <a:pPr lvl="1" algn="just">
              <a:lnSpc>
                <a:spcPct val="100000"/>
              </a:lnSpc>
              <a:buSzPct val="85000"/>
              <a:buFont typeface="Calibri"/>
              <a:buAutoNum type="arabicPeriod"/>
            </a:pPr>
            <a:r>
              <a:rPr lang="en-US" sz="2400">
                <a:solidFill>
                  <a:srgbClr val="000000"/>
                </a:solidFill>
                <a:latin typeface="Constantia"/>
              </a:rPr>
              <a:t>Select </a:t>
            </a:r>
            <a:r>
              <a:rPr lang="en-US" sz="2400" i="1">
                <a:solidFill>
                  <a:srgbClr val="000000"/>
                </a:solidFill>
                <a:latin typeface="Constantia"/>
              </a:rPr>
              <a:t>e such that e is relatively prime to </a:t>
            </a:r>
            <a:r>
              <a:rPr lang="en-US" sz="2400">
                <a:solidFill>
                  <a:srgbClr val="000000"/>
                </a:solidFill>
                <a:latin typeface="Constantia"/>
              </a:rPr>
              <a:t>Φ </a:t>
            </a:r>
            <a:r>
              <a:rPr lang="en-US" sz="2400" i="1">
                <a:solidFill>
                  <a:srgbClr val="000000"/>
                </a:solidFill>
                <a:latin typeface="Constantia"/>
              </a:rPr>
              <a:t>(n) = 160 and less than f(n); we </a:t>
            </a:r>
            <a:r>
              <a:rPr lang="en-US" sz="2400">
                <a:solidFill>
                  <a:srgbClr val="000000"/>
                </a:solidFill>
                <a:latin typeface="Constantia"/>
              </a:rPr>
              <a:t>choose </a:t>
            </a:r>
            <a:r>
              <a:rPr lang="en-US" sz="2400" i="1">
                <a:solidFill>
                  <a:srgbClr val="000000"/>
                </a:solidFill>
                <a:latin typeface="Constantia"/>
              </a:rPr>
              <a:t>e = 7</a:t>
            </a:r>
            <a:endParaRPr/>
          </a:p>
          <a:p>
            <a:pPr lvl="1" algn="just">
              <a:lnSpc>
                <a:spcPct val="100000"/>
              </a:lnSpc>
              <a:buSzPct val="85000"/>
              <a:buFont typeface="Calibri"/>
              <a:buAutoNum type="arabicPeriod"/>
            </a:pPr>
            <a:r>
              <a:rPr lang="en-US" sz="2400">
                <a:solidFill>
                  <a:srgbClr val="000000"/>
                </a:solidFill>
                <a:latin typeface="Constantia"/>
              </a:rPr>
              <a:t>Determine </a:t>
            </a:r>
            <a:r>
              <a:rPr lang="en-US" sz="2400" i="1">
                <a:solidFill>
                  <a:srgbClr val="000000"/>
                </a:solidFill>
                <a:latin typeface="Constantia"/>
              </a:rPr>
              <a:t>d such that de = 1(mod 160) and d &lt; 160 The correct value is d = 23, </a:t>
            </a:r>
            <a:r>
              <a:rPr lang="en-US" sz="2400">
                <a:solidFill>
                  <a:srgbClr val="000000"/>
                </a:solidFill>
                <a:latin typeface="Constantia"/>
              </a:rPr>
              <a:t>because 23 × 7 = 161 = (1 × 160) + 1; </a:t>
            </a:r>
            <a:r>
              <a:rPr lang="en-US" sz="2400" i="1">
                <a:solidFill>
                  <a:srgbClr val="000000"/>
                </a:solidFill>
                <a:latin typeface="Constantia"/>
              </a:rPr>
              <a:t>d can be calculated using the extended </a:t>
            </a:r>
            <a:r>
              <a:rPr lang="en-US" sz="2400">
                <a:solidFill>
                  <a:srgbClr val="000000"/>
                </a:solidFill>
                <a:latin typeface="Constantia"/>
              </a:rPr>
              <a:t>Euclid’s algorithm</a:t>
            </a:r>
            <a:endParaRPr/>
          </a:p>
          <a:p>
            <a:pPr lvl="1" algn="just">
              <a:lnSpc>
                <a:spcPct val="100000"/>
              </a:lnSpc>
              <a:buSzPct val="85000"/>
              <a:buFont typeface="Calibri"/>
              <a:buAutoNum type="arabicPeriod"/>
            </a:pPr>
            <a:r>
              <a:rPr lang="en-US" sz="2400">
                <a:solidFill>
                  <a:srgbClr val="000000"/>
                </a:solidFill>
                <a:latin typeface="Constantia"/>
              </a:rPr>
              <a:t>The resulting keys are public key </a:t>
            </a:r>
            <a:r>
              <a:rPr lang="en-US" sz="2400" i="1">
                <a:solidFill>
                  <a:srgbClr val="000000"/>
                </a:solidFill>
                <a:latin typeface="Constantia"/>
              </a:rPr>
              <a:t>PU = {7, 187} and private key PR = {23, 187}</a:t>
            </a:r>
            <a:endParaRPr/>
          </a:p>
          <a:p>
            <a:pPr algn="just">
              <a:lnSpc>
                <a:spcPct val="100000"/>
              </a:lnSpc>
              <a:buSzPct val="95000"/>
              <a:buFont typeface="Wingdings 2" charset="2"/>
              <a:buChar char=""/>
            </a:pPr>
            <a:r>
              <a:rPr lang="en-US" sz="2600">
                <a:solidFill>
                  <a:srgbClr val="000000"/>
                </a:solidFill>
                <a:latin typeface="Constantia"/>
              </a:rPr>
              <a:t>For encryption, we need to calculate </a:t>
            </a:r>
            <a:r>
              <a:rPr lang="en-US" sz="2600" i="1">
                <a:solidFill>
                  <a:srgbClr val="000000"/>
                </a:solidFill>
                <a:latin typeface="Constantia"/>
              </a:rPr>
              <a:t>C = 887 mod 187</a:t>
            </a:r>
            <a:endParaRPr/>
          </a:p>
          <a:p>
            <a:pPr algn="just">
              <a:lnSpc>
                <a:spcPct val="100000"/>
              </a:lnSpc>
              <a:buSzPct val="95000"/>
              <a:buFont typeface="Wingdings 2" charset="2"/>
              <a:buChar char=""/>
            </a:pPr>
            <a:r>
              <a:rPr lang="en-US" sz="2600">
                <a:solidFill>
                  <a:srgbClr val="000000"/>
                </a:solidFill>
                <a:latin typeface="Constantia"/>
              </a:rPr>
              <a:t>For decryption, we calculate </a:t>
            </a:r>
            <a:r>
              <a:rPr lang="en-US" sz="2600" i="1">
                <a:solidFill>
                  <a:srgbClr val="000000"/>
                </a:solidFill>
                <a:latin typeface="Constantia"/>
              </a:rPr>
              <a:t>M = 1123 mod 187</a:t>
            </a:r>
            <a:endParaRPr/>
          </a:p>
        </p:txBody>
      </p:sp>
      <p:sp>
        <p:nvSpPr>
          <p:cNvPr id="161"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62" name="TextShape 4"/>
          <p:cNvSpPr txBox="1"/>
          <p:nvPr/>
        </p:nvSpPr>
        <p:spPr>
          <a:xfrm>
            <a:off x="7924680" y="6356520"/>
            <a:ext cx="761760" cy="364680"/>
          </a:xfrm>
          <a:prstGeom prst="rect">
            <a:avLst/>
          </a:prstGeom>
        </p:spPr>
        <p:txBody>
          <a:bodyPr lIns="0" tIns="0" rIns="0" bIns="0" anchor="b"/>
          <a:lstStyle/>
          <a:p>
            <a:pPr algn="r">
              <a:lnSpc>
                <a:spcPct val="100000"/>
              </a:lnSpc>
            </a:pPr>
            <a:fld id="{C6994D91-7D92-4848-9A8C-C3D34FD0346A}" type="slidenum">
              <a:rPr lang="en-IN" sz="1200">
                <a:solidFill>
                  <a:srgbClr val="035C75"/>
                </a:solidFill>
                <a:latin typeface="Constantia"/>
              </a:rPr>
              <a:t>14</a:t>
            </a:fld>
            <a:endParaRPr/>
          </a:p>
        </p:txBody>
      </p:sp>
      <p:sp>
        <p:nvSpPr>
          <p:cNvPr id="163"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b="1">
                <a:solidFill>
                  <a:srgbClr val="04617B"/>
                </a:solidFill>
                <a:latin typeface="Calibri"/>
              </a:rPr>
              <a:t>Key Management</a:t>
            </a:r>
            <a:endParaRPr/>
          </a:p>
        </p:txBody>
      </p:sp>
      <p:sp>
        <p:nvSpPr>
          <p:cNvPr id="165"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The distribution of public keys</a:t>
            </a:r>
            <a:endParaRPr/>
          </a:p>
          <a:p>
            <a:pPr>
              <a:lnSpc>
                <a:spcPct val="100000"/>
              </a:lnSpc>
              <a:buSzPct val="95000"/>
              <a:buFont typeface="Wingdings 2" charset="2"/>
              <a:buChar char=""/>
            </a:pPr>
            <a:r>
              <a:rPr lang="en-US" sz="2600">
                <a:solidFill>
                  <a:srgbClr val="000000"/>
                </a:solidFill>
                <a:latin typeface="Constantia"/>
              </a:rPr>
              <a:t>The use of public-key encryption to distribute secret keys</a:t>
            </a:r>
            <a:endParaRPr/>
          </a:p>
        </p:txBody>
      </p:sp>
      <p:sp>
        <p:nvSpPr>
          <p:cNvPr id="166"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67" name="TextShape 4"/>
          <p:cNvSpPr txBox="1"/>
          <p:nvPr/>
        </p:nvSpPr>
        <p:spPr>
          <a:xfrm>
            <a:off x="7924680" y="6356520"/>
            <a:ext cx="761760" cy="364680"/>
          </a:xfrm>
          <a:prstGeom prst="rect">
            <a:avLst/>
          </a:prstGeom>
        </p:spPr>
        <p:txBody>
          <a:bodyPr lIns="0" tIns="0" rIns="0" bIns="0" anchor="b"/>
          <a:lstStyle/>
          <a:p>
            <a:pPr algn="r">
              <a:lnSpc>
                <a:spcPct val="100000"/>
              </a:lnSpc>
            </a:pPr>
            <a:fld id="{E4A3C8C1-ECFC-414F-931F-C98E5F362315}" type="slidenum">
              <a:rPr lang="en-IN" sz="1200">
                <a:solidFill>
                  <a:srgbClr val="035C75"/>
                </a:solidFill>
                <a:latin typeface="Constantia"/>
              </a:rPr>
              <a:t>15</a:t>
            </a:fld>
            <a:endParaRPr/>
          </a:p>
        </p:txBody>
      </p:sp>
      <p:sp>
        <p:nvSpPr>
          <p:cNvPr id="168"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Distribution of public keys</a:t>
            </a:r>
            <a:endParaRPr/>
          </a:p>
        </p:txBody>
      </p:sp>
      <p:sp>
        <p:nvSpPr>
          <p:cNvPr id="170"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Calibri"/>
              <a:buAutoNum type="arabicPeriod"/>
            </a:pPr>
            <a:r>
              <a:rPr lang="en-US" sz="2600">
                <a:solidFill>
                  <a:srgbClr val="000000"/>
                </a:solidFill>
                <a:latin typeface="Constantia"/>
              </a:rPr>
              <a:t>Public announcement</a:t>
            </a:r>
            <a:endParaRPr/>
          </a:p>
          <a:p>
            <a:pPr>
              <a:lnSpc>
                <a:spcPct val="100000"/>
              </a:lnSpc>
              <a:buSzPct val="95000"/>
              <a:buFont typeface="Calibri"/>
              <a:buAutoNum type="arabicPeriod"/>
            </a:pPr>
            <a:r>
              <a:rPr lang="en-US" sz="2600">
                <a:solidFill>
                  <a:srgbClr val="000000"/>
                </a:solidFill>
                <a:latin typeface="Constantia"/>
              </a:rPr>
              <a:t>Publicly available directory</a:t>
            </a:r>
            <a:endParaRPr/>
          </a:p>
          <a:p>
            <a:pPr>
              <a:lnSpc>
                <a:spcPct val="100000"/>
              </a:lnSpc>
              <a:buSzPct val="95000"/>
              <a:buFont typeface="Calibri"/>
              <a:buAutoNum type="arabicPeriod"/>
            </a:pPr>
            <a:r>
              <a:rPr lang="en-US" sz="2600">
                <a:solidFill>
                  <a:srgbClr val="000000"/>
                </a:solidFill>
                <a:latin typeface="Constantia"/>
              </a:rPr>
              <a:t>Public-key authority</a:t>
            </a:r>
            <a:endParaRPr/>
          </a:p>
          <a:p>
            <a:pPr>
              <a:lnSpc>
                <a:spcPct val="100000"/>
              </a:lnSpc>
              <a:buSzPct val="95000"/>
              <a:buFont typeface="Calibri"/>
              <a:buAutoNum type="arabicPeriod"/>
            </a:pPr>
            <a:r>
              <a:rPr lang="en-US" sz="2600">
                <a:solidFill>
                  <a:srgbClr val="000000"/>
                </a:solidFill>
                <a:latin typeface="Constantia"/>
              </a:rPr>
              <a:t>Public-key certificates</a:t>
            </a:r>
            <a:endParaRPr/>
          </a:p>
        </p:txBody>
      </p:sp>
      <p:sp>
        <p:nvSpPr>
          <p:cNvPr id="171"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72" name="TextShape 4"/>
          <p:cNvSpPr txBox="1"/>
          <p:nvPr/>
        </p:nvSpPr>
        <p:spPr>
          <a:xfrm>
            <a:off x="7924680" y="6356520"/>
            <a:ext cx="761760" cy="364680"/>
          </a:xfrm>
          <a:prstGeom prst="rect">
            <a:avLst/>
          </a:prstGeom>
        </p:spPr>
        <p:txBody>
          <a:bodyPr lIns="0" tIns="0" rIns="0" bIns="0" anchor="b"/>
          <a:lstStyle/>
          <a:p>
            <a:pPr algn="r">
              <a:lnSpc>
                <a:spcPct val="100000"/>
              </a:lnSpc>
            </a:pPr>
            <a:fld id="{9A1E887A-AD5F-42EF-86F8-E9C26A605B7C}" type="slidenum">
              <a:rPr lang="en-IN" sz="1200">
                <a:solidFill>
                  <a:srgbClr val="035C75"/>
                </a:solidFill>
                <a:latin typeface="Constantia"/>
              </a:rPr>
              <a:t>16</a:t>
            </a:fld>
            <a:endParaRPr/>
          </a:p>
        </p:txBody>
      </p:sp>
      <p:sp>
        <p:nvSpPr>
          <p:cNvPr id="173"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1. Public announcement</a:t>
            </a:r>
            <a:endParaRPr/>
          </a:p>
        </p:txBody>
      </p:sp>
      <p:sp>
        <p:nvSpPr>
          <p:cNvPr id="175"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Participant can send his or her public key to any other participant or broadcast the key to the community at large</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gn="just">
              <a:lnSpc>
                <a:spcPct val="100000"/>
              </a:lnSpc>
              <a:buSzPct val="95000"/>
              <a:buFont typeface="Wingdings 2" charset="2"/>
              <a:buChar char=""/>
            </a:pPr>
            <a:r>
              <a:rPr lang="en-US" sz="2600">
                <a:solidFill>
                  <a:srgbClr val="000000"/>
                </a:solidFill>
                <a:latin typeface="Constantia"/>
              </a:rPr>
              <a:t>Convenient but Anyone can forge such a public announcement and pretend to be user A and send a public key to another participant or broadcast such a public key</a:t>
            </a:r>
            <a:endParaRPr/>
          </a:p>
        </p:txBody>
      </p:sp>
      <p:pic>
        <p:nvPicPr>
          <p:cNvPr id="176" name="Picture 2"/>
          <p:cNvPicPr/>
          <p:nvPr/>
        </p:nvPicPr>
        <p:blipFill>
          <a:blip r:embed="rId2"/>
          <a:stretch>
            <a:fillRect/>
          </a:stretch>
        </p:blipFill>
        <p:spPr>
          <a:xfrm>
            <a:off x="1614420" y="2733234"/>
            <a:ext cx="5914800" cy="1838766"/>
          </a:xfrm>
          <a:prstGeom prst="rect">
            <a:avLst/>
          </a:prstGeom>
          <a:ln w="9360">
            <a:noFill/>
          </a:ln>
        </p:spPr>
      </p:pic>
      <p:sp>
        <p:nvSpPr>
          <p:cNvPr id="177"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78" name="TextShape 4"/>
          <p:cNvSpPr txBox="1"/>
          <p:nvPr/>
        </p:nvSpPr>
        <p:spPr>
          <a:xfrm>
            <a:off x="7924680" y="6356520"/>
            <a:ext cx="761760" cy="364680"/>
          </a:xfrm>
          <a:prstGeom prst="rect">
            <a:avLst/>
          </a:prstGeom>
        </p:spPr>
        <p:txBody>
          <a:bodyPr lIns="0" tIns="0" rIns="0" bIns="0" anchor="b"/>
          <a:lstStyle/>
          <a:p>
            <a:pPr algn="r">
              <a:lnSpc>
                <a:spcPct val="100000"/>
              </a:lnSpc>
            </a:pPr>
            <a:fld id="{D7165539-23EF-4D4B-AAA0-0318B4F36056}" type="slidenum">
              <a:rPr lang="en-IN" sz="1200">
                <a:solidFill>
                  <a:srgbClr val="035C75"/>
                </a:solidFill>
                <a:latin typeface="Constantia"/>
              </a:rPr>
              <a:t>17</a:t>
            </a:fld>
            <a:endParaRPr/>
          </a:p>
        </p:txBody>
      </p:sp>
      <p:sp>
        <p:nvSpPr>
          <p:cNvPr id="179"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2. Publicly available directory</a:t>
            </a:r>
            <a:endParaRPr/>
          </a:p>
        </p:txBody>
      </p:sp>
      <p:sp>
        <p:nvSpPr>
          <p:cNvPr id="181"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The authority maintains a directory with a {name, public key} entry for each participant.</a:t>
            </a:r>
            <a:endParaRPr/>
          </a:p>
          <a:p>
            <a:pPr>
              <a:lnSpc>
                <a:spcPct val="100000"/>
              </a:lnSpc>
              <a:buSzPct val="95000"/>
              <a:buFont typeface="Wingdings 2" charset="2"/>
              <a:buChar char=""/>
            </a:pPr>
            <a:r>
              <a:rPr lang="en-US" sz="2600">
                <a:solidFill>
                  <a:srgbClr val="000000"/>
                </a:solidFill>
                <a:latin typeface="Constantia"/>
              </a:rPr>
              <a:t>Each participant registers a public key with the directory authority. </a:t>
            </a:r>
            <a:endParaRPr/>
          </a:p>
          <a:p>
            <a:pPr lvl="1">
              <a:lnSpc>
                <a:spcPct val="100000"/>
              </a:lnSpc>
              <a:buSzPct val="85000"/>
              <a:buFont typeface="Wingdings 2" charset="2"/>
              <a:buChar char=""/>
            </a:pPr>
            <a:r>
              <a:rPr lang="en-US" sz="2400">
                <a:solidFill>
                  <a:srgbClr val="000000"/>
                </a:solidFill>
                <a:latin typeface="Constantia"/>
              </a:rPr>
              <a:t>Registration is in person/secure authenticated communication.</a:t>
            </a:r>
            <a:endParaRPr/>
          </a:p>
          <a:p>
            <a:pPr>
              <a:lnSpc>
                <a:spcPct val="100000"/>
              </a:lnSpc>
              <a:buSzPct val="95000"/>
              <a:buFont typeface="Wingdings 2" charset="2"/>
              <a:buChar char=""/>
            </a:pPr>
            <a:r>
              <a:rPr lang="en-US" sz="2600">
                <a:solidFill>
                  <a:srgbClr val="000000"/>
                </a:solidFill>
                <a:latin typeface="Constantia"/>
              </a:rPr>
              <a:t>A participant may replace the existing key with a new one at any time</a:t>
            </a:r>
            <a:endParaRPr/>
          </a:p>
          <a:p>
            <a:pPr>
              <a:lnSpc>
                <a:spcPct val="100000"/>
              </a:lnSpc>
              <a:buSzPct val="95000"/>
              <a:buFont typeface="Wingdings 2" charset="2"/>
              <a:buChar char=""/>
            </a:pPr>
            <a:r>
              <a:rPr lang="en-US" sz="2600">
                <a:solidFill>
                  <a:srgbClr val="000000"/>
                </a:solidFill>
                <a:latin typeface="Constantia"/>
              </a:rPr>
              <a:t>Participants could also </a:t>
            </a:r>
            <a:endParaRPr/>
          </a:p>
          <a:p>
            <a:pPr>
              <a:lnSpc>
                <a:spcPct val="100000"/>
              </a:lnSpc>
            </a:pPr>
            <a:r>
              <a:rPr lang="en-US" sz="2600">
                <a:solidFill>
                  <a:srgbClr val="000000"/>
                </a:solidFill>
                <a:latin typeface="Constantia"/>
              </a:rPr>
              <a:t>   access the directory</a:t>
            </a:r>
            <a:endParaRPr/>
          </a:p>
          <a:p>
            <a:pPr>
              <a:lnSpc>
                <a:spcPct val="100000"/>
              </a:lnSpc>
            </a:pPr>
            <a:r>
              <a:rPr lang="en-US" sz="2600">
                <a:solidFill>
                  <a:srgbClr val="000000"/>
                </a:solidFill>
                <a:latin typeface="Constantia"/>
              </a:rPr>
              <a:t>   electronically. </a:t>
            </a:r>
            <a:endParaRPr/>
          </a:p>
        </p:txBody>
      </p:sp>
      <p:pic>
        <p:nvPicPr>
          <p:cNvPr id="182" name="Picture 2"/>
          <p:cNvPicPr/>
          <p:nvPr/>
        </p:nvPicPr>
        <p:blipFill>
          <a:blip r:embed="rId2"/>
          <a:stretch>
            <a:fillRect/>
          </a:stretch>
        </p:blipFill>
        <p:spPr>
          <a:xfrm>
            <a:off x="4343040" y="4826160"/>
            <a:ext cx="4208040" cy="1895040"/>
          </a:xfrm>
          <a:prstGeom prst="rect">
            <a:avLst/>
          </a:prstGeom>
          <a:ln w="9360">
            <a:noFill/>
          </a:ln>
        </p:spPr>
      </p:pic>
      <p:sp>
        <p:nvSpPr>
          <p:cNvPr id="183"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84" name="TextShape 4"/>
          <p:cNvSpPr txBox="1"/>
          <p:nvPr/>
        </p:nvSpPr>
        <p:spPr>
          <a:xfrm>
            <a:off x="7924680" y="6356520"/>
            <a:ext cx="761760" cy="364680"/>
          </a:xfrm>
          <a:prstGeom prst="rect">
            <a:avLst/>
          </a:prstGeom>
        </p:spPr>
        <p:txBody>
          <a:bodyPr lIns="0" tIns="0" rIns="0" bIns="0" anchor="b"/>
          <a:lstStyle/>
          <a:p>
            <a:pPr algn="r">
              <a:lnSpc>
                <a:spcPct val="100000"/>
              </a:lnSpc>
            </a:pPr>
            <a:fld id="{15CB0B33-76DB-49C1-AA45-0775C4C84F8B}" type="slidenum">
              <a:rPr lang="en-IN" sz="1200">
                <a:solidFill>
                  <a:srgbClr val="035C75"/>
                </a:solidFill>
                <a:latin typeface="Constantia"/>
              </a:rPr>
              <a:t>18</a:t>
            </a:fld>
            <a:endParaRPr/>
          </a:p>
        </p:txBody>
      </p:sp>
      <p:sp>
        <p:nvSpPr>
          <p:cNvPr id="185"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3. Public-key authority</a:t>
            </a:r>
            <a:endParaRPr/>
          </a:p>
        </p:txBody>
      </p:sp>
      <p:sp>
        <p:nvSpPr>
          <p:cNvPr id="187" name="TextShape 2"/>
          <p:cNvSpPr txBox="1"/>
          <p:nvPr/>
        </p:nvSpPr>
        <p:spPr>
          <a:xfrm>
            <a:off x="457200" y="1846800"/>
            <a:ext cx="8229240" cy="4782240"/>
          </a:xfrm>
          <a:prstGeom prst="rect">
            <a:avLst/>
          </a:prstGeom>
        </p:spPr>
        <p:txBody>
          <a:bodyPr lIns="90000" tIns="45000" rIns="90000" bIns="45000"/>
          <a:lstStyle/>
          <a:p>
            <a:pPr algn="just">
              <a:lnSpc>
                <a:spcPct val="100000"/>
              </a:lnSpc>
              <a:buSzPct val="95000"/>
              <a:buFont typeface="Calibri"/>
              <a:buAutoNum type="arabicPeriod"/>
            </a:pPr>
            <a:r>
              <a:rPr lang="en-US" sz="2600" dirty="0">
                <a:solidFill>
                  <a:srgbClr val="000000"/>
                </a:solidFill>
                <a:latin typeface="Constantia"/>
              </a:rPr>
              <a:t>A sends a timestamped message to the public-key authority containing a request for the current public key of B.</a:t>
            </a:r>
            <a:endParaRPr dirty="0"/>
          </a:p>
          <a:p>
            <a:pPr algn="just">
              <a:lnSpc>
                <a:spcPct val="100000"/>
              </a:lnSpc>
              <a:buSzPct val="95000"/>
              <a:buFont typeface="Calibri"/>
              <a:buAutoNum type="arabicPeriod"/>
            </a:pPr>
            <a:r>
              <a:rPr lang="en-US" sz="2600" dirty="0">
                <a:solidFill>
                  <a:srgbClr val="000000"/>
                </a:solidFill>
                <a:latin typeface="Constantia"/>
              </a:rPr>
              <a:t>The authority responds with a message that is encrypted using the authority's private key, </a:t>
            </a:r>
            <a:r>
              <a:rPr lang="en-US" sz="2600" dirty="0" err="1">
                <a:solidFill>
                  <a:srgbClr val="000000"/>
                </a:solidFill>
                <a:latin typeface="Constantia"/>
              </a:rPr>
              <a:t>PR</a:t>
            </a:r>
            <a:r>
              <a:rPr lang="en-US" sz="2600" baseline="-25000" dirty="0" err="1">
                <a:solidFill>
                  <a:srgbClr val="000000"/>
                </a:solidFill>
                <a:latin typeface="Constantia"/>
              </a:rPr>
              <a:t>auth</a:t>
            </a:r>
            <a:endParaRPr dirty="0"/>
          </a:p>
          <a:p>
            <a:pPr lvl="2" algn="just">
              <a:lnSpc>
                <a:spcPct val="100000"/>
              </a:lnSpc>
              <a:buSzPct val="70000"/>
              <a:buFont typeface="Wingdings 2" charset="2"/>
              <a:buChar char=""/>
            </a:pPr>
            <a:r>
              <a:rPr lang="en-US" sz="2100" dirty="0">
                <a:solidFill>
                  <a:srgbClr val="000000"/>
                </a:solidFill>
                <a:latin typeface="Constantia"/>
              </a:rPr>
              <a:t>B's public key, </a:t>
            </a:r>
            <a:r>
              <a:rPr lang="en-US" sz="2100" dirty="0" err="1">
                <a:solidFill>
                  <a:srgbClr val="000000"/>
                </a:solidFill>
                <a:latin typeface="Constantia"/>
              </a:rPr>
              <a:t>PUb</a:t>
            </a:r>
            <a:r>
              <a:rPr lang="en-US" sz="2100" dirty="0">
                <a:solidFill>
                  <a:srgbClr val="000000"/>
                </a:solidFill>
                <a:latin typeface="Constantia"/>
              </a:rPr>
              <a:t> which A can use to encrypt messages destined for B</a:t>
            </a:r>
            <a:endParaRPr dirty="0"/>
          </a:p>
          <a:p>
            <a:pPr lvl="2" algn="just">
              <a:lnSpc>
                <a:spcPct val="100000"/>
              </a:lnSpc>
              <a:buSzPct val="70000"/>
              <a:buFont typeface="Wingdings 2" charset="2"/>
              <a:buChar char=""/>
            </a:pPr>
            <a:r>
              <a:rPr lang="en-US" sz="2100" dirty="0">
                <a:solidFill>
                  <a:srgbClr val="000000"/>
                </a:solidFill>
                <a:latin typeface="Constantia"/>
              </a:rPr>
              <a:t>The original request, to enable A to match this response</a:t>
            </a:r>
            <a:endParaRPr dirty="0"/>
          </a:p>
          <a:p>
            <a:pPr lvl="2" algn="just">
              <a:lnSpc>
                <a:spcPct val="100000"/>
              </a:lnSpc>
              <a:buSzPct val="70000"/>
              <a:buFont typeface="Wingdings 2" charset="2"/>
              <a:buChar char=""/>
            </a:pPr>
            <a:r>
              <a:rPr lang="en-US" sz="2100" dirty="0">
                <a:solidFill>
                  <a:srgbClr val="000000"/>
                </a:solidFill>
                <a:latin typeface="Constantia"/>
              </a:rPr>
              <a:t>The original timestamp, so A can determine that this is not an old message</a:t>
            </a:r>
            <a:endParaRPr dirty="0"/>
          </a:p>
        </p:txBody>
      </p:sp>
      <p:sp>
        <p:nvSpPr>
          <p:cNvPr id="188"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89" name="TextShape 4"/>
          <p:cNvSpPr txBox="1"/>
          <p:nvPr/>
        </p:nvSpPr>
        <p:spPr>
          <a:xfrm>
            <a:off x="7924680" y="6356520"/>
            <a:ext cx="761760" cy="364680"/>
          </a:xfrm>
          <a:prstGeom prst="rect">
            <a:avLst/>
          </a:prstGeom>
        </p:spPr>
        <p:txBody>
          <a:bodyPr lIns="0" tIns="0" rIns="0" bIns="0" anchor="b"/>
          <a:lstStyle/>
          <a:p>
            <a:pPr algn="r">
              <a:lnSpc>
                <a:spcPct val="100000"/>
              </a:lnSpc>
            </a:pPr>
            <a:fld id="{BD8B9EC6-7CDE-44D4-8FB7-24B463AF6EA2}" type="slidenum">
              <a:rPr lang="en-IN" sz="1200">
                <a:solidFill>
                  <a:srgbClr val="035C75"/>
                </a:solidFill>
                <a:latin typeface="Constantia"/>
              </a:rPr>
              <a:t>19</a:t>
            </a:fld>
            <a:endParaRPr/>
          </a:p>
        </p:txBody>
      </p:sp>
      <p:sp>
        <p:nvSpPr>
          <p:cNvPr id="190"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Principles of Public –Key Cryptosystems</a:t>
            </a:r>
            <a:endParaRPr/>
          </a:p>
        </p:txBody>
      </p:sp>
      <p:sp>
        <p:nvSpPr>
          <p:cNvPr id="97"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Public-key encryption scheme has six ingredients</a:t>
            </a:r>
            <a:endParaRPr/>
          </a:p>
          <a:p>
            <a:pPr lvl="1">
              <a:lnSpc>
                <a:spcPct val="100000"/>
              </a:lnSpc>
              <a:buSzPct val="85000"/>
              <a:buFont typeface="Calibri"/>
              <a:buAutoNum type="arabicPeriod"/>
            </a:pPr>
            <a:r>
              <a:rPr lang="en-US" sz="2400">
                <a:solidFill>
                  <a:srgbClr val="000000"/>
                </a:solidFill>
                <a:latin typeface="Constantia"/>
              </a:rPr>
              <a:t>Plaintext: readable message or data</a:t>
            </a:r>
            <a:endParaRPr/>
          </a:p>
          <a:p>
            <a:pPr lvl="1">
              <a:lnSpc>
                <a:spcPct val="100000"/>
              </a:lnSpc>
              <a:buSzPct val="85000"/>
              <a:buFont typeface="Calibri"/>
              <a:buAutoNum type="arabicPeriod"/>
            </a:pPr>
            <a:r>
              <a:rPr lang="en-US" sz="2400">
                <a:solidFill>
                  <a:srgbClr val="000000"/>
                </a:solidFill>
                <a:latin typeface="Constantia"/>
              </a:rPr>
              <a:t>Encryption algorithm: performs various transformations on the plaintext.</a:t>
            </a:r>
            <a:endParaRPr/>
          </a:p>
          <a:p>
            <a:pPr lvl="1">
              <a:lnSpc>
                <a:spcPct val="100000"/>
              </a:lnSpc>
              <a:buSzPct val="85000"/>
              <a:buFont typeface="Calibri"/>
              <a:buAutoNum type="arabicPeriod"/>
            </a:pPr>
            <a:r>
              <a:rPr lang="en-US" sz="2400">
                <a:solidFill>
                  <a:srgbClr val="000000"/>
                </a:solidFill>
                <a:latin typeface="Constantia"/>
              </a:rPr>
              <a:t>Public and private keys: pair of keys, one is used for encryption, the other is used for decryption. </a:t>
            </a:r>
            <a:endParaRPr/>
          </a:p>
          <a:p>
            <a:pPr lvl="1">
              <a:lnSpc>
                <a:spcPct val="100000"/>
              </a:lnSpc>
              <a:buSzPct val="85000"/>
              <a:buFont typeface="Calibri"/>
              <a:buAutoNum type="arabicPeriod"/>
            </a:pPr>
            <a:r>
              <a:rPr lang="en-US" sz="2400">
                <a:solidFill>
                  <a:srgbClr val="000000"/>
                </a:solidFill>
                <a:latin typeface="Constantia"/>
              </a:rPr>
              <a:t>Ciphertext: scrambled message </a:t>
            </a:r>
            <a:endParaRPr/>
          </a:p>
          <a:p>
            <a:pPr lvl="1">
              <a:lnSpc>
                <a:spcPct val="100000"/>
              </a:lnSpc>
              <a:buSzPct val="85000"/>
              <a:buFont typeface="Calibri"/>
              <a:buAutoNum type="arabicPeriod"/>
            </a:pPr>
            <a:r>
              <a:rPr lang="en-US" sz="2400">
                <a:solidFill>
                  <a:srgbClr val="000000"/>
                </a:solidFill>
                <a:latin typeface="Constantia"/>
              </a:rPr>
              <a:t>Decryption algorithm: accepts the ciphertext and the matching key and produces the original plaintext.</a:t>
            </a:r>
            <a:endParaRPr/>
          </a:p>
        </p:txBody>
      </p:sp>
      <p:sp>
        <p:nvSpPr>
          <p:cNvPr id="98"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99" name="TextShape 4"/>
          <p:cNvSpPr txBox="1"/>
          <p:nvPr/>
        </p:nvSpPr>
        <p:spPr>
          <a:xfrm>
            <a:off x="7924680" y="6356520"/>
            <a:ext cx="761760" cy="364680"/>
          </a:xfrm>
          <a:prstGeom prst="rect">
            <a:avLst/>
          </a:prstGeom>
        </p:spPr>
        <p:txBody>
          <a:bodyPr lIns="0" tIns="0" rIns="0" bIns="0" anchor="b"/>
          <a:lstStyle/>
          <a:p>
            <a:pPr algn="r">
              <a:lnSpc>
                <a:spcPct val="100000"/>
              </a:lnSpc>
            </a:pPr>
            <a:fld id="{5EF5287A-7A4C-497B-8118-5D41FB4DDE6B}" type="slidenum">
              <a:rPr lang="en-IN" sz="1200">
                <a:solidFill>
                  <a:srgbClr val="035C75"/>
                </a:solidFill>
                <a:latin typeface="Constantia"/>
              </a:rPr>
              <a:t>2</a:t>
            </a:fld>
            <a:endParaRPr/>
          </a:p>
        </p:txBody>
      </p:sp>
      <p:sp>
        <p:nvSpPr>
          <p:cNvPr id="100"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5385CC-940A-4D8F-AC45-CCF3A0EC46B9}"/>
              </a:ext>
            </a:extLst>
          </p:cNvPr>
          <p:cNvSpPr>
            <a:spLocks noGrp="1"/>
          </p:cNvSpPr>
          <p:nvPr>
            <p:ph type="subTitle"/>
          </p:nvPr>
        </p:nvSpPr>
        <p:spPr/>
        <p:txBody>
          <a:bodyPr/>
          <a:lstStyle/>
          <a:p>
            <a:pPr algn="just">
              <a:lnSpc>
                <a:spcPct val="100000"/>
              </a:lnSpc>
              <a:buSzPct val="95000"/>
              <a:buFont typeface="Calibri"/>
              <a:buAutoNum type="arabicPeriod"/>
            </a:pPr>
            <a:r>
              <a:rPr lang="en-US" sz="2600" dirty="0">
                <a:solidFill>
                  <a:srgbClr val="000000"/>
                </a:solidFill>
                <a:latin typeface="Constantia"/>
              </a:rPr>
              <a:t>A stores B's public key and also uses it to encrypt a message to B containing an identifier of A (ID</a:t>
            </a:r>
            <a:r>
              <a:rPr lang="en-US" sz="2600" baseline="-25000" dirty="0">
                <a:solidFill>
                  <a:srgbClr val="000000"/>
                </a:solidFill>
                <a:latin typeface="Constantia"/>
              </a:rPr>
              <a:t>A</a:t>
            </a:r>
            <a:r>
              <a:rPr lang="en-US" sz="2600" dirty="0">
                <a:solidFill>
                  <a:srgbClr val="000000"/>
                </a:solidFill>
                <a:latin typeface="Constantia"/>
              </a:rPr>
              <a:t>) and a nonce (N1), which is used to identify this transaction uniquely.</a:t>
            </a:r>
            <a:endParaRPr lang="en-US" dirty="0"/>
          </a:p>
          <a:p>
            <a:pPr algn="just">
              <a:lnSpc>
                <a:spcPct val="100000"/>
              </a:lnSpc>
              <a:buSzPct val="95000"/>
              <a:buFont typeface="Calibri"/>
              <a:buAutoNum type="arabicPeriod"/>
            </a:pPr>
            <a:r>
              <a:rPr lang="en-US" sz="2600" dirty="0">
                <a:solidFill>
                  <a:srgbClr val="000000"/>
                </a:solidFill>
                <a:latin typeface="Constantia"/>
              </a:rPr>
              <a:t>B retrieves A's public key from the authority in the same manner as A retrieved B's public key.</a:t>
            </a:r>
            <a:endParaRPr lang="en-US" dirty="0"/>
          </a:p>
          <a:p>
            <a:pPr algn="just">
              <a:lnSpc>
                <a:spcPct val="100000"/>
              </a:lnSpc>
              <a:buSzPct val="95000"/>
              <a:buFont typeface="Calibri"/>
              <a:buAutoNum type="arabicPeriod"/>
            </a:pPr>
            <a:r>
              <a:rPr lang="en-US" sz="2600" dirty="0">
                <a:solidFill>
                  <a:srgbClr val="000000"/>
                </a:solidFill>
                <a:latin typeface="Constantia"/>
              </a:rPr>
              <a:t>B sends a message to A encrypted with </a:t>
            </a:r>
            <a:r>
              <a:rPr lang="en-US" sz="2600" dirty="0" err="1">
                <a:solidFill>
                  <a:srgbClr val="000000"/>
                </a:solidFill>
                <a:latin typeface="Constantia"/>
              </a:rPr>
              <a:t>PUa</a:t>
            </a:r>
            <a:r>
              <a:rPr lang="en-US" sz="2600" dirty="0">
                <a:solidFill>
                  <a:srgbClr val="000000"/>
                </a:solidFill>
                <a:latin typeface="Constantia"/>
              </a:rPr>
              <a:t> and containing A's nonce (N1) as well as a new nonce generated by B (N2) </a:t>
            </a:r>
            <a:endParaRPr lang="en-US" dirty="0"/>
          </a:p>
          <a:p>
            <a:pPr lvl="2" algn="just">
              <a:lnSpc>
                <a:spcPct val="100000"/>
              </a:lnSpc>
              <a:buSzPct val="70000"/>
              <a:buFont typeface="Wingdings 2" charset="2"/>
              <a:buChar char=""/>
            </a:pPr>
            <a:r>
              <a:rPr lang="en-US" sz="2100" dirty="0">
                <a:solidFill>
                  <a:srgbClr val="000000"/>
                </a:solidFill>
                <a:latin typeface="Constantia"/>
              </a:rPr>
              <a:t>presence of N1 in message assures A that the correspondent is B.</a:t>
            </a:r>
            <a:endParaRPr lang="en-US" dirty="0"/>
          </a:p>
          <a:p>
            <a:pPr algn="just">
              <a:lnSpc>
                <a:spcPct val="100000"/>
              </a:lnSpc>
              <a:buSzPct val="95000"/>
              <a:buFont typeface="Calibri"/>
              <a:buAutoNum type="arabicPeriod"/>
            </a:pPr>
            <a:r>
              <a:rPr lang="en-US" sz="2600" dirty="0">
                <a:solidFill>
                  <a:srgbClr val="000000"/>
                </a:solidFill>
                <a:latin typeface="Constantia"/>
              </a:rPr>
              <a:t>A returns N2, encrypted using B's public key, to assure B that its correspondent is A.</a:t>
            </a:r>
            <a:endParaRPr lang="en-US" dirty="0"/>
          </a:p>
          <a:p>
            <a:endParaRPr lang="en-US" dirty="0"/>
          </a:p>
        </p:txBody>
      </p:sp>
    </p:spTree>
    <p:extLst>
      <p:ext uri="{BB962C8B-B14F-4D97-AF65-F5344CB8AC3E}">
        <p14:creationId xmlns:p14="http://schemas.microsoft.com/office/powerpoint/2010/main" val="1866023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3. Public-key authority</a:t>
            </a:r>
            <a:endParaRPr/>
          </a:p>
        </p:txBody>
      </p:sp>
      <p:sp>
        <p:nvSpPr>
          <p:cNvPr id="192" name="TextShape 2"/>
          <p:cNvSpPr txBox="1"/>
          <p:nvPr/>
        </p:nvSpPr>
        <p:spPr>
          <a:xfrm>
            <a:off x="457200" y="1935360"/>
            <a:ext cx="8229240" cy="4388760"/>
          </a:xfrm>
          <a:prstGeom prst="rect">
            <a:avLst/>
          </a:prstGeom>
        </p:spPr>
        <p:txBody>
          <a:bodyPr lIns="90000" tIns="45000" rIns="90000" bIns="45000"/>
          <a:lstStyle/>
          <a:p>
            <a:endParaRPr/>
          </a:p>
        </p:txBody>
      </p:sp>
      <p:pic>
        <p:nvPicPr>
          <p:cNvPr id="193" name="Picture 2"/>
          <p:cNvPicPr/>
          <p:nvPr/>
        </p:nvPicPr>
        <p:blipFill>
          <a:blip r:embed="rId2"/>
          <a:stretch>
            <a:fillRect/>
          </a:stretch>
        </p:blipFill>
        <p:spPr>
          <a:xfrm>
            <a:off x="1523880" y="2120475"/>
            <a:ext cx="5886000" cy="3859219"/>
          </a:xfrm>
          <a:prstGeom prst="rect">
            <a:avLst/>
          </a:prstGeom>
          <a:ln w="9360">
            <a:noFill/>
          </a:ln>
        </p:spPr>
      </p:pic>
      <p:sp>
        <p:nvSpPr>
          <p:cNvPr id="194"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95" name="TextShape 4"/>
          <p:cNvSpPr txBox="1"/>
          <p:nvPr/>
        </p:nvSpPr>
        <p:spPr>
          <a:xfrm>
            <a:off x="7924680" y="6356520"/>
            <a:ext cx="761760" cy="364680"/>
          </a:xfrm>
          <a:prstGeom prst="rect">
            <a:avLst/>
          </a:prstGeom>
        </p:spPr>
        <p:txBody>
          <a:bodyPr lIns="0" tIns="0" rIns="0" bIns="0" anchor="b"/>
          <a:lstStyle/>
          <a:p>
            <a:pPr algn="r">
              <a:lnSpc>
                <a:spcPct val="100000"/>
              </a:lnSpc>
            </a:pPr>
            <a:fld id="{6DCEBBAD-179E-46B8-9CF8-2312153F1FF5}" type="slidenum">
              <a:rPr lang="en-IN" sz="1200">
                <a:solidFill>
                  <a:srgbClr val="035C75"/>
                </a:solidFill>
                <a:latin typeface="Constantia"/>
              </a:rPr>
              <a:t>21</a:t>
            </a:fld>
            <a:endParaRPr/>
          </a:p>
        </p:txBody>
      </p:sp>
      <p:sp>
        <p:nvSpPr>
          <p:cNvPr id="196"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4. Public-key certificates</a:t>
            </a:r>
            <a:endParaRPr/>
          </a:p>
        </p:txBody>
      </p:sp>
      <p:sp>
        <p:nvSpPr>
          <p:cNvPr id="198"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Use </a:t>
            </a:r>
            <a:r>
              <a:rPr lang="en-US" sz="2600" b="1">
                <a:solidFill>
                  <a:srgbClr val="000000"/>
                </a:solidFill>
                <a:latin typeface="Constantia"/>
              </a:rPr>
              <a:t>certificates that can be </a:t>
            </a:r>
            <a:r>
              <a:rPr lang="en-US" sz="2600">
                <a:solidFill>
                  <a:srgbClr val="000000"/>
                </a:solidFill>
                <a:latin typeface="Constantia"/>
              </a:rPr>
              <a:t>used by participants to exchange keys without contacting a public-key authority</a:t>
            </a:r>
            <a:endParaRPr/>
          </a:p>
          <a:p>
            <a:pPr>
              <a:lnSpc>
                <a:spcPct val="100000"/>
              </a:lnSpc>
              <a:buSzPct val="95000"/>
              <a:buFont typeface="Wingdings 2" charset="2"/>
              <a:buChar char=""/>
            </a:pPr>
            <a:r>
              <a:rPr lang="en-US" sz="2600">
                <a:solidFill>
                  <a:srgbClr val="000000"/>
                </a:solidFill>
                <a:latin typeface="Constantia"/>
              </a:rPr>
              <a:t>Certificate consists of a public key plus an identifier of the key owner, with the whole block signed by a trusted  third party.</a:t>
            </a:r>
            <a:endParaRPr/>
          </a:p>
          <a:p>
            <a:pPr lvl="1">
              <a:lnSpc>
                <a:spcPct val="100000"/>
              </a:lnSpc>
              <a:buSzPct val="85000"/>
              <a:buFont typeface="Wingdings 2" charset="2"/>
              <a:buChar char=""/>
            </a:pPr>
            <a:r>
              <a:rPr lang="en-US" sz="2400">
                <a:solidFill>
                  <a:srgbClr val="000000"/>
                </a:solidFill>
                <a:latin typeface="Constantia"/>
              </a:rPr>
              <a:t>The third party is a certificate authority, such as a government agency or a financial institution, that is trusted by the user community</a:t>
            </a:r>
            <a:endParaRPr/>
          </a:p>
          <a:p>
            <a:pPr>
              <a:lnSpc>
                <a:spcPct val="100000"/>
              </a:lnSpc>
              <a:buSzPct val="95000"/>
              <a:buFont typeface="Wingdings 2" charset="2"/>
              <a:buChar char=""/>
            </a:pPr>
            <a:r>
              <a:rPr lang="en-US" sz="2600">
                <a:solidFill>
                  <a:srgbClr val="000000"/>
                </a:solidFill>
                <a:latin typeface="Constantia"/>
              </a:rPr>
              <a:t>A user can present his or her public key to the authority in a secure manner, and obtain a certificate</a:t>
            </a:r>
            <a:endParaRPr/>
          </a:p>
          <a:p>
            <a:pPr>
              <a:lnSpc>
                <a:spcPct val="100000"/>
              </a:lnSpc>
              <a:buSzPct val="95000"/>
              <a:buFont typeface="Wingdings 2" charset="2"/>
              <a:buChar char=""/>
            </a:pPr>
            <a:r>
              <a:rPr lang="en-US" sz="2600">
                <a:solidFill>
                  <a:srgbClr val="000000"/>
                </a:solidFill>
                <a:latin typeface="Constantia"/>
              </a:rPr>
              <a:t>The user can then publish the certificate</a:t>
            </a:r>
            <a:endParaRPr/>
          </a:p>
          <a:p>
            <a:pPr>
              <a:lnSpc>
                <a:spcPct val="100000"/>
              </a:lnSpc>
              <a:buSzPct val="95000"/>
              <a:buFont typeface="Wingdings 2" charset="2"/>
              <a:buChar char=""/>
            </a:pPr>
            <a:r>
              <a:rPr lang="en-US" sz="2600">
                <a:solidFill>
                  <a:srgbClr val="000000"/>
                </a:solidFill>
                <a:latin typeface="Constantia"/>
              </a:rPr>
              <a:t>Anyone needed this user's public key can obtain the certificate and verify that it is valid by way of the attached trusted signature</a:t>
            </a:r>
            <a:endParaRPr/>
          </a:p>
          <a:p>
            <a:pPr>
              <a:lnSpc>
                <a:spcPct val="100000"/>
              </a:lnSpc>
              <a:buSzPct val="95000"/>
              <a:buFont typeface="Wingdings 2" charset="2"/>
              <a:buChar char=""/>
            </a:pPr>
            <a:r>
              <a:rPr lang="en-US" sz="2600">
                <a:solidFill>
                  <a:srgbClr val="000000"/>
                </a:solidFill>
                <a:latin typeface="Constantia"/>
              </a:rPr>
              <a:t>A participant can also convey its key information to another by transmitting its certificate</a:t>
            </a:r>
            <a:endParaRPr/>
          </a:p>
          <a:p>
            <a:pPr>
              <a:lnSpc>
                <a:spcPct val="100000"/>
              </a:lnSpc>
              <a:buSzPct val="95000"/>
              <a:buFont typeface="Wingdings 2" charset="2"/>
              <a:buChar char=""/>
            </a:pPr>
            <a:r>
              <a:rPr lang="en-US" sz="2600">
                <a:solidFill>
                  <a:srgbClr val="000000"/>
                </a:solidFill>
                <a:latin typeface="Constantia"/>
              </a:rPr>
              <a:t>Other participants can verify that the certificate was created by the authority</a:t>
            </a:r>
            <a:endParaRPr/>
          </a:p>
        </p:txBody>
      </p:sp>
      <p:sp>
        <p:nvSpPr>
          <p:cNvPr id="199"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00" name="TextShape 4"/>
          <p:cNvSpPr txBox="1"/>
          <p:nvPr/>
        </p:nvSpPr>
        <p:spPr>
          <a:xfrm>
            <a:off x="7924680" y="6356520"/>
            <a:ext cx="761760" cy="364680"/>
          </a:xfrm>
          <a:prstGeom prst="rect">
            <a:avLst/>
          </a:prstGeom>
        </p:spPr>
        <p:txBody>
          <a:bodyPr lIns="0" tIns="0" rIns="0" bIns="0" anchor="b"/>
          <a:lstStyle/>
          <a:p>
            <a:pPr algn="r">
              <a:lnSpc>
                <a:spcPct val="100000"/>
              </a:lnSpc>
            </a:pPr>
            <a:fld id="{DAF55828-0206-4BDD-B44B-C1E654894E07}" type="slidenum">
              <a:rPr lang="en-IN" sz="1200">
                <a:solidFill>
                  <a:srgbClr val="035C75"/>
                </a:solidFill>
                <a:latin typeface="Constantia"/>
              </a:rPr>
              <a:t>22</a:t>
            </a:fld>
            <a:endParaRPr/>
          </a:p>
        </p:txBody>
      </p:sp>
      <p:sp>
        <p:nvSpPr>
          <p:cNvPr id="201"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Public-key certificates</a:t>
            </a:r>
            <a:endParaRPr/>
          </a:p>
        </p:txBody>
      </p:sp>
      <p:sp>
        <p:nvSpPr>
          <p:cNvPr id="203" name="TextShape 2"/>
          <p:cNvSpPr txBox="1"/>
          <p:nvPr/>
        </p:nvSpPr>
        <p:spPr>
          <a:xfrm>
            <a:off x="457200" y="1935360"/>
            <a:ext cx="8229240" cy="4388760"/>
          </a:xfrm>
          <a:prstGeom prst="rect">
            <a:avLst/>
          </a:prstGeom>
        </p:spPr>
        <p:txBody>
          <a:bodyPr lIns="90000" tIns="45000" rIns="90000" bIns="45000"/>
          <a:lstStyle/>
          <a:p>
            <a:endParaRPr/>
          </a:p>
        </p:txBody>
      </p:sp>
      <p:pic>
        <p:nvPicPr>
          <p:cNvPr id="204" name="Picture 2"/>
          <p:cNvPicPr/>
          <p:nvPr/>
        </p:nvPicPr>
        <p:blipFill>
          <a:blip r:embed="rId2"/>
          <a:stretch>
            <a:fillRect/>
          </a:stretch>
        </p:blipFill>
        <p:spPr>
          <a:xfrm>
            <a:off x="1676520" y="1919160"/>
            <a:ext cx="5790960" cy="3018960"/>
          </a:xfrm>
          <a:prstGeom prst="rect">
            <a:avLst/>
          </a:prstGeom>
          <a:ln w="9360">
            <a:noFill/>
          </a:ln>
        </p:spPr>
      </p:pic>
      <p:sp>
        <p:nvSpPr>
          <p:cNvPr id="205"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06" name="TextShape 4"/>
          <p:cNvSpPr txBox="1"/>
          <p:nvPr/>
        </p:nvSpPr>
        <p:spPr>
          <a:xfrm>
            <a:off x="7924680" y="6356520"/>
            <a:ext cx="761760" cy="364680"/>
          </a:xfrm>
          <a:prstGeom prst="rect">
            <a:avLst/>
          </a:prstGeom>
        </p:spPr>
        <p:txBody>
          <a:bodyPr lIns="0" tIns="0" rIns="0" bIns="0" anchor="b"/>
          <a:lstStyle/>
          <a:p>
            <a:pPr algn="r">
              <a:lnSpc>
                <a:spcPct val="100000"/>
              </a:lnSpc>
            </a:pPr>
            <a:fld id="{BCDA4BE1-18F1-46DE-A45B-61CDF7436764}" type="slidenum">
              <a:rPr lang="en-IN" sz="1200">
                <a:solidFill>
                  <a:srgbClr val="035C75"/>
                </a:solidFill>
                <a:latin typeface="Constantia"/>
              </a:rPr>
              <a:t>23</a:t>
            </a:fld>
            <a:endParaRPr/>
          </a:p>
        </p:txBody>
      </p:sp>
      <p:sp>
        <p:nvSpPr>
          <p:cNvPr id="207"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457200" y="277920"/>
            <a:ext cx="8229240" cy="1626840"/>
          </a:xfrm>
          <a:prstGeom prst="rect">
            <a:avLst/>
          </a:prstGeom>
        </p:spPr>
        <p:txBody>
          <a:bodyPr lIns="0" tIns="45000" rIns="0" bIns="0" anchor="b"/>
          <a:lstStyle/>
          <a:p>
            <a:pPr>
              <a:lnSpc>
                <a:spcPct val="100000"/>
              </a:lnSpc>
            </a:pPr>
            <a:r>
              <a:rPr lang="en-US" sz="5000">
                <a:solidFill>
                  <a:srgbClr val="04617B"/>
                </a:solidFill>
                <a:latin typeface="Calibri"/>
              </a:rPr>
              <a:t>Symmetric Key Distribution Using Public Keys</a:t>
            </a:r>
            <a:endParaRPr/>
          </a:p>
        </p:txBody>
      </p:sp>
      <p:sp>
        <p:nvSpPr>
          <p:cNvPr id="209" name="TextShape 2"/>
          <p:cNvSpPr txBox="1"/>
          <p:nvPr/>
        </p:nvSpPr>
        <p:spPr>
          <a:xfrm>
            <a:off x="304920" y="2057400"/>
            <a:ext cx="8457840" cy="4073040"/>
          </a:xfrm>
          <a:prstGeom prst="rect">
            <a:avLst/>
          </a:prstGeom>
        </p:spPr>
        <p:txBody>
          <a:bodyPr lIns="90000" tIns="45000" rIns="90000" bIns="45000"/>
          <a:lstStyle/>
          <a:p>
            <a:pPr>
              <a:lnSpc>
                <a:spcPct val="100000"/>
              </a:lnSpc>
              <a:buSzPct val="95000"/>
              <a:buFont typeface="Wingdings" charset="2"/>
              <a:buChar char=""/>
            </a:pPr>
            <a:r>
              <a:rPr lang="en-US" sz="2600">
                <a:solidFill>
                  <a:srgbClr val="000000"/>
                </a:solidFill>
                <a:latin typeface="Constantia"/>
              </a:rPr>
              <a:t>public key cryptosystems are inefficient</a:t>
            </a:r>
            <a:endParaRPr/>
          </a:p>
          <a:p>
            <a:pPr lvl="1">
              <a:lnSpc>
                <a:spcPct val="100000"/>
              </a:lnSpc>
              <a:buSzPct val="85000"/>
              <a:buFont typeface="Wingdings" charset="2"/>
              <a:buChar char=""/>
            </a:pPr>
            <a:r>
              <a:rPr lang="en-US" sz="2400">
                <a:solidFill>
                  <a:srgbClr val="000000"/>
                </a:solidFill>
                <a:latin typeface="Constantia"/>
              </a:rPr>
              <a:t>so almost never use for direct data encryption</a:t>
            </a:r>
            <a:endParaRPr/>
          </a:p>
          <a:p>
            <a:pPr lvl="1">
              <a:lnSpc>
                <a:spcPct val="100000"/>
              </a:lnSpc>
              <a:buSzPct val="85000"/>
              <a:buFont typeface="Wingdings" charset="2"/>
              <a:buChar char=""/>
            </a:pPr>
            <a:r>
              <a:rPr lang="en-US" sz="2400">
                <a:solidFill>
                  <a:srgbClr val="000000"/>
                </a:solidFill>
                <a:latin typeface="Constantia"/>
              </a:rPr>
              <a:t>rather use to encrypt secret keys for distribution</a:t>
            </a:r>
            <a:endParaRPr/>
          </a:p>
        </p:txBody>
      </p:sp>
      <p:sp>
        <p:nvSpPr>
          <p:cNvPr id="210"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11" name="TextShape 4"/>
          <p:cNvSpPr txBox="1"/>
          <p:nvPr/>
        </p:nvSpPr>
        <p:spPr>
          <a:xfrm>
            <a:off x="7924680" y="6356520"/>
            <a:ext cx="761760" cy="364680"/>
          </a:xfrm>
          <a:prstGeom prst="rect">
            <a:avLst/>
          </a:prstGeom>
        </p:spPr>
        <p:txBody>
          <a:bodyPr lIns="0" tIns="0" rIns="0" bIns="0" anchor="b"/>
          <a:lstStyle/>
          <a:p>
            <a:pPr algn="r">
              <a:lnSpc>
                <a:spcPct val="100000"/>
              </a:lnSpc>
            </a:pPr>
            <a:fld id="{E466DCA6-EF99-4BBB-A749-3F93EA81E2FD}" type="slidenum">
              <a:rPr lang="en-IN" sz="1200">
                <a:solidFill>
                  <a:srgbClr val="035C75"/>
                </a:solidFill>
                <a:latin typeface="Constantia"/>
              </a:rPr>
              <a:t>24</a:t>
            </a:fld>
            <a:endParaRPr/>
          </a:p>
        </p:txBody>
      </p:sp>
      <p:sp>
        <p:nvSpPr>
          <p:cNvPr id="212"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Simple Secret Key Distribution</a:t>
            </a:r>
            <a:endParaRPr/>
          </a:p>
        </p:txBody>
      </p:sp>
      <p:sp>
        <p:nvSpPr>
          <p:cNvPr id="214"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Calibri"/>
              <a:buAutoNum type="arabicPeriod"/>
            </a:pPr>
            <a:r>
              <a:rPr lang="en-US" sz="2600">
                <a:solidFill>
                  <a:srgbClr val="000000"/>
                </a:solidFill>
                <a:latin typeface="Constantia"/>
              </a:rPr>
              <a:t>A generates a public/private key pair {</a:t>
            </a:r>
            <a:r>
              <a:rPr lang="en-US" sz="2600" i="1">
                <a:solidFill>
                  <a:srgbClr val="000000"/>
                </a:solidFill>
                <a:latin typeface="Constantia"/>
              </a:rPr>
              <a:t>PUa, PRa} and transmits a message to B consisting of Pua </a:t>
            </a:r>
            <a:r>
              <a:rPr lang="en-US" sz="2600">
                <a:solidFill>
                  <a:srgbClr val="000000"/>
                </a:solidFill>
                <a:latin typeface="Constantia"/>
              </a:rPr>
              <a:t>and an identifier of </a:t>
            </a:r>
            <a:r>
              <a:rPr lang="en-US" sz="2600" i="1">
                <a:solidFill>
                  <a:srgbClr val="000000"/>
                </a:solidFill>
                <a:latin typeface="Constantia"/>
              </a:rPr>
              <a:t>A, IDA.</a:t>
            </a:r>
            <a:endParaRPr/>
          </a:p>
          <a:p>
            <a:pPr>
              <a:lnSpc>
                <a:spcPct val="100000"/>
              </a:lnSpc>
              <a:buSzPct val="95000"/>
              <a:buFont typeface="Calibri"/>
              <a:buAutoNum type="arabicPeriod"/>
            </a:pPr>
            <a:r>
              <a:rPr lang="en-US" sz="2600">
                <a:solidFill>
                  <a:srgbClr val="000000"/>
                </a:solidFill>
                <a:latin typeface="Constantia"/>
              </a:rPr>
              <a:t>B generates a secret key, </a:t>
            </a:r>
            <a:r>
              <a:rPr lang="en-US" sz="2600" i="1">
                <a:solidFill>
                  <a:srgbClr val="000000"/>
                </a:solidFill>
                <a:latin typeface="Constantia"/>
              </a:rPr>
              <a:t>Ks, and transmits it to A, encrypted with A's public key.</a:t>
            </a:r>
            <a:endParaRPr/>
          </a:p>
          <a:p>
            <a:pPr>
              <a:lnSpc>
                <a:spcPct val="100000"/>
              </a:lnSpc>
              <a:buSzPct val="95000"/>
              <a:buFont typeface="Calibri"/>
              <a:buAutoNum type="arabicPeriod"/>
            </a:pPr>
            <a:r>
              <a:rPr lang="en-US" sz="2600">
                <a:solidFill>
                  <a:srgbClr val="000000"/>
                </a:solidFill>
                <a:latin typeface="Constantia"/>
              </a:rPr>
              <a:t>A computes D(</a:t>
            </a:r>
            <a:r>
              <a:rPr lang="en-US" sz="2600" i="1">
                <a:solidFill>
                  <a:srgbClr val="000000"/>
                </a:solidFill>
                <a:latin typeface="Constantia"/>
              </a:rPr>
              <a:t>PRa, E(PUa, Ks)) to recover the secret key. Because only A can decrypt the </a:t>
            </a:r>
            <a:r>
              <a:rPr lang="en-US" sz="2600">
                <a:solidFill>
                  <a:srgbClr val="000000"/>
                </a:solidFill>
                <a:latin typeface="Constantia"/>
              </a:rPr>
              <a:t>message, only A and B will know the identity of </a:t>
            </a:r>
            <a:r>
              <a:rPr lang="en-US" sz="2600" i="1">
                <a:solidFill>
                  <a:srgbClr val="000000"/>
                </a:solidFill>
                <a:latin typeface="Constantia"/>
              </a:rPr>
              <a:t>Ks.</a:t>
            </a:r>
            <a:endParaRPr/>
          </a:p>
          <a:p>
            <a:pPr>
              <a:lnSpc>
                <a:spcPct val="100000"/>
              </a:lnSpc>
              <a:buSzPct val="95000"/>
              <a:buFont typeface="Calibri"/>
              <a:buAutoNum type="arabicPeriod"/>
            </a:pPr>
            <a:r>
              <a:rPr lang="en-US" sz="2600">
                <a:solidFill>
                  <a:srgbClr val="000000"/>
                </a:solidFill>
                <a:latin typeface="Constantia"/>
              </a:rPr>
              <a:t>A discards </a:t>
            </a:r>
            <a:r>
              <a:rPr lang="en-US" sz="2600" i="1">
                <a:solidFill>
                  <a:srgbClr val="000000"/>
                </a:solidFill>
                <a:latin typeface="Constantia"/>
              </a:rPr>
              <a:t>PUa and PRa and B discards PUa.</a:t>
            </a:r>
            <a:endParaRPr/>
          </a:p>
        </p:txBody>
      </p:sp>
      <p:pic>
        <p:nvPicPr>
          <p:cNvPr id="215" name="Picture 2"/>
          <p:cNvPicPr/>
          <p:nvPr/>
        </p:nvPicPr>
        <p:blipFill>
          <a:blip r:embed="rId2"/>
          <a:stretch>
            <a:fillRect/>
          </a:stretch>
        </p:blipFill>
        <p:spPr>
          <a:xfrm>
            <a:off x="1562040" y="5166360"/>
            <a:ext cx="6019560" cy="1190160"/>
          </a:xfrm>
          <a:prstGeom prst="rect">
            <a:avLst/>
          </a:prstGeom>
          <a:ln w="9360">
            <a:noFill/>
          </a:ln>
        </p:spPr>
      </p:pic>
      <p:sp>
        <p:nvSpPr>
          <p:cNvPr id="216"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17" name="TextShape 4"/>
          <p:cNvSpPr txBox="1"/>
          <p:nvPr/>
        </p:nvSpPr>
        <p:spPr>
          <a:xfrm>
            <a:off x="7924680" y="6356520"/>
            <a:ext cx="761760" cy="364680"/>
          </a:xfrm>
          <a:prstGeom prst="rect">
            <a:avLst/>
          </a:prstGeom>
        </p:spPr>
        <p:txBody>
          <a:bodyPr lIns="0" tIns="0" rIns="0" bIns="0" anchor="b"/>
          <a:lstStyle/>
          <a:p>
            <a:pPr algn="r">
              <a:lnSpc>
                <a:spcPct val="100000"/>
              </a:lnSpc>
            </a:pPr>
            <a:fld id="{52D7CECD-5B68-47FE-9CB3-036BD5850DD2}" type="slidenum">
              <a:rPr lang="en-IN" sz="1200">
                <a:solidFill>
                  <a:srgbClr val="035C75"/>
                </a:solidFill>
                <a:latin typeface="Constantia"/>
              </a:rPr>
              <a:t>25</a:t>
            </a:fld>
            <a:endParaRPr/>
          </a:p>
        </p:txBody>
      </p:sp>
      <p:sp>
        <p:nvSpPr>
          <p:cNvPr id="218"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Man-in-the-Middle Attack</a:t>
            </a:r>
            <a:endParaRPr/>
          </a:p>
        </p:txBody>
      </p:sp>
      <p:sp>
        <p:nvSpPr>
          <p:cNvPr id="220" name="TextShape 2"/>
          <p:cNvSpPr txBox="1"/>
          <p:nvPr/>
        </p:nvSpPr>
        <p:spPr>
          <a:xfrm>
            <a:off x="457200" y="1371600"/>
            <a:ext cx="8229240" cy="1294920"/>
          </a:xfrm>
          <a:prstGeom prst="rect">
            <a:avLst/>
          </a:prstGeom>
        </p:spPr>
        <p:txBody>
          <a:bodyPr lIns="90000" tIns="45000" rIns="90000" bIns="45000"/>
          <a:lstStyle/>
          <a:p>
            <a:pPr>
              <a:lnSpc>
                <a:spcPct val="100000"/>
              </a:lnSpc>
              <a:buSzPct val="95000"/>
              <a:buFont typeface="Wingdings" charset="2"/>
              <a:buChar char=""/>
            </a:pPr>
            <a:r>
              <a:rPr lang="en-US" sz="2600">
                <a:solidFill>
                  <a:srgbClr val="000000"/>
                </a:solidFill>
                <a:latin typeface="Constantia"/>
              </a:rPr>
              <a:t>this very simple scheme is vulnerable to an active man-in-the-middle attack</a:t>
            </a:r>
            <a:endParaRPr/>
          </a:p>
        </p:txBody>
      </p:sp>
      <p:pic>
        <p:nvPicPr>
          <p:cNvPr id="221" name="Picture 3"/>
          <p:cNvPicPr/>
          <p:nvPr/>
        </p:nvPicPr>
        <p:blipFill>
          <a:blip r:embed="rId3"/>
          <a:stretch>
            <a:fillRect/>
          </a:stretch>
        </p:blipFill>
        <p:spPr>
          <a:xfrm>
            <a:off x="1066680" y="2666880"/>
            <a:ext cx="7149600" cy="3873240"/>
          </a:xfrm>
          <a:prstGeom prst="rect">
            <a:avLst/>
          </a:prstGeom>
          <a:ln w="9360">
            <a:noFill/>
          </a:ln>
        </p:spPr>
      </p:pic>
      <p:sp>
        <p:nvSpPr>
          <p:cNvPr id="222"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23" name="TextShape 4"/>
          <p:cNvSpPr txBox="1"/>
          <p:nvPr/>
        </p:nvSpPr>
        <p:spPr>
          <a:xfrm>
            <a:off x="7924680" y="6356520"/>
            <a:ext cx="761760" cy="364680"/>
          </a:xfrm>
          <a:prstGeom prst="rect">
            <a:avLst/>
          </a:prstGeom>
        </p:spPr>
        <p:txBody>
          <a:bodyPr lIns="0" tIns="0" rIns="0" bIns="0" anchor="b"/>
          <a:lstStyle/>
          <a:p>
            <a:pPr algn="r">
              <a:lnSpc>
                <a:spcPct val="100000"/>
              </a:lnSpc>
            </a:pPr>
            <a:fld id="{80CC7F1A-269A-4F15-BE21-C8E65F791AE9}" type="slidenum">
              <a:rPr lang="en-IN" sz="1200">
                <a:solidFill>
                  <a:srgbClr val="035C75"/>
                </a:solidFill>
                <a:latin typeface="Constantia"/>
              </a:rPr>
              <a:t>26</a:t>
            </a:fld>
            <a:endParaRPr/>
          </a:p>
        </p:txBody>
      </p:sp>
      <p:sp>
        <p:nvSpPr>
          <p:cNvPr id="224"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304920" y="277920"/>
            <a:ext cx="8534160" cy="1931760"/>
          </a:xfrm>
          <a:prstGeom prst="rect">
            <a:avLst/>
          </a:prstGeom>
        </p:spPr>
        <p:txBody>
          <a:bodyPr lIns="0" tIns="45000" rIns="0" bIns="0" anchor="b"/>
          <a:lstStyle/>
          <a:p>
            <a:pPr>
              <a:lnSpc>
                <a:spcPct val="100000"/>
              </a:lnSpc>
            </a:pPr>
            <a:r>
              <a:rPr lang="en-US" sz="5000">
                <a:solidFill>
                  <a:srgbClr val="04617B"/>
                </a:solidFill>
                <a:latin typeface="Calibri"/>
              </a:rPr>
              <a:t>Secret Key Distribution with Confidentiality and Authentication</a:t>
            </a:r>
            <a:endParaRPr/>
          </a:p>
        </p:txBody>
      </p:sp>
      <p:pic>
        <p:nvPicPr>
          <p:cNvPr id="226" name="Picture 3"/>
          <p:cNvPicPr/>
          <p:nvPr/>
        </p:nvPicPr>
        <p:blipFill>
          <a:blip r:embed="rId3"/>
          <a:stretch>
            <a:fillRect/>
          </a:stretch>
        </p:blipFill>
        <p:spPr>
          <a:xfrm>
            <a:off x="304920" y="2971800"/>
            <a:ext cx="8521200" cy="3365280"/>
          </a:xfrm>
          <a:prstGeom prst="rect">
            <a:avLst/>
          </a:prstGeom>
          <a:ln w="9360">
            <a:noFill/>
          </a:ln>
        </p:spPr>
      </p:pic>
      <p:sp>
        <p:nvSpPr>
          <p:cNvPr id="227" name="TextShape 2"/>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28" name="TextShape 3"/>
          <p:cNvSpPr txBox="1"/>
          <p:nvPr/>
        </p:nvSpPr>
        <p:spPr>
          <a:xfrm>
            <a:off x="7924680" y="6356520"/>
            <a:ext cx="761760" cy="364680"/>
          </a:xfrm>
          <a:prstGeom prst="rect">
            <a:avLst/>
          </a:prstGeom>
        </p:spPr>
        <p:txBody>
          <a:bodyPr lIns="0" tIns="0" rIns="0" bIns="0" anchor="b"/>
          <a:lstStyle/>
          <a:p>
            <a:pPr algn="r">
              <a:lnSpc>
                <a:spcPct val="100000"/>
              </a:lnSpc>
            </a:pPr>
            <a:fld id="{C1291963-0908-4DF5-B4DB-5DEFC24A776B}" type="slidenum">
              <a:rPr lang="en-IN" sz="1200">
                <a:solidFill>
                  <a:srgbClr val="035C75"/>
                </a:solidFill>
                <a:latin typeface="Constantia"/>
              </a:rPr>
              <a:t>27</a:t>
            </a:fld>
            <a:endParaRPr/>
          </a:p>
        </p:txBody>
      </p:sp>
      <p:sp>
        <p:nvSpPr>
          <p:cNvPr id="229" name="TextShape 4"/>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Secret Key Distribution with Confidentiality and Authentication</a:t>
            </a:r>
            <a:endParaRPr/>
          </a:p>
        </p:txBody>
      </p:sp>
      <p:sp>
        <p:nvSpPr>
          <p:cNvPr id="231" name="TextShape 2"/>
          <p:cNvSpPr txBox="1"/>
          <p:nvPr/>
        </p:nvSpPr>
        <p:spPr>
          <a:xfrm>
            <a:off x="457200" y="1935360"/>
            <a:ext cx="8229240" cy="4388760"/>
          </a:xfrm>
          <a:prstGeom prst="rect">
            <a:avLst/>
          </a:prstGeom>
        </p:spPr>
        <p:txBody>
          <a:bodyPr lIns="90000" tIns="45000" rIns="90000" bIns="45000"/>
          <a:lstStyle/>
          <a:p>
            <a:pPr>
              <a:lnSpc>
                <a:spcPct val="100000"/>
              </a:lnSpc>
            </a:pPr>
            <a:r>
              <a:rPr lang="en-US" sz="2600">
                <a:solidFill>
                  <a:srgbClr val="000000"/>
                </a:solidFill>
                <a:latin typeface="Constantia"/>
              </a:rPr>
              <a:t>1. A uses B's public key to encrypt a message to B containing an identifier of A (</a:t>
            </a:r>
            <a:r>
              <a:rPr lang="en-US" sz="2600" i="1">
                <a:solidFill>
                  <a:srgbClr val="000000"/>
                </a:solidFill>
                <a:latin typeface="Constantia"/>
              </a:rPr>
              <a:t>ID</a:t>
            </a:r>
            <a:r>
              <a:rPr lang="en-US" sz="2100" i="1">
                <a:solidFill>
                  <a:srgbClr val="000000"/>
                </a:solidFill>
                <a:latin typeface="Constantia"/>
              </a:rPr>
              <a:t>A</a:t>
            </a:r>
            <a:r>
              <a:rPr lang="en-US" sz="2600" i="1">
                <a:solidFill>
                  <a:srgbClr val="000000"/>
                </a:solidFill>
                <a:latin typeface="Constantia"/>
              </a:rPr>
              <a:t>) and a nonce </a:t>
            </a:r>
            <a:r>
              <a:rPr lang="en-US" sz="2600">
                <a:solidFill>
                  <a:srgbClr val="000000"/>
                </a:solidFill>
                <a:latin typeface="Constantia"/>
              </a:rPr>
              <a:t>(</a:t>
            </a:r>
            <a:r>
              <a:rPr lang="en-US" sz="2600" i="1">
                <a:solidFill>
                  <a:srgbClr val="000000"/>
                </a:solidFill>
                <a:latin typeface="Constantia"/>
              </a:rPr>
              <a:t>N1), which is used to identify this transaction uniquely.</a:t>
            </a:r>
            <a:endParaRPr/>
          </a:p>
          <a:p>
            <a:pPr>
              <a:lnSpc>
                <a:spcPct val="100000"/>
              </a:lnSpc>
            </a:pPr>
            <a:r>
              <a:rPr lang="en-US" sz="2600">
                <a:solidFill>
                  <a:srgbClr val="000000"/>
                </a:solidFill>
                <a:latin typeface="Constantia"/>
              </a:rPr>
              <a:t>2. B sends a message to A encrypted with </a:t>
            </a:r>
            <a:r>
              <a:rPr lang="en-US" sz="2600" i="1">
                <a:solidFill>
                  <a:srgbClr val="000000"/>
                </a:solidFill>
                <a:latin typeface="Constantia"/>
              </a:rPr>
              <a:t>PU</a:t>
            </a:r>
            <a:r>
              <a:rPr lang="en-US" sz="2400" i="1">
                <a:solidFill>
                  <a:srgbClr val="000000"/>
                </a:solidFill>
                <a:latin typeface="Constantia"/>
              </a:rPr>
              <a:t>a</a:t>
            </a:r>
            <a:r>
              <a:rPr lang="en-US" sz="2600" i="1">
                <a:solidFill>
                  <a:srgbClr val="000000"/>
                </a:solidFill>
                <a:latin typeface="Constantia"/>
              </a:rPr>
              <a:t> and containing A's nonce (N1) as well as a new nonce </a:t>
            </a:r>
            <a:r>
              <a:rPr lang="en-US" sz="2600">
                <a:solidFill>
                  <a:srgbClr val="000000"/>
                </a:solidFill>
                <a:latin typeface="Constantia"/>
              </a:rPr>
              <a:t>generated by B (</a:t>
            </a:r>
            <a:r>
              <a:rPr lang="en-US" sz="2600" i="1">
                <a:solidFill>
                  <a:srgbClr val="000000"/>
                </a:solidFill>
                <a:latin typeface="Constantia"/>
              </a:rPr>
              <a:t>N2) Because only B could have decrypted message (1), the presence of N1 in </a:t>
            </a:r>
            <a:r>
              <a:rPr lang="en-US" sz="2600">
                <a:solidFill>
                  <a:srgbClr val="000000"/>
                </a:solidFill>
                <a:latin typeface="Constantia"/>
              </a:rPr>
              <a:t>message (2) assures A that the correspondent is B.</a:t>
            </a:r>
            <a:endParaRPr/>
          </a:p>
          <a:p>
            <a:pPr>
              <a:lnSpc>
                <a:spcPct val="100000"/>
              </a:lnSpc>
            </a:pPr>
            <a:r>
              <a:rPr lang="en-US" sz="2600">
                <a:solidFill>
                  <a:srgbClr val="000000"/>
                </a:solidFill>
                <a:latin typeface="Constantia"/>
              </a:rPr>
              <a:t>3. A returns </a:t>
            </a:r>
            <a:r>
              <a:rPr lang="en-US" sz="2600" i="1">
                <a:solidFill>
                  <a:srgbClr val="000000"/>
                </a:solidFill>
                <a:latin typeface="Constantia"/>
              </a:rPr>
              <a:t>N2 encrypted using B's public key, to assure B that its correspondent is A.</a:t>
            </a:r>
            <a:endParaRPr/>
          </a:p>
          <a:p>
            <a:pPr>
              <a:lnSpc>
                <a:spcPct val="100000"/>
              </a:lnSpc>
            </a:pPr>
            <a:r>
              <a:rPr lang="en-US" sz="2600">
                <a:solidFill>
                  <a:srgbClr val="000000"/>
                </a:solidFill>
                <a:latin typeface="Constantia"/>
              </a:rPr>
              <a:t>4. A selects a secret key </a:t>
            </a:r>
            <a:r>
              <a:rPr lang="en-US" sz="2600" i="1">
                <a:solidFill>
                  <a:srgbClr val="000000"/>
                </a:solidFill>
                <a:latin typeface="Constantia"/>
              </a:rPr>
              <a:t>Ks and sends M = E(PUb, E(PRa, Ks)) to B. Encryption of this message with </a:t>
            </a:r>
            <a:r>
              <a:rPr lang="en-US" sz="2600">
                <a:solidFill>
                  <a:srgbClr val="000000"/>
                </a:solidFill>
                <a:latin typeface="Constantia"/>
              </a:rPr>
              <a:t>B's public key ensures that only B can read it; encryption with A's private key ensures that only A could have sent it.</a:t>
            </a:r>
            <a:endParaRPr/>
          </a:p>
          <a:p>
            <a:pPr>
              <a:lnSpc>
                <a:spcPct val="100000"/>
              </a:lnSpc>
            </a:pPr>
            <a:r>
              <a:rPr lang="en-US" sz="2600">
                <a:solidFill>
                  <a:srgbClr val="000000"/>
                </a:solidFill>
                <a:latin typeface="Constantia"/>
              </a:rPr>
              <a:t>5. B computes D(</a:t>
            </a:r>
            <a:r>
              <a:rPr lang="en-US" sz="2600" i="1">
                <a:solidFill>
                  <a:srgbClr val="000000"/>
                </a:solidFill>
                <a:latin typeface="Constantia"/>
              </a:rPr>
              <a:t>PUa, D(PRb, M)) to recover the secret key.</a:t>
            </a:r>
            <a:endParaRPr/>
          </a:p>
        </p:txBody>
      </p:sp>
      <p:sp>
        <p:nvSpPr>
          <p:cNvPr id="232"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33" name="TextShape 4"/>
          <p:cNvSpPr txBox="1"/>
          <p:nvPr/>
        </p:nvSpPr>
        <p:spPr>
          <a:xfrm>
            <a:off x="7924680" y="6356520"/>
            <a:ext cx="761760" cy="364680"/>
          </a:xfrm>
          <a:prstGeom prst="rect">
            <a:avLst/>
          </a:prstGeom>
        </p:spPr>
        <p:txBody>
          <a:bodyPr lIns="0" tIns="0" rIns="0" bIns="0" anchor="b"/>
          <a:lstStyle/>
          <a:p>
            <a:pPr algn="r">
              <a:lnSpc>
                <a:spcPct val="100000"/>
              </a:lnSpc>
            </a:pPr>
            <a:fld id="{07806D53-F1D3-4A01-9D1A-E35F4DF80246}" type="slidenum">
              <a:rPr lang="en-IN" sz="1200">
                <a:solidFill>
                  <a:srgbClr val="035C75"/>
                </a:solidFill>
                <a:latin typeface="Constantia"/>
              </a:rPr>
              <a:t>28</a:t>
            </a:fld>
            <a:endParaRPr/>
          </a:p>
        </p:txBody>
      </p:sp>
      <p:sp>
        <p:nvSpPr>
          <p:cNvPr id="234"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ea typeface="ＭＳ Ｐゴシック"/>
              </a:rPr>
              <a:t>Hybrid Key Distribution</a:t>
            </a:r>
            <a:endParaRPr/>
          </a:p>
        </p:txBody>
      </p:sp>
      <p:sp>
        <p:nvSpPr>
          <p:cNvPr id="236"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This scheme retains the use of a key distribution center (KDC) that shares a secret master key with each user and distributes secret session keys encrypted with the master key. </a:t>
            </a:r>
            <a:endParaRPr/>
          </a:p>
          <a:p>
            <a:pPr>
              <a:lnSpc>
                <a:spcPct val="100000"/>
              </a:lnSpc>
              <a:buSzPct val="95000"/>
              <a:buFont typeface="Wingdings 2" charset="2"/>
              <a:buChar char=""/>
            </a:pPr>
            <a:r>
              <a:rPr lang="en-US" sz="2600">
                <a:solidFill>
                  <a:srgbClr val="000000"/>
                </a:solidFill>
                <a:latin typeface="Constantia"/>
              </a:rPr>
              <a:t>A public key scheme is used to distribute the master keys</a:t>
            </a:r>
            <a:endParaRPr/>
          </a:p>
          <a:p>
            <a:pPr>
              <a:lnSpc>
                <a:spcPct val="100000"/>
              </a:lnSpc>
              <a:buSzPct val="95000"/>
              <a:buFont typeface="Wingdings 2" charset="2"/>
              <a:buChar char=""/>
            </a:pPr>
            <a:r>
              <a:rPr lang="en-US" sz="2600">
                <a:solidFill>
                  <a:srgbClr val="000000"/>
                </a:solidFill>
                <a:latin typeface="Constantia"/>
              </a:rPr>
              <a:t>Performance</a:t>
            </a:r>
            <a:endParaRPr/>
          </a:p>
          <a:p>
            <a:pPr>
              <a:lnSpc>
                <a:spcPct val="100000"/>
              </a:lnSpc>
            </a:pPr>
            <a:r>
              <a:rPr lang="en-US" sz="2400">
                <a:solidFill>
                  <a:srgbClr val="000000"/>
                </a:solidFill>
                <a:latin typeface="Constantia"/>
              </a:rPr>
              <a:t>Distribution of session keys by public-key encryption could degrade overall system performance because of the relatively high computational load of public-key encryption and decryption. With a three-level hierarchy, public-key encryption is used only occasionally to update the master key between a user and the KDC.</a:t>
            </a:r>
            <a:endParaRPr/>
          </a:p>
          <a:p>
            <a:pPr>
              <a:lnSpc>
                <a:spcPct val="100000"/>
              </a:lnSpc>
              <a:buSzPct val="95000"/>
              <a:buFont typeface="Wingdings 2" charset="2"/>
              <a:buChar char=""/>
            </a:pPr>
            <a:r>
              <a:rPr lang="en-US" sz="2400">
                <a:solidFill>
                  <a:srgbClr val="000000"/>
                </a:solidFill>
                <a:latin typeface="Constantia"/>
              </a:rPr>
              <a:t>backward compatibility</a:t>
            </a:r>
            <a:endParaRPr/>
          </a:p>
          <a:p>
            <a:pPr>
              <a:lnSpc>
                <a:spcPct val="100000"/>
              </a:lnSpc>
            </a:pPr>
            <a:r>
              <a:rPr lang="en-US" sz="2400">
                <a:solidFill>
                  <a:srgbClr val="000000"/>
                </a:solidFill>
                <a:latin typeface="Constantia"/>
              </a:rPr>
              <a:t>The hybrid scheme is easily overlaid on an existing KDC scheme, with minimal disruption or software changes</a:t>
            </a:r>
            <a:endParaRPr/>
          </a:p>
        </p:txBody>
      </p:sp>
      <p:sp>
        <p:nvSpPr>
          <p:cNvPr id="237"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38" name="TextShape 4"/>
          <p:cNvSpPr txBox="1"/>
          <p:nvPr/>
        </p:nvSpPr>
        <p:spPr>
          <a:xfrm>
            <a:off x="7924680" y="6356520"/>
            <a:ext cx="761760" cy="364680"/>
          </a:xfrm>
          <a:prstGeom prst="rect">
            <a:avLst/>
          </a:prstGeom>
        </p:spPr>
        <p:txBody>
          <a:bodyPr lIns="0" tIns="0" rIns="0" bIns="0" anchor="b"/>
          <a:lstStyle/>
          <a:p>
            <a:pPr algn="r">
              <a:lnSpc>
                <a:spcPct val="100000"/>
              </a:lnSpc>
            </a:pPr>
            <a:fld id="{040FF582-5A7E-4B04-A521-B84663A98E5F}" type="slidenum">
              <a:rPr lang="en-IN" sz="1200">
                <a:solidFill>
                  <a:srgbClr val="035C75"/>
                </a:solidFill>
                <a:latin typeface="Constantia"/>
              </a:rPr>
              <a:t>29</a:t>
            </a:fld>
            <a:endParaRPr/>
          </a:p>
        </p:txBody>
      </p:sp>
      <p:sp>
        <p:nvSpPr>
          <p:cNvPr id="239"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Characteristics of Public –Key Cryptosystems</a:t>
            </a:r>
            <a:endParaRPr/>
          </a:p>
        </p:txBody>
      </p:sp>
      <p:sp>
        <p:nvSpPr>
          <p:cNvPr id="102"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It is computationally infeasible to determine the decryption key given only knowledge of the cryptographic algorithm and the encryption key.</a:t>
            </a:r>
            <a:endParaRPr/>
          </a:p>
          <a:p>
            <a:pPr>
              <a:lnSpc>
                <a:spcPct val="100000"/>
              </a:lnSpc>
              <a:buSzPct val="95000"/>
              <a:buFont typeface="Wingdings 2" charset="2"/>
              <a:buChar char=""/>
            </a:pPr>
            <a:r>
              <a:rPr lang="en-US" sz="2600">
                <a:solidFill>
                  <a:srgbClr val="000000"/>
                </a:solidFill>
                <a:latin typeface="Constantia"/>
              </a:rPr>
              <a:t>Either of the two related keys can be used for encryption, with the other used for decryption.</a:t>
            </a:r>
            <a:endParaRPr/>
          </a:p>
        </p:txBody>
      </p:sp>
      <p:sp>
        <p:nvSpPr>
          <p:cNvPr id="103"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04" name="TextShape 4"/>
          <p:cNvSpPr txBox="1"/>
          <p:nvPr/>
        </p:nvSpPr>
        <p:spPr>
          <a:xfrm>
            <a:off x="7924680" y="6356520"/>
            <a:ext cx="761760" cy="364680"/>
          </a:xfrm>
          <a:prstGeom prst="rect">
            <a:avLst/>
          </a:prstGeom>
        </p:spPr>
        <p:txBody>
          <a:bodyPr lIns="0" tIns="0" rIns="0" bIns="0" anchor="b"/>
          <a:lstStyle/>
          <a:p>
            <a:pPr algn="r">
              <a:lnSpc>
                <a:spcPct val="100000"/>
              </a:lnSpc>
            </a:pPr>
            <a:fld id="{2BBE9692-4189-4A67-B544-46985ADEAD3E}" type="slidenum">
              <a:rPr lang="en-IN" sz="1200">
                <a:solidFill>
                  <a:srgbClr val="035C75"/>
                </a:solidFill>
                <a:latin typeface="Constantia"/>
              </a:rPr>
              <a:t>3</a:t>
            </a:fld>
            <a:endParaRPr/>
          </a:p>
        </p:txBody>
      </p:sp>
      <p:sp>
        <p:nvSpPr>
          <p:cNvPr id="105"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57200" y="704160"/>
            <a:ext cx="8229240" cy="1142640"/>
          </a:xfrm>
          <a:prstGeom prst="rect">
            <a:avLst/>
          </a:prstGeom>
        </p:spPr>
        <p:txBody>
          <a:bodyPr lIns="0" tIns="45000" rIns="0" bIns="0" anchor="b"/>
          <a:lstStyle/>
          <a:p>
            <a:endParaRPr/>
          </a:p>
        </p:txBody>
      </p:sp>
      <p:sp>
        <p:nvSpPr>
          <p:cNvPr id="241" name="TextShape 2"/>
          <p:cNvSpPr txBox="1"/>
          <p:nvPr/>
        </p:nvSpPr>
        <p:spPr>
          <a:xfrm>
            <a:off x="589548" y="300789"/>
            <a:ext cx="8229240" cy="5530036"/>
          </a:xfrm>
          <a:prstGeom prst="rect">
            <a:avLst/>
          </a:prstGeom>
        </p:spPr>
        <p:txBody>
          <a:bodyPr lIns="90000" tIns="45000" rIns="90000" bIns="45000"/>
          <a:lstStyle/>
          <a:p>
            <a:pPr>
              <a:lnSpc>
                <a:spcPct val="100000"/>
              </a:lnSpc>
              <a:buSzPct val="95000"/>
              <a:buFont typeface="Wingdings 2" charset="2"/>
              <a:buChar char=""/>
            </a:pPr>
            <a:r>
              <a:rPr lang="en-US" sz="2600" dirty="0">
                <a:solidFill>
                  <a:srgbClr val="000000"/>
                </a:solidFill>
                <a:latin typeface="Constantia"/>
              </a:rPr>
              <a:t>The Diffie-Hellman algorithm depends for its effectiveness on the difficulty of computing discrete logarithms.</a:t>
            </a:r>
            <a:endParaRPr dirty="0"/>
          </a:p>
          <a:p>
            <a:pPr>
              <a:lnSpc>
                <a:spcPct val="100000"/>
              </a:lnSpc>
              <a:buSzPct val="95000"/>
              <a:buFont typeface="Wingdings 2" charset="2"/>
              <a:buChar char=""/>
            </a:pPr>
            <a:r>
              <a:rPr lang="en-US" sz="2600" dirty="0">
                <a:solidFill>
                  <a:srgbClr val="000000"/>
                </a:solidFill>
                <a:latin typeface="Constantia"/>
              </a:rPr>
              <a:t>we can define the discrete logarithm in the following way. First, we define a primitive root of a prime number </a:t>
            </a:r>
            <a:r>
              <a:rPr lang="en-US" sz="2600" i="1" dirty="0">
                <a:solidFill>
                  <a:srgbClr val="000000"/>
                </a:solidFill>
                <a:latin typeface="Constantia"/>
              </a:rPr>
              <a:t>p as one whose powers modulo p generate all the integers from 1 to p -1. </a:t>
            </a:r>
            <a:endParaRPr dirty="0"/>
          </a:p>
          <a:p>
            <a:pPr>
              <a:lnSpc>
                <a:spcPct val="100000"/>
              </a:lnSpc>
              <a:buSzPct val="95000"/>
              <a:buFont typeface="Wingdings 2" charset="2"/>
              <a:buChar char=""/>
            </a:pPr>
            <a:r>
              <a:rPr lang="en-US" sz="2600" i="1" dirty="0">
                <a:solidFill>
                  <a:srgbClr val="000000"/>
                </a:solidFill>
                <a:latin typeface="Constantia"/>
              </a:rPr>
              <a:t>That </a:t>
            </a:r>
            <a:r>
              <a:rPr lang="en-US" sz="2600" dirty="0">
                <a:solidFill>
                  <a:srgbClr val="000000"/>
                </a:solidFill>
                <a:latin typeface="Constantia"/>
              </a:rPr>
              <a:t>is, if </a:t>
            </a:r>
            <a:r>
              <a:rPr lang="en-US" sz="2600" i="1" dirty="0">
                <a:solidFill>
                  <a:srgbClr val="000000"/>
                </a:solidFill>
                <a:latin typeface="Constantia"/>
              </a:rPr>
              <a:t>a is a primitive root of the prime number p, then the numbers</a:t>
            </a:r>
            <a:endParaRPr dirty="0"/>
          </a:p>
          <a:p>
            <a:pPr>
              <a:lnSpc>
                <a:spcPct val="100000"/>
              </a:lnSpc>
              <a:buSzPct val="95000"/>
              <a:buFont typeface="Wingdings 2" charset="2"/>
              <a:buChar char=""/>
            </a:pPr>
            <a:r>
              <a:rPr lang="en-US" sz="2600" i="1" dirty="0">
                <a:solidFill>
                  <a:srgbClr val="000000"/>
                </a:solidFill>
                <a:latin typeface="Constantia"/>
              </a:rPr>
              <a:t>a mod p, a</a:t>
            </a:r>
            <a:r>
              <a:rPr lang="en-US" sz="2600" i="1" baseline="30000" dirty="0">
                <a:solidFill>
                  <a:srgbClr val="000000"/>
                </a:solidFill>
                <a:latin typeface="Constantia"/>
              </a:rPr>
              <a:t>2</a:t>
            </a:r>
            <a:r>
              <a:rPr lang="en-US" sz="2600" i="1" dirty="0">
                <a:solidFill>
                  <a:srgbClr val="000000"/>
                </a:solidFill>
                <a:latin typeface="Constantia"/>
              </a:rPr>
              <a:t> mod p,..., a</a:t>
            </a:r>
            <a:r>
              <a:rPr lang="en-US" sz="2600" i="1" baseline="30000" dirty="0">
                <a:solidFill>
                  <a:srgbClr val="000000"/>
                </a:solidFill>
                <a:latin typeface="Constantia"/>
              </a:rPr>
              <a:t>p-1</a:t>
            </a:r>
            <a:r>
              <a:rPr lang="en-US" sz="2600" i="1" dirty="0">
                <a:solidFill>
                  <a:srgbClr val="000000"/>
                </a:solidFill>
                <a:latin typeface="Constantia"/>
              </a:rPr>
              <a:t> mod p </a:t>
            </a:r>
            <a:r>
              <a:rPr lang="en-US" sz="2600" dirty="0">
                <a:solidFill>
                  <a:srgbClr val="000000"/>
                </a:solidFill>
                <a:latin typeface="Constantia"/>
              </a:rPr>
              <a:t>are distinct and consist of the integers from 1 through </a:t>
            </a:r>
            <a:r>
              <a:rPr lang="en-US" sz="2600" i="1" dirty="0">
                <a:solidFill>
                  <a:srgbClr val="000000"/>
                </a:solidFill>
                <a:latin typeface="Constantia"/>
              </a:rPr>
              <a:t>p 1 in some permutation.</a:t>
            </a:r>
            <a:endParaRPr dirty="0"/>
          </a:p>
          <a:p>
            <a:pPr>
              <a:lnSpc>
                <a:spcPct val="100000"/>
              </a:lnSpc>
              <a:buSzPct val="95000"/>
              <a:buFont typeface="Wingdings 2" charset="2"/>
              <a:buChar char=""/>
            </a:pPr>
            <a:r>
              <a:rPr lang="en-US" sz="2600" dirty="0">
                <a:solidFill>
                  <a:srgbClr val="000000"/>
                </a:solidFill>
                <a:latin typeface="Constantia"/>
              </a:rPr>
              <a:t>For any integer </a:t>
            </a:r>
            <a:r>
              <a:rPr lang="en-US" sz="2600" i="1" dirty="0">
                <a:solidFill>
                  <a:srgbClr val="000000"/>
                </a:solidFill>
                <a:latin typeface="Constantia"/>
              </a:rPr>
              <a:t>b and a primitive root a of prime number p, we can find a unique exponent </a:t>
            </a:r>
            <a:r>
              <a:rPr lang="en-US" sz="2600" i="1" dirty="0" err="1">
                <a:solidFill>
                  <a:srgbClr val="000000"/>
                </a:solidFill>
                <a:latin typeface="Constantia"/>
              </a:rPr>
              <a:t>i</a:t>
            </a:r>
            <a:r>
              <a:rPr lang="en-US" sz="2600" i="1" dirty="0">
                <a:solidFill>
                  <a:srgbClr val="000000"/>
                </a:solidFill>
                <a:latin typeface="Constantia"/>
              </a:rPr>
              <a:t> such that b= a</a:t>
            </a:r>
            <a:r>
              <a:rPr lang="en-US" sz="2600" i="1" baseline="30000" dirty="0">
                <a:solidFill>
                  <a:srgbClr val="000000"/>
                </a:solidFill>
                <a:latin typeface="Constantia"/>
              </a:rPr>
              <a:t>i</a:t>
            </a:r>
            <a:r>
              <a:rPr lang="en-US" sz="2600" i="1" dirty="0">
                <a:solidFill>
                  <a:srgbClr val="000000"/>
                </a:solidFill>
                <a:latin typeface="Constantia"/>
              </a:rPr>
              <a:t> (mod p) where 0&lt;= </a:t>
            </a:r>
            <a:r>
              <a:rPr lang="en-US" sz="2600" i="1" dirty="0" err="1">
                <a:solidFill>
                  <a:srgbClr val="000000"/>
                </a:solidFill>
                <a:latin typeface="Constantia"/>
              </a:rPr>
              <a:t>i</a:t>
            </a:r>
            <a:r>
              <a:rPr lang="en-US" sz="2600" i="1" dirty="0">
                <a:solidFill>
                  <a:srgbClr val="000000"/>
                </a:solidFill>
                <a:latin typeface="Constantia"/>
              </a:rPr>
              <a:t> &lt;=(p - 1)</a:t>
            </a:r>
            <a:endParaRPr dirty="0"/>
          </a:p>
          <a:p>
            <a:pPr>
              <a:lnSpc>
                <a:spcPct val="100000"/>
              </a:lnSpc>
              <a:buSzPct val="95000"/>
              <a:buFont typeface="Wingdings 2" charset="2"/>
              <a:buChar char=""/>
            </a:pPr>
            <a:r>
              <a:rPr lang="en-US" sz="2600" dirty="0">
                <a:solidFill>
                  <a:srgbClr val="000000"/>
                </a:solidFill>
                <a:latin typeface="Constantia"/>
              </a:rPr>
              <a:t>The exponent </a:t>
            </a:r>
            <a:r>
              <a:rPr lang="en-US" sz="2600" i="1" dirty="0" err="1">
                <a:solidFill>
                  <a:srgbClr val="000000"/>
                </a:solidFill>
                <a:latin typeface="Constantia"/>
              </a:rPr>
              <a:t>i</a:t>
            </a:r>
            <a:r>
              <a:rPr lang="en-US" sz="2600" i="1" dirty="0">
                <a:solidFill>
                  <a:srgbClr val="000000"/>
                </a:solidFill>
                <a:latin typeface="Constantia"/>
              </a:rPr>
              <a:t> is referred to as the discrete logarithm of b for the base a, mod p.</a:t>
            </a:r>
            <a:endParaRPr dirty="0"/>
          </a:p>
        </p:txBody>
      </p:sp>
      <p:sp>
        <p:nvSpPr>
          <p:cNvPr id="242"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43" name="TextShape 4"/>
          <p:cNvSpPr txBox="1"/>
          <p:nvPr/>
        </p:nvSpPr>
        <p:spPr>
          <a:xfrm>
            <a:off x="7924680" y="6356520"/>
            <a:ext cx="761760" cy="364680"/>
          </a:xfrm>
          <a:prstGeom prst="rect">
            <a:avLst/>
          </a:prstGeom>
        </p:spPr>
        <p:txBody>
          <a:bodyPr lIns="0" tIns="0" rIns="0" bIns="0" anchor="b"/>
          <a:lstStyle/>
          <a:p>
            <a:pPr algn="r">
              <a:lnSpc>
                <a:spcPct val="100000"/>
              </a:lnSpc>
            </a:pPr>
            <a:fld id="{BA852AE5-3CE3-446E-8E80-915A67FF3999}" type="slidenum">
              <a:rPr lang="en-IN" sz="1200">
                <a:solidFill>
                  <a:srgbClr val="035C75"/>
                </a:solidFill>
                <a:latin typeface="Constantia"/>
              </a:rPr>
              <a:t>30</a:t>
            </a:fld>
            <a:endParaRPr/>
          </a:p>
        </p:txBody>
      </p:sp>
      <p:sp>
        <p:nvSpPr>
          <p:cNvPr id="244"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Diffie-Hellman Key Exchange</a:t>
            </a:r>
            <a:endParaRPr/>
          </a:p>
        </p:txBody>
      </p:sp>
      <p:pic>
        <p:nvPicPr>
          <p:cNvPr id="246" name="Picture 3"/>
          <p:cNvPicPr/>
          <p:nvPr/>
        </p:nvPicPr>
        <p:blipFill>
          <a:blip r:embed="rId2"/>
          <a:stretch>
            <a:fillRect/>
          </a:stretch>
        </p:blipFill>
        <p:spPr>
          <a:xfrm>
            <a:off x="1447920" y="5410080"/>
            <a:ext cx="5790960" cy="1294920"/>
          </a:xfrm>
          <a:prstGeom prst="rect">
            <a:avLst/>
          </a:prstGeom>
          <a:ln w="9360">
            <a:noFill/>
          </a:ln>
        </p:spPr>
      </p:pic>
      <p:pic>
        <p:nvPicPr>
          <p:cNvPr id="247" name="Picture 2"/>
          <p:cNvPicPr/>
          <p:nvPr/>
        </p:nvPicPr>
        <p:blipFill>
          <a:blip r:embed="rId3"/>
          <a:stretch>
            <a:fillRect/>
          </a:stretch>
        </p:blipFill>
        <p:spPr>
          <a:xfrm>
            <a:off x="1671480" y="1219320"/>
            <a:ext cx="5338440" cy="5457600"/>
          </a:xfrm>
          <a:prstGeom prst="rect">
            <a:avLst/>
          </a:prstGeom>
          <a:ln w="9360">
            <a:noFill/>
          </a:ln>
        </p:spPr>
      </p:pic>
      <p:sp>
        <p:nvSpPr>
          <p:cNvPr id="248" name="TextShape 2"/>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49" name="TextShape 3"/>
          <p:cNvSpPr txBox="1"/>
          <p:nvPr/>
        </p:nvSpPr>
        <p:spPr>
          <a:xfrm>
            <a:off x="7924680" y="6356520"/>
            <a:ext cx="761760" cy="364680"/>
          </a:xfrm>
          <a:prstGeom prst="rect">
            <a:avLst/>
          </a:prstGeom>
        </p:spPr>
        <p:txBody>
          <a:bodyPr lIns="0" tIns="0" rIns="0" bIns="0" anchor="b"/>
          <a:lstStyle/>
          <a:p>
            <a:pPr algn="r">
              <a:lnSpc>
                <a:spcPct val="100000"/>
              </a:lnSpc>
            </a:pPr>
            <a:fld id="{607007BA-AB41-4D4D-B6BD-1D131FF193C9}" type="slidenum">
              <a:rPr lang="en-IN" sz="1200">
                <a:solidFill>
                  <a:srgbClr val="035C75"/>
                </a:solidFill>
                <a:latin typeface="Constantia"/>
              </a:rPr>
              <a:t>31</a:t>
            </a:fld>
            <a:endParaRPr/>
          </a:p>
        </p:txBody>
      </p:sp>
      <p:sp>
        <p:nvSpPr>
          <p:cNvPr id="250" name="TextShape 4"/>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Diffie-Hellman Key Exchange</a:t>
            </a:r>
            <a:endParaRPr/>
          </a:p>
        </p:txBody>
      </p:sp>
      <p:sp>
        <p:nvSpPr>
          <p:cNvPr id="252" name="TextShape 2"/>
          <p:cNvSpPr txBox="1"/>
          <p:nvPr/>
        </p:nvSpPr>
        <p:spPr>
          <a:xfrm>
            <a:off x="457200" y="1935360"/>
            <a:ext cx="8229240" cy="4388760"/>
          </a:xfrm>
          <a:prstGeom prst="rect">
            <a:avLst/>
          </a:prstGeom>
        </p:spPr>
        <p:txBody>
          <a:bodyPr lIns="90000" tIns="45000" rIns="90000" bIns="45000"/>
          <a:lstStyle/>
          <a:p>
            <a:endParaRPr/>
          </a:p>
        </p:txBody>
      </p:sp>
      <p:pic>
        <p:nvPicPr>
          <p:cNvPr id="253" name="Picture 2"/>
          <p:cNvPicPr/>
          <p:nvPr/>
        </p:nvPicPr>
        <p:blipFill>
          <a:blip r:embed="rId2"/>
          <a:stretch>
            <a:fillRect/>
          </a:stretch>
        </p:blipFill>
        <p:spPr>
          <a:xfrm>
            <a:off x="540720" y="1938240"/>
            <a:ext cx="7840800" cy="3852360"/>
          </a:xfrm>
          <a:prstGeom prst="rect">
            <a:avLst/>
          </a:prstGeom>
          <a:ln w="9360">
            <a:noFill/>
          </a:ln>
        </p:spPr>
      </p:pic>
      <p:sp>
        <p:nvSpPr>
          <p:cNvPr id="254"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55" name="TextShape 4"/>
          <p:cNvSpPr txBox="1"/>
          <p:nvPr/>
        </p:nvSpPr>
        <p:spPr>
          <a:xfrm>
            <a:off x="7924680" y="6356520"/>
            <a:ext cx="761760" cy="364680"/>
          </a:xfrm>
          <a:prstGeom prst="rect">
            <a:avLst/>
          </a:prstGeom>
        </p:spPr>
        <p:txBody>
          <a:bodyPr lIns="0" tIns="0" rIns="0" bIns="0" anchor="b"/>
          <a:lstStyle/>
          <a:p>
            <a:pPr algn="r">
              <a:lnSpc>
                <a:spcPct val="100000"/>
              </a:lnSpc>
            </a:pPr>
            <a:fld id="{AF1DA924-CBD9-47B4-842A-0787C9339F6A}" type="slidenum">
              <a:rPr lang="en-IN" sz="1200">
                <a:solidFill>
                  <a:srgbClr val="035C75"/>
                </a:solidFill>
                <a:latin typeface="Constantia"/>
              </a:rPr>
              <a:t>32</a:t>
            </a:fld>
            <a:endParaRPr/>
          </a:p>
        </p:txBody>
      </p:sp>
      <p:sp>
        <p:nvSpPr>
          <p:cNvPr id="256"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457200" y="704160"/>
            <a:ext cx="8229240" cy="1142640"/>
          </a:xfrm>
          <a:prstGeom prst="rect">
            <a:avLst/>
          </a:prstGeom>
        </p:spPr>
        <p:txBody>
          <a:bodyPr lIns="0" tIns="45000" rIns="0" bIns="0" anchor="b"/>
          <a:lstStyle/>
          <a:p>
            <a:endParaRPr/>
          </a:p>
        </p:txBody>
      </p:sp>
      <p:sp>
        <p:nvSpPr>
          <p:cNvPr id="258"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Key exchange is based on the use of the prime number </a:t>
            </a:r>
            <a:r>
              <a:rPr lang="en-US" sz="2600" i="1">
                <a:solidFill>
                  <a:srgbClr val="000000"/>
                </a:solidFill>
                <a:latin typeface="Constantia"/>
              </a:rPr>
              <a:t>q = 353 and a primitive </a:t>
            </a:r>
            <a:r>
              <a:rPr lang="en-US" sz="2600">
                <a:solidFill>
                  <a:srgbClr val="000000"/>
                </a:solidFill>
                <a:latin typeface="Constantia"/>
              </a:rPr>
              <a:t>root of 353, in this case a = 3. A and B select secret keys </a:t>
            </a:r>
            <a:r>
              <a:rPr lang="en-US" sz="2600" i="1">
                <a:solidFill>
                  <a:srgbClr val="000000"/>
                </a:solidFill>
                <a:latin typeface="Constantia"/>
              </a:rPr>
              <a:t>X</a:t>
            </a:r>
            <a:r>
              <a:rPr lang="en-US" sz="2000" i="1">
                <a:solidFill>
                  <a:srgbClr val="000000"/>
                </a:solidFill>
                <a:latin typeface="Constantia"/>
              </a:rPr>
              <a:t>A</a:t>
            </a:r>
            <a:r>
              <a:rPr lang="en-US" sz="2600" i="1">
                <a:solidFill>
                  <a:srgbClr val="000000"/>
                </a:solidFill>
                <a:latin typeface="Constantia"/>
              </a:rPr>
              <a:t> = 97 and X</a:t>
            </a:r>
            <a:r>
              <a:rPr lang="en-US" sz="2000" i="1">
                <a:solidFill>
                  <a:srgbClr val="000000"/>
                </a:solidFill>
                <a:latin typeface="Constantia"/>
              </a:rPr>
              <a:t>B</a:t>
            </a:r>
            <a:r>
              <a:rPr lang="en-US" sz="2600" i="1">
                <a:solidFill>
                  <a:srgbClr val="000000"/>
                </a:solidFill>
                <a:latin typeface="Constantia"/>
              </a:rPr>
              <a:t> = 233, respectively. Each </a:t>
            </a:r>
            <a:r>
              <a:rPr lang="en-US" sz="2600">
                <a:solidFill>
                  <a:srgbClr val="000000"/>
                </a:solidFill>
                <a:latin typeface="Constantia"/>
              </a:rPr>
              <a:t>computes its public key:</a:t>
            </a:r>
            <a:endParaRPr/>
          </a:p>
          <a:p>
            <a:pPr>
              <a:lnSpc>
                <a:spcPct val="100000"/>
              </a:lnSpc>
              <a:buSzPct val="95000"/>
              <a:buFont typeface="Wingdings 2" charset="2"/>
              <a:buChar char=""/>
            </a:pPr>
            <a:r>
              <a:rPr lang="en-US" sz="2600">
                <a:solidFill>
                  <a:srgbClr val="000000"/>
                </a:solidFill>
                <a:latin typeface="Constantia"/>
              </a:rPr>
              <a:t>A computes </a:t>
            </a:r>
            <a:r>
              <a:rPr lang="en-US" sz="2600" i="1">
                <a:solidFill>
                  <a:srgbClr val="000000"/>
                </a:solidFill>
                <a:latin typeface="Constantia"/>
              </a:rPr>
              <a:t>Y</a:t>
            </a:r>
            <a:r>
              <a:rPr lang="en-US" sz="2000" i="1">
                <a:solidFill>
                  <a:srgbClr val="000000"/>
                </a:solidFill>
                <a:latin typeface="Constantia"/>
              </a:rPr>
              <a:t>A</a:t>
            </a:r>
            <a:r>
              <a:rPr lang="en-US" sz="2600" i="1">
                <a:solidFill>
                  <a:srgbClr val="000000"/>
                </a:solidFill>
                <a:latin typeface="Constantia"/>
              </a:rPr>
              <a:t> = 3</a:t>
            </a:r>
            <a:r>
              <a:rPr lang="en-US" sz="2600" i="1" baseline="30000">
                <a:solidFill>
                  <a:srgbClr val="000000"/>
                </a:solidFill>
                <a:latin typeface="Constantia"/>
              </a:rPr>
              <a:t>97</a:t>
            </a:r>
            <a:r>
              <a:rPr lang="en-US" sz="2600" i="1">
                <a:solidFill>
                  <a:srgbClr val="000000"/>
                </a:solidFill>
                <a:latin typeface="Constantia"/>
              </a:rPr>
              <a:t> mod 353 = 40.</a:t>
            </a:r>
            <a:endParaRPr/>
          </a:p>
          <a:p>
            <a:pPr>
              <a:lnSpc>
                <a:spcPct val="100000"/>
              </a:lnSpc>
              <a:buSzPct val="95000"/>
              <a:buFont typeface="Wingdings 2" charset="2"/>
              <a:buChar char=""/>
            </a:pPr>
            <a:r>
              <a:rPr lang="en-US" sz="2600">
                <a:solidFill>
                  <a:srgbClr val="000000"/>
                </a:solidFill>
                <a:latin typeface="Constantia"/>
              </a:rPr>
              <a:t>B computes </a:t>
            </a:r>
            <a:r>
              <a:rPr lang="en-US" sz="2600" i="1">
                <a:solidFill>
                  <a:srgbClr val="000000"/>
                </a:solidFill>
                <a:latin typeface="Constantia"/>
              </a:rPr>
              <a:t>Y</a:t>
            </a:r>
            <a:r>
              <a:rPr lang="en-US" sz="2000" i="1">
                <a:solidFill>
                  <a:srgbClr val="000000"/>
                </a:solidFill>
                <a:latin typeface="Constantia"/>
              </a:rPr>
              <a:t>B</a:t>
            </a:r>
            <a:r>
              <a:rPr lang="en-US" sz="2600" i="1">
                <a:solidFill>
                  <a:srgbClr val="000000"/>
                </a:solidFill>
                <a:latin typeface="Constantia"/>
              </a:rPr>
              <a:t> = 3</a:t>
            </a:r>
            <a:r>
              <a:rPr lang="en-US" sz="2600" i="1" baseline="30000">
                <a:solidFill>
                  <a:srgbClr val="000000"/>
                </a:solidFill>
                <a:latin typeface="Constantia"/>
              </a:rPr>
              <a:t>233</a:t>
            </a:r>
            <a:r>
              <a:rPr lang="en-US" sz="2600" i="1">
                <a:solidFill>
                  <a:srgbClr val="000000"/>
                </a:solidFill>
                <a:latin typeface="Constantia"/>
              </a:rPr>
              <a:t> mod 353 = 248.</a:t>
            </a:r>
            <a:endParaRPr/>
          </a:p>
          <a:p>
            <a:pPr>
              <a:lnSpc>
                <a:spcPct val="100000"/>
              </a:lnSpc>
              <a:buSzPct val="95000"/>
              <a:buFont typeface="Wingdings 2" charset="2"/>
              <a:buChar char=""/>
            </a:pPr>
            <a:r>
              <a:rPr lang="en-US" sz="2600">
                <a:solidFill>
                  <a:srgbClr val="000000"/>
                </a:solidFill>
                <a:latin typeface="Constantia"/>
              </a:rPr>
              <a:t>After they exchange public keys, each can compute the common secret key:</a:t>
            </a:r>
            <a:endParaRPr/>
          </a:p>
          <a:p>
            <a:pPr>
              <a:lnSpc>
                <a:spcPct val="100000"/>
              </a:lnSpc>
              <a:buSzPct val="95000"/>
              <a:buFont typeface="Wingdings 2" charset="2"/>
              <a:buChar char=""/>
            </a:pPr>
            <a:r>
              <a:rPr lang="en-US" sz="2600">
                <a:solidFill>
                  <a:srgbClr val="000000"/>
                </a:solidFill>
                <a:latin typeface="Constantia"/>
              </a:rPr>
              <a:t>A computes </a:t>
            </a:r>
            <a:r>
              <a:rPr lang="en-US" sz="2600" i="1">
                <a:solidFill>
                  <a:srgbClr val="000000"/>
                </a:solidFill>
                <a:latin typeface="Constantia"/>
              </a:rPr>
              <a:t>K = (Y</a:t>
            </a:r>
            <a:r>
              <a:rPr lang="en-US" sz="1900" i="1">
                <a:solidFill>
                  <a:srgbClr val="000000"/>
                </a:solidFill>
                <a:latin typeface="Constantia"/>
              </a:rPr>
              <a:t>B</a:t>
            </a:r>
            <a:r>
              <a:rPr lang="en-US" sz="2600" i="1">
                <a:solidFill>
                  <a:srgbClr val="000000"/>
                </a:solidFill>
                <a:latin typeface="Constantia"/>
              </a:rPr>
              <a:t>)</a:t>
            </a:r>
            <a:r>
              <a:rPr lang="en-US" sz="2600" i="1" baseline="30000">
                <a:solidFill>
                  <a:srgbClr val="000000"/>
                </a:solidFill>
                <a:latin typeface="Constantia"/>
              </a:rPr>
              <a:t>XA </a:t>
            </a:r>
            <a:r>
              <a:rPr lang="en-US" sz="2600" i="1">
                <a:solidFill>
                  <a:srgbClr val="000000"/>
                </a:solidFill>
                <a:latin typeface="Constantia"/>
              </a:rPr>
              <a:t>mod 353 = 248</a:t>
            </a:r>
            <a:r>
              <a:rPr lang="en-US" sz="2600" i="1" baseline="30000">
                <a:solidFill>
                  <a:srgbClr val="000000"/>
                </a:solidFill>
                <a:latin typeface="Constantia"/>
              </a:rPr>
              <a:t>97</a:t>
            </a:r>
            <a:r>
              <a:rPr lang="en-US" sz="2600" i="1">
                <a:solidFill>
                  <a:srgbClr val="000000"/>
                </a:solidFill>
                <a:latin typeface="Constantia"/>
              </a:rPr>
              <a:t> mod 353 =160.</a:t>
            </a:r>
            <a:endParaRPr/>
          </a:p>
          <a:p>
            <a:pPr>
              <a:lnSpc>
                <a:spcPct val="100000"/>
              </a:lnSpc>
              <a:buSzPct val="95000"/>
              <a:buFont typeface="Wingdings 2" charset="2"/>
              <a:buChar char=""/>
            </a:pPr>
            <a:r>
              <a:rPr lang="en-US" sz="2600">
                <a:solidFill>
                  <a:srgbClr val="000000"/>
                </a:solidFill>
                <a:latin typeface="Constantia"/>
              </a:rPr>
              <a:t>B computes </a:t>
            </a:r>
            <a:r>
              <a:rPr lang="en-US" sz="2600" i="1">
                <a:solidFill>
                  <a:srgbClr val="000000"/>
                </a:solidFill>
                <a:latin typeface="Constantia"/>
              </a:rPr>
              <a:t>K = (Y</a:t>
            </a:r>
            <a:r>
              <a:rPr lang="en-US" sz="1900" i="1">
                <a:solidFill>
                  <a:srgbClr val="000000"/>
                </a:solidFill>
                <a:latin typeface="Constantia"/>
              </a:rPr>
              <a:t>A</a:t>
            </a:r>
            <a:r>
              <a:rPr lang="en-US" sz="2600" i="1">
                <a:solidFill>
                  <a:srgbClr val="000000"/>
                </a:solidFill>
                <a:latin typeface="Constantia"/>
              </a:rPr>
              <a:t>)</a:t>
            </a:r>
            <a:r>
              <a:rPr lang="en-US" sz="2600" i="1" baseline="30000">
                <a:solidFill>
                  <a:srgbClr val="000000"/>
                </a:solidFill>
                <a:latin typeface="Constantia"/>
              </a:rPr>
              <a:t>XB </a:t>
            </a:r>
            <a:r>
              <a:rPr lang="en-US" sz="2600" i="1">
                <a:solidFill>
                  <a:srgbClr val="000000"/>
                </a:solidFill>
                <a:latin typeface="Constantia"/>
              </a:rPr>
              <a:t>mod 353 = 40</a:t>
            </a:r>
            <a:r>
              <a:rPr lang="en-US" sz="2600" i="1" baseline="30000">
                <a:solidFill>
                  <a:srgbClr val="000000"/>
                </a:solidFill>
                <a:latin typeface="Constantia"/>
              </a:rPr>
              <a:t>233</a:t>
            </a:r>
            <a:r>
              <a:rPr lang="en-US" sz="2600" i="1">
                <a:solidFill>
                  <a:srgbClr val="000000"/>
                </a:solidFill>
                <a:latin typeface="Constantia"/>
              </a:rPr>
              <a:t> mod 353 = 160.</a:t>
            </a:r>
            <a:endParaRPr/>
          </a:p>
          <a:p>
            <a:pPr>
              <a:lnSpc>
                <a:spcPct val="100000"/>
              </a:lnSpc>
            </a:pPr>
            <a:endParaRPr/>
          </a:p>
        </p:txBody>
      </p:sp>
      <p:sp>
        <p:nvSpPr>
          <p:cNvPr id="259"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60" name="TextShape 4"/>
          <p:cNvSpPr txBox="1"/>
          <p:nvPr/>
        </p:nvSpPr>
        <p:spPr>
          <a:xfrm>
            <a:off x="7924680" y="6356520"/>
            <a:ext cx="761760" cy="364680"/>
          </a:xfrm>
          <a:prstGeom prst="rect">
            <a:avLst/>
          </a:prstGeom>
        </p:spPr>
        <p:txBody>
          <a:bodyPr lIns="0" tIns="0" rIns="0" bIns="0" anchor="b"/>
          <a:lstStyle/>
          <a:p>
            <a:pPr algn="r">
              <a:lnSpc>
                <a:spcPct val="100000"/>
              </a:lnSpc>
            </a:pPr>
            <a:fld id="{1BDEC390-55F1-442E-B1DA-FD4EB33CA1E3}" type="slidenum">
              <a:rPr lang="en-IN" sz="1200">
                <a:solidFill>
                  <a:srgbClr val="035C75"/>
                </a:solidFill>
                <a:latin typeface="Constantia"/>
              </a:rPr>
              <a:t>33</a:t>
            </a:fld>
            <a:endParaRPr/>
          </a:p>
        </p:txBody>
      </p:sp>
      <p:sp>
        <p:nvSpPr>
          <p:cNvPr id="261"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Authentication Requirements</a:t>
            </a:r>
            <a:endParaRPr/>
          </a:p>
        </p:txBody>
      </p:sp>
      <p:sp>
        <p:nvSpPr>
          <p:cNvPr id="263"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1600">
                <a:solidFill>
                  <a:srgbClr val="000000"/>
                </a:solidFill>
                <a:latin typeface="Constantia"/>
              </a:rPr>
              <a:t>Attacks identified are </a:t>
            </a:r>
            <a:endParaRPr/>
          </a:p>
          <a:p>
            <a:pPr>
              <a:lnSpc>
                <a:spcPct val="100000"/>
              </a:lnSpc>
              <a:buSzPct val="95000"/>
              <a:buFont typeface="Wingdings 2" charset="2"/>
              <a:buChar char=""/>
            </a:pPr>
            <a:r>
              <a:rPr lang="en-US" sz="1600">
                <a:solidFill>
                  <a:srgbClr val="000000"/>
                </a:solidFill>
                <a:latin typeface="Constantia"/>
              </a:rPr>
              <a:t>Disclosure: Release of message contents to any person or process not possessing the appropriate cryptographic key.</a:t>
            </a:r>
            <a:endParaRPr/>
          </a:p>
          <a:p>
            <a:pPr>
              <a:lnSpc>
                <a:spcPct val="100000"/>
              </a:lnSpc>
              <a:buSzPct val="95000"/>
              <a:buFont typeface="Wingdings 2" charset="2"/>
              <a:buChar char=""/>
            </a:pPr>
            <a:r>
              <a:rPr lang="en-US" sz="1600">
                <a:solidFill>
                  <a:srgbClr val="000000"/>
                </a:solidFill>
                <a:latin typeface="Constantia"/>
              </a:rPr>
              <a:t>Traffic analysis: Discovery of the pattern of traffic between parties. In a connection-oriented application, the frequency and duration of connections could be determined. In either a connection-oriented or connectionless environment, the number and length of messages between parties could be determined.</a:t>
            </a:r>
            <a:endParaRPr/>
          </a:p>
          <a:p>
            <a:pPr>
              <a:lnSpc>
                <a:spcPct val="100000"/>
              </a:lnSpc>
              <a:buSzPct val="95000"/>
              <a:buFont typeface="Wingdings 2" charset="2"/>
              <a:buChar char=""/>
            </a:pPr>
            <a:r>
              <a:rPr lang="en-US" sz="1600">
                <a:solidFill>
                  <a:srgbClr val="000000"/>
                </a:solidFill>
                <a:latin typeface="Constantia"/>
              </a:rPr>
              <a:t>Masqurade Insertion of messages into the network from a fraudulent source.</a:t>
            </a:r>
            <a:endParaRPr/>
          </a:p>
          <a:p>
            <a:pPr>
              <a:lnSpc>
                <a:spcPct val="100000"/>
              </a:lnSpc>
              <a:buSzPct val="95000"/>
              <a:buFont typeface="Wingdings 2" charset="2"/>
              <a:buChar char=""/>
            </a:pPr>
            <a:r>
              <a:rPr lang="en-US" sz="1600">
                <a:solidFill>
                  <a:srgbClr val="000000"/>
                </a:solidFill>
                <a:latin typeface="Constantia"/>
              </a:rPr>
              <a:t> Content modification: Changes to the contents of a message, including insertion, deletion, transposition, and modification.</a:t>
            </a:r>
            <a:endParaRPr/>
          </a:p>
          <a:p>
            <a:pPr>
              <a:lnSpc>
                <a:spcPct val="100000"/>
              </a:lnSpc>
              <a:buSzPct val="95000"/>
              <a:buFont typeface="Wingdings 2" charset="2"/>
              <a:buChar char=""/>
            </a:pPr>
            <a:r>
              <a:rPr lang="en-US" sz="1600">
                <a:solidFill>
                  <a:srgbClr val="000000"/>
                </a:solidFill>
                <a:latin typeface="Constantia"/>
              </a:rPr>
              <a:t>Sequence modification : Any modification to a sequence of messages between parties, including insertion, deletion, and reordering.</a:t>
            </a:r>
            <a:endParaRPr/>
          </a:p>
          <a:p>
            <a:pPr>
              <a:lnSpc>
                <a:spcPct val="100000"/>
              </a:lnSpc>
              <a:buSzPct val="95000"/>
              <a:buFont typeface="Wingdings 2" charset="2"/>
              <a:buChar char=""/>
            </a:pPr>
            <a:r>
              <a:rPr lang="en-US" sz="1600">
                <a:solidFill>
                  <a:srgbClr val="000000"/>
                </a:solidFill>
                <a:latin typeface="Constantia"/>
              </a:rPr>
              <a:t>Timing modification : Delay or replay of messages. In a connection-oriented application, an entire session or sequence of messages could be a replay of some previous valid session, or individual messages in the sequence could be delayed or replayed. In a connectionless application, an individual  message (e.g., datagram) could be delayed or replayed.</a:t>
            </a:r>
            <a:endParaRPr/>
          </a:p>
          <a:p>
            <a:pPr>
              <a:lnSpc>
                <a:spcPct val="100000"/>
              </a:lnSpc>
              <a:buSzPct val="95000"/>
              <a:buFont typeface="Wingdings 2" charset="2"/>
              <a:buChar char=""/>
            </a:pPr>
            <a:r>
              <a:rPr lang="en-US" sz="1600">
                <a:solidFill>
                  <a:srgbClr val="000000"/>
                </a:solidFill>
                <a:latin typeface="Constantia"/>
              </a:rPr>
              <a:t>Source repudiation : Denial of transmission of message by source.</a:t>
            </a:r>
            <a:endParaRPr/>
          </a:p>
          <a:p>
            <a:pPr>
              <a:lnSpc>
                <a:spcPct val="100000"/>
              </a:lnSpc>
              <a:buSzPct val="95000"/>
              <a:buFont typeface="Wingdings 2" charset="2"/>
              <a:buChar char=""/>
            </a:pPr>
            <a:r>
              <a:rPr lang="en-US" sz="1600">
                <a:solidFill>
                  <a:srgbClr val="000000"/>
                </a:solidFill>
                <a:latin typeface="Constantia"/>
              </a:rPr>
              <a:t>Destination repudiation : Denial of receipt of message by destination.</a:t>
            </a:r>
            <a:endParaRPr/>
          </a:p>
        </p:txBody>
      </p:sp>
      <p:sp>
        <p:nvSpPr>
          <p:cNvPr id="264"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65" name="TextShape 4"/>
          <p:cNvSpPr txBox="1"/>
          <p:nvPr/>
        </p:nvSpPr>
        <p:spPr>
          <a:xfrm>
            <a:off x="7924680" y="6356520"/>
            <a:ext cx="761760" cy="364680"/>
          </a:xfrm>
          <a:prstGeom prst="rect">
            <a:avLst/>
          </a:prstGeom>
        </p:spPr>
        <p:txBody>
          <a:bodyPr lIns="0" tIns="0" rIns="0" bIns="0" anchor="b"/>
          <a:lstStyle/>
          <a:p>
            <a:pPr algn="r">
              <a:lnSpc>
                <a:spcPct val="100000"/>
              </a:lnSpc>
            </a:pPr>
            <a:fld id="{8F5C5AB8-77DB-412D-B861-35E9E1F09838}" type="slidenum">
              <a:rPr lang="en-IN" sz="1200">
                <a:solidFill>
                  <a:srgbClr val="035C75"/>
                </a:solidFill>
                <a:latin typeface="Constantia"/>
              </a:rPr>
              <a:t>34</a:t>
            </a:fld>
            <a:endParaRPr/>
          </a:p>
        </p:txBody>
      </p:sp>
      <p:sp>
        <p:nvSpPr>
          <p:cNvPr id="266"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Authentication Functions</a:t>
            </a:r>
            <a:endParaRPr/>
          </a:p>
        </p:txBody>
      </p:sp>
      <p:sp>
        <p:nvSpPr>
          <p:cNvPr id="268" name="TextShape 2"/>
          <p:cNvSpPr txBox="1"/>
          <p:nvPr/>
        </p:nvSpPr>
        <p:spPr>
          <a:xfrm>
            <a:off x="457200" y="1935360"/>
            <a:ext cx="8229240" cy="4388760"/>
          </a:xfrm>
          <a:prstGeom prst="rect">
            <a:avLst/>
          </a:prstGeom>
        </p:spPr>
        <p:txBody>
          <a:bodyPr lIns="90000" tIns="45000" rIns="90000" bIns="45000"/>
          <a:lstStyle/>
          <a:p>
            <a:pPr algn="just">
              <a:lnSpc>
                <a:spcPct val="100000"/>
              </a:lnSpc>
              <a:buSzPct val="95000"/>
              <a:buFont typeface="Wingdings 2" charset="2"/>
              <a:buChar char=""/>
            </a:pPr>
            <a:r>
              <a:rPr lang="en-US" sz="2600">
                <a:solidFill>
                  <a:srgbClr val="000000"/>
                </a:solidFill>
                <a:latin typeface="Constantia"/>
              </a:rPr>
              <a:t>Any message authentication or digital signature mechanism has two levels of functionality. </a:t>
            </a:r>
            <a:endParaRPr/>
          </a:p>
          <a:p>
            <a:pPr algn="just">
              <a:lnSpc>
                <a:spcPct val="100000"/>
              </a:lnSpc>
              <a:buSzPct val="95000"/>
              <a:buFont typeface="Wingdings 2" charset="2"/>
              <a:buChar char=""/>
            </a:pPr>
            <a:r>
              <a:rPr lang="en-US" sz="2600">
                <a:solidFill>
                  <a:srgbClr val="000000"/>
                </a:solidFill>
                <a:latin typeface="Constantia"/>
              </a:rPr>
              <a:t>At the lower level, there must be some sort of function that produces an authenticator: a value to be used to authenticate a message. </a:t>
            </a:r>
            <a:endParaRPr/>
          </a:p>
          <a:p>
            <a:pPr algn="just">
              <a:lnSpc>
                <a:spcPct val="100000"/>
              </a:lnSpc>
              <a:buSzPct val="95000"/>
              <a:buFont typeface="Wingdings 2" charset="2"/>
              <a:buChar char=""/>
            </a:pPr>
            <a:r>
              <a:rPr lang="en-US" sz="2600">
                <a:solidFill>
                  <a:srgbClr val="000000"/>
                </a:solidFill>
                <a:latin typeface="Constantia"/>
              </a:rPr>
              <a:t>This lower-level function is then used as a primitive in a higher-level authentication protocol that enables a receiver to verify the authenticity of a message.</a:t>
            </a:r>
            <a:endParaRPr/>
          </a:p>
          <a:p>
            <a:pPr algn="just">
              <a:lnSpc>
                <a:spcPct val="100000"/>
              </a:lnSpc>
            </a:pPr>
            <a:endParaRPr/>
          </a:p>
        </p:txBody>
      </p:sp>
      <p:sp>
        <p:nvSpPr>
          <p:cNvPr id="269"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70" name="TextShape 4"/>
          <p:cNvSpPr txBox="1"/>
          <p:nvPr/>
        </p:nvSpPr>
        <p:spPr>
          <a:xfrm>
            <a:off x="7924680" y="6356520"/>
            <a:ext cx="761760" cy="364680"/>
          </a:xfrm>
          <a:prstGeom prst="rect">
            <a:avLst/>
          </a:prstGeom>
        </p:spPr>
        <p:txBody>
          <a:bodyPr lIns="0" tIns="0" rIns="0" bIns="0" anchor="b"/>
          <a:lstStyle/>
          <a:p>
            <a:pPr algn="r">
              <a:lnSpc>
                <a:spcPct val="100000"/>
              </a:lnSpc>
            </a:pPr>
            <a:fld id="{098020DD-903C-4AD5-88E1-8BF720E20634}" type="slidenum">
              <a:rPr lang="en-IN" sz="1200">
                <a:solidFill>
                  <a:srgbClr val="035C75"/>
                </a:solidFill>
                <a:latin typeface="Constantia"/>
              </a:rPr>
              <a:t>35</a:t>
            </a:fld>
            <a:endParaRPr/>
          </a:p>
        </p:txBody>
      </p:sp>
      <p:sp>
        <p:nvSpPr>
          <p:cNvPr id="271"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Authentication Functions</a:t>
            </a:r>
            <a:endParaRPr/>
          </a:p>
        </p:txBody>
      </p:sp>
      <p:sp>
        <p:nvSpPr>
          <p:cNvPr id="273" name="TextShape 2"/>
          <p:cNvSpPr txBox="1"/>
          <p:nvPr/>
        </p:nvSpPr>
        <p:spPr>
          <a:xfrm>
            <a:off x="457200" y="1935360"/>
            <a:ext cx="8229240" cy="4388760"/>
          </a:xfrm>
          <a:prstGeom prst="rect">
            <a:avLst/>
          </a:prstGeom>
        </p:spPr>
        <p:txBody>
          <a:bodyPr lIns="90000" tIns="45000" rIns="90000" bIns="45000"/>
          <a:lstStyle/>
          <a:p>
            <a:pPr algn="just">
              <a:lnSpc>
                <a:spcPct val="100000"/>
              </a:lnSpc>
              <a:buSzPct val="95000"/>
              <a:buFont typeface="Wingdings 2" charset="2"/>
              <a:buChar char=""/>
            </a:pPr>
            <a:r>
              <a:rPr lang="en-US" sz="2600">
                <a:solidFill>
                  <a:srgbClr val="000000"/>
                </a:solidFill>
                <a:latin typeface="Constantia"/>
              </a:rPr>
              <a:t>Functions that may be used to produce an authenticator. These may be grouped into three classes</a:t>
            </a:r>
            <a:endParaRPr/>
          </a:p>
          <a:p>
            <a:pPr lvl="1" algn="just">
              <a:lnSpc>
                <a:spcPct val="100000"/>
              </a:lnSpc>
              <a:buSzPct val="85000"/>
              <a:buFont typeface="Wingdings 2" charset="2"/>
              <a:buChar char=""/>
            </a:pPr>
            <a:r>
              <a:rPr lang="en-US" sz="2400">
                <a:solidFill>
                  <a:srgbClr val="000000"/>
                </a:solidFill>
                <a:latin typeface="Constantia"/>
              </a:rPr>
              <a:t>Message encryption: The ciphertext of the entire message serves as its authenticator</a:t>
            </a:r>
            <a:endParaRPr/>
          </a:p>
          <a:p>
            <a:pPr lvl="1" algn="just">
              <a:lnSpc>
                <a:spcPct val="100000"/>
              </a:lnSpc>
              <a:buSzPct val="85000"/>
              <a:buFont typeface="Wingdings 2" charset="2"/>
              <a:buChar char=""/>
            </a:pPr>
            <a:r>
              <a:rPr lang="en-US" sz="2400">
                <a:solidFill>
                  <a:srgbClr val="000000"/>
                </a:solidFill>
                <a:latin typeface="Constantia"/>
              </a:rPr>
              <a:t>Message authentication code (MAC): A function of the message and a secret key that produces a fixed-length value that serves as the authenticator</a:t>
            </a:r>
            <a:endParaRPr/>
          </a:p>
          <a:p>
            <a:pPr lvl="1" algn="just">
              <a:lnSpc>
                <a:spcPct val="100000"/>
              </a:lnSpc>
              <a:buSzPct val="85000"/>
              <a:buFont typeface="Wingdings 2" charset="2"/>
              <a:buChar char=""/>
            </a:pPr>
            <a:r>
              <a:rPr lang="en-US" sz="2400">
                <a:solidFill>
                  <a:srgbClr val="000000"/>
                </a:solidFill>
                <a:latin typeface="Constantia"/>
              </a:rPr>
              <a:t>Hash function: A function that maps a message of any length into a fixed-length hash value, which serves as the authenticator</a:t>
            </a:r>
            <a:endParaRPr/>
          </a:p>
        </p:txBody>
      </p:sp>
      <p:sp>
        <p:nvSpPr>
          <p:cNvPr id="274"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75" name="TextShape 4"/>
          <p:cNvSpPr txBox="1"/>
          <p:nvPr/>
        </p:nvSpPr>
        <p:spPr>
          <a:xfrm>
            <a:off x="7924680" y="6356520"/>
            <a:ext cx="761760" cy="364680"/>
          </a:xfrm>
          <a:prstGeom prst="rect">
            <a:avLst/>
          </a:prstGeom>
        </p:spPr>
        <p:txBody>
          <a:bodyPr lIns="0" tIns="0" rIns="0" bIns="0" anchor="b"/>
          <a:lstStyle/>
          <a:p>
            <a:pPr algn="r">
              <a:lnSpc>
                <a:spcPct val="100000"/>
              </a:lnSpc>
            </a:pPr>
            <a:fld id="{F7C5E332-3B0B-407C-BA87-2E7DFC078971}" type="slidenum">
              <a:rPr lang="en-IN" sz="1200">
                <a:solidFill>
                  <a:srgbClr val="035C75"/>
                </a:solidFill>
                <a:latin typeface="Constantia"/>
              </a:rPr>
              <a:t>36</a:t>
            </a:fld>
            <a:endParaRPr/>
          </a:p>
        </p:txBody>
      </p:sp>
      <p:sp>
        <p:nvSpPr>
          <p:cNvPr id="276"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457200" y="704160"/>
            <a:ext cx="8229240" cy="1142640"/>
          </a:xfrm>
          <a:prstGeom prst="rect">
            <a:avLst/>
          </a:prstGeom>
        </p:spPr>
        <p:txBody>
          <a:bodyPr lIns="0" tIns="45000" rIns="0" bIns="0" anchor="b"/>
          <a:lstStyle/>
          <a:p>
            <a:endParaRPr/>
          </a:p>
        </p:txBody>
      </p:sp>
      <p:sp>
        <p:nvSpPr>
          <p:cNvPr id="278"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Message encryption: The ciphertext of the entire message serves as its authenticator</a:t>
            </a:r>
            <a:endParaRPr/>
          </a:p>
          <a:p>
            <a:pPr>
              <a:lnSpc>
                <a:spcPct val="100000"/>
              </a:lnSpc>
              <a:buSzPct val="95000"/>
              <a:buFont typeface="Wingdings 2" charset="2"/>
              <a:buChar char=""/>
            </a:pPr>
            <a:r>
              <a:rPr lang="en-US" sz="2600">
                <a:solidFill>
                  <a:srgbClr val="000000"/>
                </a:solidFill>
                <a:latin typeface="Constantia"/>
              </a:rPr>
              <a:t> Message authentication code (MAC): A function of the message and a secret key that produces a fixed-length value that serves as the authenticator</a:t>
            </a:r>
            <a:endParaRPr/>
          </a:p>
          <a:p>
            <a:pPr>
              <a:lnSpc>
                <a:spcPct val="100000"/>
              </a:lnSpc>
              <a:buSzPct val="95000"/>
              <a:buFont typeface="Wingdings 2" charset="2"/>
              <a:buChar char=""/>
            </a:pPr>
            <a:r>
              <a:rPr lang="en-US" sz="2600">
                <a:solidFill>
                  <a:srgbClr val="000000"/>
                </a:solidFill>
                <a:latin typeface="Constantia"/>
              </a:rPr>
              <a:t>Hash function: A function that maps a message of any length into a fixed-length hash value, which serves as the authenticator</a:t>
            </a:r>
            <a:endParaRPr/>
          </a:p>
        </p:txBody>
      </p:sp>
      <p:sp>
        <p:nvSpPr>
          <p:cNvPr id="279"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80" name="TextShape 4"/>
          <p:cNvSpPr txBox="1"/>
          <p:nvPr/>
        </p:nvSpPr>
        <p:spPr>
          <a:xfrm>
            <a:off x="7924680" y="6356520"/>
            <a:ext cx="761760" cy="364680"/>
          </a:xfrm>
          <a:prstGeom prst="rect">
            <a:avLst/>
          </a:prstGeom>
        </p:spPr>
        <p:txBody>
          <a:bodyPr lIns="0" tIns="0" rIns="0" bIns="0" anchor="b"/>
          <a:lstStyle/>
          <a:p>
            <a:pPr algn="r">
              <a:lnSpc>
                <a:spcPct val="100000"/>
              </a:lnSpc>
            </a:pPr>
            <a:fld id="{D3E59F9E-39B3-4C6F-9D52-CE052B08DC71}" type="slidenum">
              <a:rPr lang="en-IN" sz="1200">
                <a:solidFill>
                  <a:srgbClr val="035C75"/>
                </a:solidFill>
                <a:latin typeface="Constantia"/>
              </a:rPr>
              <a:t>37</a:t>
            </a:fld>
            <a:endParaRPr/>
          </a:p>
        </p:txBody>
      </p:sp>
      <p:sp>
        <p:nvSpPr>
          <p:cNvPr id="281"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Message Encryption</a:t>
            </a:r>
            <a:endParaRPr/>
          </a:p>
        </p:txBody>
      </p:sp>
      <p:sp>
        <p:nvSpPr>
          <p:cNvPr id="283"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Message encryption by itself can provide a measure of authentication. The analysis differs for symmetric and public-key encryption schemes.</a:t>
            </a:r>
            <a:endParaRPr/>
          </a:p>
          <a:p>
            <a:pPr>
              <a:lnSpc>
                <a:spcPct val="100000"/>
              </a:lnSpc>
            </a:pPr>
            <a:endParaRPr/>
          </a:p>
        </p:txBody>
      </p:sp>
      <p:pic>
        <p:nvPicPr>
          <p:cNvPr id="284" name="Picture 2"/>
          <p:cNvPicPr/>
          <p:nvPr/>
        </p:nvPicPr>
        <p:blipFill>
          <a:blip r:embed="rId2"/>
          <a:stretch>
            <a:fillRect/>
          </a:stretch>
        </p:blipFill>
        <p:spPr>
          <a:xfrm>
            <a:off x="914220" y="3161520"/>
            <a:ext cx="6857640" cy="3696480"/>
          </a:xfrm>
          <a:prstGeom prst="rect">
            <a:avLst/>
          </a:prstGeom>
          <a:ln w="9360">
            <a:noFill/>
          </a:ln>
        </p:spPr>
      </p:pic>
      <p:sp>
        <p:nvSpPr>
          <p:cNvPr id="285"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86" name="TextShape 4"/>
          <p:cNvSpPr txBox="1"/>
          <p:nvPr/>
        </p:nvSpPr>
        <p:spPr>
          <a:xfrm>
            <a:off x="7924680" y="6356520"/>
            <a:ext cx="761760" cy="364680"/>
          </a:xfrm>
          <a:prstGeom prst="rect">
            <a:avLst/>
          </a:prstGeom>
        </p:spPr>
        <p:txBody>
          <a:bodyPr lIns="0" tIns="0" rIns="0" bIns="0" anchor="b"/>
          <a:lstStyle/>
          <a:p>
            <a:pPr algn="r">
              <a:lnSpc>
                <a:spcPct val="100000"/>
              </a:lnSpc>
            </a:pPr>
            <a:fld id="{9D642F8E-7C09-48CE-B757-8B76B6105138}" type="slidenum">
              <a:rPr lang="en-IN" sz="1200">
                <a:solidFill>
                  <a:srgbClr val="035C75"/>
                </a:solidFill>
                <a:latin typeface="Constantia"/>
              </a:rPr>
              <a:t>38</a:t>
            </a:fld>
            <a:endParaRPr/>
          </a:p>
        </p:txBody>
      </p:sp>
      <p:sp>
        <p:nvSpPr>
          <p:cNvPr id="287"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Authentication Functions: MAC</a:t>
            </a:r>
            <a:endParaRPr/>
          </a:p>
        </p:txBody>
      </p:sp>
      <p:sp>
        <p:nvSpPr>
          <p:cNvPr id="289"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Message authentication</a:t>
            </a:r>
            <a:endParaRPr/>
          </a:p>
        </p:txBody>
      </p:sp>
      <p:pic>
        <p:nvPicPr>
          <p:cNvPr id="290" name="Picture 2"/>
          <p:cNvPicPr/>
          <p:nvPr/>
        </p:nvPicPr>
        <p:blipFill>
          <a:blip r:embed="rId2"/>
          <a:stretch>
            <a:fillRect/>
          </a:stretch>
        </p:blipFill>
        <p:spPr>
          <a:xfrm>
            <a:off x="224100" y="2961531"/>
            <a:ext cx="8695440" cy="1918800"/>
          </a:xfrm>
          <a:prstGeom prst="rect">
            <a:avLst/>
          </a:prstGeom>
          <a:ln w="9360">
            <a:noFill/>
          </a:ln>
        </p:spPr>
      </p:pic>
      <p:sp>
        <p:nvSpPr>
          <p:cNvPr id="291" name="CustomShape 3"/>
          <p:cNvSpPr/>
          <p:nvPr/>
        </p:nvSpPr>
        <p:spPr>
          <a:xfrm>
            <a:off x="3809880" y="2438280"/>
            <a:ext cx="1980720" cy="304560"/>
          </a:xfrm>
          <a:prstGeom prst="rect">
            <a:avLst/>
          </a:prstGeom>
          <a:solidFill>
            <a:srgbClr val="FFFFFF"/>
          </a:solidFill>
          <a:ln w="25560">
            <a:noFill/>
          </a:ln>
        </p:spPr>
      </p:sp>
      <p:sp>
        <p:nvSpPr>
          <p:cNvPr id="292" name="TextShape 4"/>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293" name="TextShape 5"/>
          <p:cNvSpPr txBox="1"/>
          <p:nvPr/>
        </p:nvSpPr>
        <p:spPr>
          <a:xfrm>
            <a:off x="7924680" y="6356520"/>
            <a:ext cx="761760" cy="364680"/>
          </a:xfrm>
          <a:prstGeom prst="rect">
            <a:avLst/>
          </a:prstGeom>
        </p:spPr>
        <p:txBody>
          <a:bodyPr lIns="0" tIns="0" rIns="0" bIns="0" anchor="b"/>
          <a:lstStyle/>
          <a:p>
            <a:pPr algn="r">
              <a:lnSpc>
                <a:spcPct val="100000"/>
              </a:lnSpc>
            </a:pPr>
            <a:fld id="{10E56E13-69A5-4273-8C93-6A73DF866172}" type="slidenum">
              <a:rPr lang="en-IN" sz="1200">
                <a:solidFill>
                  <a:srgbClr val="035C75"/>
                </a:solidFill>
                <a:latin typeface="Constantia"/>
              </a:rPr>
              <a:t>39</a:t>
            </a:fld>
            <a:endParaRPr/>
          </a:p>
        </p:txBody>
      </p:sp>
      <p:sp>
        <p:nvSpPr>
          <p:cNvPr id="294" name="TextShape 6"/>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Public Key Encryption</a:t>
            </a:r>
            <a:endParaRPr/>
          </a:p>
        </p:txBody>
      </p:sp>
      <p:pic>
        <p:nvPicPr>
          <p:cNvPr id="107" name="Picture 2"/>
          <p:cNvPicPr/>
          <p:nvPr/>
        </p:nvPicPr>
        <p:blipFill>
          <a:blip r:embed="rId2"/>
          <a:stretch>
            <a:fillRect/>
          </a:stretch>
        </p:blipFill>
        <p:spPr>
          <a:xfrm>
            <a:off x="745740" y="2124540"/>
            <a:ext cx="7194600" cy="3954240"/>
          </a:xfrm>
          <a:prstGeom prst="rect">
            <a:avLst/>
          </a:prstGeom>
          <a:ln w="9360">
            <a:noFill/>
          </a:ln>
        </p:spPr>
      </p:pic>
      <p:sp>
        <p:nvSpPr>
          <p:cNvPr id="108" name="TextShape 2"/>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09" name="TextShape 3"/>
          <p:cNvSpPr txBox="1"/>
          <p:nvPr/>
        </p:nvSpPr>
        <p:spPr>
          <a:xfrm>
            <a:off x="7924680" y="6356520"/>
            <a:ext cx="761760" cy="364680"/>
          </a:xfrm>
          <a:prstGeom prst="rect">
            <a:avLst/>
          </a:prstGeom>
        </p:spPr>
        <p:txBody>
          <a:bodyPr lIns="0" tIns="0" rIns="0" bIns="0" anchor="b"/>
          <a:lstStyle/>
          <a:p>
            <a:pPr algn="r">
              <a:lnSpc>
                <a:spcPct val="100000"/>
              </a:lnSpc>
            </a:pPr>
            <a:fld id="{E005A65B-3A72-4A63-B9A8-DFE2E0FD8E13}" type="slidenum">
              <a:rPr lang="en-IN" sz="1200">
                <a:solidFill>
                  <a:srgbClr val="035C75"/>
                </a:solidFill>
                <a:latin typeface="Constantia"/>
              </a:rPr>
              <a:t>4</a:t>
            </a:fld>
            <a:endParaRPr/>
          </a:p>
        </p:txBody>
      </p:sp>
      <p:sp>
        <p:nvSpPr>
          <p:cNvPr id="110" name="TextShape 4"/>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Authentication Functions: MAC</a:t>
            </a:r>
            <a:endParaRPr/>
          </a:p>
        </p:txBody>
      </p:sp>
      <p:sp>
        <p:nvSpPr>
          <p:cNvPr id="296"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Message authentication and confidentiality: authentication tied to plaintext</a:t>
            </a:r>
            <a:endParaRPr/>
          </a:p>
        </p:txBody>
      </p:sp>
      <p:sp>
        <p:nvSpPr>
          <p:cNvPr id="297" name="CustomShape 3"/>
          <p:cNvSpPr/>
          <p:nvPr/>
        </p:nvSpPr>
        <p:spPr>
          <a:xfrm>
            <a:off x="3749722" y="3080084"/>
            <a:ext cx="1980720" cy="304560"/>
          </a:xfrm>
          <a:prstGeom prst="rect">
            <a:avLst/>
          </a:prstGeom>
          <a:solidFill>
            <a:srgbClr val="FFFFFF"/>
          </a:solidFill>
          <a:ln w="25560">
            <a:noFill/>
          </a:ln>
        </p:spPr>
      </p:sp>
      <p:pic>
        <p:nvPicPr>
          <p:cNvPr id="298" name="Picture 2"/>
          <p:cNvPicPr/>
          <p:nvPr/>
        </p:nvPicPr>
        <p:blipFill>
          <a:blip r:embed="rId2"/>
          <a:stretch>
            <a:fillRect/>
          </a:stretch>
        </p:blipFill>
        <p:spPr>
          <a:xfrm>
            <a:off x="733320" y="4297500"/>
            <a:ext cx="7495920" cy="1361880"/>
          </a:xfrm>
          <a:prstGeom prst="rect">
            <a:avLst/>
          </a:prstGeom>
          <a:ln w="9360">
            <a:noFill/>
          </a:ln>
        </p:spPr>
      </p:pic>
      <p:sp>
        <p:nvSpPr>
          <p:cNvPr id="299" name="TextShape 4"/>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00" name="TextShape 5"/>
          <p:cNvSpPr txBox="1"/>
          <p:nvPr/>
        </p:nvSpPr>
        <p:spPr>
          <a:xfrm>
            <a:off x="7924680" y="6356520"/>
            <a:ext cx="761760" cy="364680"/>
          </a:xfrm>
          <a:prstGeom prst="rect">
            <a:avLst/>
          </a:prstGeom>
        </p:spPr>
        <p:txBody>
          <a:bodyPr lIns="0" tIns="0" rIns="0" bIns="0" anchor="b"/>
          <a:lstStyle/>
          <a:p>
            <a:pPr algn="r">
              <a:lnSpc>
                <a:spcPct val="100000"/>
              </a:lnSpc>
            </a:pPr>
            <a:fld id="{FC623E97-7859-46B2-9E68-BFFF3BEBBDB8}" type="slidenum">
              <a:rPr lang="en-IN" sz="1200">
                <a:solidFill>
                  <a:srgbClr val="035C75"/>
                </a:solidFill>
                <a:latin typeface="Constantia"/>
              </a:rPr>
              <a:t>40</a:t>
            </a:fld>
            <a:endParaRPr/>
          </a:p>
        </p:txBody>
      </p:sp>
      <p:sp>
        <p:nvSpPr>
          <p:cNvPr id="301" name="TextShape 6"/>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Authentication Functions: MAC</a:t>
            </a:r>
            <a:endParaRPr/>
          </a:p>
        </p:txBody>
      </p:sp>
      <p:sp>
        <p:nvSpPr>
          <p:cNvPr id="303"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Message authentication and confidentiality: authentication tied to ciphertext</a:t>
            </a:r>
            <a:endParaRPr/>
          </a:p>
        </p:txBody>
      </p:sp>
      <p:sp>
        <p:nvSpPr>
          <p:cNvPr id="304" name="CustomShape 3"/>
          <p:cNvSpPr/>
          <p:nvPr/>
        </p:nvSpPr>
        <p:spPr>
          <a:xfrm>
            <a:off x="3797848" y="2856780"/>
            <a:ext cx="1980720" cy="304560"/>
          </a:xfrm>
          <a:prstGeom prst="rect">
            <a:avLst/>
          </a:prstGeom>
          <a:solidFill>
            <a:srgbClr val="FFFFFF"/>
          </a:solidFill>
          <a:ln w="25560">
            <a:noFill/>
          </a:ln>
        </p:spPr>
      </p:sp>
      <p:pic>
        <p:nvPicPr>
          <p:cNvPr id="305" name="Picture 2"/>
          <p:cNvPicPr/>
          <p:nvPr/>
        </p:nvPicPr>
        <p:blipFill>
          <a:blip r:embed="rId2"/>
          <a:stretch>
            <a:fillRect/>
          </a:stretch>
        </p:blipFill>
        <p:spPr>
          <a:xfrm>
            <a:off x="727181" y="3329820"/>
            <a:ext cx="7400520" cy="1599840"/>
          </a:xfrm>
          <a:prstGeom prst="rect">
            <a:avLst/>
          </a:prstGeom>
          <a:ln w="9360">
            <a:noFill/>
          </a:ln>
        </p:spPr>
      </p:pic>
      <p:sp>
        <p:nvSpPr>
          <p:cNvPr id="306" name="TextShape 4"/>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07" name="TextShape 5"/>
          <p:cNvSpPr txBox="1"/>
          <p:nvPr/>
        </p:nvSpPr>
        <p:spPr>
          <a:xfrm>
            <a:off x="7924680" y="6356520"/>
            <a:ext cx="761760" cy="364680"/>
          </a:xfrm>
          <a:prstGeom prst="rect">
            <a:avLst/>
          </a:prstGeom>
        </p:spPr>
        <p:txBody>
          <a:bodyPr lIns="0" tIns="0" rIns="0" bIns="0" anchor="b"/>
          <a:lstStyle/>
          <a:p>
            <a:pPr algn="r">
              <a:lnSpc>
                <a:spcPct val="100000"/>
              </a:lnSpc>
            </a:pPr>
            <a:fld id="{C9FABF5D-28B9-4DF8-803B-8C0E3B36C9F1}" type="slidenum">
              <a:rPr lang="en-IN" sz="1200">
                <a:solidFill>
                  <a:srgbClr val="035C75"/>
                </a:solidFill>
                <a:latin typeface="Constantia"/>
              </a:rPr>
              <a:t>41</a:t>
            </a:fld>
            <a:endParaRPr/>
          </a:p>
        </p:txBody>
      </p:sp>
      <p:sp>
        <p:nvSpPr>
          <p:cNvPr id="308" name="TextShape 6"/>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304920" y="224090"/>
            <a:ext cx="8229240" cy="619579"/>
          </a:xfrm>
          <a:prstGeom prst="rect">
            <a:avLst/>
          </a:prstGeom>
        </p:spPr>
        <p:txBody>
          <a:bodyPr lIns="0" tIns="45000" rIns="0" bIns="0" anchor="b"/>
          <a:lstStyle/>
          <a:p>
            <a:pPr>
              <a:lnSpc>
                <a:spcPct val="100000"/>
              </a:lnSpc>
            </a:pPr>
            <a:r>
              <a:rPr lang="en-US" sz="3200" dirty="0">
                <a:solidFill>
                  <a:srgbClr val="04617B"/>
                </a:solidFill>
                <a:latin typeface="Calibri"/>
              </a:rPr>
              <a:t>Authentication Functions: Hash Functions</a:t>
            </a:r>
            <a:endParaRPr sz="3200" dirty="0"/>
          </a:p>
        </p:txBody>
      </p:sp>
      <p:sp>
        <p:nvSpPr>
          <p:cNvPr id="310" name="TextShape 2"/>
          <p:cNvSpPr txBox="1"/>
          <p:nvPr/>
        </p:nvSpPr>
        <p:spPr>
          <a:xfrm>
            <a:off x="457200" y="1251284"/>
            <a:ext cx="8229240" cy="5072836"/>
          </a:xfrm>
          <a:prstGeom prst="rect">
            <a:avLst/>
          </a:prstGeom>
        </p:spPr>
        <p:txBody>
          <a:bodyPr lIns="90000" tIns="45000" rIns="90000" bIns="45000"/>
          <a:lstStyle/>
          <a:p>
            <a:pPr>
              <a:lnSpc>
                <a:spcPct val="100000"/>
              </a:lnSpc>
              <a:buSzPct val="95000"/>
              <a:buFont typeface="Wingdings 2" charset="2"/>
              <a:buChar char=""/>
            </a:pPr>
            <a:r>
              <a:rPr lang="en-US" sz="2600" dirty="0">
                <a:solidFill>
                  <a:srgbClr val="000000"/>
                </a:solidFill>
                <a:latin typeface="Constantia"/>
              </a:rPr>
              <a:t>Variety of ways in which a hash code can be used to provide message authentication</a:t>
            </a:r>
            <a:endParaRPr dirty="0"/>
          </a:p>
          <a:p>
            <a:pPr>
              <a:lnSpc>
                <a:spcPct val="100000"/>
              </a:lnSpc>
              <a:buSzPct val="95000"/>
              <a:buFont typeface="Calibri"/>
              <a:buAutoNum type="arabicPeriod"/>
            </a:pPr>
            <a:r>
              <a:rPr lang="en-US" sz="2600" dirty="0">
                <a:solidFill>
                  <a:srgbClr val="000000"/>
                </a:solidFill>
                <a:latin typeface="Constantia"/>
              </a:rPr>
              <a:t>The message plus concatenated hash code is encrypted using symmetric encryption.</a:t>
            </a:r>
            <a:endParaRPr dirty="0"/>
          </a:p>
          <a:p>
            <a:pPr>
              <a:lnSpc>
                <a:spcPct val="100000"/>
              </a:lnSpc>
            </a:pPr>
            <a:endParaRPr dirty="0"/>
          </a:p>
          <a:p>
            <a:pPr>
              <a:lnSpc>
                <a:spcPct val="100000"/>
              </a:lnSpc>
            </a:pPr>
            <a:endParaRPr dirty="0"/>
          </a:p>
          <a:p>
            <a:pPr>
              <a:lnSpc>
                <a:spcPct val="100000"/>
              </a:lnSpc>
            </a:pPr>
            <a:endParaRPr lang="en-US" dirty="0"/>
          </a:p>
          <a:p>
            <a:pPr>
              <a:lnSpc>
                <a:spcPct val="100000"/>
              </a:lnSpc>
            </a:pPr>
            <a:endParaRPr lang="en-US" dirty="0"/>
          </a:p>
          <a:p>
            <a:pPr>
              <a:lnSpc>
                <a:spcPct val="100000"/>
              </a:lnSpc>
            </a:pPr>
            <a:endParaRPr dirty="0"/>
          </a:p>
          <a:p>
            <a:pPr>
              <a:lnSpc>
                <a:spcPct val="100000"/>
              </a:lnSpc>
              <a:buSzPct val="95000"/>
              <a:buFont typeface="Calibri"/>
              <a:buAutoNum type="arabicPeriod"/>
            </a:pPr>
            <a:r>
              <a:rPr lang="en-US" sz="2600" dirty="0">
                <a:solidFill>
                  <a:srgbClr val="000000"/>
                </a:solidFill>
                <a:latin typeface="Constantia"/>
              </a:rPr>
              <a:t>Only the hash code is encrypted, using symmetric encryption</a:t>
            </a:r>
            <a:endParaRPr dirty="0"/>
          </a:p>
        </p:txBody>
      </p:sp>
      <p:pic>
        <p:nvPicPr>
          <p:cNvPr id="311" name="Picture 3"/>
          <p:cNvPicPr/>
          <p:nvPr/>
        </p:nvPicPr>
        <p:blipFill>
          <a:blip r:embed="rId2"/>
          <a:stretch>
            <a:fillRect/>
          </a:stretch>
        </p:blipFill>
        <p:spPr>
          <a:xfrm>
            <a:off x="1302660" y="3045514"/>
            <a:ext cx="6233760" cy="1109160"/>
          </a:xfrm>
          <a:prstGeom prst="rect">
            <a:avLst/>
          </a:prstGeom>
          <a:ln w="9360">
            <a:noFill/>
          </a:ln>
        </p:spPr>
      </p:pic>
      <p:pic>
        <p:nvPicPr>
          <p:cNvPr id="312" name="Picture 4"/>
          <p:cNvPicPr/>
          <p:nvPr/>
        </p:nvPicPr>
        <p:blipFill>
          <a:blip r:embed="rId3"/>
          <a:stretch>
            <a:fillRect/>
          </a:stretch>
        </p:blipFill>
        <p:spPr>
          <a:xfrm>
            <a:off x="1460520" y="5334120"/>
            <a:ext cx="7073640" cy="1218960"/>
          </a:xfrm>
          <a:prstGeom prst="rect">
            <a:avLst/>
          </a:prstGeom>
          <a:ln w="9360">
            <a:noFill/>
          </a:ln>
        </p:spPr>
      </p:pic>
      <p:sp>
        <p:nvSpPr>
          <p:cNvPr id="313"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14" name="TextShape 4"/>
          <p:cNvSpPr txBox="1"/>
          <p:nvPr/>
        </p:nvSpPr>
        <p:spPr>
          <a:xfrm>
            <a:off x="7924680" y="6356520"/>
            <a:ext cx="761760" cy="364680"/>
          </a:xfrm>
          <a:prstGeom prst="rect">
            <a:avLst/>
          </a:prstGeom>
        </p:spPr>
        <p:txBody>
          <a:bodyPr lIns="0" tIns="0" rIns="0" bIns="0" anchor="b"/>
          <a:lstStyle/>
          <a:p>
            <a:pPr algn="r">
              <a:lnSpc>
                <a:spcPct val="100000"/>
              </a:lnSpc>
            </a:pPr>
            <a:fld id="{0F86ECB7-9506-42B9-8E5C-9442BC7362F9}" type="slidenum">
              <a:rPr lang="en-IN" sz="1200">
                <a:solidFill>
                  <a:srgbClr val="035C75"/>
                </a:solidFill>
                <a:latin typeface="Constantia"/>
              </a:rPr>
              <a:t>42</a:t>
            </a:fld>
            <a:endParaRPr/>
          </a:p>
        </p:txBody>
      </p:sp>
      <p:sp>
        <p:nvSpPr>
          <p:cNvPr id="315"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464760" y="278232"/>
            <a:ext cx="8229240" cy="511295"/>
          </a:xfrm>
          <a:prstGeom prst="rect">
            <a:avLst/>
          </a:prstGeom>
        </p:spPr>
        <p:txBody>
          <a:bodyPr lIns="0" tIns="45000" rIns="0" bIns="0" anchor="b"/>
          <a:lstStyle/>
          <a:p>
            <a:pPr>
              <a:lnSpc>
                <a:spcPct val="100000"/>
              </a:lnSpc>
            </a:pPr>
            <a:r>
              <a:rPr lang="en-US" sz="3200" dirty="0">
                <a:solidFill>
                  <a:srgbClr val="04617B"/>
                </a:solidFill>
                <a:latin typeface="Calibri"/>
              </a:rPr>
              <a:t>Authentication Functions: Hash Functions</a:t>
            </a:r>
            <a:endParaRPr sz="3200" dirty="0"/>
          </a:p>
        </p:txBody>
      </p:sp>
      <p:sp>
        <p:nvSpPr>
          <p:cNvPr id="317" name="TextShape 2"/>
          <p:cNvSpPr txBox="1"/>
          <p:nvPr/>
        </p:nvSpPr>
        <p:spPr>
          <a:xfrm>
            <a:off x="464760" y="1378643"/>
            <a:ext cx="8229240" cy="4388760"/>
          </a:xfrm>
          <a:prstGeom prst="rect">
            <a:avLst/>
          </a:prstGeom>
        </p:spPr>
        <p:txBody>
          <a:bodyPr lIns="90000" tIns="45000" rIns="90000" bIns="45000"/>
          <a:lstStyle/>
          <a:p>
            <a:pPr>
              <a:lnSpc>
                <a:spcPct val="100000"/>
              </a:lnSpc>
              <a:buSzPct val="95000"/>
              <a:buFont typeface="Calibri"/>
              <a:buAutoNum type="arabicPeriod"/>
            </a:pPr>
            <a:r>
              <a:rPr lang="en-US" sz="2600" dirty="0">
                <a:solidFill>
                  <a:srgbClr val="000000"/>
                </a:solidFill>
                <a:latin typeface="Constantia"/>
              </a:rPr>
              <a:t>Only the hash code is encrypted, using public-key encryption and using the sender's private key.</a:t>
            </a:r>
            <a:endParaRPr dirty="0"/>
          </a:p>
          <a:p>
            <a:pPr>
              <a:lnSpc>
                <a:spcPct val="100000"/>
              </a:lnSpc>
            </a:pPr>
            <a:endParaRPr dirty="0"/>
          </a:p>
          <a:p>
            <a:pPr>
              <a:lnSpc>
                <a:spcPct val="100000"/>
              </a:lnSpc>
            </a:pPr>
            <a:endParaRPr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dirty="0"/>
          </a:p>
          <a:p>
            <a:pPr>
              <a:lnSpc>
                <a:spcPct val="100000"/>
              </a:lnSpc>
              <a:buSzPct val="95000"/>
              <a:buFont typeface="Calibri"/>
              <a:buAutoNum type="arabicPeriod"/>
            </a:pPr>
            <a:r>
              <a:rPr lang="en-US" sz="2600" dirty="0">
                <a:solidFill>
                  <a:srgbClr val="000000"/>
                </a:solidFill>
                <a:latin typeface="Constantia"/>
              </a:rPr>
              <a:t>If confidentiality as well as a digital signature is desired, then the message plus the private-key encrypted hash code can be encrypted using a symmetric secret key.</a:t>
            </a:r>
            <a:endParaRPr dirty="0"/>
          </a:p>
        </p:txBody>
      </p:sp>
      <p:pic>
        <p:nvPicPr>
          <p:cNvPr id="318" name="Picture 2"/>
          <p:cNvPicPr/>
          <p:nvPr/>
        </p:nvPicPr>
        <p:blipFill>
          <a:blip r:embed="rId2"/>
          <a:stretch>
            <a:fillRect/>
          </a:stretch>
        </p:blipFill>
        <p:spPr>
          <a:xfrm>
            <a:off x="1359568" y="2334127"/>
            <a:ext cx="6194520" cy="1371240"/>
          </a:xfrm>
          <a:prstGeom prst="rect">
            <a:avLst/>
          </a:prstGeom>
          <a:ln w="9360">
            <a:noFill/>
          </a:ln>
        </p:spPr>
      </p:pic>
      <p:pic>
        <p:nvPicPr>
          <p:cNvPr id="319" name="Picture 3"/>
          <p:cNvPicPr/>
          <p:nvPr/>
        </p:nvPicPr>
        <p:blipFill>
          <a:blip r:embed="rId3"/>
          <a:stretch>
            <a:fillRect/>
          </a:stretch>
        </p:blipFill>
        <p:spPr>
          <a:xfrm>
            <a:off x="1219320" y="5105520"/>
            <a:ext cx="7474680" cy="1066320"/>
          </a:xfrm>
          <a:prstGeom prst="rect">
            <a:avLst/>
          </a:prstGeom>
          <a:ln w="9360">
            <a:noFill/>
          </a:ln>
        </p:spPr>
      </p:pic>
      <p:sp>
        <p:nvSpPr>
          <p:cNvPr id="320"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21" name="TextShape 4"/>
          <p:cNvSpPr txBox="1"/>
          <p:nvPr/>
        </p:nvSpPr>
        <p:spPr>
          <a:xfrm>
            <a:off x="7924680" y="6356520"/>
            <a:ext cx="761760" cy="364680"/>
          </a:xfrm>
          <a:prstGeom prst="rect">
            <a:avLst/>
          </a:prstGeom>
        </p:spPr>
        <p:txBody>
          <a:bodyPr lIns="0" tIns="0" rIns="0" bIns="0" anchor="b"/>
          <a:lstStyle/>
          <a:p>
            <a:pPr algn="r">
              <a:lnSpc>
                <a:spcPct val="100000"/>
              </a:lnSpc>
            </a:pPr>
            <a:fld id="{70376D17-514D-4FD7-9522-6BAC38F588F3}" type="slidenum">
              <a:rPr lang="en-IN" sz="1200">
                <a:solidFill>
                  <a:srgbClr val="035C75"/>
                </a:solidFill>
                <a:latin typeface="Constantia"/>
              </a:rPr>
              <a:t>43</a:t>
            </a:fld>
            <a:endParaRPr/>
          </a:p>
        </p:txBody>
      </p:sp>
      <p:sp>
        <p:nvSpPr>
          <p:cNvPr id="322"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510480" y="303082"/>
            <a:ext cx="8229240" cy="535358"/>
          </a:xfrm>
          <a:prstGeom prst="rect">
            <a:avLst/>
          </a:prstGeom>
        </p:spPr>
        <p:txBody>
          <a:bodyPr lIns="0" tIns="45000" rIns="0" bIns="0" anchor="b"/>
          <a:lstStyle/>
          <a:p>
            <a:pPr>
              <a:lnSpc>
                <a:spcPct val="100000"/>
              </a:lnSpc>
            </a:pPr>
            <a:r>
              <a:rPr lang="en-US" sz="3200" dirty="0">
                <a:solidFill>
                  <a:srgbClr val="04617B"/>
                </a:solidFill>
                <a:latin typeface="Calibri"/>
              </a:rPr>
              <a:t>Authentication Functions: Hash Functions</a:t>
            </a:r>
            <a:endParaRPr sz="3200" dirty="0"/>
          </a:p>
        </p:txBody>
      </p:sp>
      <p:sp>
        <p:nvSpPr>
          <p:cNvPr id="324" name="TextShape 2"/>
          <p:cNvSpPr txBox="1"/>
          <p:nvPr/>
        </p:nvSpPr>
        <p:spPr>
          <a:xfrm>
            <a:off x="457200" y="1384427"/>
            <a:ext cx="8229240" cy="4388760"/>
          </a:xfrm>
          <a:prstGeom prst="rect">
            <a:avLst/>
          </a:prstGeom>
        </p:spPr>
        <p:txBody>
          <a:bodyPr lIns="90000" tIns="45000" rIns="90000" bIns="45000"/>
          <a:lstStyle/>
          <a:p>
            <a:pPr>
              <a:lnSpc>
                <a:spcPct val="100000"/>
              </a:lnSpc>
              <a:buSzPct val="95000"/>
              <a:buFont typeface="Calibri"/>
              <a:buAutoNum type="arabicPeriod"/>
            </a:pPr>
            <a:r>
              <a:rPr lang="en-US" sz="2600" dirty="0">
                <a:solidFill>
                  <a:srgbClr val="000000"/>
                </a:solidFill>
                <a:latin typeface="Constantia"/>
              </a:rPr>
              <a:t>It is possible to use a hash function but no encryption for message authentication.</a:t>
            </a:r>
            <a:endParaRPr dirty="0"/>
          </a:p>
          <a:p>
            <a:pPr>
              <a:lnSpc>
                <a:spcPct val="100000"/>
              </a:lnSpc>
            </a:pPr>
            <a:endParaRPr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dirty="0"/>
          </a:p>
          <a:p>
            <a:pPr>
              <a:lnSpc>
                <a:spcPct val="100000"/>
              </a:lnSpc>
            </a:pPr>
            <a:endParaRPr dirty="0"/>
          </a:p>
          <a:p>
            <a:pPr>
              <a:lnSpc>
                <a:spcPct val="100000"/>
              </a:lnSpc>
              <a:buSzPct val="95000"/>
              <a:buFont typeface="Calibri"/>
              <a:buAutoNum type="arabicPeriod"/>
            </a:pPr>
            <a:r>
              <a:rPr lang="en-US" sz="2600" dirty="0">
                <a:solidFill>
                  <a:srgbClr val="000000"/>
                </a:solidFill>
                <a:latin typeface="Constantia"/>
              </a:rPr>
              <a:t>Confidentiality can be added to the approach of (5) by encrypting the entire message plus the hash code.</a:t>
            </a:r>
            <a:endParaRPr dirty="0"/>
          </a:p>
        </p:txBody>
      </p:sp>
      <p:pic>
        <p:nvPicPr>
          <p:cNvPr id="325" name="Picture 2"/>
          <p:cNvPicPr/>
          <p:nvPr/>
        </p:nvPicPr>
        <p:blipFill>
          <a:blip r:embed="rId2"/>
          <a:stretch>
            <a:fillRect/>
          </a:stretch>
        </p:blipFill>
        <p:spPr>
          <a:xfrm>
            <a:off x="1050120" y="2252188"/>
            <a:ext cx="7043400" cy="1447560"/>
          </a:xfrm>
          <a:prstGeom prst="rect">
            <a:avLst/>
          </a:prstGeom>
          <a:ln w="9360">
            <a:noFill/>
          </a:ln>
        </p:spPr>
      </p:pic>
      <p:pic>
        <p:nvPicPr>
          <p:cNvPr id="326" name="Picture 3"/>
          <p:cNvPicPr/>
          <p:nvPr/>
        </p:nvPicPr>
        <p:blipFill>
          <a:blip r:embed="rId3"/>
          <a:stretch>
            <a:fillRect/>
          </a:stretch>
        </p:blipFill>
        <p:spPr>
          <a:xfrm>
            <a:off x="1050120" y="4644190"/>
            <a:ext cx="7444440" cy="1294920"/>
          </a:xfrm>
          <a:prstGeom prst="rect">
            <a:avLst/>
          </a:prstGeom>
          <a:ln w="9360">
            <a:noFill/>
          </a:ln>
        </p:spPr>
      </p:pic>
      <p:sp>
        <p:nvSpPr>
          <p:cNvPr id="327"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28" name="TextShape 4"/>
          <p:cNvSpPr txBox="1"/>
          <p:nvPr/>
        </p:nvSpPr>
        <p:spPr>
          <a:xfrm>
            <a:off x="7924680" y="6356520"/>
            <a:ext cx="761760" cy="364680"/>
          </a:xfrm>
          <a:prstGeom prst="rect">
            <a:avLst/>
          </a:prstGeom>
        </p:spPr>
        <p:txBody>
          <a:bodyPr lIns="0" tIns="0" rIns="0" bIns="0" anchor="b"/>
          <a:lstStyle/>
          <a:p>
            <a:pPr algn="r">
              <a:lnSpc>
                <a:spcPct val="100000"/>
              </a:lnSpc>
            </a:pPr>
            <a:fld id="{3551C53A-BBD0-4B2F-AB83-AF198C24FFD6}" type="slidenum">
              <a:rPr lang="en-IN" sz="1200">
                <a:solidFill>
                  <a:srgbClr val="035C75"/>
                </a:solidFill>
                <a:latin typeface="Constantia"/>
              </a:rPr>
              <a:t>44</a:t>
            </a:fld>
            <a:endParaRPr/>
          </a:p>
        </p:txBody>
      </p:sp>
      <p:sp>
        <p:nvSpPr>
          <p:cNvPr id="329"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Message Authentication Codes</a:t>
            </a:r>
            <a:endParaRPr/>
          </a:p>
        </p:txBody>
      </p:sp>
      <p:sp>
        <p:nvSpPr>
          <p:cNvPr id="331" name="TextShape 2"/>
          <p:cNvSpPr txBox="1"/>
          <p:nvPr/>
        </p:nvSpPr>
        <p:spPr>
          <a:xfrm>
            <a:off x="457200" y="1935360"/>
            <a:ext cx="8229240" cy="4388760"/>
          </a:xfrm>
          <a:prstGeom prst="rect">
            <a:avLst/>
          </a:prstGeom>
        </p:spPr>
        <p:txBody>
          <a:bodyPr lIns="90000" tIns="45000" rIns="90000" bIns="45000"/>
          <a:lstStyle/>
          <a:p>
            <a:pPr algn="just">
              <a:lnSpc>
                <a:spcPct val="100000"/>
              </a:lnSpc>
              <a:buSzPct val="95000"/>
              <a:buFont typeface="Wingdings 2" charset="2"/>
              <a:buChar char=""/>
            </a:pPr>
            <a:r>
              <a:rPr lang="en-US" sz="2600">
                <a:solidFill>
                  <a:srgbClr val="000000"/>
                </a:solidFill>
                <a:latin typeface="Constantia"/>
              </a:rPr>
              <a:t>A MAC, also known as a cryptographic checksum, is generated by a function C of the form</a:t>
            </a:r>
            <a:endParaRPr/>
          </a:p>
          <a:p>
            <a:pPr algn="just">
              <a:lnSpc>
                <a:spcPct val="100000"/>
              </a:lnSpc>
            </a:pPr>
            <a:r>
              <a:rPr lang="en-US" sz="2600">
                <a:solidFill>
                  <a:srgbClr val="000000"/>
                </a:solidFill>
                <a:latin typeface="Constantia"/>
              </a:rPr>
              <a:t>			MAC = C(</a:t>
            </a:r>
            <a:r>
              <a:rPr lang="en-US" sz="2600" i="1">
                <a:solidFill>
                  <a:srgbClr val="000000"/>
                </a:solidFill>
                <a:latin typeface="Constantia"/>
              </a:rPr>
              <a:t>K, M)</a:t>
            </a:r>
            <a:endParaRPr/>
          </a:p>
          <a:p>
            <a:pPr algn="just">
              <a:lnSpc>
                <a:spcPct val="100000"/>
              </a:lnSpc>
              <a:buSzPct val="95000"/>
              <a:buFont typeface="Wingdings 2" charset="2"/>
              <a:buChar char=""/>
            </a:pPr>
            <a:r>
              <a:rPr lang="en-US" sz="2600">
                <a:solidFill>
                  <a:srgbClr val="000000"/>
                </a:solidFill>
                <a:latin typeface="Constantia"/>
              </a:rPr>
              <a:t>where </a:t>
            </a:r>
            <a:endParaRPr/>
          </a:p>
          <a:p>
            <a:pPr lvl="1" algn="just">
              <a:lnSpc>
                <a:spcPct val="100000"/>
              </a:lnSpc>
              <a:buSzPct val="85000"/>
              <a:buFont typeface="Wingdings 2" charset="2"/>
              <a:buChar char=""/>
            </a:pPr>
            <a:r>
              <a:rPr lang="en-US" sz="2400" i="1">
                <a:solidFill>
                  <a:srgbClr val="000000"/>
                </a:solidFill>
                <a:latin typeface="Constantia"/>
              </a:rPr>
              <a:t>M is a variable-length message, </a:t>
            </a:r>
            <a:endParaRPr/>
          </a:p>
          <a:p>
            <a:pPr lvl="1" algn="just">
              <a:lnSpc>
                <a:spcPct val="100000"/>
              </a:lnSpc>
              <a:buSzPct val="85000"/>
              <a:buFont typeface="Wingdings 2" charset="2"/>
              <a:buChar char=""/>
            </a:pPr>
            <a:r>
              <a:rPr lang="en-US" sz="2400" i="1">
                <a:solidFill>
                  <a:srgbClr val="000000"/>
                </a:solidFill>
                <a:latin typeface="Constantia"/>
              </a:rPr>
              <a:t>K is a secret key shared only by sender and receiver, and </a:t>
            </a:r>
            <a:endParaRPr/>
          </a:p>
          <a:p>
            <a:pPr lvl="1" algn="just">
              <a:lnSpc>
                <a:spcPct val="100000"/>
              </a:lnSpc>
              <a:buSzPct val="85000"/>
              <a:buFont typeface="Wingdings 2" charset="2"/>
              <a:buChar char=""/>
            </a:pPr>
            <a:r>
              <a:rPr lang="en-US" sz="2400" i="1">
                <a:solidFill>
                  <a:srgbClr val="000000"/>
                </a:solidFill>
                <a:latin typeface="Constantia"/>
              </a:rPr>
              <a:t>C(K,M) is the fixed-length authenticator. </a:t>
            </a:r>
            <a:endParaRPr/>
          </a:p>
          <a:p>
            <a:pPr algn="just">
              <a:lnSpc>
                <a:spcPct val="100000"/>
              </a:lnSpc>
              <a:buSzPct val="95000"/>
              <a:buFont typeface="Wingdings 2" charset="2"/>
              <a:buChar char=""/>
            </a:pPr>
            <a:r>
              <a:rPr lang="en-US" sz="2600" i="1">
                <a:solidFill>
                  <a:srgbClr val="000000"/>
                </a:solidFill>
                <a:latin typeface="Constantia"/>
              </a:rPr>
              <a:t>The MAC is appended to the message at the source at a time when </a:t>
            </a:r>
            <a:r>
              <a:rPr lang="en-US" sz="2600">
                <a:solidFill>
                  <a:srgbClr val="000000"/>
                </a:solidFill>
                <a:latin typeface="Constantia"/>
              </a:rPr>
              <a:t>the message is assumed or known to be correct. The receiver authenticates that message by recomputing the MAC.</a:t>
            </a:r>
            <a:endParaRPr/>
          </a:p>
        </p:txBody>
      </p:sp>
      <p:sp>
        <p:nvSpPr>
          <p:cNvPr id="332"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33" name="TextShape 4"/>
          <p:cNvSpPr txBox="1"/>
          <p:nvPr/>
        </p:nvSpPr>
        <p:spPr>
          <a:xfrm>
            <a:off x="7924680" y="6356520"/>
            <a:ext cx="761760" cy="364680"/>
          </a:xfrm>
          <a:prstGeom prst="rect">
            <a:avLst/>
          </a:prstGeom>
        </p:spPr>
        <p:txBody>
          <a:bodyPr lIns="0" tIns="0" rIns="0" bIns="0" anchor="b"/>
          <a:lstStyle/>
          <a:p>
            <a:pPr algn="r">
              <a:lnSpc>
                <a:spcPct val="100000"/>
              </a:lnSpc>
            </a:pPr>
            <a:fld id="{4607FF58-BEE0-4637-97FD-D72F686FA52A}" type="slidenum">
              <a:rPr lang="en-IN" sz="1200">
                <a:solidFill>
                  <a:srgbClr val="035C75"/>
                </a:solidFill>
                <a:latin typeface="Constantia"/>
              </a:rPr>
              <a:t>45</a:t>
            </a:fld>
            <a:endParaRPr/>
          </a:p>
        </p:txBody>
      </p:sp>
      <p:sp>
        <p:nvSpPr>
          <p:cNvPr id="334"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Requirements of MACs</a:t>
            </a:r>
            <a:endParaRPr/>
          </a:p>
        </p:txBody>
      </p:sp>
      <p:sp>
        <p:nvSpPr>
          <p:cNvPr id="336" name="TextShape 2"/>
          <p:cNvSpPr txBox="1"/>
          <p:nvPr/>
        </p:nvSpPr>
        <p:spPr>
          <a:xfrm>
            <a:off x="457200" y="1219320"/>
            <a:ext cx="8229240" cy="594324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MAC function should satisfy the following requirements:</a:t>
            </a:r>
            <a:endParaRPr/>
          </a:p>
          <a:p>
            <a:pPr lvl="1" algn="just">
              <a:lnSpc>
                <a:spcPct val="100000"/>
              </a:lnSpc>
              <a:buSzPct val="85000"/>
              <a:buFont typeface="Wingdings 2" charset="2"/>
              <a:buChar char=""/>
            </a:pPr>
            <a:r>
              <a:rPr lang="en-US" sz="2400">
                <a:solidFill>
                  <a:srgbClr val="000000"/>
                </a:solidFill>
                <a:latin typeface="Constantia"/>
              </a:rPr>
              <a:t>If an opponent observes </a:t>
            </a:r>
            <a:r>
              <a:rPr lang="en-US" sz="2400" i="1">
                <a:solidFill>
                  <a:srgbClr val="000000"/>
                </a:solidFill>
                <a:latin typeface="Constantia"/>
              </a:rPr>
              <a:t>M and C(K, M), it should be computationally infeasible for the opponent </a:t>
            </a:r>
            <a:r>
              <a:rPr lang="en-US" sz="2400">
                <a:solidFill>
                  <a:srgbClr val="000000"/>
                </a:solidFill>
                <a:latin typeface="Constantia"/>
              </a:rPr>
              <a:t>to construct a message </a:t>
            </a:r>
            <a:r>
              <a:rPr lang="en-US" sz="2400" i="1">
                <a:solidFill>
                  <a:srgbClr val="000000"/>
                </a:solidFill>
                <a:latin typeface="Constantia"/>
              </a:rPr>
              <a:t>M' such that C(K, M') = C(K, M).</a:t>
            </a:r>
            <a:endParaRPr/>
          </a:p>
          <a:p>
            <a:pPr lvl="1" algn="just">
              <a:lnSpc>
                <a:spcPct val="100000"/>
              </a:lnSpc>
              <a:buSzPct val="85000"/>
              <a:buFont typeface="Wingdings 2" charset="2"/>
              <a:buChar char=""/>
            </a:pPr>
            <a:r>
              <a:rPr lang="en-US" sz="2400">
                <a:solidFill>
                  <a:srgbClr val="000000"/>
                </a:solidFill>
                <a:latin typeface="Constantia"/>
              </a:rPr>
              <a:t>C(</a:t>
            </a:r>
            <a:r>
              <a:rPr lang="en-US" sz="2400" i="1">
                <a:solidFill>
                  <a:srgbClr val="000000"/>
                </a:solidFill>
                <a:latin typeface="Constantia"/>
              </a:rPr>
              <a:t>K, M) should be uniformly distributed in the sense that for randomly chosen messages, M and M', the probability that C(K, M) = C(K, M') is 2</a:t>
            </a:r>
            <a:r>
              <a:rPr lang="en-US" sz="2400" i="1" baseline="30000">
                <a:solidFill>
                  <a:srgbClr val="000000"/>
                </a:solidFill>
                <a:latin typeface="Constantia"/>
              </a:rPr>
              <a:t>n</a:t>
            </a:r>
            <a:r>
              <a:rPr lang="en-US" sz="2400" i="1">
                <a:solidFill>
                  <a:srgbClr val="000000"/>
                </a:solidFill>
                <a:latin typeface="Constantia"/>
              </a:rPr>
              <a:t>, where n is the number of bits in the MAC.</a:t>
            </a:r>
            <a:endParaRPr/>
          </a:p>
          <a:p>
            <a:pPr lvl="1" algn="just">
              <a:lnSpc>
                <a:spcPct val="100000"/>
              </a:lnSpc>
              <a:buSzPct val="85000"/>
              <a:buFont typeface="Wingdings 2" charset="2"/>
              <a:buChar char=""/>
            </a:pPr>
            <a:r>
              <a:rPr lang="en-US" sz="2400">
                <a:solidFill>
                  <a:srgbClr val="000000"/>
                </a:solidFill>
                <a:latin typeface="Constantia"/>
              </a:rPr>
              <a:t>Let </a:t>
            </a:r>
            <a:r>
              <a:rPr lang="en-US" sz="2400" i="1">
                <a:solidFill>
                  <a:srgbClr val="000000"/>
                </a:solidFill>
                <a:latin typeface="Constantia"/>
              </a:rPr>
              <a:t>M' be equal to some known transformation on M. That is, M' = f(M). For example, f may </a:t>
            </a:r>
            <a:r>
              <a:rPr lang="en-US" sz="2400">
                <a:solidFill>
                  <a:srgbClr val="000000"/>
                </a:solidFill>
                <a:latin typeface="Constantia"/>
              </a:rPr>
              <a:t>involve inverting one or more specific bits. In that case, Pr[C(</a:t>
            </a:r>
            <a:r>
              <a:rPr lang="en-US" sz="2400" i="1">
                <a:solidFill>
                  <a:srgbClr val="000000"/>
                </a:solidFill>
                <a:latin typeface="Constantia"/>
              </a:rPr>
              <a:t>K, M) = C(K, M')] = 2</a:t>
            </a:r>
            <a:r>
              <a:rPr lang="en-US" sz="2400" i="1" baseline="30000">
                <a:solidFill>
                  <a:srgbClr val="000000"/>
                </a:solidFill>
                <a:latin typeface="Constantia"/>
              </a:rPr>
              <a:t>n</a:t>
            </a:r>
            <a:r>
              <a:rPr lang="en-US" sz="2400" i="1">
                <a:solidFill>
                  <a:srgbClr val="000000"/>
                </a:solidFill>
                <a:latin typeface="Constantia"/>
              </a:rPr>
              <a:t>.</a:t>
            </a:r>
            <a:endParaRPr/>
          </a:p>
        </p:txBody>
      </p:sp>
      <p:sp>
        <p:nvSpPr>
          <p:cNvPr id="337"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38" name="TextShape 4"/>
          <p:cNvSpPr txBox="1"/>
          <p:nvPr/>
        </p:nvSpPr>
        <p:spPr>
          <a:xfrm>
            <a:off x="7924680" y="6356520"/>
            <a:ext cx="761760" cy="364680"/>
          </a:xfrm>
          <a:prstGeom prst="rect">
            <a:avLst/>
          </a:prstGeom>
        </p:spPr>
        <p:txBody>
          <a:bodyPr lIns="0" tIns="0" rIns="0" bIns="0" anchor="b"/>
          <a:lstStyle/>
          <a:p>
            <a:pPr algn="r">
              <a:lnSpc>
                <a:spcPct val="100000"/>
              </a:lnSpc>
            </a:pPr>
            <a:fld id="{D480BF0F-4D6D-4278-91D6-722B4D0FF614}" type="slidenum">
              <a:rPr lang="en-IN" sz="1200">
                <a:solidFill>
                  <a:srgbClr val="035C75"/>
                </a:solidFill>
                <a:latin typeface="Constantia"/>
              </a:rPr>
              <a:t>46</a:t>
            </a:fld>
            <a:endParaRPr/>
          </a:p>
        </p:txBody>
      </p:sp>
      <p:sp>
        <p:nvSpPr>
          <p:cNvPr id="339"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Hash Functions</a:t>
            </a:r>
            <a:endParaRPr/>
          </a:p>
        </p:txBody>
      </p:sp>
      <p:sp>
        <p:nvSpPr>
          <p:cNvPr id="341" name="TextShape 2"/>
          <p:cNvSpPr txBox="1"/>
          <p:nvPr/>
        </p:nvSpPr>
        <p:spPr>
          <a:xfrm>
            <a:off x="457200" y="1935360"/>
            <a:ext cx="8229240" cy="4388760"/>
          </a:xfrm>
          <a:prstGeom prst="rect">
            <a:avLst/>
          </a:prstGeom>
        </p:spPr>
        <p:txBody>
          <a:bodyPr lIns="90000" tIns="45000" rIns="90000" bIns="45000"/>
          <a:lstStyle/>
          <a:p>
            <a:pPr algn="just">
              <a:lnSpc>
                <a:spcPct val="100000"/>
              </a:lnSpc>
              <a:buSzPct val="95000"/>
              <a:buFont typeface="Wingdings 2" charset="2"/>
              <a:buChar char=""/>
            </a:pPr>
            <a:r>
              <a:rPr lang="en-US" sz="2600">
                <a:solidFill>
                  <a:srgbClr val="000000"/>
                </a:solidFill>
                <a:latin typeface="Constantia"/>
              </a:rPr>
              <a:t>A hash value </a:t>
            </a:r>
            <a:r>
              <a:rPr lang="en-US" sz="2600" i="1">
                <a:solidFill>
                  <a:srgbClr val="000000"/>
                </a:solidFill>
                <a:latin typeface="Constantia"/>
              </a:rPr>
              <a:t>h is generated by a function H of the form</a:t>
            </a:r>
            <a:endParaRPr/>
          </a:p>
          <a:p>
            <a:pPr algn="just">
              <a:lnSpc>
                <a:spcPct val="100000"/>
              </a:lnSpc>
            </a:pPr>
            <a:r>
              <a:rPr lang="en-US" sz="2600" i="1">
                <a:solidFill>
                  <a:srgbClr val="000000"/>
                </a:solidFill>
                <a:latin typeface="Constantia"/>
              </a:rPr>
              <a:t>					h = H(M)</a:t>
            </a:r>
            <a:endParaRPr/>
          </a:p>
          <a:p>
            <a:pPr algn="just">
              <a:lnSpc>
                <a:spcPct val="100000"/>
              </a:lnSpc>
              <a:buSzPct val="95000"/>
              <a:buFont typeface="Wingdings 2" charset="2"/>
              <a:buChar char=""/>
            </a:pPr>
            <a:r>
              <a:rPr lang="en-US" sz="2600">
                <a:solidFill>
                  <a:srgbClr val="000000"/>
                </a:solidFill>
                <a:latin typeface="Constantia"/>
              </a:rPr>
              <a:t>where </a:t>
            </a:r>
            <a:endParaRPr/>
          </a:p>
          <a:p>
            <a:pPr lvl="1" algn="just">
              <a:lnSpc>
                <a:spcPct val="100000"/>
              </a:lnSpc>
              <a:buSzPct val="85000"/>
              <a:buFont typeface="Wingdings 2" charset="2"/>
              <a:buChar char=""/>
            </a:pPr>
            <a:r>
              <a:rPr lang="en-US" sz="2400" i="1">
                <a:solidFill>
                  <a:srgbClr val="000000"/>
                </a:solidFill>
                <a:latin typeface="Constantia"/>
              </a:rPr>
              <a:t>M is a variable-length message and </a:t>
            </a:r>
            <a:endParaRPr/>
          </a:p>
          <a:p>
            <a:pPr lvl="1" algn="just">
              <a:lnSpc>
                <a:spcPct val="100000"/>
              </a:lnSpc>
              <a:buSzPct val="85000"/>
              <a:buFont typeface="Wingdings 2" charset="2"/>
              <a:buChar char=""/>
            </a:pPr>
            <a:r>
              <a:rPr lang="en-US" sz="2400" i="1">
                <a:solidFill>
                  <a:srgbClr val="000000"/>
                </a:solidFill>
                <a:latin typeface="Constantia"/>
              </a:rPr>
              <a:t>H(M) is the fixed-length hash value. </a:t>
            </a:r>
            <a:endParaRPr/>
          </a:p>
          <a:p>
            <a:pPr algn="just">
              <a:lnSpc>
                <a:spcPct val="100000"/>
              </a:lnSpc>
              <a:buSzPct val="95000"/>
              <a:buFont typeface="Wingdings 2" charset="2"/>
              <a:buChar char=""/>
            </a:pPr>
            <a:r>
              <a:rPr lang="en-US" sz="2600" i="1">
                <a:solidFill>
                  <a:srgbClr val="000000"/>
                </a:solidFill>
                <a:latin typeface="Constantia"/>
              </a:rPr>
              <a:t>The hash value is </a:t>
            </a:r>
            <a:r>
              <a:rPr lang="en-US" sz="2600">
                <a:solidFill>
                  <a:srgbClr val="000000"/>
                </a:solidFill>
                <a:latin typeface="Constantia"/>
              </a:rPr>
              <a:t>appended to the message at the source at a time when the message is assumed or known to be correct.</a:t>
            </a:r>
            <a:endParaRPr/>
          </a:p>
          <a:p>
            <a:pPr algn="just">
              <a:lnSpc>
                <a:spcPct val="100000"/>
              </a:lnSpc>
              <a:buSzPct val="95000"/>
              <a:buFont typeface="Wingdings 2" charset="2"/>
              <a:buChar char=""/>
            </a:pPr>
            <a:r>
              <a:rPr lang="en-US" sz="2600">
                <a:solidFill>
                  <a:srgbClr val="000000"/>
                </a:solidFill>
                <a:latin typeface="Constantia"/>
              </a:rPr>
              <a:t>The receiver authenticates that message by recomputing the hash value. Because the hash function itself is not considered to be secret, some means is required to protect the hash value</a:t>
            </a:r>
            <a:endParaRPr/>
          </a:p>
        </p:txBody>
      </p:sp>
      <p:sp>
        <p:nvSpPr>
          <p:cNvPr id="342"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43" name="TextShape 4"/>
          <p:cNvSpPr txBox="1"/>
          <p:nvPr/>
        </p:nvSpPr>
        <p:spPr>
          <a:xfrm>
            <a:off x="7924680" y="6356520"/>
            <a:ext cx="761760" cy="364680"/>
          </a:xfrm>
          <a:prstGeom prst="rect">
            <a:avLst/>
          </a:prstGeom>
        </p:spPr>
        <p:txBody>
          <a:bodyPr lIns="0" tIns="0" rIns="0" bIns="0" anchor="b"/>
          <a:lstStyle/>
          <a:p>
            <a:pPr algn="r">
              <a:lnSpc>
                <a:spcPct val="100000"/>
              </a:lnSpc>
            </a:pPr>
            <a:fld id="{66A5ED92-EAA6-4BC3-8E6C-A0EA73211D70}" type="slidenum">
              <a:rPr lang="en-IN" sz="1200">
                <a:solidFill>
                  <a:srgbClr val="035C75"/>
                </a:solidFill>
                <a:latin typeface="Constantia"/>
              </a:rPr>
              <a:t>47</a:t>
            </a:fld>
            <a:endParaRPr/>
          </a:p>
        </p:txBody>
      </p:sp>
      <p:sp>
        <p:nvSpPr>
          <p:cNvPr id="344"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Security of Hash Functions and Macs</a:t>
            </a:r>
            <a:endParaRPr/>
          </a:p>
        </p:txBody>
      </p:sp>
      <p:sp>
        <p:nvSpPr>
          <p:cNvPr id="346"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As with symmetric and public-key encryption, we can group attacks on hash functions and MACs into two categories: </a:t>
            </a:r>
            <a:endParaRPr/>
          </a:p>
          <a:p>
            <a:pPr lvl="1">
              <a:lnSpc>
                <a:spcPct val="100000"/>
              </a:lnSpc>
              <a:buSzPct val="85000"/>
              <a:buFont typeface="Calibri"/>
              <a:buAutoNum type="arabicPeriod"/>
            </a:pPr>
            <a:r>
              <a:rPr lang="en-US" sz="2400">
                <a:solidFill>
                  <a:srgbClr val="000000"/>
                </a:solidFill>
                <a:latin typeface="Constantia"/>
              </a:rPr>
              <a:t>Brute-force attacks and </a:t>
            </a:r>
            <a:endParaRPr/>
          </a:p>
          <a:p>
            <a:pPr lvl="1">
              <a:lnSpc>
                <a:spcPct val="100000"/>
              </a:lnSpc>
              <a:buSzPct val="85000"/>
              <a:buFont typeface="Calibri"/>
              <a:buAutoNum type="arabicPeriod"/>
            </a:pPr>
            <a:r>
              <a:rPr lang="en-US" sz="2400">
                <a:solidFill>
                  <a:srgbClr val="000000"/>
                </a:solidFill>
                <a:latin typeface="Constantia"/>
              </a:rPr>
              <a:t>Cryptanalysis</a:t>
            </a:r>
            <a:endParaRPr/>
          </a:p>
        </p:txBody>
      </p:sp>
      <p:sp>
        <p:nvSpPr>
          <p:cNvPr id="347"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48" name="TextShape 4"/>
          <p:cNvSpPr txBox="1"/>
          <p:nvPr/>
        </p:nvSpPr>
        <p:spPr>
          <a:xfrm>
            <a:off x="7924680" y="6356520"/>
            <a:ext cx="761760" cy="364680"/>
          </a:xfrm>
          <a:prstGeom prst="rect">
            <a:avLst/>
          </a:prstGeom>
        </p:spPr>
        <p:txBody>
          <a:bodyPr lIns="0" tIns="0" rIns="0" bIns="0" anchor="b"/>
          <a:lstStyle/>
          <a:p>
            <a:pPr algn="r">
              <a:lnSpc>
                <a:spcPct val="100000"/>
              </a:lnSpc>
            </a:pPr>
            <a:fld id="{CC2C440F-9F0B-4908-A11E-B0E38B0D63A3}" type="slidenum">
              <a:rPr lang="en-IN" sz="1200">
                <a:solidFill>
                  <a:srgbClr val="035C75"/>
                </a:solidFill>
                <a:latin typeface="Constantia"/>
              </a:rPr>
              <a:t>48</a:t>
            </a:fld>
            <a:endParaRPr/>
          </a:p>
        </p:txBody>
      </p:sp>
      <p:sp>
        <p:nvSpPr>
          <p:cNvPr id="349"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Security of Hash Functions and Macs</a:t>
            </a:r>
            <a:endParaRPr/>
          </a:p>
        </p:txBody>
      </p:sp>
      <p:sp>
        <p:nvSpPr>
          <p:cNvPr id="351" name="TextShape 2"/>
          <p:cNvSpPr txBox="1"/>
          <p:nvPr/>
        </p:nvSpPr>
        <p:spPr>
          <a:xfrm>
            <a:off x="457200" y="1407695"/>
            <a:ext cx="8229240" cy="4916425"/>
          </a:xfrm>
          <a:prstGeom prst="rect">
            <a:avLst/>
          </a:prstGeom>
        </p:spPr>
        <p:txBody>
          <a:bodyPr lIns="90000" tIns="45000" rIns="90000" bIns="45000"/>
          <a:lstStyle/>
          <a:p>
            <a:pPr algn="just">
              <a:lnSpc>
                <a:spcPct val="100000"/>
              </a:lnSpc>
              <a:buSzPct val="95000"/>
              <a:buFont typeface="Wingdings 2" charset="2"/>
              <a:buChar char=""/>
            </a:pPr>
            <a:r>
              <a:rPr lang="en-US" sz="2600" b="1" dirty="0">
                <a:solidFill>
                  <a:srgbClr val="000000"/>
                </a:solidFill>
                <a:latin typeface="Constantia"/>
              </a:rPr>
              <a:t>Brute-Force Attacks</a:t>
            </a:r>
            <a:endParaRPr dirty="0"/>
          </a:p>
          <a:p>
            <a:pPr lvl="1" algn="just">
              <a:lnSpc>
                <a:spcPct val="100000"/>
              </a:lnSpc>
              <a:buSzPct val="85000"/>
              <a:buFont typeface="Wingdings 2" charset="2"/>
              <a:buChar char=""/>
            </a:pPr>
            <a:r>
              <a:rPr lang="en-US" sz="2400" dirty="0">
                <a:solidFill>
                  <a:srgbClr val="000000"/>
                </a:solidFill>
                <a:latin typeface="Constantia"/>
              </a:rPr>
              <a:t>Hash Functions</a:t>
            </a:r>
            <a:endParaRPr dirty="0"/>
          </a:p>
          <a:p>
            <a:pPr lvl="2" algn="just">
              <a:lnSpc>
                <a:spcPct val="100000"/>
              </a:lnSpc>
              <a:buSzPct val="70000"/>
              <a:buFont typeface="Wingdings 2" charset="2"/>
              <a:buChar char=""/>
            </a:pPr>
            <a:r>
              <a:rPr lang="en-US" sz="2100" dirty="0">
                <a:solidFill>
                  <a:srgbClr val="000000"/>
                </a:solidFill>
                <a:latin typeface="Constantia"/>
              </a:rPr>
              <a:t>The strength of a hash function against brute-force attacks depends solely on the length of the hash code produced by the algorithm.</a:t>
            </a:r>
            <a:endParaRPr dirty="0"/>
          </a:p>
          <a:p>
            <a:pPr lvl="1" algn="just">
              <a:lnSpc>
                <a:spcPct val="100000"/>
              </a:lnSpc>
              <a:buSzPct val="85000"/>
              <a:buFont typeface="Wingdings 2" charset="2"/>
              <a:buChar char=""/>
            </a:pPr>
            <a:r>
              <a:rPr lang="en-US" sz="2400" dirty="0">
                <a:solidFill>
                  <a:srgbClr val="000000"/>
                </a:solidFill>
                <a:latin typeface="Constantia"/>
              </a:rPr>
              <a:t>Message Authentication Codes</a:t>
            </a:r>
            <a:endParaRPr dirty="0"/>
          </a:p>
          <a:p>
            <a:pPr lvl="2" algn="just">
              <a:lnSpc>
                <a:spcPct val="100000"/>
              </a:lnSpc>
              <a:buSzPct val="70000"/>
              <a:buFont typeface="Wingdings 2" charset="2"/>
              <a:buChar char=""/>
            </a:pPr>
            <a:r>
              <a:rPr lang="en-US" sz="2200" dirty="0">
                <a:solidFill>
                  <a:srgbClr val="000000"/>
                </a:solidFill>
                <a:latin typeface="Constantia"/>
              </a:rPr>
              <a:t>A brute-force attack on a MAC is a more difficult undertaking because it requires known message-MAC pairs.</a:t>
            </a:r>
            <a:endParaRPr dirty="0"/>
          </a:p>
          <a:p>
            <a:pPr algn="just">
              <a:lnSpc>
                <a:spcPct val="100000"/>
              </a:lnSpc>
              <a:buSzPct val="95000"/>
              <a:buFont typeface="Wingdings 2" charset="2"/>
              <a:buChar char=""/>
            </a:pPr>
            <a:r>
              <a:rPr lang="en-US" sz="2400" b="1" dirty="0">
                <a:solidFill>
                  <a:srgbClr val="000000"/>
                </a:solidFill>
                <a:latin typeface="Constantia"/>
              </a:rPr>
              <a:t>Cryptanalysis</a:t>
            </a:r>
            <a:endParaRPr dirty="0"/>
          </a:p>
          <a:p>
            <a:pPr lvl="2" algn="just">
              <a:lnSpc>
                <a:spcPct val="100000"/>
              </a:lnSpc>
              <a:buSzPct val="70000"/>
              <a:buFont typeface="Wingdings 2" charset="2"/>
              <a:buChar char=""/>
            </a:pPr>
            <a:r>
              <a:rPr lang="en-US" sz="2200" dirty="0">
                <a:solidFill>
                  <a:srgbClr val="000000"/>
                </a:solidFill>
                <a:latin typeface="Constantia"/>
              </a:rPr>
              <a:t>The way to measure the resistance of a hash or MAC algorithm to cryptanalysis is to compare its strength to the effort required for a brute-force attack. </a:t>
            </a:r>
            <a:endParaRPr dirty="0"/>
          </a:p>
          <a:p>
            <a:pPr lvl="2" algn="just">
              <a:lnSpc>
                <a:spcPct val="100000"/>
              </a:lnSpc>
              <a:buSzPct val="70000"/>
              <a:buFont typeface="Wingdings 2" charset="2"/>
              <a:buChar char=""/>
            </a:pPr>
            <a:r>
              <a:rPr lang="en-US" sz="2200" dirty="0">
                <a:solidFill>
                  <a:srgbClr val="000000"/>
                </a:solidFill>
                <a:latin typeface="Constantia"/>
              </a:rPr>
              <a:t>That is, an ideal hash or MAC algorithm will require a cryptanalytic effort greater than or equal to the brute-force effort.</a:t>
            </a:r>
            <a:endParaRPr dirty="0"/>
          </a:p>
          <a:p>
            <a:pPr algn="just">
              <a:lnSpc>
                <a:spcPct val="100000"/>
              </a:lnSpc>
            </a:pPr>
            <a:endParaRPr dirty="0"/>
          </a:p>
        </p:txBody>
      </p:sp>
      <p:sp>
        <p:nvSpPr>
          <p:cNvPr id="352"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53" name="TextShape 4"/>
          <p:cNvSpPr txBox="1"/>
          <p:nvPr/>
        </p:nvSpPr>
        <p:spPr>
          <a:xfrm>
            <a:off x="7924680" y="6356520"/>
            <a:ext cx="761760" cy="364680"/>
          </a:xfrm>
          <a:prstGeom prst="rect">
            <a:avLst/>
          </a:prstGeom>
        </p:spPr>
        <p:txBody>
          <a:bodyPr lIns="0" tIns="0" rIns="0" bIns="0" anchor="b"/>
          <a:lstStyle/>
          <a:p>
            <a:pPr algn="r">
              <a:lnSpc>
                <a:spcPct val="100000"/>
              </a:lnSpc>
            </a:pPr>
            <a:fld id="{09F628F8-5A50-43EF-BA2D-3C076FD4EEC5}" type="slidenum">
              <a:rPr lang="en-IN" sz="1200">
                <a:solidFill>
                  <a:srgbClr val="035C75"/>
                </a:solidFill>
                <a:latin typeface="Constantia"/>
              </a:rPr>
              <a:t>49</a:t>
            </a:fld>
            <a:endParaRPr/>
          </a:p>
        </p:txBody>
      </p:sp>
      <p:sp>
        <p:nvSpPr>
          <p:cNvPr id="354"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Authentication</a:t>
            </a:r>
            <a:endParaRPr/>
          </a:p>
        </p:txBody>
      </p:sp>
      <p:pic>
        <p:nvPicPr>
          <p:cNvPr id="112" name="Picture 2"/>
          <p:cNvPicPr/>
          <p:nvPr/>
        </p:nvPicPr>
        <p:blipFill>
          <a:blip r:embed="rId2"/>
          <a:stretch>
            <a:fillRect/>
          </a:stretch>
        </p:blipFill>
        <p:spPr>
          <a:xfrm>
            <a:off x="952560" y="1999080"/>
            <a:ext cx="7238520" cy="4154760"/>
          </a:xfrm>
          <a:prstGeom prst="rect">
            <a:avLst/>
          </a:prstGeom>
          <a:ln w="9360">
            <a:noFill/>
          </a:ln>
        </p:spPr>
      </p:pic>
      <p:sp>
        <p:nvSpPr>
          <p:cNvPr id="113" name="TextShape 2"/>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14" name="TextShape 3"/>
          <p:cNvSpPr txBox="1"/>
          <p:nvPr/>
        </p:nvSpPr>
        <p:spPr>
          <a:xfrm>
            <a:off x="7924680" y="6356520"/>
            <a:ext cx="761760" cy="364680"/>
          </a:xfrm>
          <a:prstGeom prst="rect">
            <a:avLst/>
          </a:prstGeom>
        </p:spPr>
        <p:txBody>
          <a:bodyPr lIns="0" tIns="0" rIns="0" bIns="0" anchor="b"/>
          <a:lstStyle/>
          <a:p>
            <a:pPr algn="r">
              <a:lnSpc>
                <a:spcPct val="100000"/>
              </a:lnSpc>
            </a:pPr>
            <a:fld id="{B826EF1C-68E6-4EFE-92D2-18975CC3CFB1}" type="slidenum">
              <a:rPr lang="en-IN" sz="1200">
                <a:solidFill>
                  <a:srgbClr val="035C75"/>
                </a:solidFill>
                <a:latin typeface="Constantia"/>
              </a:rPr>
              <a:t>5</a:t>
            </a:fld>
            <a:endParaRPr/>
          </a:p>
        </p:txBody>
      </p:sp>
      <p:sp>
        <p:nvSpPr>
          <p:cNvPr id="115" name="TextShape 4"/>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extShape 1"/>
          <p:cNvSpPr txBox="1"/>
          <p:nvPr/>
        </p:nvSpPr>
        <p:spPr>
          <a:xfrm>
            <a:off x="457200" y="0"/>
            <a:ext cx="8229240" cy="1142640"/>
          </a:xfrm>
          <a:prstGeom prst="rect">
            <a:avLst/>
          </a:prstGeom>
        </p:spPr>
        <p:txBody>
          <a:bodyPr lIns="0" tIns="45000" rIns="0" bIns="0" anchor="b"/>
          <a:lstStyle/>
          <a:p>
            <a:pPr>
              <a:lnSpc>
                <a:spcPct val="100000"/>
              </a:lnSpc>
            </a:pPr>
            <a:r>
              <a:rPr lang="en-US" sz="5000">
                <a:solidFill>
                  <a:srgbClr val="04617B"/>
                </a:solidFill>
                <a:latin typeface="Calibri"/>
              </a:rPr>
              <a:t>Digital Signatures</a:t>
            </a:r>
            <a:endParaRPr/>
          </a:p>
        </p:txBody>
      </p:sp>
      <p:sp>
        <p:nvSpPr>
          <p:cNvPr id="356" name="TextShape 2"/>
          <p:cNvSpPr txBox="1"/>
          <p:nvPr/>
        </p:nvSpPr>
        <p:spPr>
          <a:xfrm>
            <a:off x="457200" y="1219320"/>
            <a:ext cx="8229240" cy="5486040"/>
          </a:xfrm>
          <a:prstGeom prst="rect">
            <a:avLst/>
          </a:prstGeom>
        </p:spPr>
        <p:txBody>
          <a:bodyPr lIns="90000" tIns="45000" rIns="90000" bIns="45000"/>
          <a:lstStyle/>
          <a:p>
            <a:pPr lvl="1" algn="just">
              <a:lnSpc>
                <a:spcPct val="100000"/>
              </a:lnSpc>
              <a:buSzPct val="85000"/>
              <a:buFont typeface="Wingdings 2" charset="2"/>
              <a:buChar char=""/>
            </a:pPr>
            <a:r>
              <a:rPr lang="en-US" sz="2400">
                <a:solidFill>
                  <a:srgbClr val="000000"/>
                </a:solidFill>
                <a:latin typeface="Constantia"/>
              </a:rPr>
              <a:t>Message authentication protects two parties who exchange messages from any third party. </a:t>
            </a:r>
            <a:endParaRPr/>
          </a:p>
          <a:p>
            <a:pPr lvl="1" algn="just">
              <a:lnSpc>
                <a:spcPct val="100000"/>
              </a:lnSpc>
              <a:buSzPct val="85000"/>
              <a:buFont typeface="Wingdings 2" charset="2"/>
              <a:buChar char=""/>
            </a:pPr>
            <a:r>
              <a:rPr lang="en-US" sz="2400">
                <a:solidFill>
                  <a:srgbClr val="000000"/>
                </a:solidFill>
                <a:latin typeface="Constantia"/>
              </a:rPr>
              <a:t>However, it does not protect the two parties against each other. Several forms of dispute between the two are possible.</a:t>
            </a:r>
            <a:endParaRPr/>
          </a:p>
          <a:p>
            <a:pPr lvl="1" algn="just">
              <a:lnSpc>
                <a:spcPct val="100000"/>
              </a:lnSpc>
              <a:buSzPct val="85000"/>
              <a:buFont typeface="Wingdings 2" charset="2"/>
              <a:buChar char=""/>
            </a:pPr>
            <a:r>
              <a:rPr lang="en-US" sz="2500">
                <a:solidFill>
                  <a:srgbClr val="000000"/>
                </a:solidFill>
                <a:latin typeface="Constantia"/>
              </a:rPr>
              <a:t>Suppose that John sends an authenticated message to Mary, </a:t>
            </a:r>
            <a:endParaRPr/>
          </a:p>
          <a:p>
            <a:pPr lvl="1" algn="just">
              <a:lnSpc>
                <a:spcPct val="100000"/>
              </a:lnSpc>
              <a:buSzPct val="85000"/>
              <a:buFont typeface="Wingdings 2" charset="2"/>
              <a:buChar char=""/>
            </a:pPr>
            <a:r>
              <a:rPr lang="en-US" sz="2500">
                <a:solidFill>
                  <a:srgbClr val="000000"/>
                </a:solidFill>
                <a:latin typeface="Constantia"/>
              </a:rPr>
              <a:t>Consider the following disputes that could arise:</a:t>
            </a:r>
            <a:endParaRPr/>
          </a:p>
          <a:p>
            <a:pPr lvl="2" algn="just">
              <a:lnSpc>
                <a:spcPct val="100000"/>
              </a:lnSpc>
              <a:buSzPct val="70000"/>
              <a:buFont typeface="Calibri"/>
              <a:buAutoNum type="arabicPeriod"/>
            </a:pPr>
            <a:r>
              <a:rPr lang="en-US" sz="2200">
                <a:solidFill>
                  <a:srgbClr val="000000"/>
                </a:solidFill>
                <a:latin typeface="Constantia"/>
              </a:rPr>
              <a:t>Mary may forge a different message and claim that it came from John. Mary would simply have to create a message and append an authentication code using the key that John and Mary share.</a:t>
            </a:r>
            <a:endParaRPr/>
          </a:p>
          <a:p>
            <a:pPr lvl="2" algn="just">
              <a:lnSpc>
                <a:spcPct val="100000"/>
              </a:lnSpc>
              <a:buSzPct val="70000"/>
              <a:buFont typeface="Calibri"/>
              <a:buAutoNum type="arabicPeriod"/>
            </a:pPr>
            <a:r>
              <a:rPr lang="en-US" sz="2200">
                <a:solidFill>
                  <a:srgbClr val="000000"/>
                </a:solidFill>
                <a:latin typeface="Constantia"/>
              </a:rPr>
              <a:t>John can deny sending the message. Because it is possible for Mary to forge a message, there is no way to prove that John did in fact send the message.</a:t>
            </a:r>
            <a:endParaRPr/>
          </a:p>
          <a:p>
            <a:pPr lvl="1" algn="just">
              <a:lnSpc>
                <a:spcPct val="100000"/>
              </a:lnSpc>
              <a:buSzPct val="85000"/>
              <a:buFont typeface="Wingdings 2" charset="2"/>
              <a:buChar char=""/>
            </a:pPr>
            <a:r>
              <a:rPr lang="en-US" sz="2500">
                <a:solidFill>
                  <a:srgbClr val="000000"/>
                </a:solidFill>
                <a:latin typeface="Constantia"/>
              </a:rPr>
              <a:t>In situations where there is not complete trust between sender and receiver, something more than authentication is needed.</a:t>
            </a:r>
            <a:endParaRPr/>
          </a:p>
        </p:txBody>
      </p:sp>
      <p:sp>
        <p:nvSpPr>
          <p:cNvPr id="357"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58" name="TextShape 4"/>
          <p:cNvSpPr txBox="1"/>
          <p:nvPr/>
        </p:nvSpPr>
        <p:spPr>
          <a:xfrm>
            <a:off x="7924680" y="6356520"/>
            <a:ext cx="761760" cy="364680"/>
          </a:xfrm>
          <a:prstGeom prst="rect">
            <a:avLst/>
          </a:prstGeom>
        </p:spPr>
        <p:txBody>
          <a:bodyPr lIns="0" tIns="0" rIns="0" bIns="0" anchor="b"/>
          <a:lstStyle/>
          <a:p>
            <a:pPr algn="r">
              <a:lnSpc>
                <a:spcPct val="100000"/>
              </a:lnSpc>
            </a:pPr>
            <a:fld id="{99B660E9-8495-4C16-985C-7222122E64A7}" type="slidenum">
              <a:rPr lang="en-IN" sz="1200">
                <a:solidFill>
                  <a:srgbClr val="035C75"/>
                </a:solidFill>
                <a:latin typeface="Constantia"/>
              </a:rPr>
              <a:t>50</a:t>
            </a:fld>
            <a:endParaRPr/>
          </a:p>
        </p:txBody>
      </p:sp>
      <p:sp>
        <p:nvSpPr>
          <p:cNvPr id="359"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Digital Signatures</a:t>
            </a:r>
            <a:endParaRPr/>
          </a:p>
        </p:txBody>
      </p:sp>
      <p:sp>
        <p:nvSpPr>
          <p:cNvPr id="361"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Solution to this problem is the </a:t>
            </a:r>
            <a:r>
              <a:rPr lang="en-US" sz="2600" u="sng">
                <a:solidFill>
                  <a:srgbClr val="000000"/>
                </a:solidFill>
                <a:latin typeface="Constantia"/>
              </a:rPr>
              <a:t>digital signature</a:t>
            </a:r>
            <a:endParaRPr/>
          </a:p>
          <a:p>
            <a:pPr>
              <a:lnSpc>
                <a:spcPct val="100000"/>
              </a:lnSpc>
              <a:buSzPct val="95000"/>
              <a:buFont typeface="Wingdings 2" charset="2"/>
              <a:buChar char=""/>
            </a:pPr>
            <a:r>
              <a:rPr lang="en-US" sz="2600">
                <a:solidFill>
                  <a:srgbClr val="000000"/>
                </a:solidFill>
                <a:latin typeface="Constantia"/>
              </a:rPr>
              <a:t>It has the following properties:</a:t>
            </a:r>
            <a:endParaRPr/>
          </a:p>
          <a:p>
            <a:pPr lvl="1">
              <a:lnSpc>
                <a:spcPct val="100000"/>
              </a:lnSpc>
              <a:buSzPct val="85000"/>
              <a:buFont typeface="Wingdings 2" charset="2"/>
              <a:buChar char=""/>
            </a:pPr>
            <a:r>
              <a:rPr lang="en-US" sz="2400">
                <a:solidFill>
                  <a:srgbClr val="000000"/>
                </a:solidFill>
                <a:latin typeface="Constantia"/>
              </a:rPr>
              <a:t>It must verify the author and the date and time of the signature.</a:t>
            </a:r>
            <a:endParaRPr/>
          </a:p>
          <a:p>
            <a:pPr lvl="1">
              <a:lnSpc>
                <a:spcPct val="100000"/>
              </a:lnSpc>
              <a:buSzPct val="85000"/>
              <a:buFont typeface="Wingdings 2" charset="2"/>
              <a:buChar char=""/>
            </a:pPr>
            <a:r>
              <a:rPr lang="en-US" sz="2400">
                <a:solidFill>
                  <a:srgbClr val="000000"/>
                </a:solidFill>
                <a:latin typeface="Constantia"/>
              </a:rPr>
              <a:t>It must to authenticate the contents at the time of the signature.</a:t>
            </a:r>
            <a:endParaRPr/>
          </a:p>
          <a:p>
            <a:pPr lvl="1">
              <a:lnSpc>
                <a:spcPct val="100000"/>
              </a:lnSpc>
              <a:buSzPct val="85000"/>
              <a:buFont typeface="Wingdings 2" charset="2"/>
              <a:buChar char=""/>
            </a:pPr>
            <a:r>
              <a:rPr lang="en-US" sz="2400">
                <a:solidFill>
                  <a:srgbClr val="000000"/>
                </a:solidFill>
                <a:latin typeface="Constantia"/>
              </a:rPr>
              <a:t>It must be verifiable by third parties, to resolve disputes.</a:t>
            </a:r>
            <a:endParaRPr/>
          </a:p>
          <a:p>
            <a:pPr>
              <a:lnSpc>
                <a:spcPct val="100000"/>
              </a:lnSpc>
              <a:buSzPct val="95000"/>
              <a:buFont typeface="Wingdings 2" charset="2"/>
              <a:buChar char=""/>
            </a:pPr>
            <a:r>
              <a:rPr lang="en-US" sz="2600">
                <a:solidFill>
                  <a:srgbClr val="000000"/>
                </a:solidFill>
                <a:latin typeface="Constantia"/>
              </a:rPr>
              <a:t>Thus, the digital signature function includes the authentication function</a:t>
            </a:r>
            <a:endParaRPr/>
          </a:p>
          <a:p>
            <a:pPr>
              <a:lnSpc>
                <a:spcPct val="100000"/>
              </a:lnSpc>
            </a:pPr>
            <a:endParaRPr/>
          </a:p>
        </p:txBody>
      </p:sp>
      <p:sp>
        <p:nvSpPr>
          <p:cNvPr id="362"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63" name="TextShape 4"/>
          <p:cNvSpPr txBox="1"/>
          <p:nvPr/>
        </p:nvSpPr>
        <p:spPr>
          <a:xfrm>
            <a:off x="7924680" y="6356520"/>
            <a:ext cx="761760" cy="364680"/>
          </a:xfrm>
          <a:prstGeom prst="rect">
            <a:avLst/>
          </a:prstGeom>
        </p:spPr>
        <p:txBody>
          <a:bodyPr lIns="0" tIns="0" rIns="0" bIns="0" anchor="b"/>
          <a:lstStyle/>
          <a:p>
            <a:pPr algn="r">
              <a:lnSpc>
                <a:spcPct val="100000"/>
              </a:lnSpc>
            </a:pPr>
            <a:fld id="{B2D54C28-8183-470E-9349-C9CE71E46150}" type="slidenum">
              <a:rPr lang="en-IN" sz="1200">
                <a:solidFill>
                  <a:srgbClr val="035C75"/>
                </a:solidFill>
                <a:latin typeface="Constantia"/>
              </a:rPr>
              <a:t>51</a:t>
            </a:fld>
            <a:endParaRPr/>
          </a:p>
        </p:txBody>
      </p:sp>
      <p:sp>
        <p:nvSpPr>
          <p:cNvPr id="364"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Requirements of digital signature</a:t>
            </a:r>
            <a:endParaRPr/>
          </a:p>
        </p:txBody>
      </p:sp>
      <p:sp>
        <p:nvSpPr>
          <p:cNvPr id="366"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The signature must be a bit pattern that depends on the message being signed.</a:t>
            </a:r>
            <a:endParaRPr/>
          </a:p>
          <a:p>
            <a:pPr>
              <a:lnSpc>
                <a:spcPct val="100000"/>
              </a:lnSpc>
              <a:buSzPct val="95000"/>
              <a:buFont typeface="Wingdings 2" charset="2"/>
              <a:buChar char=""/>
            </a:pPr>
            <a:r>
              <a:rPr lang="en-US" sz="2600">
                <a:solidFill>
                  <a:srgbClr val="000000"/>
                </a:solidFill>
                <a:latin typeface="Constantia"/>
              </a:rPr>
              <a:t>The signature must use some information unique to the sender, to prevent both forgery and denial.</a:t>
            </a:r>
            <a:endParaRPr/>
          </a:p>
          <a:p>
            <a:pPr>
              <a:lnSpc>
                <a:spcPct val="100000"/>
              </a:lnSpc>
              <a:buSzPct val="95000"/>
              <a:buFont typeface="Wingdings 2" charset="2"/>
              <a:buChar char=""/>
            </a:pPr>
            <a:r>
              <a:rPr lang="en-US" sz="2600">
                <a:solidFill>
                  <a:srgbClr val="000000"/>
                </a:solidFill>
                <a:latin typeface="Constantia"/>
              </a:rPr>
              <a:t>It must be relatively easy to produce the digital signature.</a:t>
            </a:r>
            <a:endParaRPr/>
          </a:p>
          <a:p>
            <a:pPr>
              <a:lnSpc>
                <a:spcPct val="100000"/>
              </a:lnSpc>
              <a:buSzPct val="95000"/>
              <a:buFont typeface="Wingdings 2" charset="2"/>
              <a:buChar char=""/>
            </a:pPr>
            <a:r>
              <a:rPr lang="en-US" sz="2600">
                <a:solidFill>
                  <a:srgbClr val="000000"/>
                </a:solidFill>
                <a:latin typeface="Constantia"/>
              </a:rPr>
              <a:t>It must be relatively easy to recognize and verify the digital signature.</a:t>
            </a:r>
            <a:endParaRPr/>
          </a:p>
          <a:p>
            <a:pPr>
              <a:lnSpc>
                <a:spcPct val="100000"/>
              </a:lnSpc>
              <a:buSzPct val="95000"/>
              <a:buFont typeface="Wingdings 2" charset="2"/>
              <a:buChar char=""/>
            </a:pPr>
            <a:r>
              <a:rPr lang="en-US" sz="2600">
                <a:solidFill>
                  <a:srgbClr val="000000"/>
                </a:solidFill>
                <a:latin typeface="Constantia"/>
              </a:rPr>
              <a:t>It must be computationally infeasible to forge a digital signature, either by constructing a new message for an existing digital signature or by constructing a fraudulent digital signature for a given message.</a:t>
            </a:r>
            <a:endParaRPr/>
          </a:p>
          <a:p>
            <a:pPr>
              <a:lnSpc>
                <a:spcPct val="100000"/>
              </a:lnSpc>
              <a:buSzPct val="95000"/>
              <a:buFont typeface="Wingdings 2" charset="2"/>
              <a:buChar char=""/>
            </a:pPr>
            <a:r>
              <a:rPr lang="en-US" sz="2600">
                <a:solidFill>
                  <a:srgbClr val="000000"/>
                </a:solidFill>
                <a:latin typeface="Constantia"/>
              </a:rPr>
              <a:t>It must be practical to retain a copy of the digital signature in storage.</a:t>
            </a:r>
            <a:endParaRPr/>
          </a:p>
        </p:txBody>
      </p:sp>
      <p:sp>
        <p:nvSpPr>
          <p:cNvPr id="367"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68" name="TextShape 4"/>
          <p:cNvSpPr txBox="1"/>
          <p:nvPr/>
        </p:nvSpPr>
        <p:spPr>
          <a:xfrm>
            <a:off x="7924680" y="6356520"/>
            <a:ext cx="761760" cy="364680"/>
          </a:xfrm>
          <a:prstGeom prst="rect">
            <a:avLst/>
          </a:prstGeom>
        </p:spPr>
        <p:txBody>
          <a:bodyPr lIns="0" tIns="0" rIns="0" bIns="0" anchor="b"/>
          <a:lstStyle/>
          <a:p>
            <a:pPr algn="r">
              <a:lnSpc>
                <a:spcPct val="100000"/>
              </a:lnSpc>
            </a:pPr>
            <a:fld id="{756CC769-05A5-4A0F-B1EF-2F1623CEDD07}" type="slidenum">
              <a:rPr lang="en-IN" sz="1200">
                <a:solidFill>
                  <a:srgbClr val="035C75"/>
                </a:solidFill>
                <a:latin typeface="Constantia"/>
              </a:rPr>
              <a:t>52</a:t>
            </a:fld>
            <a:endParaRPr/>
          </a:p>
        </p:txBody>
      </p:sp>
      <p:sp>
        <p:nvSpPr>
          <p:cNvPr id="369"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ea typeface="ＭＳ Ｐゴシック"/>
              </a:rPr>
              <a:t>Direct Digital Signatures</a:t>
            </a:r>
            <a:endParaRPr/>
          </a:p>
        </p:txBody>
      </p:sp>
      <p:sp>
        <p:nvSpPr>
          <p:cNvPr id="371" name="TextShape 2"/>
          <p:cNvSpPr txBox="1"/>
          <p:nvPr/>
        </p:nvSpPr>
        <p:spPr>
          <a:xfrm>
            <a:off x="457200" y="1935360"/>
            <a:ext cx="8229240" cy="4388760"/>
          </a:xfrm>
          <a:prstGeom prst="rect">
            <a:avLst/>
          </a:prstGeom>
        </p:spPr>
        <p:txBody>
          <a:bodyPr lIns="90000" tIns="45000" rIns="90000" bIns="45000"/>
          <a:lstStyle/>
          <a:p>
            <a:pPr>
              <a:lnSpc>
                <a:spcPct val="90000"/>
              </a:lnSpc>
              <a:buSzPct val="95000"/>
              <a:buFont typeface="Wingdings 2" charset="2"/>
              <a:buChar char=""/>
            </a:pPr>
            <a:r>
              <a:rPr lang="en-US" sz="2600">
                <a:solidFill>
                  <a:srgbClr val="000000"/>
                </a:solidFill>
                <a:latin typeface="Constantia"/>
                <a:ea typeface="ＭＳ Ｐゴシック"/>
              </a:rPr>
              <a:t>involve only sender &amp; receiver</a:t>
            </a:r>
            <a:endParaRPr/>
          </a:p>
          <a:p>
            <a:pPr>
              <a:lnSpc>
                <a:spcPct val="90000"/>
              </a:lnSpc>
              <a:buSzPct val="95000"/>
              <a:buFont typeface="Wingdings 2" charset="2"/>
              <a:buChar char=""/>
            </a:pPr>
            <a:r>
              <a:rPr lang="en-US" sz="2600">
                <a:solidFill>
                  <a:srgbClr val="000000"/>
                </a:solidFill>
                <a:latin typeface="Constantia"/>
                <a:ea typeface="ＭＳ Ｐゴシック"/>
              </a:rPr>
              <a:t>assumed receiver has sender’s public-key</a:t>
            </a:r>
            <a:endParaRPr/>
          </a:p>
          <a:p>
            <a:pPr>
              <a:lnSpc>
                <a:spcPct val="90000"/>
              </a:lnSpc>
              <a:buSzPct val="95000"/>
              <a:buFont typeface="Wingdings 2" charset="2"/>
              <a:buChar char=""/>
            </a:pPr>
            <a:r>
              <a:rPr lang="en-US" sz="2600">
                <a:solidFill>
                  <a:srgbClr val="000000"/>
                </a:solidFill>
                <a:latin typeface="Constantia"/>
                <a:ea typeface="ＭＳ Ｐゴシック"/>
              </a:rPr>
              <a:t>digital signature made by sender signing entire message or hash with private-key</a:t>
            </a:r>
            <a:endParaRPr/>
          </a:p>
          <a:p>
            <a:pPr>
              <a:lnSpc>
                <a:spcPct val="90000"/>
              </a:lnSpc>
              <a:buSzPct val="95000"/>
              <a:buFont typeface="Wingdings 2" charset="2"/>
              <a:buChar char=""/>
            </a:pPr>
            <a:r>
              <a:rPr lang="en-US" sz="2600">
                <a:solidFill>
                  <a:srgbClr val="000000"/>
                </a:solidFill>
                <a:latin typeface="Constantia"/>
                <a:ea typeface="ＭＳ Ｐゴシック"/>
              </a:rPr>
              <a:t>can encrypt using receivers public-key</a:t>
            </a:r>
            <a:endParaRPr/>
          </a:p>
          <a:p>
            <a:pPr>
              <a:lnSpc>
                <a:spcPct val="90000"/>
              </a:lnSpc>
              <a:buSzPct val="95000"/>
              <a:buFont typeface="Wingdings 2" charset="2"/>
              <a:buChar char=""/>
            </a:pPr>
            <a:r>
              <a:rPr lang="en-US" sz="2600">
                <a:solidFill>
                  <a:srgbClr val="000000"/>
                </a:solidFill>
                <a:latin typeface="Constantia"/>
                <a:ea typeface="ＭＳ Ｐゴシック"/>
              </a:rPr>
              <a:t>important that sign first then encrypt message &amp; signature</a:t>
            </a:r>
            <a:endParaRPr/>
          </a:p>
          <a:p>
            <a:pPr>
              <a:lnSpc>
                <a:spcPct val="90000"/>
              </a:lnSpc>
              <a:buSzPct val="95000"/>
              <a:buFont typeface="Wingdings 2" charset="2"/>
              <a:buChar char=""/>
            </a:pPr>
            <a:r>
              <a:rPr lang="en-US" sz="2600">
                <a:solidFill>
                  <a:srgbClr val="000000"/>
                </a:solidFill>
                <a:latin typeface="Constantia"/>
                <a:ea typeface="ＭＳ Ｐゴシック"/>
              </a:rPr>
              <a:t>security depends on sender’s private-key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Arbitrated Digital Signatures</a:t>
            </a:r>
            <a:endParaRPr/>
          </a:p>
        </p:txBody>
      </p:sp>
      <p:sp>
        <p:nvSpPr>
          <p:cNvPr id="373"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involves use of an arbiter who</a:t>
            </a:r>
            <a:endParaRPr/>
          </a:p>
          <a:p>
            <a:pPr lvl="1">
              <a:lnSpc>
                <a:spcPct val="100000"/>
              </a:lnSpc>
              <a:buSzPct val="85000"/>
              <a:buFont typeface="Wingdings 2" charset="2"/>
              <a:buChar char=""/>
            </a:pPr>
            <a:r>
              <a:rPr lang="en-US" sz="2400">
                <a:solidFill>
                  <a:srgbClr val="000000"/>
                </a:solidFill>
                <a:latin typeface="Constantia"/>
              </a:rPr>
              <a:t>validates any signed message</a:t>
            </a:r>
            <a:endParaRPr/>
          </a:p>
          <a:p>
            <a:pPr lvl="1">
              <a:lnSpc>
                <a:spcPct val="100000"/>
              </a:lnSpc>
              <a:buSzPct val="85000"/>
              <a:buFont typeface="Wingdings 2" charset="2"/>
              <a:buChar char=""/>
            </a:pPr>
            <a:r>
              <a:rPr lang="en-US" sz="2400">
                <a:solidFill>
                  <a:srgbClr val="000000"/>
                </a:solidFill>
                <a:latin typeface="Constantia"/>
              </a:rPr>
              <a:t>then dated and sent to recipient</a:t>
            </a:r>
            <a:endParaRPr/>
          </a:p>
          <a:p>
            <a:pPr>
              <a:lnSpc>
                <a:spcPct val="100000"/>
              </a:lnSpc>
              <a:buSzPct val="95000"/>
              <a:buFont typeface="Wingdings 2" charset="2"/>
              <a:buChar char=""/>
            </a:pPr>
            <a:r>
              <a:rPr lang="en-US" sz="2600" b="1">
                <a:solidFill>
                  <a:srgbClr val="000000"/>
                </a:solidFill>
                <a:latin typeface="Constantia"/>
              </a:rPr>
              <a:t>requires suitable level of trust in arbiter</a:t>
            </a:r>
            <a:endParaRPr/>
          </a:p>
          <a:p>
            <a:pPr>
              <a:lnSpc>
                <a:spcPct val="100000"/>
              </a:lnSpc>
              <a:buSzPct val="95000"/>
              <a:buFont typeface="Wingdings 2" charset="2"/>
              <a:buChar char=""/>
            </a:pPr>
            <a:r>
              <a:rPr lang="en-US" sz="2600">
                <a:solidFill>
                  <a:srgbClr val="000000"/>
                </a:solidFill>
                <a:latin typeface="Constantia"/>
              </a:rPr>
              <a:t>can be implemented with either private or public-key algorithms</a:t>
            </a:r>
            <a:endParaRPr/>
          </a:p>
          <a:p>
            <a:pPr>
              <a:lnSpc>
                <a:spcPct val="100000"/>
              </a:lnSpc>
              <a:buSzPct val="95000"/>
              <a:buFont typeface="Wingdings 2" charset="2"/>
              <a:buChar char=""/>
            </a:pPr>
            <a:r>
              <a:rPr lang="en-US" sz="2600">
                <a:solidFill>
                  <a:srgbClr val="000000"/>
                </a:solidFill>
                <a:latin typeface="Constantia"/>
              </a:rPr>
              <a:t>arbiter may or may not see message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Authentication Protocols</a:t>
            </a:r>
            <a:endParaRPr/>
          </a:p>
        </p:txBody>
      </p:sp>
      <p:sp>
        <p:nvSpPr>
          <p:cNvPr id="375"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used to convince parties of each others identity and to exchange session keys</a:t>
            </a:r>
            <a:endParaRPr/>
          </a:p>
          <a:p>
            <a:pPr>
              <a:lnSpc>
                <a:spcPct val="100000"/>
              </a:lnSpc>
              <a:buSzPct val="95000"/>
              <a:buFont typeface="Wingdings 2" charset="2"/>
              <a:buChar char=""/>
            </a:pPr>
            <a:r>
              <a:rPr lang="en-US" sz="2600">
                <a:solidFill>
                  <a:srgbClr val="000000"/>
                </a:solidFill>
                <a:latin typeface="Constantia"/>
              </a:rPr>
              <a:t>may be one-way or mutual</a:t>
            </a:r>
            <a:endParaRPr/>
          </a:p>
          <a:p>
            <a:pPr>
              <a:lnSpc>
                <a:spcPct val="100000"/>
              </a:lnSpc>
              <a:buSzPct val="95000"/>
              <a:buFont typeface="Wingdings 2" charset="2"/>
              <a:buChar char=""/>
            </a:pPr>
            <a:r>
              <a:rPr lang="en-US" sz="2600">
                <a:solidFill>
                  <a:srgbClr val="000000"/>
                </a:solidFill>
                <a:latin typeface="Constantia"/>
              </a:rPr>
              <a:t>key issues are</a:t>
            </a:r>
            <a:endParaRPr/>
          </a:p>
          <a:p>
            <a:pPr lvl="1">
              <a:lnSpc>
                <a:spcPct val="100000"/>
              </a:lnSpc>
              <a:buSzPct val="85000"/>
              <a:buFont typeface="Wingdings 2" charset="2"/>
              <a:buChar char=""/>
            </a:pPr>
            <a:r>
              <a:rPr lang="en-US" sz="2400" b="1">
                <a:solidFill>
                  <a:srgbClr val="000000"/>
                </a:solidFill>
                <a:latin typeface="Constantia"/>
              </a:rPr>
              <a:t>confidentiality</a:t>
            </a:r>
            <a:r>
              <a:rPr lang="en-US" sz="2400">
                <a:solidFill>
                  <a:srgbClr val="000000"/>
                </a:solidFill>
                <a:latin typeface="Constantia"/>
              </a:rPr>
              <a:t> – to protect session keys</a:t>
            </a:r>
            <a:endParaRPr/>
          </a:p>
          <a:p>
            <a:pPr lvl="1">
              <a:lnSpc>
                <a:spcPct val="100000"/>
              </a:lnSpc>
              <a:buSzPct val="85000"/>
              <a:buFont typeface="Wingdings 2" charset="2"/>
              <a:buChar char=""/>
            </a:pPr>
            <a:r>
              <a:rPr lang="en-US" sz="2400" b="1">
                <a:solidFill>
                  <a:srgbClr val="000000"/>
                </a:solidFill>
                <a:latin typeface="Constantia"/>
              </a:rPr>
              <a:t>timeliness</a:t>
            </a:r>
            <a:r>
              <a:rPr lang="en-US" sz="2400">
                <a:solidFill>
                  <a:srgbClr val="000000"/>
                </a:solidFill>
                <a:latin typeface="Constantia"/>
              </a:rPr>
              <a:t> – to prevent replay attacks</a:t>
            </a:r>
            <a:endParaRPr/>
          </a:p>
          <a:p>
            <a:pPr>
              <a:lnSpc>
                <a:spcPct val="100000"/>
              </a:lnSpc>
              <a:buSzPct val="95000"/>
              <a:buFont typeface="Wingdings 2" charset="2"/>
              <a:buChar char=""/>
            </a:pPr>
            <a:r>
              <a:rPr lang="en-US" sz="2600">
                <a:solidFill>
                  <a:srgbClr val="000000"/>
                </a:solidFill>
                <a:latin typeface="Constantia"/>
              </a:rPr>
              <a:t>published protocols are often found to have flaws and need to be modified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Using Symmetric Encryption</a:t>
            </a:r>
            <a:endParaRPr/>
          </a:p>
        </p:txBody>
      </p:sp>
      <p:sp>
        <p:nvSpPr>
          <p:cNvPr id="377"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Can use a two-level hierarchy of keys</a:t>
            </a:r>
            <a:endParaRPr/>
          </a:p>
          <a:p>
            <a:pPr>
              <a:lnSpc>
                <a:spcPct val="100000"/>
              </a:lnSpc>
              <a:buSzPct val="95000"/>
              <a:buFont typeface="Wingdings 2" charset="2"/>
              <a:buChar char=""/>
            </a:pPr>
            <a:r>
              <a:rPr lang="en-US" sz="2600">
                <a:solidFill>
                  <a:srgbClr val="000000"/>
                </a:solidFill>
                <a:latin typeface="Constantia"/>
              </a:rPr>
              <a:t>usually with a trusted Key Distribution Center (KDC)</a:t>
            </a:r>
            <a:endParaRPr/>
          </a:p>
          <a:p>
            <a:pPr lvl="1">
              <a:lnSpc>
                <a:spcPct val="100000"/>
              </a:lnSpc>
              <a:buSzPct val="85000"/>
              <a:buFont typeface="Wingdings 2" charset="2"/>
              <a:buChar char=""/>
            </a:pPr>
            <a:r>
              <a:rPr lang="en-US" sz="2400">
                <a:solidFill>
                  <a:srgbClr val="000000"/>
                </a:solidFill>
                <a:latin typeface="Constantia"/>
              </a:rPr>
              <a:t>each party shares own master key with KDC</a:t>
            </a:r>
            <a:endParaRPr/>
          </a:p>
          <a:p>
            <a:pPr lvl="1">
              <a:lnSpc>
                <a:spcPct val="100000"/>
              </a:lnSpc>
              <a:buSzPct val="85000"/>
              <a:buFont typeface="Wingdings 2" charset="2"/>
              <a:buChar char=""/>
            </a:pPr>
            <a:r>
              <a:rPr lang="en-US" sz="2400">
                <a:solidFill>
                  <a:srgbClr val="000000"/>
                </a:solidFill>
                <a:latin typeface="Constantia"/>
              </a:rPr>
              <a:t>KDC generates session keys used for connections between parties</a:t>
            </a:r>
            <a:endParaRPr/>
          </a:p>
          <a:p>
            <a:pPr lvl="1">
              <a:lnSpc>
                <a:spcPct val="100000"/>
              </a:lnSpc>
              <a:buSzPct val="85000"/>
              <a:buFont typeface="Wingdings 2" charset="2"/>
              <a:buChar char=""/>
            </a:pPr>
            <a:r>
              <a:rPr lang="en-US" sz="2400">
                <a:solidFill>
                  <a:srgbClr val="000000"/>
                </a:solidFill>
                <a:latin typeface="Constantia"/>
              </a:rPr>
              <a:t>master keys used to distribute these to them</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457200" y="704160"/>
            <a:ext cx="8229240" cy="1142640"/>
          </a:xfrm>
          <a:prstGeom prst="rect">
            <a:avLst/>
          </a:prstGeom>
        </p:spPr>
        <p:txBody>
          <a:bodyPr lIns="0" tIns="45000" rIns="0" bIns="0" anchor="b"/>
          <a:lstStyle/>
          <a:p>
            <a:pPr>
              <a:lnSpc>
                <a:spcPct val="100000"/>
              </a:lnSpc>
            </a:pPr>
            <a:r>
              <a:rPr lang="en-US" sz="4000">
                <a:solidFill>
                  <a:srgbClr val="04617B"/>
                </a:solidFill>
                <a:latin typeface="Calibri"/>
              </a:rPr>
              <a:t>Needham-Schroeder Protocol</a:t>
            </a:r>
            <a:endParaRPr/>
          </a:p>
        </p:txBody>
      </p:sp>
      <p:sp>
        <p:nvSpPr>
          <p:cNvPr id="379" name="TextShape 2"/>
          <p:cNvSpPr txBox="1"/>
          <p:nvPr/>
        </p:nvSpPr>
        <p:spPr>
          <a:xfrm>
            <a:off x="468360" y="1125360"/>
            <a:ext cx="8229240" cy="4454280"/>
          </a:xfrm>
          <a:prstGeom prst="rect">
            <a:avLst/>
          </a:prstGeom>
        </p:spPr>
        <p:txBody>
          <a:bodyPr lIns="90000" tIns="45000" rIns="90000" bIns="45000"/>
          <a:lstStyle/>
          <a:p>
            <a:pPr>
              <a:lnSpc>
                <a:spcPct val="100000"/>
              </a:lnSpc>
              <a:buSzPct val="95000"/>
              <a:buFont typeface="Wingdings 2" charset="2"/>
              <a:buChar char=""/>
            </a:pPr>
            <a:r>
              <a:rPr lang="en-US" sz="2800">
                <a:solidFill>
                  <a:srgbClr val="000000"/>
                </a:solidFill>
                <a:latin typeface="Constantia"/>
              </a:rPr>
              <a:t>Used by 2 parties who both trust a common key server </a:t>
            </a:r>
            <a:endParaRPr/>
          </a:p>
          <a:p>
            <a:pPr>
              <a:lnSpc>
                <a:spcPct val="100000"/>
              </a:lnSpc>
              <a:buSzPct val="95000"/>
              <a:buFont typeface="Wingdings 2" charset="2"/>
              <a:buChar char=""/>
            </a:pPr>
            <a:r>
              <a:rPr lang="en-US" sz="2800">
                <a:solidFill>
                  <a:srgbClr val="000000"/>
                </a:solidFill>
                <a:latin typeface="Constantia"/>
              </a:rPr>
              <a:t>original third-party key distribution protocol</a:t>
            </a:r>
            <a:endParaRPr/>
          </a:p>
          <a:p>
            <a:pPr>
              <a:lnSpc>
                <a:spcPct val="100000"/>
              </a:lnSpc>
              <a:buSzPct val="95000"/>
              <a:buFont typeface="Wingdings 2" charset="2"/>
              <a:buChar char=""/>
            </a:pPr>
            <a:r>
              <a:rPr lang="en-US" sz="2800">
                <a:solidFill>
                  <a:srgbClr val="000000"/>
                </a:solidFill>
                <a:latin typeface="Constantia"/>
              </a:rPr>
              <a:t>for session between A B mediated by KDC</a:t>
            </a:r>
            <a:endParaRPr/>
          </a:p>
          <a:p>
            <a:pPr>
              <a:lnSpc>
                <a:spcPct val="100000"/>
              </a:lnSpc>
              <a:buSzPct val="95000"/>
              <a:buFont typeface="Wingdings 2" charset="2"/>
              <a:buChar char=""/>
            </a:pPr>
            <a:r>
              <a:rPr lang="en-US" sz="2800">
                <a:solidFill>
                  <a:srgbClr val="000000"/>
                </a:solidFill>
                <a:latin typeface="Constantia"/>
              </a:rPr>
              <a:t>protocol overview is:</a:t>
            </a:r>
            <a:endParaRPr/>
          </a:p>
          <a:p>
            <a:r>
              <a:rPr lang="en-US" sz="2600" b="1">
                <a:solidFill>
                  <a:srgbClr val="FFFF00"/>
                </a:solidFill>
                <a:latin typeface="Constantia"/>
              </a:rPr>
              <a:t>1. A-&gt;KDC: </a:t>
            </a:r>
            <a:r>
              <a:rPr lang="en-US" sz="2600" b="1" i="1">
                <a:solidFill>
                  <a:srgbClr val="FFFF00"/>
                </a:solidFill>
                <a:latin typeface="Constantia"/>
              </a:rPr>
              <a:t>ID</a:t>
            </a:r>
            <a:r>
              <a:rPr lang="en-US" sz="2600" b="1" i="1" baseline="-25000">
                <a:solidFill>
                  <a:srgbClr val="FFFF00"/>
                </a:solidFill>
                <a:latin typeface="Constantia"/>
              </a:rPr>
              <a:t>A</a:t>
            </a:r>
            <a:r>
              <a:rPr lang="en-US" sz="2600" b="1" i="1">
                <a:solidFill>
                  <a:srgbClr val="FFFF00"/>
                </a:solidFill>
                <a:latin typeface="Constantia"/>
              </a:rPr>
              <a:t> </a:t>
            </a:r>
            <a:r>
              <a:rPr lang="en-US" sz="2600" b="1">
                <a:solidFill>
                  <a:srgbClr val="FFFF00"/>
                </a:solidFill>
                <a:latin typeface="Constantia"/>
              </a:rPr>
              <a:t>|| </a:t>
            </a:r>
            <a:r>
              <a:rPr lang="en-US" sz="2600" b="1" i="1">
                <a:solidFill>
                  <a:srgbClr val="FFFF00"/>
                </a:solidFill>
                <a:latin typeface="Constantia"/>
              </a:rPr>
              <a:t>ID</a:t>
            </a:r>
            <a:r>
              <a:rPr lang="en-US" sz="2600" b="1" i="1" baseline="-25000">
                <a:solidFill>
                  <a:srgbClr val="FFFF00"/>
                </a:solidFill>
                <a:latin typeface="Constantia"/>
              </a:rPr>
              <a:t>B</a:t>
            </a:r>
            <a:r>
              <a:rPr lang="en-US" sz="2600" b="1" i="1">
                <a:solidFill>
                  <a:srgbClr val="FFFF00"/>
                </a:solidFill>
                <a:latin typeface="Constantia"/>
              </a:rPr>
              <a:t> </a:t>
            </a:r>
            <a:r>
              <a:rPr lang="en-US" sz="2600" b="1">
                <a:solidFill>
                  <a:srgbClr val="FFFF00"/>
                </a:solidFill>
                <a:latin typeface="Constantia"/>
              </a:rPr>
              <a:t>|| </a:t>
            </a:r>
            <a:r>
              <a:rPr lang="en-US" sz="2600" b="1" i="1">
                <a:solidFill>
                  <a:srgbClr val="FFFF00"/>
                </a:solidFill>
                <a:latin typeface="Constantia"/>
              </a:rPr>
              <a:t>N</a:t>
            </a:r>
            <a:r>
              <a:rPr lang="en-US" sz="2600" b="1" i="1" baseline="-25000">
                <a:solidFill>
                  <a:srgbClr val="FFFF00"/>
                </a:solidFill>
                <a:latin typeface="Constantia"/>
              </a:rPr>
              <a:t>1</a:t>
            </a:r>
            <a:endParaRPr/>
          </a:p>
          <a:p>
            <a:r>
              <a:rPr lang="en-US" sz="2600" b="1">
                <a:solidFill>
                  <a:srgbClr val="FFFF00"/>
                </a:solidFill>
                <a:latin typeface="Constantia"/>
              </a:rPr>
              <a:t>2. KDC -&gt; A: E</a:t>
            </a:r>
            <a:r>
              <a:rPr lang="en-US" sz="2600" b="1" baseline="-25000">
                <a:solidFill>
                  <a:srgbClr val="FFFF00"/>
                </a:solidFill>
                <a:latin typeface="Constantia"/>
              </a:rPr>
              <a:t>Ka</a:t>
            </a:r>
            <a:r>
              <a:rPr lang="en-US" sz="2600" b="1">
                <a:solidFill>
                  <a:srgbClr val="FFFF00"/>
                </a:solidFill>
                <a:latin typeface="Constantia"/>
              </a:rPr>
              <a:t>[Ks</a:t>
            </a:r>
            <a:r>
              <a:rPr lang="en-US" sz="2600" b="1" i="1">
                <a:solidFill>
                  <a:srgbClr val="FFFF00"/>
                </a:solidFill>
                <a:latin typeface="Constantia"/>
              </a:rPr>
              <a:t> </a:t>
            </a:r>
            <a:r>
              <a:rPr lang="en-US" sz="2600" b="1">
                <a:solidFill>
                  <a:srgbClr val="FFFF00"/>
                </a:solidFill>
                <a:latin typeface="Constantia"/>
              </a:rPr>
              <a:t>|| </a:t>
            </a:r>
            <a:r>
              <a:rPr lang="en-US" sz="2600" b="1" i="1">
                <a:solidFill>
                  <a:srgbClr val="FFFF00"/>
                </a:solidFill>
                <a:latin typeface="Constantia"/>
              </a:rPr>
              <a:t>ID</a:t>
            </a:r>
            <a:r>
              <a:rPr lang="en-US" sz="2600" b="1" i="1" baseline="-25000">
                <a:solidFill>
                  <a:srgbClr val="FFFF00"/>
                </a:solidFill>
                <a:latin typeface="Constantia"/>
              </a:rPr>
              <a:t>B</a:t>
            </a:r>
            <a:r>
              <a:rPr lang="en-US" sz="2600" b="1" i="1">
                <a:solidFill>
                  <a:srgbClr val="FFFF00"/>
                </a:solidFill>
                <a:latin typeface="Constantia"/>
              </a:rPr>
              <a:t> </a:t>
            </a:r>
            <a:r>
              <a:rPr lang="en-US" sz="2600" b="1">
                <a:solidFill>
                  <a:srgbClr val="FFFF00"/>
                </a:solidFill>
                <a:latin typeface="Constantia"/>
              </a:rPr>
              <a:t>|| </a:t>
            </a:r>
            <a:r>
              <a:rPr lang="en-US" sz="2600" b="1" i="1">
                <a:solidFill>
                  <a:srgbClr val="FFFF00"/>
                </a:solidFill>
                <a:latin typeface="Constantia"/>
              </a:rPr>
              <a:t>N</a:t>
            </a:r>
            <a:r>
              <a:rPr lang="en-US" sz="2600" b="1" i="1" baseline="-25000">
                <a:solidFill>
                  <a:srgbClr val="FFFF00"/>
                </a:solidFill>
                <a:latin typeface="Constantia"/>
              </a:rPr>
              <a:t>1</a:t>
            </a:r>
            <a:r>
              <a:rPr lang="en-US" sz="2600" b="1">
                <a:solidFill>
                  <a:srgbClr val="FFFF00"/>
                </a:solidFill>
                <a:latin typeface="Constantia"/>
              </a:rPr>
              <a:t> || E</a:t>
            </a:r>
            <a:r>
              <a:rPr lang="en-US" sz="2600" b="1" i="1" baseline="-25000">
                <a:solidFill>
                  <a:srgbClr val="FFFF00"/>
                </a:solidFill>
                <a:latin typeface="Constantia"/>
              </a:rPr>
              <a:t>Kb</a:t>
            </a:r>
            <a:r>
              <a:rPr lang="en-US" sz="2600" b="1">
                <a:solidFill>
                  <a:srgbClr val="FFFF00"/>
                </a:solidFill>
                <a:latin typeface="Constantia"/>
              </a:rPr>
              <a:t>[</a:t>
            </a:r>
            <a:r>
              <a:rPr lang="en-US" sz="2600" b="1" i="1">
                <a:solidFill>
                  <a:srgbClr val="FFFF00"/>
                </a:solidFill>
                <a:latin typeface="Constantia"/>
              </a:rPr>
              <a:t>Ks</a:t>
            </a:r>
            <a:r>
              <a:rPr lang="en-US" sz="2600" b="1">
                <a:solidFill>
                  <a:srgbClr val="FFFF00"/>
                </a:solidFill>
                <a:latin typeface="Constantia"/>
              </a:rPr>
              <a:t>||</a:t>
            </a:r>
            <a:r>
              <a:rPr lang="en-US" sz="2600" b="1" i="1">
                <a:solidFill>
                  <a:srgbClr val="FFFF00"/>
                </a:solidFill>
                <a:latin typeface="Constantia"/>
              </a:rPr>
              <a:t>ID</a:t>
            </a:r>
            <a:r>
              <a:rPr lang="en-US" sz="2600" b="1" i="1" baseline="-25000">
                <a:solidFill>
                  <a:srgbClr val="FFFF00"/>
                </a:solidFill>
                <a:latin typeface="Constantia"/>
              </a:rPr>
              <a:t>A</a:t>
            </a:r>
            <a:r>
              <a:rPr lang="en-US" sz="2600" b="1">
                <a:solidFill>
                  <a:srgbClr val="FFFF00"/>
                </a:solidFill>
                <a:latin typeface="Constantia"/>
              </a:rPr>
              <a:t>] ]</a:t>
            </a:r>
            <a:endParaRPr/>
          </a:p>
          <a:p>
            <a:r>
              <a:rPr lang="en-US" sz="2600" b="1">
                <a:solidFill>
                  <a:srgbClr val="FFFF00"/>
                </a:solidFill>
                <a:latin typeface="Constantia"/>
              </a:rPr>
              <a:t>3. A -&gt; B: </a:t>
            </a:r>
            <a:r>
              <a:rPr lang="en-US" sz="2600" b="1" i="1">
                <a:solidFill>
                  <a:srgbClr val="FFFF00"/>
                </a:solidFill>
                <a:latin typeface="Constantia"/>
              </a:rPr>
              <a:t>E</a:t>
            </a:r>
            <a:r>
              <a:rPr lang="en-US" sz="2600" b="1" i="1" baseline="-25000">
                <a:solidFill>
                  <a:srgbClr val="FFFF00"/>
                </a:solidFill>
                <a:latin typeface="Constantia"/>
              </a:rPr>
              <a:t>Kb</a:t>
            </a:r>
            <a:r>
              <a:rPr lang="en-US" sz="2600" b="1">
                <a:solidFill>
                  <a:srgbClr val="FFFF00"/>
                </a:solidFill>
                <a:latin typeface="Constantia"/>
              </a:rPr>
              <a:t>[</a:t>
            </a:r>
            <a:r>
              <a:rPr lang="en-US" sz="2600" b="1" i="1">
                <a:solidFill>
                  <a:srgbClr val="FFFF00"/>
                </a:solidFill>
                <a:latin typeface="Constantia"/>
              </a:rPr>
              <a:t>Ks</a:t>
            </a:r>
            <a:r>
              <a:rPr lang="en-US" sz="2600" b="1">
                <a:solidFill>
                  <a:srgbClr val="FFFF00"/>
                </a:solidFill>
                <a:latin typeface="Constantia"/>
              </a:rPr>
              <a:t>||</a:t>
            </a:r>
            <a:r>
              <a:rPr lang="en-US" sz="2600" b="1" i="1">
                <a:solidFill>
                  <a:srgbClr val="FFFF00"/>
                </a:solidFill>
                <a:latin typeface="Constantia"/>
              </a:rPr>
              <a:t>ID</a:t>
            </a:r>
            <a:r>
              <a:rPr lang="en-US" sz="2600" b="1" i="1" baseline="-25000">
                <a:solidFill>
                  <a:srgbClr val="FFFF00"/>
                </a:solidFill>
                <a:latin typeface="Constantia"/>
              </a:rPr>
              <a:t>A</a:t>
            </a:r>
            <a:r>
              <a:rPr lang="en-US" sz="2600" b="1">
                <a:solidFill>
                  <a:srgbClr val="FFFF00"/>
                </a:solidFill>
                <a:latin typeface="Constantia"/>
              </a:rPr>
              <a:t>]</a:t>
            </a:r>
            <a:endParaRPr/>
          </a:p>
          <a:p>
            <a:r>
              <a:rPr lang="en-US" sz="2600" b="1">
                <a:solidFill>
                  <a:srgbClr val="FFFF00"/>
                </a:solidFill>
                <a:latin typeface="Constantia"/>
              </a:rPr>
              <a:t>4. B -&gt; A: </a:t>
            </a:r>
            <a:r>
              <a:rPr lang="en-US" sz="2600" b="1" i="1">
                <a:solidFill>
                  <a:srgbClr val="FFFF00"/>
                </a:solidFill>
                <a:latin typeface="Constantia"/>
              </a:rPr>
              <a:t>E</a:t>
            </a:r>
            <a:r>
              <a:rPr lang="en-US" sz="2600" b="1" i="1" baseline="-25000">
                <a:solidFill>
                  <a:srgbClr val="FFFF00"/>
                </a:solidFill>
                <a:latin typeface="Constantia"/>
              </a:rPr>
              <a:t>Ks</a:t>
            </a:r>
            <a:r>
              <a:rPr lang="en-US" sz="2600" b="1">
                <a:solidFill>
                  <a:srgbClr val="FFFF00"/>
                </a:solidFill>
                <a:latin typeface="Constantia"/>
              </a:rPr>
              <a:t>[</a:t>
            </a:r>
            <a:r>
              <a:rPr lang="en-US" sz="2600" b="1" i="1">
                <a:solidFill>
                  <a:srgbClr val="FFFF00"/>
                </a:solidFill>
                <a:latin typeface="Constantia"/>
              </a:rPr>
              <a:t>N</a:t>
            </a:r>
            <a:r>
              <a:rPr lang="en-US" sz="2600" b="1" i="1" baseline="-25000">
                <a:solidFill>
                  <a:srgbClr val="FFFF00"/>
                </a:solidFill>
                <a:latin typeface="Constantia"/>
              </a:rPr>
              <a:t>2</a:t>
            </a:r>
            <a:r>
              <a:rPr lang="en-US" sz="2600" b="1">
                <a:solidFill>
                  <a:srgbClr val="FFFF00"/>
                </a:solidFill>
                <a:latin typeface="Constantia"/>
              </a:rPr>
              <a:t>]</a:t>
            </a:r>
            <a:endParaRPr/>
          </a:p>
          <a:p>
            <a:r>
              <a:rPr lang="en-US" sz="2600" b="1">
                <a:solidFill>
                  <a:srgbClr val="FFFF00"/>
                </a:solidFill>
                <a:latin typeface="Constantia"/>
              </a:rPr>
              <a:t>5. A -&gt; B: </a:t>
            </a:r>
            <a:r>
              <a:rPr lang="en-US" sz="2600" b="1" i="1">
                <a:solidFill>
                  <a:srgbClr val="FFFF00"/>
                </a:solidFill>
                <a:latin typeface="Constantia"/>
              </a:rPr>
              <a:t>E</a:t>
            </a:r>
            <a:r>
              <a:rPr lang="en-US" sz="2600" b="1" i="1" baseline="-25000">
                <a:solidFill>
                  <a:srgbClr val="FFFF00"/>
                </a:solidFill>
                <a:latin typeface="Constantia"/>
              </a:rPr>
              <a:t>Ks</a:t>
            </a:r>
            <a:r>
              <a:rPr lang="en-US" sz="2600" b="1">
                <a:solidFill>
                  <a:srgbClr val="FFFF00"/>
                </a:solidFill>
                <a:latin typeface="Constantia"/>
              </a:rPr>
              <a:t>[f(</a:t>
            </a:r>
            <a:r>
              <a:rPr lang="en-US" sz="2600" b="1" i="1">
                <a:solidFill>
                  <a:srgbClr val="FFFF00"/>
                </a:solidFill>
                <a:latin typeface="Constantia"/>
              </a:rPr>
              <a:t>N</a:t>
            </a:r>
            <a:r>
              <a:rPr lang="en-US" sz="2600" b="1" i="1" baseline="-25000">
                <a:solidFill>
                  <a:srgbClr val="FFFF00"/>
                </a:solidFill>
                <a:latin typeface="Constantia"/>
              </a:rPr>
              <a:t>2</a:t>
            </a:r>
            <a:r>
              <a:rPr lang="en-US" sz="2600" b="1">
                <a:solidFill>
                  <a:srgbClr val="FFFF00"/>
                </a:solidFill>
                <a:latin typeface="Constantia"/>
              </a:rPr>
              <a:t>)]</a:t>
            </a:r>
            <a:endParaRPr/>
          </a:p>
        </p:txBody>
      </p:sp>
      <p:sp>
        <p:nvSpPr>
          <p:cNvPr id="380" name="CustomShape 3"/>
          <p:cNvSpPr/>
          <p:nvPr/>
        </p:nvSpPr>
        <p:spPr>
          <a:xfrm>
            <a:off x="539640" y="5883120"/>
            <a:ext cx="8280000" cy="912600"/>
          </a:xfrm>
          <a:prstGeom prst="rect">
            <a:avLst/>
          </a:prstGeom>
          <a:noFill/>
          <a:ln w="9360">
            <a:noFill/>
          </a:ln>
        </p:spPr>
        <p:txBody>
          <a:bodyPr lIns="90000" tIns="45000" rIns="90000" bIns="45000"/>
          <a:lstStyle/>
          <a:p>
            <a:pPr>
              <a:lnSpc>
                <a:spcPct val="100000"/>
              </a:lnSpc>
            </a:pPr>
            <a:r>
              <a:rPr lang="en-IN" b="1">
                <a:solidFill>
                  <a:srgbClr val="000000"/>
                </a:solidFill>
                <a:latin typeface="Constantia"/>
              </a:rPr>
              <a:t>f(</a:t>
            </a:r>
            <a:r>
              <a:rPr lang="en-IN" b="1" i="1">
                <a:solidFill>
                  <a:srgbClr val="000000"/>
                </a:solidFill>
                <a:latin typeface="Constantia"/>
              </a:rPr>
              <a:t>N2</a:t>
            </a:r>
            <a:r>
              <a:rPr lang="en-IN" b="1">
                <a:solidFill>
                  <a:srgbClr val="000000"/>
                </a:solidFill>
                <a:latin typeface="Constantia"/>
              </a:rPr>
              <a:t>)</a:t>
            </a:r>
            <a:r>
              <a:rPr lang="en-IN">
                <a:solidFill>
                  <a:srgbClr val="000000"/>
                </a:solidFill>
                <a:latin typeface="Constantia"/>
              </a:rPr>
              <a:t> is a function making some changes on N2 so that owner of N2 can verify the correct receipt of N2, e.g., F(23456)= 23456+1. That 1 is the verifier code.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Needham-Schroeder Protocol</a:t>
            </a:r>
            <a:endParaRPr/>
          </a:p>
        </p:txBody>
      </p:sp>
      <p:sp>
        <p:nvSpPr>
          <p:cNvPr id="382" name="TextShape 2"/>
          <p:cNvSpPr txBox="1"/>
          <p:nvPr/>
        </p:nvSpPr>
        <p:spPr>
          <a:xfrm>
            <a:off x="457200" y="1935360"/>
            <a:ext cx="8229240" cy="4388760"/>
          </a:xfrm>
          <a:prstGeom prst="rect">
            <a:avLst/>
          </a:prstGeom>
        </p:spPr>
        <p:txBody>
          <a:bodyPr lIns="90000" tIns="45000" rIns="90000" bIns="45000"/>
          <a:lstStyle/>
          <a:p>
            <a:pPr>
              <a:lnSpc>
                <a:spcPct val="90000"/>
              </a:lnSpc>
              <a:buSzPct val="95000"/>
              <a:buFont typeface="Wingdings 2" charset="2"/>
              <a:buChar char=""/>
            </a:pPr>
            <a:r>
              <a:rPr lang="en-US" sz="2600">
                <a:solidFill>
                  <a:srgbClr val="000000"/>
                </a:solidFill>
                <a:latin typeface="Constantia"/>
              </a:rPr>
              <a:t>used to securely distribute a new session key for communications between A &amp; B</a:t>
            </a:r>
            <a:endParaRPr/>
          </a:p>
          <a:p>
            <a:pPr>
              <a:lnSpc>
                <a:spcPct val="90000"/>
              </a:lnSpc>
              <a:buSzPct val="95000"/>
              <a:buFont typeface="Wingdings 2" charset="2"/>
              <a:buChar char=""/>
            </a:pPr>
            <a:r>
              <a:rPr lang="en-US" sz="2600">
                <a:solidFill>
                  <a:srgbClr val="000000"/>
                </a:solidFill>
                <a:latin typeface="Constantia"/>
              </a:rPr>
              <a:t>but is vulnerable to a replay attack if an old session key has been compromised</a:t>
            </a:r>
            <a:endParaRPr/>
          </a:p>
          <a:p>
            <a:pPr lvl="1">
              <a:lnSpc>
                <a:spcPct val="90000"/>
              </a:lnSpc>
              <a:buSzPct val="85000"/>
              <a:buFont typeface="Wingdings 2" charset="2"/>
              <a:buChar char=""/>
            </a:pPr>
            <a:r>
              <a:rPr lang="en-US" sz="2400">
                <a:solidFill>
                  <a:srgbClr val="000000"/>
                </a:solidFill>
                <a:latin typeface="Constantia"/>
              </a:rPr>
              <a:t>then message 3 can be resent convincing B that is communicating with A</a:t>
            </a:r>
            <a:endParaRPr/>
          </a:p>
          <a:p>
            <a:pPr>
              <a:lnSpc>
                <a:spcPct val="90000"/>
              </a:lnSpc>
              <a:buSzPct val="95000"/>
              <a:buFont typeface="Wingdings 2" charset="2"/>
              <a:buChar char=""/>
            </a:pPr>
            <a:r>
              <a:rPr lang="en-US" sz="2600">
                <a:solidFill>
                  <a:srgbClr val="000000"/>
                </a:solidFill>
                <a:latin typeface="Constantia"/>
              </a:rPr>
              <a:t>modifications to address this require:</a:t>
            </a:r>
            <a:endParaRPr/>
          </a:p>
          <a:p>
            <a:pPr lvl="1">
              <a:lnSpc>
                <a:spcPct val="90000"/>
              </a:lnSpc>
              <a:buSzPct val="85000"/>
              <a:buFont typeface="Wingdings 2" charset="2"/>
              <a:buChar char=""/>
            </a:pPr>
            <a:r>
              <a:rPr lang="en-US" sz="2400">
                <a:solidFill>
                  <a:srgbClr val="000000"/>
                </a:solidFill>
                <a:latin typeface="Constantia"/>
              </a:rPr>
              <a:t>timestamps</a:t>
            </a:r>
            <a:endParaRPr/>
          </a:p>
          <a:p>
            <a:pPr lvl="1">
              <a:lnSpc>
                <a:spcPct val="90000"/>
              </a:lnSpc>
              <a:buSzPct val="85000"/>
              <a:buFont typeface="Wingdings 2" charset="2"/>
              <a:buChar char=""/>
            </a:pPr>
            <a:r>
              <a:rPr lang="en-US" sz="2400">
                <a:solidFill>
                  <a:srgbClr val="000000"/>
                </a:solidFill>
                <a:latin typeface="Constantia"/>
              </a:rPr>
              <a:t>using an extra nonce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Using Public-Key Encryption</a:t>
            </a:r>
            <a:endParaRPr/>
          </a:p>
        </p:txBody>
      </p:sp>
      <p:sp>
        <p:nvSpPr>
          <p:cNvPr id="384"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have a range of approaches based on the use of public-key encryption</a:t>
            </a:r>
            <a:endParaRPr/>
          </a:p>
          <a:p>
            <a:pPr>
              <a:lnSpc>
                <a:spcPct val="100000"/>
              </a:lnSpc>
              <a:buSzPct val="95000"/>
              <a:buFont typeface="Wingdings 2" charset="2"/>
              <a:buChar char=""/>
            </a:pPr>
            <a:r>
              <a:rPr lang="en-US" sz="2600">
                <a:solidFill>
                  <a:srgbClr val="000000"/>
                </a:solidFill>
                <a:latin typeface="Constantia"/>
              </a:rPr>
              <a:t>need to ensure have correct public keys for other parties</a:t>
            </a:r>
            <a:endParaRPr/>
          </a:p>
          <a:p>
            <a:pPr>
              <a:lnSpc>
                <a:spcPct val="100000"/>
              </a:lnSpc>
              <a:buSzPct val="95000"/>
              <a:buFont typeface="Wingdings 2" charset="2"/>
              <a:buChar char=""/>
            </a:pPr>
            <a:r>
              <a:rPr lang="en-US" sz="2600">
                <a:solidFill>
                  <a:srgbClr val="000000"/>
                </a:solidFill>
                <a:latin typeface="Constantia"/>
              </a:rPr>
              <a:t>using a central Authentication Server (AS)</a:t>
            </a:r>
            <a:endParaRPr/>
          </a:p>
          <a:p>
            <a:pPr>
              <a:lnSpc>
                <a:spcPct val="100000"/>
              </a:lnSpc>
              <a:buSzPct val="95000"/>
              <a:buFont typeface="Wingdings 2" charset="2"/>
              <a:buChar char=""/>
            </a:pPr>
            <a:r>
              <a:rPr lang="en-US" sz="2600">
                <a:solidFill>
                  <a:srgbClr val="000000"/>
                </a:solidFill>
                <a:latin typeface="Constantia"/>
              </a:rPr>
              <a:t>various protocols exist using timestamps or nonces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Public-Key Cryptosystem: Secrecy</a:t>
            </a:r>
            <a:endParaRPr/>
          </a:p>
        </p:txBody>
      </p:sp>
      <p:sp>
        <p:nvSpPr>
          <p:cNvPr id="117" name="TextShape 2"/>
          <p:cNvSpPr txBox="1"/>
          <p:nvPr/>
        </p:nvSpPr>
        <p:spPr>
          <a:xfrm>
            <a:off x="457200" y="1935360"/>
            <a:ext cx="8229240" cy="4388760"/>
          </a:xfrm>
          <a:prstGeom prst="rect">
            <a:avLst/>
          </a:prstGeom>
        </p:spPr>
        <p:txBody>
          <a:bodyPr lIns="90000" tIns="45000" rIns="90000" bIns="45000"/>
          <a:lstStyle/>
          <a:p>
            <a:endParaRPr/>
          </a:p>
        </p:txBody>
      </p:sp>
      <p:pic>
        <p:nvPicPr>
          <p:cNvPr id="118" name="Picture 2"/>
          <p:cNvPicPr/>
          <p:nvPr/>
        </p:nvPicPr>
        <p:blipFill>
          <a:blip r:embed="rId2"/>
          <a:stretch>
            <a:fillRect/>
          </a:stretch>
        </p:blipFill>
        <p:spPr>
          <a:xfrm>
            <a:off x="599400" y="1966680"/>
            <a:ext cx="7487280" cy="4357440"/>
          </a:xfrm>
          <a:prstGeom prst="rect">
            <a:avLst/>
          </a:prstGeom>
          <a:ln w="9360">
            <a:noFill/>
          </a:ln>
        </p:spPr>
      </p:pic>
      <p:sp>
        <p:nvSpPr>
          <p:cNvPr id="119"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20" name="TextShape 4"/>
          <p:cNvSpPr txBox="1"/>
          <p:nvPr/>
        </p:nvSpPr>
        <p:spPr>
          <a:xfrm>
            <a:off x="7924680" y="6356520"/>
            <a:ext cx="761760" cy="364680"/>
          </a:xfrm>
          <a:prstGeom prst="rect">
            <a:avLst/>
          </a:prstGeom>
        </p:spPr>
        <p:txBody>
          <a:bodyPr lIns="0" tIns="0" rIns="0" bIns="0" anchor="b"/>
          <a:lstStyle/>
          <a:p>
            <a:pPr algn="r">
              <a:lnSpc>
                <a:spcPct val="100000"/>
              </a:lnSpc>
            </a:pPr>
            <a:fld id="{D1327CBE-FBED-4231-B9C4-F2EC756E30FA}" type="slidenum">
              <a:rPr lang="en-IN" sz="1200">
                <a:solidFill>
                  <a:srgbClr val="035C75"/>
                </a:solidFill>
                <a:latin typeface="Constantia"/>
              </a:rPr>
              <a:t>6</a:t>
            </a:fld>
            <a:endParaRPr/>
          </a:p>
        </p:txBody>
      </p:sp>
      <p:sp>
        <p:nvSpPr>
          <p:cNvPr id="121"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extShape 1"/>
          <p:cNvSpPr txBox="1"/>
          <p:nvPr/>
        </p:nvSpPr>
        <p:spPr>
          <a:xfrm>
            <a:off x="457200" y="704160"/>
            <a:ext cx="8229240" cy="1142640"/>
          </a:xfrm>
          <a:prstGeom prst="rect">
            <a:avLst/>
          </a:prstGeom>
        </p:spPr>
        <p:txBody>
          <a:bodyPr lIns="0" tIns="45000" rIns="0" bIns="0" anchor="b"/>
          <a:lstStyle/>
          <a:p>
            <a:pPr>
              <a:lnSpc>
                <a:spcPct val="100000"/>
              </a:lnSpc>
            </a:pPr>
            <a:r>
              <a:rPr lang="en-US" sz="4000">
                <a:solidFill>
                  <a:srgbClr val="04617B"/>
                </a:solidFill>
                <a:latin typeface="Calibri"/>
              </a:rPr>
              <a:t>Denning Authentication Server Protocol</a:t>
            </a:r>
            <a:endParaRPr/>
          </a:p>
        </p:txBody>
      </p:sp>
      <p:sp>
        <p:nvSpPr>
          <p:cNvPr id="386" name="TextShape 2"/>
          <p:cNvSpPr txBox="1"/>
          <p:nvPr/>
        </p:nvSpPr>
        <p:spPr>
          <a:xfrm>
            <a:off x="457200" y="1935360"/>
            <a:ext cx="8229240" cy="4388760"/>
          </a:xfrm>
          <a:prstGeom prst="rect">
            <a:avLst/>
          </a:prstGeom>
        </p:spPr>
        <p:txBody>
          <a:bodyPr lIns="90000" tIns="45000" rIns="90000" bIns="45000"/>
          <a:lstStyle/>
          <a:p>
            <a:pPr>
              <a:lnSpc>
                <a:spcPct val="90000"/>
              </a:lnSpc>
              <a:buSzPct val="95000"/>
              <a:buFont typeface="Wingdings 2" charset="2"/>
              <a:buChar char=""/>
            </a:pPr>
            <a:r>
              <a:rPr lang="en-US" sz="2800">
                <a:solidFill>
                  <a:srgbClr val="000000"/>
                </a:solidFill>
                <a:latin typeface="Constantia"/>
              </a:rPr>
              <a:t>Denning presented the following:</a:t>
            </a:r>
            <a:endParaRPr/>
          </a:p>
          <a:p>
            <a:r>
              <a:rPr lang="en-US" sz="2400" b="1">
                <a:solidFill>
                  <a:srgbClr val="FFFF00"/>
                </a:solidFill>
                <a:latin typeface="Constantia"/>
              </a:rPr>
              <a:t>1. A -&gt; AS: </a:t>
            </a:r>
            <a:r>
              <a:rPr lang="en-US" sz="2400" b="1" i="1">
                <a:solidFill>
                  <a:srgbClr val="FFFF00"/>
                </a:solidFill>
                <a:latin typeface="Constantia"/>
              </a:rPr>
              <a:t>ID</a:t>
            </a:r>
            <a:r>
              <a:rPr lang="en-US" sz="2400" b="1" i="1" baseline="-25000">
                <a:solidFill>
                  <a:srgbClr val="FFFF00"/>
                </a:solidFill>
                <a:latin typeface="Constantia"/>
              </a:rPr>
              <a:t>A</a:t>
            </a:r>
            <a:r>
              <a:rPr lang="en-US" sz="2400" b="1" i="1">
                <a:solidFill>
                  <a:srgbClr val="FFFF00"/>
                </a:solidFill>
                <a:latin typeface="Constantia"/>
              </a:rPr>
              <a:t> </a:t>
            </a:r>
            <a:r>
              <a:rPr lang="en-US" sz="2400" b="1">
                <a:solidFill>
                  <a:srgbClr val="FFFF00"/>
                </a:solidFill>
                <a:latin typeface="Constantia"/>
              </a:rPr>
              <a:t>|| </a:t>
            </a:r>
            <a:r>
              <a:rPr lang="en-US" sz="2400" b="1" i="1">
                <a:solidFill>
                  <a:srgbClr val="FFFF00"/>
                </a:solidFill>
                <a:latin typeface="Constantia"/>
              </a:rPr>
              <a:t>ID</a:t>
            </a:r>
            <a:r>
              <a:rPr lang="en-US" sz="2400" b="1" i="1" baseline="-25000">
                <a:solidFill>
                  <a:srgbClr val="FFFF00"/>
                </a:solidFill>
                <a:latin typeface="Constantia"/>
              </a:rPr>
              <a:t>B</a:t>
            </a:r>
            <a:endParaRPr/>
          </a:p>
          <a:p>
            <a:r>
              <a:rPr lang="en-US" sz="2400" b="1">
                <a:solidFill>
                  <a:srgbClr val="FFFF00"/>
                </a:solidFill>
                <a:latin typeface="Constantia"/>
              </a:rPr>
              <a:t>2. AS -&gt; A: E</a:t>
            </a:r>
            <a:r>
              <a:rPr lang="en-US" sz="2400" b="1" baseline="-25000">
                <a:solidFill>
                  <a:srgbClr val="FFFF00"/>
                </a:solidFill>
                <a:latin typeface="Constantia"/>
              </a:rPr>
              <a:t>PRas</a:t>
            </a:r>
            <a:r>
              <a:rPr lang="en-US" sz="2400" b="1">
                <a:solidFill>
                  <a:srgbClr val="FFFF00"/>
                </a:solidFill>
                <a:latin typeface="Constantia"/>
              </a:rPr>
              <a:t>[</a:t>
            </a:r>
            <a:r>
              <a:rPr lang="en-US" sz="2400" b="1" i="1">
                <a:solidFill>
                  <a:srgbClr val="FFFF00"/>
                </a:solidFill>
                <a:latin typeface="Constantia"/>
              </a:rPr>
              <a:t>ID</a:t>
            </a:r>
            <a:r>
              <a:rPr lang="en-US" sz="2400" b="1" i="1" baseline="-25000">
                <a:solidFill>
                  <a:srgbClr val="FFFF00"/>
                </a:solidFill>
                <a:latin typeface="Constantia"/>
              </a:rPr>
              <a:t>A</a:t>
            </a:r>
            <a:r>
              <a:rPr lang="en-US" sz="2400" b="1">
                <a:solidFill>
                  <a:srgbClr val="FFFF00"/>
                </a:solidFill>
                <a:latin typeface="Constantia"/>
              </a:rPr>
              <a:t>||PU</a:t>
            </a:r>
            <a:r>
              <a:rPr lang="en-US" sz="2400" b="1" i="1" baseline="-25000">
                <a:solidFill>
                  <a:srgbClr val="FFFF00"/>
                </a:solidFill>
                <a:latin typeface="Constantia"/>
              </a:rPr>
              <a:t>a</a:t>
            </a:r>
            <a:r>
              <a:rPr lang="en-US" sz="2400" b="1">
                <a:solidFill>
                  <a:srgbClr val="FFFF00"/>
                </a:solidFill>
                <a:latin typeface="Constantia"/>
              </a:rPr>
              <a:t>||T] || E</a:t>
            </a:r>
            <a:r>
              <a:rPr lang="en-US" sz="2400" b="1" baseline="-25000">
                <a:solidFill>
                  <a:srgbClr val="FFFF00"/>
                </a:solidFill>
                <a:latin typeface="Constantia"/>
              </a:rPr>
              <a:t>PRas</a:t>
            </a:r>
            <a:r>
              <a:rPr lang="en-US" sz="2400" b="1">
                <a:solidFill>
                  <a:srgbClr val="FFFF00"/>
                </a:solidFill>
                <a:latin typeface="Constantia"/>
              </a:rPr>
              <a:t>[</a:t>
            </a:r>
            <a:r>
              <a:rPr lang="en-US" sz="2400" b="1" i="1">
                <a:solidFill>
                  <a:srgbClr val="FFFF00"/>
                </a:solidFill>
                <a:latin typeface="Constantia"/>
              </a:rPr>
              <a:t>ID</a:t>
            </a:r>
            <a:r>
              <a:rPr lang="en-US" sz="2400" b="1" i="1" baseline="-25000">
                <a:solidFill>
                  <a:srgbClr val="FFFF00"/>
                </a:solidFill>
                <a:latin typeface="Constantia"/>
              </a:rPr>
              <a:t>B</a:t>
            </a:r>
            <a:r>
              <a:rPr lang="en-US" sz="2400" b="1">
                <a:solidFill>
                  <a:srgbClr val="FFFF00"/>
                </a:solidFill>
                <a:latin typeface="Constantia"/>
              </a:rPr>
              <a:t>||PU</a:t>
            </a:r>
            <a:r>
              <a:rPr lang="en-US" sz="2400" b="1" i="1" baseline="-25000">
                <a:solidFill>
                  <a:srgbClr val="FFFF00"/>
                </a:solidFill>
                <a:latin typeface="Constantia"/>
              </a:rPr>
              <a:t>b</a:t>
            </a:r>
            <a:r>
              <a:rPr lang="en-US" sz="2400" b="1">
                <a:solidFill>
                  <a:srgbClr val="FFFF00"/>
                </a:solidFill>
                <a:latin typeface="Constantia"/>
              </a:rPr>
              <a:t>||T] </a:t>
            </a:r>
            <a:endParaRPr/>
          </a:p>
          <a:p>
            <a:r>
              <a:rPr lang="en-US" sz="2400" b="1">
                <a:solidFill>
                  <a:srgbClr val="FFFF00"/>
                </a:solidFill>
                <a:latin typeface="Constantia"/>
              </a:rPr>
              <a:t>3. A -&gt; B: E</a:t>
            </a:r>
            <a:r>
              <a:rPr lang="en-US" sz="2400" b="1" baseline="-25000">
                <a:solidFill>
                  <a:srgbClr val="FFFF00"/>
                </a:solidFill>
                <a:latin typeface="Constantia"/>
              </a:rPr>
              <a:t>PRas</a:t>
            </a:r>
            <a:r>
              <a:rPr lang="en-US" sz="2400" b="1">
                <a:solidFill>
                  <a:srgbClr val="FFFF00"/>
                </a:solidFill>
                <a:latin typeface="Constantia"/>
              </a:rPr>
              <a:t>[</a:t>
            </a:r>
            <a:r>
              <a:rPr lang="en-US" sz="2400" b="1" i="1">
                <a:solidFill>
                  <a:srgbClr val="FFFF00"/>
                </a:solidFill>
                <a:latin typeface="Constantia"/>
              </a:rPr>
              <a:t>ID</a:t>
            </a:r>
            <a:r>
              <a:rPr lang="en-US" sz="2400" b="1" i="1" baseline="-25000">
                <a:solidFill>
                  <a:srgbClr val="FFFF00"/>
                </a:solidFill>
                <a:latin typeface="Constantia"/>
              </a:rPr>
              <a:t>A</a:t>
            </a:r>
            <a:r>
              <a:rPr lang="en-US" sz="2400" b="1">
                <a:solidFill>
                  <a:srgbClr val="FFFF00"/>
                </a:solidFill>
                <a:latin typeface="Constantia"/>
              </a:rPr>
              <a:t>||PU</a:t>
            </a:r>
            <a:r>
              <a:rPr lang="en-US" sz="2400" b="1" i="1" baseline="-25000">
                <a:solidFill>
                  <a:srgbClr val="FFFF00"/>
                </a:solidFill>
                <a:latin typeface="Constantia"/>
              </a:rPr>
              <a:t>a</a:t>
            </a:r>
            <a:r>
              <a:rPr lang="en-US" sz="2400" b="1">
                <a:solidFill>
                  <a:srgbClr val="FFFF00"/>
                </a:solidFill>
                <a:latin typeface="Constantia"/>
              </a:rPr>
              <a:t>||T] || E</a:t>
            </a:r>
            <a:r>
              <a:rPr lang="en-US" sz="2400" b="1" baseline="-25000">
                <a:solidFill>
                  <a:srgbClr val="FFFF00"/>
                </a:solidFill>
                <a:latin typeface="Constantia"/>
              </a:rPr>
              <a:t>PRas</a:t>
            </a:r>
            <a:r>
              <a:rPr lang="en-US" sz="2400" b="1">
                <a:solidFill>
                  <a:srgbClr val="FFFF00"/>
                </a:solidFill>
                <a:latin typeface="Constantia"/>
              </a:rPr>
              <a:t>[</a:t>
            </a:r>
            <a:r>
              <a:rPr lang="en-US" sz="2400" b="1" i="1">
                <a:solidFill>
                  <a:srgbClr val="FFFF00"/>
                </a:solidFill>
                <a:latin typeface="Constantia"/>
              </a:rPr>
              <a:t>ID</a:t>
            </a:r>
            <a:r>
              <a:rPr lang="en-US" sz="2400" b="1" i="1" baseline="-25000">
                <a:solidFill>
                  <a:srgbClr val="FFFF00"/>
                </a:solidFill>
                <a:latin typeface="Constantia"/>
              </a:rPr>
              <a:t>B</a:t>
            </a:r>
            <a:r>
              <a:rPr lang="en-US" sz="2400" b="1">
                <a:solidFill>
                  <a:srgbClr val="FFFF00"/>
                </a:solidFill>
                <a:latin typeface="Constantia"/>
              </a:rPr>
              <a:t>||PU</a:t>
            </a:r>
            <a:r>
              <a:rPr lang="en-US" sz="2400" b="1" i="1" baseline="-25000">
                <a:solidFill>
                  <a:srgbClr val="FFFF00"/>
                </a:solidFill>
                <a:latin typeface="Constantia"/>
              </a:rPr>
              <a:t>b</a:t>
            </a:r>
            <a:r>
              <a:rPr lang="en-US" sz="2400" b="1">
                <a:solidFill>
                  <a:srgbClr val="FFFF00"/>
                </a:solidFill>
                <a:latin typeface="Constantia"/>
              </a:rPr>
              <a:t>||T] || E</a:t>
            </a:r>
            <a:r>
              <a:rPr lang="en-US" sz="2400" b="1" baseline="-25000">
                <a:solidFill>
                  <a:srgbClr val="FFFF00"/>
                </a:solidFill>
                <a:latin typeface="Constantia"/>
              </a:rPr>
              <a:t>PUb</a:t>
            </a:r>
            <a:r>
              <a:rPr lang="en-US" sz="2400" b="1">
                <a:solidFill>
                  <a:srgbClr val="FFFF00"/>
                </a:solidFill>
                <a:latin typeface="Constantia"/>
              </a:rPr>
              <a:t>[E</a:t>
            </a:r>
            <a:r>
              <a:rPr lang="en-US" sz="2400" b="1" baseline="-25000">
                <a:solidFill>
                  <a:srgbClr val="FFFF00"/>
                </a:solidFill>
                <a:latin typeface="Constantia"/>
              </a:rPr>
              <a:t>PRa</a:t>
            </a:r>
            <a:r>
              <a:rPr lang="en-US" sz="2400" b="1">
                <a:solidFill>
                  <a:srgbClr val="FFFF00"/>
                </a:solidFill>
                <a:latin typeface="Constantia"/>
              </a:rPr>
              <a:t>[K</a:t>
            </a:r>
            <a:r>
              <a:rPr lang="en-US" sz="2400" b="1" i="1" baseline="-25000">
                <a:solidFill>
                  <a:srgbClr val="FFFF00"/>
                </a:solidFill>
                <a:latin typeface="Constantia"/>
              </a:rPr>
              <a:t>s</a:t>
            </a:r>
            <a:r>
              <a:rPr lang="en-US" sz="2400" b="1">
                <a:solidFill>
                  <a:srgbClr val="FFFF00"/>
                </a:solidFill>
                <a:latin typeface="Constantia"/>
              </a:rPr>
              <a:t>||T]] </a:t>
            </a:r>
            <a:endParaRPr/>
          </a:p>
          <a:p>
            <a:pPr>
              <a:lnSpc>
                <a:spcPct val="90000"/>
              </a:lnSpc>
              <a:buSzPct val="95000"/>
              <a:buFont typeface="Wingdings 2" charset="2"/>
              <a:buChar char=""/>
            </a:pPr>
            <a:r>
              <a:rPr lang="en-US" sz="2800">
                <a:solidFill>
                  <a:srgbClr val="000000"/>
                </a:solidFill>
                <a:latin typeface="Constantia"/>
              </a:rPr>
              <a:t>Note that to avoid the </a:t>
            </a:r>
            <a:r>
              <a:rPr lang="en-US" sz="2800">
                <a:solidFill>
                  <a:srgbClr val="000000"/>
                </a:solidFill>
                <a:latin typeface="Times New Roman"/>
              </a:rPr>
              <a:t>risk of exposure by the AS</a:t>
            </a:r>
            <a:r>
              <a:rPr lang="en-US" sz="2800">
                <a:solidFill>
                  <a:srgbClr val="000000"/>
                </a:solidFill>
                <a:latin typeface="Constantia"/>
              </a:rPr>
              <a:t> session key is chosen by A, hence AS need not be trusted to protect it</a:t>
            </a:r>
            <a:endParaRPr/>
          </a:p>
          <a:p>
            <a:pPr>
              <a:lnSpc>
                <a:spcPct val="90000"/>
              </a:lnSpc>
              <a:buSzPct val="95000"/>
              <a:buFont typeface="Wingdings 2" charset="2"/>
              <a:buChar char=""/>
            </a:pPr>
            <a:r>
              <a:rPr lang="en-US" sz="2800">
                <a:solidFill>
                  <a:srgbClr val="000000"/>
                </a:solidFill>
                <a:latin typeface="Constantia"/>
              </a:rPr>
              <a:t>timestamps prevent replay attacks but require synchronized clocks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One-Way Authentication</a:t>
            </a:r>
            <a:endParaRPr/>
          </a:p>
        </p:txBody>
      </p:sp>
      <p:sp>
        <p:nvSpPr>
          <p:cNvPr id="388"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800">
                <a:solidFill>
                  <a:srgbClr val="FFFF00"/>
                </a:solidFill>
                <a:latin typeface="Constantia"/>
              </a:rPr>
              <a:t>T</a:t>
            </a:r>
            <a:r>
              <a:rPr lang="en-US" sz="2800">
                <a:solidFill>
                  <a:srgbClr val="FFFF00"/>
                </a:solidFill>
                <a:latin typeface="Times New Roman"/>
              </a:rPr>
              <a:t>he recipient wants some assurance that the message is from the alleged sender. </a:t>
            </a:r>
            <a:r>
              <a:rPr lang="en-US" sz="2800">
                <a:solidFill>
                  <a:srgbClr val="FFFF00"/>
                </a:solidFill>
                <a:latin typeface="Constantia"/>
              </a:rPr>
              <a:t>One-Way Authentication addresses these requirements.</a:t>
            </a:r>
            <a:endParaRPr/>
          </a:p>
          <a:p>
            <a:pPr>
              <a:lnSpc>
                <a:spcPct val="100000"/>
              </a:lnSpc>
              <a:buSzPct val="95000"/>
              <a:buFont typeface="Wingdings 2" charset="2"/>
              <a:buChar char=""/>
            </a:pPr>
            <a:r>
              <a:rPr lang="en-US" sz="2800">
                <a:solidFill>
                  <a:srgbClr val="000000"/>
                </a:solidFill>
                <a:latin typeface="Constantia"/>
              </a:rPr>
              <a:t>Required when sender &amp; receiver communicate in connectionless mode (eg. email)</a:t>
            </a:r>
            <a:endParaRPr/>
          </a:p>
          <a:p>
            <a:pPr>
              <a:lnSpc>
                <a:spcPct val="100000"/>
              </a:lnSpc>
              <a:buSzPct val="95000"/>
              <a:buFont typeface="Wingdings 2" charset="2"/>
              <a:buChar char=""/>
            </a:pPr>
            <a:r>
              <a:rPr lang="en-US" sz="2800">
                <a:solidFill>
                  <a:srgbClr val="000000"/>
                </a:solidFill>
                <a:latin typeface="Constantia"/>
              </a:rPr>
              <a:t>Have header in clear text so can be delivered by email systems</a:t>
            </a:r>
            <a:endParaRPr/>
          </a:p>
          <a:p>
            <a:pPr>
              <a:lnSpc>
                <a:spcPct val="100000"/>
              </a:lnSpc>
              <a:buSzPct val="95000"/>
              <a:buFont typeface="Wingdings 2" charset="2"/>
              <a:buChar char=""/>
            </a:pPr>
            <a:r>
              <a:rPr lang="en-US" sz="2800">
                <a:solidFill>
                  <a:srgbClr val="000000"/>
                </a:solidFill>
                <a:latin typeface="Constantia"/>
              </a:rPr>
              <a:t>May want contents of body protected &amp; sender authenticated</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TextShape 1"/>
          <p:cNvSpPr txBox="1"/>
          <p:nvPr/>
        </p:nvSpPr>
        <p:spPr>
          <a:xfrm>
            <a:off x="457200" y="704160"/>
            <a:ext cx="8229240" cy="1142640"/>
          </a:xfrm>
          <a:prstGeom prst="rect">
            <a:avLst/>
          </a:prstGeom>
        </p:spPr>
        <p:txBody>
          <a:bodyPr lIns="0" tIns="45000" rIns="0" bIns="0" anchor="b"/>
          <a:lstStyle/>
          <a:p>
            <a:pPr>
              <a:lnSpc>
                <a:spcPct val="100000"/>
              </a:lnSpc>
            </a:pPr>
            <a:r>
              <a:rPr lang="en-US" sz="4000">
                <a:solidFill>
                  <a:srgbClr val="04617B"/>
                </a:solidFill>
                <a:latin typeface="Calibri"/>
              </a:rPr>
              <a:t>One-Way Authentication Using Symmetric Encryption</a:t>
            </a:r>
            <a:endParaRPr/>
          </a:p>
        </p:txBody>
      </p:sp>
      <p:sp>
        <p:nvSpPr>
          <p:cNvPr id="390"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can refine use of KDC but can’t have final exchange of nonces:</a:t>
            </a:r>
            <a:endParaRPr/>
          </a:p>
          <a:p>
            <a:r>
              <a:rPr lang="en-US" sz="2400" b="1">
                <a:solidFill>
                  <a:srgbClr val="FFFF00"/>
                </a:solidFill>
                <a:latin typeface="Constantia"/>
              </a:rPr>
              <a:t>1. A-&gt;KDC: </a:t>
            </a:r>
            <a:r>
              <a:rPr lang="en-US" sz="2400" b="1" i="1">
                <a:solidFill>
                  <a:srgbClr val="FFFF00"/>
                </a:solidFill>
                <a:latin typeface="Constantia"/>
              </a:rPr>
              <a:t>ID</a:t>
            </a:r>
            <a:r>
              <a:rPr lang="en-US" sz="2400" b="1" i="1" baseline="-25000">
                <a:solidFill>
                  <a:srgbClr val="FFFF00"/>
                </a:solidFill>
                <a:latin typeface="Constantia"/>
              </a:rPr>
              <a:t>A</a:t>
            </a:r>
            <a:r>
              <a:rPr lang="en-US" sz="2400" b="1" i="1">
                <a:solidFill>
                  <a:srgbClr val="FFFF00"/>
                </a:solidFill>
                <a:latin typeface="Constantia"/>
              </a:rPr>
              <a:t> </a:t>
            </a:r>
            <a:r>
              <a:rPr lang="en-US" sz="2400" b="1">
                <a:solidFill>
                  <a:srgbClr val="FFFF00"/>
                </a:solidFill>
                <a:latin typeface="Constantia"/>
              </a:rPr>
              <a:t>|| </a:t>
            </a:r>
            <a:r>
              <a:rPr lang="en-US" sz="2400" b="1" i="1">
                <a:solidFill>
                  <a:srgbClr val="FFFF00"/>
                </a:solidFill>
                <a:latin typeface="Constantia"/>
              </a:rPr>
              <a:t>ID</a:t>
            </a:r>
            <a:r>
              <a:rPr lang="en-US" sz="2400" b="1" i="1" baseline="-25000">
                <a:solidFill>
                  <a:srgbClr val="FFFF00"/>
                </a:solidFill>
                <a:latin typeface="Constantia"/>
              </a:rPr>
              <a:t>B</a:t>
            </a:r>
            <a:r>
              <a:rPr lang="en-US" sz="2400" b="1" i="1">
                <a:solidFill>
                  <a:srgbClr val="FFFF00"/>
                </a:solidFill>
                <a:latin typeface="Constantia"/>
              </a:rPr>
              <a:t> </a:t>
            </a:r>
            <a:r>
              <a:rPr lang="en-US" sz="2400" b="1">
                <a:solidFill>
                  <a:srgbClr val="FFFF00"/>
                </a:solidFill>
                <a:latin typeface="Constantia"/>
              </a:rPr>
              <a:t>|| </a:t>
            </a:r>
            <a:r>
              <a:rPr lang="en-US" sz="2400" b="1" i="1">
                <a:solidFill>
                  <a:srgbClr val="FFFF00"/>
                </a:solidFill>
                <a:latin typeface="Constantia"/>
              </a:rPr>
              <a:t>N</a:t>
            </a:r>
            <a:r>
              <a:rPr lang="en-US" sz="2400" b="1" i="1" baseline="-25000">
                <a:solidFill>
                  <a:srgbClr val="FFFF00"/>
                </a:solidFill>
                <a:latin typeface="Constantia"/>
              </a:rPr>
              <a:t>1</a:t>
            </a:r>
            <a:endParaRPr/>
          </a:p>
          <a:p>
            <a:r>
              <a:rPr lang="en-US" sz="2400" b="1">
                <a:solidFill>
                  <a:srgbClr val="FFFF00"/>
                </a:solidFill>
                <a:latin typeface="Constantia"/>
              </a:rPr>
              <a:t>2. KDC -&gt; A: E</a:t>
            </a:r>
            <a:r>
              <a:rPr lang="en-US" sz="2400" b="1" baseline="-25000">
                <a:solidFill>
                  <a:srgbClr val="FFFF00"/>
                </a:solidFill>
                <a:latin typeface="Constantia"/>
              </a:rPr>
              <a:t>Ka</a:t>
            </a:r>
            <a:r>
              <a:rPr lang="en-US" sz="2400" b="1">
                <a:solidFill>
                  <a:srgbClr val="FFFF00"/>
                </a:solidFill>
                <a:latin typeface="Constantia"/>
              </a:rPr>
              <a:t>[Ks</a:t>
            </a:r>
            <a:r>
              <a:rPr lang="en-US" sz="2400" b="1" i="1">
                <a:solidFill>
                  <a:srgbClr val="FFFF00"/>
                </a:solidFill>
                <a:latin typeface="Constantia"/>
              </a:rPr>
              <a:t> </a:t>
            </a:r>
            <a:r>
              <a:rPr lang="en-US" sz="2400" b="1">
                <a:solidFill>
                  <a:srgbClr val="FFFF00"/>
                </a:solidFill>
                <a:latin typeface="Constantia"/>
              </a:rPr>
              <a:t>|| </a:t>
            </a:r>
            <a:r>
              <a:rPr lang="en-US" sz="2400" b="1" i="1">
                <a:solidFill>
                  <a:srgbClr val="FFFF00"/>
                </a:solidFill>
                <a:latin typeface="Constantia"/>
              </a:rPr>
              <a:t>ID</a:t>
            </a:r>
            <a:r>
              <a:rPr lang="en-US" sz="2400" b="1" i="1" baseline="-25000">
                <a:solidFill>
                  <a:srgbClr val="FFFF00"/>
                </a:solidFill>
                <a:latin typeface="Constantia"/>
              </a:rPr>
              <a:t>B</a:t>
            </a:r>
            <a:r>
              <a:rPr lang="en-US" sz="2400" b="1" i="1">
                <a:solidFill>
                  <a:srgbClr val="FFFF00"/>
                </a:solidFill>
                <a:latin typeface="Constantia"/>
              </a:rPr>
              <a:t> </a:t>
            </a:r>
            <a:r>
              <a:rPr lang="en-US" sz="2400" b="1">
                <a:solidFill>
                  <a:srgbClr val="FFFF00"/>
                </a:solidFill>
                <a:latin typeface="Constantia"/>
              </a:rPr>
              <a:t>|| </a:t>
            </a:r>
            <a:r>
              <a:rPr lang="en-US" sz="2400" b="1" i="1">
                <a:solidFill>
                  <a:srgbClr val="FFFF00"/>
                </a:solidFill>
                <a:latin typeface="Constantia"/>
              </a:rPr>
              <a:t>N</a:t>
            </a:r>
            <a:r>
              <a:rPr lang="en-US" sz="2400" b="1" i="1" baseline="-25000">
                <a:solidFill>
                  <a:srgbClr val="FFFF00"/>
                </a:solidFill>
                <a:latin typeface="Constantia"/>
              </a:rPr>
              <a:t>1</a:t>
            </a:r>
            <a:r>
              <a:rPr lang="en-US" sz="2400" b="1">
                <a:solidFill>
                  <a:srgbClr val="FFFF00"/>
                </a:solidFill>
                <a:latin typeface="Constantia"/>
              </a:rPr>
              <a:t> || E</a:t>
            </a:r>
            <a:r>
              <a:rPr lang="en-US" sz="2400" b="1" i="1" baseline="-25000">
                <a:solidFill>
                  <a:srgbClr val="FFFF00"/>
                </a:solidFill>
                <a:latin typeface="Constantia"/>
              </a:rPr>
              <a:t>Kb</a:t>
            </a:r>
            <a:r>
              <a:rPr lang="en-US" sz="2400" b="1">
                <a:solidFill>
                  <a:srgbClr val="FFFF00"/>
                </a:solidFill>
                <a:latin typeface="Constantia"/>
              </a:rPr>
              <a:t>[</a:t>
            </a:r>
            <a:r>
              <a:rPr lang="en-US" sz="2400" b="1" i="1">
                <a:solidFill>
                  <a:srgbClr val="FFFF00"/>
                </a:solidFill>
                <a:latin typeface="Constantia"/>
              </a:rPr>
              <a:t>Ks</a:t>
            </a:r>
            <a:r>
              <a:rPr lang="en-US" sz="2400" b="1">
                <a:solidFill>
                  <a:srgbClr val="FFFF00"/>
                </a:solidFill>
                <a:latin typeface="Constantia"/>
              </a:rPr>
              <a:t>||</a:t>
            </a:r>
            <a:r>
              <a:rPr lang="en-US" sz="2400" b="1" i="1">
                <a:solidFill>
                  <a:srgbClr val="FFFF00"/>
                </a:solidFill>
                <a:latin typeface="Constantia"/>
              </a:rPr>
              <a:t>ID</a:t>
            </a:r>
            <a:r>
              <a:rPr lang="en-US" sz="2400" b="1" i="1" baseline="-25000">
                <a:solidFill>
                  <a:srgbClr val="FFFF00"/>
                </a:solidFill>
                <a:latin typeface="Constantia"/>
              </a:rPr>
              <a:t>A</a:t>
            </a:r>
            <a:r>
              <a:rPr lang="en-US" sz="2400" b="1">
                <a:solidFill>
                  <a:srgbClr val="FFFF00"/>
                </a:solidFill>
                <a:latin typeface="Constantia"/>
              </a:rPr>
              <a:t>] ]</a:t>
            </a:r>
            <a:endParaRPr/>
          </a:p>
          <a:p>
            <a:r>
              <a:rPr lang="en-US" sz="2400" b="1">
                <a:solidFill>
                  <a:srgbClr val="FFFF00"/>
                </a:solidFill>
                <a:latin typeface="Constantia"/>
              </a:rPr>
              <a:t>3. A -&gt; B: </a:t>
            </a:r>
            <a:r>
              <a:rPr lang="en-US" sz="2400" b="1" i="1">
                <a:solidFill>
                  <a:srgbClr val="FFFF00"/>
                </a:solidFill>
                <a:latin typeface="Constantia"/>
              </a:rPr>
              <a:t>E</a:t>
            </a:r>
            <a:r>
              <a:rPr lang="en-US" sz="2400" b="1" i="1" baseline="-25000">
                <a:solidFill>
                  <a:srgbClr val="FFFF00"/>
                </a:solidFill>
                <a:latin typeface="Constantia"/>
              </a:rPr>
              <a:t>Kb</a:t>
            </a:r>
            <a:r>
              <a:rPr lang="en-US" sz="2400" b="1">
                <a:solidFill>
                  <a:srgbClr val="FFFF00"/>
                </a:solidFill>
                <a:latin typeface="Constantia"/>
              </a:rPr>
              <a:t>[</a:t>
            </a:r>
            <a:r>
              <a:rPr lang="en-US" sz="2400" b="1" i="1">
                <a:solidFill>
                  <a:srgbClr val="FFFF00"/>
                </a:solidFill>
                <a:latin typeface="Constantia"/>
              </a:rPr>
              <a:t>Ks</a:t>
            </a:r>
            <a:r>
              <a:rPr lang="en-US" sz="2400" b="1">
                <a:solidFill>
                  <a:srgbClr val="FFFF00"/>
                </a:solidFill>
                <a:latin typeface="Constantia"/>
              </a:rPr>
              <a:t>||</a:t>
            </a:r>
            <a:r>
              <a:rPr lang="en-US" sz="2400" b="1" i="1">
                <a:solidFill>
                  <a:srgbClr val="FFFF00"/>
                </a:solidFill>
                <a:latin typeface="Constantia"/>
              </a:rPr>
              <a:t>ID</a:t>
            </a:r>
            <a:r>
              <a:rPr lang="en-US" sz="2400" b="1" i="1" baseline="-25000">
                <a:solidFill>
                  <a:srgbClr val="FFFF00"/>
                </a:solidFill>
                <a:latin typeface="Constantia"/>
              </a:rPr>
              <a:t>A</a:t>
            </a:r>
            <a:r>
              <a:rPr lang="en-US" sz="2400" b="1">
                <a:solidFill>
                  <a:srgbClr val="FFFF00"/>
                </a:solidFill>
                <a:latin typeface="Constantia"/>
              </a:rPr>
              <a:t>] || E</a:t>
            </a:r>
            <a:r>
              <a:rPr lang="en-US" sz="2400" b="1" baseline="-25000">
                <a:solidFill>
                  <a:srgbClr val="FFFF00"/>
                </a:solidFill>
                <a:latin typeface="Constantia"/>
              </a:rPr>
              <a:t>Ks</a:t>
            </a:r>
            <a:r>
              <a:rPr lang="en-US" sz="2400" b="1">
                <a:solidFill>
                  <a:srgbClr val="FFFF00"/>
                </a:solidFill>
                <a:latin typeface="Constantia"/>
              </a:rPr>
              <a:t>[M]</a:t>
            </a:r>
            <a:endParaRPr/>
          </a:p>
          <a:p>
            <a:pPr>
              <a:lnSpc>
                <a:spcPct val="100000"/>
              </a:lnSpc>
              <a:buSzPct val="95000"/>
              <a:buFont typeface="Wingdings 2" charset="2"/>
              <a:buChar char=""/>
            </a:pPr>
            <a:r>
              <a:rPr lang="en-US" sz="2600" i="1">
                <a:solidFill>
                  <a:srgbClr val="000000"/>
                </a:solidFill>
                <a:latin typeface="Constantia"/>
              </a:rPr>
              <a:t> </a:t>
            </a:r>
            <a:r>
              <a:rPr lang="en-US" sz="2600">
                <a:solidFill>
                  <a:srgbClr val="000000"/>
                </a:solidFill>
                <a:latin typeface="Constantia"/>
              </a:rPr>
              <a:t>does not protect against replays</a:t>
            </a:r>
            <a:endParaRPr/>
          </a:p>
          <a:p>
            <a:pPr lvl="1">
              <a:lnSpc>
                <a:spcPct val="100000"/>
              </a:lnSpc>
              <a:buSzPct val="85000"/>
              <a:buFont typeface="Wingdings 2" charset="2"/>
              <a:buChar char=""/>
            </a:pPr>
            <a:r>
              <a:rPr lang="en-US" sz="2400">
                <a:solidFill>
                  <a:srgbClr val="000000"/>
                </a:solidFill>
                <a:latin typeface="Constantia"/>
              </a:rPr>
              <a:t>could rely on timestamp in message, though email delays make this problematic</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TextShape 1"/>
          <p:cNvSpPr txBox="1"/>
          <p:nvPr/>
        </p:nvSpPr>
        <p:spPr>
          <a:xfrm>
            <a:off x="457200" y="704160"/>
            <a:ext cx="8229240" cy="1142640"/>
          </a:xfrm>
          <a:prstGeom prst="rect">
            <a:avLst/>
          </a:prstGeom>
        </p:spPr>
        <p:txBody>
          <a:bodyPr lIns="0" tIns="45000" rIns="0" bIns="0" anchor="b"/>
          <a:lstStyle/>
          <a:p>
            <a:pPr>
              <a:lnSpc>
                <a:spcPct val="100000"/>
              </a:lnSpc>
            </a:pPr>
            <a:r>
              <a:rPr lang="en-US" sz="4000">
                <a:solidFill>
                  <a:srgbClr val="04617B"/>
                </a:solidFill>
                <a:latin typeface="Calibri"/>
              </a:rPr>
              <a:t>One-Way Authentication Using Public-Key Approaches</a:t>
            </a:r>
            <a:endParaRPr/>
          </a:p>
        </p:txBody>
      </p:sp>
      <p:sp>
        <p:nvSpPr>
          <p:cNvPr id="392" name="TextShape 2"/>
          <p:cNvSpPr txBox="1"/>
          <p:nvPr/>
        </p:nvSpPr>
        <p:spPr>
          <a:xfrm>
            <a:off x="457200" y="1600200"/>
            <a:ext cx="8507160" cy="45255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have seen some public-key approaches</a:t>
            </a:r>
            <a:endParaRPr/>
          </a:p>
          <a:p>
            <a:pPr>
              <a:lnSpc>
                <a:spcPct val="100000"/>
              </a:lnSpc>
              <a:buSzPct val="95000"/>
              <a:buFont typeface="Wingdings 2" charset="2"/>
              <a:buChar char=""/>
            </a:pPr>
            <a:r>
              <a:rPr lang="en-US" sz="2600">
                <a:solidFill>
                  <a:srgbClr val="000000"/>
                </a:solidFill>
                <a:latin typeface="Constantia"/>
              </a:rPr>
              <a:t>if confidentiality is major concern, can use:</a:t>
            </a:r>
            <a:endParaRPr/>
          </a:p>
          <a:p>
            <a:r>
              <a:rPr lang="en-US" sz="2400" b="1">
                <a:solidFill>
                  <a:srgbClr val="FFFF00"/>
                </a:solidFill>
                <a:latin typeface="Constantia"/>
              </a:rPr>
              <a:t>A-&gt;B: E</a:t>
            </a:r>
            <a:r>
              <a:rPr lang="en-US" sz="2400" b="1" baseline="-25000">
                <a:solidFill>
                  <a:srgbClr val="FFFF00"/>
                </a:solidFill>
                <a:latin typeface="Constantia"/>
              </a:rPr>
              <a:t>PUb</a:t>
            </a:r>
            <a:r>
              <a:rPr lang="en-US" sz="2400" b="1">
                <a:solidFill>
                  <a:srgbClr val="FFFF00"/>
                </a:solidFill>
                <a:latin typeface="Constantia"/>
              </a:rPr>
              <a:t>[Ks] || E</a:t>
            </a:r>
            <a:r>
              <a:rPr lang="en-US" sz="2400" b="1" baseline="-25000">
                <a:solidFill>
                  <a:srgbClr val="FFFF00"/>
                </a:solidFill>
                <a:latin typeface="Constantia"/>
              </a:rPr>
              <a:t>Ks</a:t>
            </a:r>
            <a:r>
              <a:rPr lang="en-US" sz="2400" b="1">
                <a:solidFill>
                  <a:srgbClr val="FFFF00"/>
                </a:solidFill>
                <a:latin typeface="Constantia"/>
              </a:rPr>
              <a:t>[M]</a:t>
            </a:r>
            <a:endParaRPr/>
          </a:p>
          <a:p>
            <a:pPr lvl="1">
              <a:lnSpc>
                <a:spcPct val="100000"/>
              </a:lnSpc>
              <a:buSzPct val="85000"/>
              <a:buFont typeface="Wingdings 2" charset="2"/>
              <a:buChar char=""/>
            </a:pPr>
            <a:r>
              <a:rPr lang="en-US" sz="2400">
                <a:solidFill>
                  <a:srgbClr val="000000"/>
                </a:solidFill>
                <a:latin typeface="Constantia"/>
              </a:rPr>
              <a:t>has encrypted session key, encrypted message</a:t>
            </a:r>
            <a:endParaRPr/>
          </a:p>
          <a:p>
            <a:pPr>
              <a:lnSpc>
                <a:spcPct val="100000"/>
              </a:lnSpc>
              <a:buSzPct val="95000"/>
              <a:buFont typeface="Wingdings 2" charset="2"/>
              <a:buChar char=""/>
            </a:pPr>
            <a:r>
              <a:rPr lang="en-US" sz="2600">
                <a:solidFill>
                  <a:srgbClr val="000000"/>
                </a:solidFill>
                <a:latin typeface="Constantia"/>
              </a:rPr>
              <a:t>if authentication needed use a digital signature with a digital certificate:</a:t>
            </a:r>
            <a:endParaRPr/>
          </a:p>
          <a:p>
            <a:r>
              <a:rPr lang="en-US" sz="2400" b="1">
                <a:solidFill>
                  <a:srgbClr val="FFFF00"/>
                </a:solidFill>
                <a:latin typeface="Constantia"/>
              </a:rPr>
              <a:t>A-&gt;B: M || E</a:t>
            </a:r>
            <a:r>
              <a:rPr lang="en-US" sz="2400" b="1" baseline="-25000">
                <a:solidFill>
                  <a:srgbClr val="FFFF00"/>
                </a:solidFill>
                <a:latin typeface="Constantia"/>
              </a:rPr>
              <a:t>PRa</a:t>
            </a:r>
            <a:r>
              <a:rPr lang="en-US" sz="2400" b="1">
                <a:solidFill>
                  <a:srgbClr val="FFFF00"/>
                </a:solidFill>
                <a:latin typeface="Constantia"/>
              </a:rPr>
              <a:t>[H(M)] || E</a:t>
            </a:r>
            <a:r>
              <a:rPr lang="en-US" sz="2400" b="1" baseline="-25000">
                <a:solidFill>
                  <a:srgbClr val="FFFF00"/>
                </a:solidFill>
                <a:latin typeface="Constantia"/>
              </a:rPr>
              <a:t>PRa</a:t>
            </a:r>
            <a:r>
              <a:rPr lang="en-US" sz="2400" b="1">
                <a:solidFill>
                  <a:srgbClr val="FFFF00"/>
                </a:solidFill>
                <a:latin typeface="Constantia"/>
              </a:rPr>
              <a:t>[T||ID</a:t>
            </a:r>
            <a:r>
              <a:rPr lang="en-US" sz="2400" b="1" baseline="-25000">
                <a:solidFill>
                  <a:srgbClr val="FFFF00"/>
                </a:solidFill>
                <a:latin typeface="Constantia"/>
              </a:rPr>
              <a:t>A</a:t>
            </a:r>
            <a:r>
              <a:rPr lang="en-US" sz="2400" b="1">
                <a:solidFill>
                  <a:srgbClr val="FFFF00"/>
                </a:solidFill>
                <a:latin typeface="Constantia"/>
              </a:rPr>
              <a:t>||PU</a:t>
            </a:r>
            <a:r>
              <a:rPr lang="en-US" sz="2400" b="1" baseline="-25000">
                <a:solidFill>
                  <a:srgbClr val="FFFF00"/>
                </a:solidFill>
                <a:latin typeface="Constantia"/>
              </a:rPr>
              <a:t>a</a:t>
            </a:r>
            <a:r>
              <a:rPr lang="en-US" sz="2400" b="1">
                <a:solidFill>
                  <a:srgbClr val="FFFF00"/>
                </a:solidFill>
                <a:latin typeface="Constantia"/>
              </a:rPr>
              <a:t>]</a:t>
            </a:r>
            <a:r>
              <a:rPr lang="en-US" sz="2400">
                <a:solidFill>
                  <a:srgbClr val="FFFF00"/>
                </a:solidFill>
                <a:latin typeface="Constantia"/>
              </a:rPr>
              <a:t> </a:t>
            </a:r>
            <a:endParaRPr/>
          </a:p>
          <a:p>
            <a:pPr lvl="1">
              <a:lnSpc>
                <a:spcPct val="100000"/>
              </a:lnSpc>
              <a:buSzPct val="85000"/>
              <a:buFont typeface="Wingdings 2" charset="2"/>
              <a:buChar char=""/>
            </a:pPr>
            <a:r>
              <a:rPr lang="en-US" sz="2400">
                <a:solidFill>
                  <a:srgbClr val="000000"/>
                </a:solidFill>
                <a:latin typeface="Constantia"/>
              </a:rPr>
              <a:t>with message, signature, certificate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Digital Signature Process</a:t>
            </a:r>
            <a:endParaRPr/>
          </a:p>
        </p:txBody>
      </p:sp>
      <p:sp>
        <p:nvSpPr>
          <p:cNvPr id="394" name="TextShape 2"/>
          <p:cNvSpPr txBox="1"/>
          <p:nvPr/>
        </p:nvSpPr>
        <p:spPr>
          <a:xfrm>
            <a:off x="457200" y="1935360"/>
            <a:ext cx="8229240" cy="4388760"/>
          </a:xfrm>
          <a:prstGeom prst="rect">
            <a:avLst/>
          </a:prstGeom>
        </p:spPr>
        <p:txBody>
          <a:bodyPr lIns="90000" tIns="45000" rIns="90000" bIns="45000"/>
          <a:lstStyle/>
          <a:p>
            <a:endParaRPr/>
          </a:p>
        </p:txBody>
      </p:sp>
      <p:pic>
        <p:nvPicPr>
          <p:cNvPr id="395" name="Picture 2"/>
          <p:cNvPicPr/>
          <p:nvPr/>
        </p:nvPicPr>
        <p:blipFill>
          <a:blip r:embed="rId2"/>
          <a:stretch>
            <a:fillRect/>
          </a:stretch>
        </p:blipFill>
        <p:spPr>
          <a:xfrm>
            <a:off x="1733580" y="1846800"/>
            <a:ext cx="5676480" cy="4966920"/>
          </a:xfrm>
          <a:prstGeom prst="rect">
            <a:avLst/>
          </a:prstGeom>
          <a:ln w="9360">
            <a:noFill/>
          </a:ln>
        </p:spPr>
      </p:pic>
      <p:sp>
        <p:nvSpPr>
          <p:cNvPr id="396"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397" name="TextShape 4"/>
          <p:cNvSpPr txBox="1"/>
          <p:nvPr/>
        </p:nvSpPr>
        <p:spPr>
          <a:xfrm>
            <a:off x="7924680" y="6356520"/>
            <a:ext cx="761760" cy="364680"/>
          </a:xfrm>
          <a:prstGeom prst="rect">
            <a:avLst/>
          </a:prstGeom>
        </p:spPr>
        <p:txBody>
          <a:bodyPr lIns="0" tIns="0" rIns="0" bIns="0" anchor="b"/>
          <a:lstStyle/>
          <a:p>
            <a:pPr algn="r">
              <a:lnSpc>
                <a:spcPct val="100000"/>
              </a:lnSpc>
            </a:pPr>
            <a:fld id="{81D67D7B-E65B-43BD-B295-B6B925A64A45}" type="slidenum">
              <a:rPr lang="en-IN" sz="1200">
                <a:solidFill>
                  <a:srgbClr val="035C75"/>
                </a:solidFill>
                <a:latin typeface="Constantia"/>
              </a:rPr>
              <a:t>64</a:t>
            </a:fld>
            <a:endParaRPr/>
          </a:p>
        </p:txBody>
      </p:sp>
      <p:sp>
        <p:nvSpPr>
          <p:cNvPr id="398"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Two approaches to Digital Signatures</a:t>
            </a:r>
            <a:endParaRPr/>
          </a:p>
        </p:txBody>
      </p:sp>
      <p:sp>
        <p:nvSpPr>
          <p:cNvPr id="400" name="TextShape 2"/>
          <p:cNvSpPr txBox="1"/>
          <p:nvPr/>
        </p:nvSpPr>
        <p:spPr>
          <a:xfrm>
            <a:off x="457200" y="1935360"/>
            <a:ext cx="8229240" cy="4388760"/>
          </a:xfrm>
          <a:prstGeom prst="rect">
            <a:avLst/>
          </a:prstGeom>
        </p:spPr>
        <p:txBody>
          <a:bodyPr lIns="90000" tIns="45000" rIns="90000" bIns="45000"/>
          <a:lstStyle/>
          <a:p>
            <a:endParaRPr/>
          </a:p>
        </p:txBody>
      </p:sp>
      <p:pic>
        <p:nvPicPr>
          <p:cNvPr id="401" name="Picture 2"/>
          <p:cNvPicPr/>
          <p:nvPr/>
        </p:nvPicPr>
        <p:blipFill>
          <a:blip r:embed="rId2"/>
          <a:stretch>
            <a:fillRect/>
          </a:stretch>
        </p:blipFill>
        <p:spPr>
          <a:xfrm>
            <a:off x="567000" y="1604880"/>
            <a:ext cx="7738560" cy="4416840"/>
          </a:xfrm>
          <a:prstGeom prst="rect">
            <a:avLst/>
          </a:prstGeom>
          <a:ln w="9360">
            <a:noFill/>
          </a:ln>
        </p:spPr>
      </p:pic>
      <p:sp>
        <p:nvSpPr>
          <p:cNvPr id="402"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403" name="TextShape 4"/>
          <p:cNvSpPr txBox="1"/>
          <p:nvPr/>
        </p:nvSpPr>
        <p:spPr>
          <a:xfrm>
            <a:off x="7924680" y="6356520"/>
            <a:ext cx="761760" cy="364680"/>
          </a:xfrm>
          <a:prstGeom prst="rect">
            <a:avLst/>
          </a:prstGeom>
        </p:spPr>
        <p:txBody>
          <a:bodyPr lIns="0" tIns="0" rIns="0" bIns="0" anchor="b"/>
          <a:lstStyle/>
          <a:p>
            <a:pPr algn="r">
              <a:lnSpc>
                <a:spcPct val="100000"/>
              </a:lnSpc>
            </a:pPr>
            <a:fld id="{E4670379-6872-4E8C-BD0B-F14359FC31AB}" type="slidenum">
              <a:rPr lang="en-IN" sz="1200">
                <a:solidFill>
                  <a:srgbClr val="035C75"/>
                </a:solidFill>
                <a:latin typeface="Constantia"/>
              </a:rPr>
              <a:t>65</a:t>
            </a:fld>
            <a:endParaRPr/>
          </a:p>
        </p:txBody>
      </p:sp>
      <p:sp>
        <p:nvSpPr>
          <p:cNvPr id="404"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457200" y="704160"/>
            <a:ext cx="8229240" cy="667080"/>
          </a:xfrm>
          <a:prstGeom prst="rect">
            <a:avLst/>
          </a:prstGeom>
        </p:spPr>
        <p:txBody>
          <a:bodyPr lIns="0" tIns="45000" rIns="0" bIns="0" anchor="b"/>
          <a:lstStyle/>
          <a:p>
            <a:pPr>
              <a:lnSpc>
                <a:spcPct val="100000"/>
              </a:lnSpc>
            </a:pPr>
            <a:r>
              <a:rPr lang="en-US" sz="4000">
                <a:solidFill>
                  <a:srgbClr val="04617B"/>
                </a:solidFill>
                <a:latin typeface="Calibri"/>
              </a:rPr>
              <a:t>Digital Signature Standard (DSS)</a:t>
            </a:r>
            <a:endParaRPr/>
          </a:p>
        </p:txBody>
      </p:sp>
      <p:sp>
        <p:nvSpPr>
          <p:cNvPr id="406" name="TextShape 2"/>
          <p:cNvSpPr txBox="1"/>
          <p:nvPr/>
        </p:nvSpPr>
        <p:spPr>
          <a:xfrm>
            <a:off x="457200" y="1523880"/>
            <a:ext cx="8229240" cy="4800240"/>
          </a:xfrm>
          <a:prstGeom prst="rect">
            <a:avLst/>
          </a:prstGeom>
        </p:spPr>
        <p:txBody>
          <a:bodyPr lIns="90000" tIns="45000" rIns="90000" bIns="45000"/>
          <a:lstStyle/>
          <a:p>
            <a:pPr>
              <a:lnSpc>
                <a:spcPct val="90000"/>
              </a:lnSpc>
              <a:buSzPct val="95000"/>
              <a:buFont typeface="Wingdings 2" charset="2"/>
              <a:buChar char=""/>
            </a:pPr>
            <a:r>
              <a:rPr lang="en-US" sz="2800">
                <a:solidFill>
                  <a:srgbClr val="000000"/>
                </a:solidFill>
                <a:latin typeface="Constantia"/>
                <a:ea typeface="ＭＳ Ｐゴシック"/>
              </a:rPr>
              <a:t>US Govt approved signature scheme</a:t>
            </a:r>
            <a:endParaRPr/>
          </a:p>
          <a:p>
            <a:pPr>
              <a:lnSpc>
                <a:spcPct val="90000"/>
              </a:lnSpc>
              <a:buSzPct val="95000"/>
              <a:buFont typeface="Wingdings 2" charset="2"/>
              <a:buChar char=""/>
            </a:pPr>
            <a:r>
              <a:rPr lang="en-US" sz="2800">
                <a:solidFill>
                  <a:srgbClr val="000000"/>
                </a:solidFill>
                <a:latin typeface="Constantia"/>
                <a:ea typeface="ＭＳ Ｐゴシック"/>
              </a:rPr>
              <a:t>designed by NIST &amp; NSA in early 90's </a:t>
            </a:r>
            <a:endParaRPr/>
          </a:p>
          <a:p>
            <a:pPr>
              <a:lnSpc>
                <a:spcPct val="90000"/>
              </a:lnSpc>
              <a:buSzPct val="95000"/>
              <a:buFont typeface="Wingdings 2" charset="2"/>
              <a:buChar char=""/>
            </a:pPr>
            <a:r>
              <a:rPr lang="en-US" sz="2800">
                <a:solidFill>
                  <a:srgbClr val="000000"/>
                </a:solidFill>
                <a:latin typeface="Constantia"/>
                <a:ea typeface="ＭＳ Ｐゴシック"/>
              </a:rPr>
              <a:t>published as FIPS-186 in 1991</a:t>
            </a:r>
            <a:endParaRPr/>
          </a:p>
          <a:p>
            <a:pPr>
              <a:lnSpc>
                <a:spcPct val="90000"/>
              </a:lnSpc>
              <a:buSzPct val="95000"/>
              <a:buFont typeface="Wingdings 2" charset="2"/>
              <a:buChar char=""/>
            </a:pPr>
            <a:r>
              <a:rPr lang="en-US" sz="2800">
                <a:solidFill>
                  <a:srgbClr val="000000"/>
                </a:solidFill>
                <a:latin typeface="Constantia"/>
                <a:ea typeface="ＭＳ Ｐゴシック"/>
              </a:rPr>
              <a:t>revised in 1993, 1996 &amp; then 2000</a:t>
            </a:r>
            <a:endParaRPr/>
          </a:p>
          <a:p>
            <a:pPr>
              <a:lnSpc>
                <a:spcPct val="90000"/>
              </a:lnSpc>
              <a:buSzPct val="95000"/>
              <a:buFont typeface="Wingdings 2" charset="2"/>
              <a:buChar char=""/>
            </a:pPr>
            <a:r>
              <a:rPr lang="en-US" sz="2800">
                <a:solidFill>
                  <a:srgbClr val="000000"/>
                </a:solidFill>
                <a:latin typeface="Constantia"/>
                <a:ea typeface="ＭＳ Ｐゴシック"/>
              </a:rPr>
              <a:t>uses the SHA hash algorithm </a:t>
            </a:r>
            <a:endParaRPr/>
          </a:p>
          <a:p>
            <a:pPr>
              <a:lnSpc>
                <a:spcPct val="90000"/>
              </a:lnSpc>
              <a:buSzPct val="95000"/>
              <a:buFont typeface="Wingdings 2" charset="2"/>
              <a:buChar char=""/>
            </a:pPr>
            <a:r>
              <a:rPr lang="en-US" sz="2800">
                <a:solidFill>
                  <a:srgbClr val="000000"/>
                </a:solidFill>
                <a:latin typeface="Constantia"/>
                <a:ea typeface="ＭＳ Ｐゴシック"/>
              </a:rPr>
              <a:t>DSS is the standard, DSA is the algorithm</a:t>
            </a:r>
            <a:endParaRPr/>
          </a:p>
          <a:p>
            <a:pPr>
              <a:lnSpc>
                <a:spcPct val="90000"/>
              </a:lnSpc>
              <a:buSzPct val="95000"/>
              <a:buFont typeface="Wingdings 2" charset="2"/>
              <a:buChar char=""/>
            </a:pPr>
            <a:r>
              <a:rPr lang="en-US" sz="2800">
                <a:solidFill>
                  <a:srgbClr val="000000"/>
                </a:solidFill>
                <a:latin typeface="Constantia"/>
                <a:ea typeface="ＭＳ Ｐゴシック"/>
              </a:rPr>
              <a:t>FIPS 186-2 (2000) includes alternative RSA &amp; elliptic curve signature variants</a:t>
            </a:r>
            <a:endParaRPr/>
          </a:p>
          <a:p>
            <a:pPr>
              <a:lnSpc>
                <a:spcPct val="90000"/>
              </a:lnSpc>
              <a:buSzPct val="95000"/>
              <a:buFont typeface="Wingdings 2" charset="2"/>
              <a:buChar char=""/>
            </a:pPr>
            <a:r>
              <a:rPr lang="en-US" sz="2800">
                <a:solidFill>
                  <a:srgbClr val="000000"/>
                </a:solidFill>
                <a:latin typeface="Constantia"/>
                <a:ea typeface="ＭＳ Ｐゴシック"/>
              </a:rPr>
              <a:t>DSA is digital signature only unlike RSA</a:t>
            </a:r>
            <a:endParaRPr/>
          </a:p>
          <a:p>
            <a:pPr>
              <a:lnSpc>
                <a:spcPct val="90000"/>
              </a:lnSpc>
              <a:buSzPct val="95000"/>
              <a:buFont typeface="Wingdings 2" charset="2"/>
              <a:buChar char=""/>
            </a:pPr>
            <a:r>
              <a:rPr lang="en-US" sz="2800">
                <a:solidFill>
                  <a:srgbClr val="000000"/>
                </a:solidFill>
                <a:latin typeface="Constantia"/>
                <a:ea typeface="ＭＳ Ｐゴシック"/>
              </a:rPr>
              <a:t>is a public-key technique</a:t>
            </a:r>
            <a:endParaRPr/>
          </a:p>
          <a:p>
            <a:pPr>
              <a:lnSpc>
                <a:spcPct val="90000"/>
              </a:lnSpc>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extShape 1"/>
          <p:cNvSpPr txBox="1"/>
          <p:nvPr/>
        </p:nvSpPr>
        <p:spPr>
          <a:xfrm>
            <a:off x="457200" y="704160"/>
            <a:ext cx="8229240" cy="1142640"/>
          </a:xfrm>
          <a:prstGeom prst="rect">
            <a:avLst/>
          </a:prstGeom>
        </p:spPr>
        <p:txBody>
          <a:bodyPr lIns="0" tIns="45000" rIns="0" bIns="0" anchor="b"/>
          <a:lstStyle/>
          <a:p>
            <a:pPr>
              <a:lnSpc>
                <a:spcPct val="100000"/>
              </a:lnSpc>
            </a:pPr>
            <a:r>
              <a:rPr lang="en-US" sz="4000">
                <a:solidFill>
                  <a:srgbClr val="04617B"/>
                </a:solidFill>
                <a:latin typeface="Calibri"/>
              </a:rPr>
              <a:t>Digital Signature Algorithm (DSA)</a:t>
            </a:r>
            <a:endParaRPr/>
          </a:p>
        </p:txBody>
      </p:sp>
      <p:sp>
        <p:nvSpPr>
          <p:cNvPr id="408" name="TextShape 2"/>
          <p:cNvSpPr txBox="1"/>
          <p:nvPr/>
        </p:nvSpPr>
        <p:spPr>
          <a:xfrm>
            <a:off x="457200" y="1676520"/>
            <a:ext cx="8229240" cy="4723920"/>
          </a:xfrm>
          <a:prstGeom prst="rect">
            <a:avLst/>
          </a:prstGeom>
        </p:spPr>
        <p:txBody>
          <a:bodyPr lIns="90000" tIns="45000" rIns="90000" bIns="45000"/>
          <a:lstStyle/>
          <a:p>
            <a:pPr>
              <a:lnSpc>
                <a:spcPct val="100000"/>
              </a:lnSpc>
              <a:buSzPct val="95000"/>
              <a:buFont typeface="Wingdings" charset="2"/>
              <a:buChar char=""/>
            </a:pPr>
            <a:r>
              <a:rPr lang="en-US" sz="2600">
                <a:solidFill>
                  <a:srgbClr val="000000"/>
                </a:solidFill>
                <a:latin typeface="Constantia"/>
              </a:rPr>
              <a:t>creates a 320 bit signature</a:t>
            </a:r>
            <a:endParaRPr/>
          </a:p>
          <a:p>
            <a:pPr>
              <a:lnSpc>
                <a:spcPct val="100000"/>
              </a:lnSpc>
              <a:buSzPct val="95000"/>
              <a:buFont typeface="Wingdings" charset="2"/>
              <a:buChar char=""/>
            </a:pPr>
            <a:r>
              <a:rPr lang="en-US" sz="2600">
                <a:solidFill>
                  <a:srgbClr val="000000"/>
                </a:solidFill>
                <a:latin typeface="Constantia"/>
              </a:rPr>
              <a:t>with 512-1024 bit security</a:t>
            </a:r>
            <a:endParaRPr/>
          </a:p>
          <a:p>
            <a:pPr>
              <a:lnSpc>
                <a:spcPct val="100000"/>
              </a:lnSpc>
              <a:buSzPct val="95000"/>
              <a:buFont typeface="Wingdings" charset="2"/>
              <a:buChar char=""/>
            </a:pPr>
            <a:r>
              <a:rPr lang="en-US" sz="2600">
                <a:solidFill>
                  <a:srgbClr val="000000"/>
                </a:solidFill>
                <a:latin typeface="Constantia"/>
              </a:rPr>
              <a:t>smaller and faster than RSA</a:t>
            </a:r>
            <a:endParaRPr/>
          </a:p>
          <a:p>
            <a:pPr>
              <a:lnSpc>
                <a:spcPct val="100000"/>
              </a:lnSpc>
              <a:buSzPct val="95000"/>
              <a:buFont typeface="Wingdings" charset="2"/>
              <a:buChar char=""/>
            </a:pPr>
            <a:r>
              <a:rPr lang="en-US" sz="2600">
                <a:solidFill>
                  <a:srgbClr val="000000"/>
                </a:solidFill>
                <a:latin typeface="Constantia"/>
              </a:rPr>
              <a:t>a digital signature scheme only</a:t>
            </a:r>
            <a:endParaRPr/>
          </a:p>
          <a:p>
            <a:pPr>
              <a:lnSpc>
                <a:spcPct val="100000"/>
              </a:lnSpc>
              <a:buSzPct val="95000"/>
              <a:buFont typeface="Wingdings" charset="2"/>
              <a:buChar char=""/>
            </a:pPr>
            <a:r>
              <a:rPr lang="en-US" sz="2600">
                <a:solidFill>
                  <a:srgbClr val="000000"/>
                </a:solidFill>
                <a:latin typeface="Constantia"/>
              </a:rPr>
              <a:t>security depends on difficulty of computing discrete logarithms</a:t>
            </a:r>
            <a:endParaRPr/>
          </a:p>
          <a:p>
            <a:pPr>
              <a:lnSpc>
                <a:spcPct val="100000"/>
              </a:lnSpc>
              <a:buSzPct val="95000"/>
              <a:buFont typeface="Wingdings" charset="2"/>
              <a:buChar char=""/>
            </a:pPr>
            <a:r>
              <a:rPr lang="en-US" sz="2600">
                <a:solidFill>
                  <a:srgbClr val="000000"/>
                </a:solidFill>
                <a:latin typeface="Constantia"/>
              </a:rPr>
              <a:t>variant of ElGamal &amp; Schnorr schemes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DSA Key Generation</a:t>
            </a:r>
            <a:endParaRPr/>
          </a:p>
        </p:txBody>
      </p:sp>
      <p:sp>
        <p:nvSpPr>
          <p:cNvPr id="410" name="TextShape 2"/>
          <p:cNvSpPr txBox="1"/>
          <p:nvPr/>
        </p:nvSpPr>
        <p:spPr>
          <a:xfrm>
            <a:off x="457200" y="1676520"/>
            <a:ext cx="8229240" cy="4876560"/>
          </a:xfrm>
          <a:prstGeom prst="rect">
            <a:avLst/>
          </a:prstGeom>
        </p:spPr>
        <p:txBody>
          <a:bodyPr lIns="90000" tIns="45000" rIns="90000" bIns="45000"/>
          <a:lstStyle/>
          <a:p>
            <a:pPr>
              <a:lnSpc>
                <a:spcPct val="100000"/>
              </a:lnSpc>
              <a:buSzPct val="95000"/>
              <a:buFont typeface="Wingdings 2" charset="2"/>
              <a:buChar char=""/>
            </a:pPr>
            <a:r>
              <a:rPr lang="en-US" sz="2800">
                <a:solidFill>
                  <a:srgbClr val="000000"/>
                </a:solidFill>
                <a:latin typeface="Constantia"/>
                <a:ea typeface="ＭＳ Ｐゴシック"/>
              </a:rPr>
              <a:t>have shared global public key values (p,q,g): </a:t>
            </a:r>
            <a:endParaRPr/>
          </a:p>
          <a:p>
            <a:pPr lvl="1">
              <a:lnSpc>
                <a:spcPct val="100000"/>
              </a:lnSpc>
              <a:buSzPct val="85000"/>
              <a:buFont typeface="Wingdings 2" charset="2"/>
              <a:buChar char=""/>
            </a:pPr>
            <a:r>
              <a:rPr lang="en-US" sz="2400">
                <a:solidFill>
                  <a:srgbClr val="000000"/>
                </a:solidFill>
                <a:latin typeface="Constantia"/>
                <a:ea typeface="ＭＳ Ｐゴシック"/>
              </a:rPr>
              <a:t>choose 160-bit prime number  q</a:t>
            </a:r>
            <a:endParaRPr/>
          </a:p>
          <a:p>
            <a:pPr lvl="1">
              <a:lnSpc>
                <a:spcPct val="100000"/>
              </a:lnSpc>
              <a:buSzPct val="85000"/>
              <a:buFont typeface="Wingdings 2" charset="2"/>
              <a:buChar char=""/>
            </a:pPr>
            <a:r>
              <a:rPr lang="en-US" sz="2400">
                <a:solidFill>
                  <a:srgbClr val="000000"/>
                </a:solidFill>
                <a:latin typeface="Constantia"/>
                <a:ea typeface="ＭＳ Ｐゴシック"/>
              </a:rPr>
              <a:t>choose a large prime p with </a:t>
            </a:r>
            <a:r>
              <a:rPr lang="en-US" sz="2400">
                <a:solidFill>
                  <a:srgbClr val="000000"/>
                </a:solidFill>
                <a:latin typeface="Courier New"/>
                <a:ea typeface="ＭＳ Ｐゴシック"/>
              </a:rPr>
              <a:t>2</a:t>
            </a:r>
            <a:r>
              <a:rPr lang="en-US" sz="2400" baseline="30000">
                <a:solidFill>
                  <a:srgbClr val="000000"/>
                </a:solidFill>
                <a:latin typeface="Courier New"/>
                <a:ea typeface="ＭＳ Ｐゴシック"/>
              </a:rPr>
              <a:t>L-1</a:t>
            </a:r>
            <a:r>
              <a:rPr lang="en-US" sz="2400">
                <a:solidFill>
                  <a:srgbClr val="000000"/>
                </a:solidFill>
                <a:latin typeface="Constantia"/>
                <a:ea typeface="ＭＳ Ｐゴシック"/>
              </a:rPr>
              <a:t> </a:t>
            </a:r>
            <a:r>
              <a:rPr lang="en-US" sz="2400">
                <a:solidFill>
                  <a:srgbClr val="000000"/>
                </a:solidFill>
                <a:latin typeface="Courier New"/>
                <a:ea typeface="ＭＳ Ｐゴシック"/>
              </a:rPr>
              <a:t>&lt;</a:t>
            </a:r>
            <a:r>
              <a:rPr lang="en-US" sz="2400">
                <a:solidFill>
                  <a:srgbClr val="000000"/>
                </a:solidFill>
                <a:latin typeface="Constantia"/>
                <a:ea typeface="ＭＳ Ｐゴシック"/>
              </a:rPr>
              <a:t> </a:t>
            </a:r>
            <a:r>
              <a:rPr lang="en-US" sz="2400">
                <a:solidFill>
                  <a:srgbClr val="000000"/>
                </a:solidFill>
                <a:latin typeface="Courier New"/>
                <a:ea typeface="ＭＳ Ｐゴシック"/>
              </a:rPr>
              <a:t>p &lt; 2</a:t>
            </a:r>
            <a:r>
              <a:rPr lang="en-US" sz="2400" baseline="30000">
                <a:solidFill>
                  <a:srgbClr val="000000"/>
                </a:solidFill>
                <a:latin typeface="Courier New"/>
                <a:ea typeface="ＭＳ Ｐゴシック"/>
              </a:rPr>
              <a:t>L</a:t>
            </a:r>
            <a:r>
              <a:rPr lang="en-US" sz="2400">
                <a:solidFill>
                  <a:srgbClr val="000000"/>
                </a:solidFill>
                <a:latin typeface="Constantia"/>
                <a:ea typeface="ＭＳ Ｐゴシック"/>
              </a:rPr>
              <a:t> </a:t>
            </a:r>
            <a:endParaRPr/>
          </a:p>
          <a:p>
            <a:pPr lvl="2">
              <a:lnSpc>
                <a:spcPct val="100000"/>
              </a:lnSpc>
              <a:buSzPct val="70000"/>
              <a:buFont typeface="Wingdings 2" charset="2"/>
              <a:buChar char=""/>
            </a:pPr>
            <a:r>
              <a:rPr lang="en-US" sz="2000">
                <a:solidFill>
                  <a:srgbClr val="000000"/>
                </a:solidFill>
                <a:latin typeface="Constantia"/>
                <a:ea typeface="ＭＳ Ｐゴシック"/>
              </a:rPr>
              <a:t>where L= 512 to 1024 bits and is a multiple of 64</a:t>
            </a:r>
            <a:endParaRPr/>
          </a:p>
          <a:p>
            <a:pPr lvl="2">
              <a:lnSpc>
                <a:spcPct val="100000"/>
              </a:lnSpc>
              <a:buSzPct val="70000"/>
              <a:buFont typeface="Wingdings 2" charset="2"/>
              <a:buChar char=""/>
            </a:pPr>
            <a:r>
              <a:rPr lang="en-US" sz="2000">
                <a:solidFill>
                  <a:srgbClr val="000000"/>
                </a:solidFill>
                <a:latin typeface="Constantia"/>
                <a:ea typeface="ＭＳ Ｐゴシック"/>
              </a:rPr>
              <a:t>such that q is a 160 bit prime divisor of </a:t>
            </a:r>
            <a:r>
              <a:rPr lang="en-US" sz="2000">
                <a:solidFill>
                  <a:srgbClr val="000000"/>
                </a:solidFill>
                <a:latin typeface="Courier New"/>
                <a:ea typeface="ＭＳ Ｐゴシック"/>
              </a:rPr>
              <a:t>(p-1)</a:t>
            </a:r>
            <a:endParaRPr/>
          </a:p>
          <a:p>
            <a:pPr lvl="1">
              <a:lnSpc>
                <a:spcPct val="100000"/>
              </a:lnSpc>
              <a:buSzPct val="85000"/>
              <a:buFont typeface="Wingdings 2" charset="2"/>
              <a:buChar char=""/>
            </a:pPr>
            <a:r>
              <a:rPr lang="en-US" sz="2400">
                <a:solidFill>
                  <a:srgbClr val="000000"/>
                </a:solidFill>
                <a:latin typeface="Constantia"/>
                <a:ea typeface="ＭＳ Ｐゴシック"/>
              </a:rPr>
              <a:t>choose </a:t>
            </a:r>
            <a:r>
              <a:rPr lang="en-US" sz="2400">
                <a:solidFill>
                  <a:srgbClr val="000000"/>
                </a:solidFill>
                <a:latin typeface="Courier New"/>
                <a:ea typeface="ＭＳ Ｐゴシック"/>
              </a:rPr>
              <a:t>g = h</a:t>
            </a:r>
            <a:r>
              <a:rPr lang="en-US" sz="2400" baseline="30000">
                <a:solidFill>
                  <a:srgbClr val="000000"/>
                </a:solidFill>
                <a:latin typeface="Courier New"/>
                <a:ea typeface="ＭＳ Ｐゴシック"/>
              </a:rPr>
              <a:t>(p-1)/q</a:t>
            </a:r>
            <a:r>
              <a:rPr lang="en-US" sz="2400">
                <a:solidFill>
                  <a:srgbClr val="000000"/>
                </a:solidFill>
                <a:latin typeface="Constantia"/>
                <a:ea typeface="ＭＳ Ｐゴシック"/>
              </a:rPr>
              <a:t> </a:t>
            </a:r>
            <a:endParaRPr/>
          </a:p>
          <a:p>
            <a:pPr lvl="2">
              <a:lnSpc>
                <a:spcPct val="100000"/>
              </a:lnSpc>
              <a:buSzPct val="70000"/>
              <a:buFont typeface="Wingdings 2" charset="2"/>
              <a:buChar char=""/>
            </a:pPr>
            <a:r>
              <a:rPr lang="en-US" sz="2000">
                <a:solidFill>
                  <a:srgbClr val="000000"/>
                </a:solidFill>
                <a:latin typeface="Constantia"/>
                <a:ea typeface="ＭＳ Ｐゴシック"/>
              </a:rPr>
              <a:t>where  </a:t>
            </a:r>
            <a:r>
              <a:rPr lang="en-US" sz="2000">
                <a:solidFill>
                  <a:srgbClr val="000000"/>
                </a:solidFill>
                <a:latin typeface="Courier New"/>
                <a:ea typeface="ＭＳ Ｐゴシック"/>
              </a:rPr>
              <a:t>1&lt;h&lt;p-1 </a:t>
            </a:r>
            <a:r>
              <a:rPr lang="en-US" sz="2000">
                <a:solidFill>
                  <a:srgbClr val="000000"/>
                </a:solidFill>
                <a:latin typeface="Constantia"/>
                <a:ea typeface="ＭＳ Ｐゴシック"/>
              </a:rPr>
              <a:t>and</a:t>
            </a:r>
            <a:r>
              <a:rPr lang="en-US" sz="2000">
                <a:solidFill>
                  <a:srgbClr val="000000"/>
                </a:solidFill>
                <a:latin typeface="Courier New"/>
                <a:ea typeface="ＭＳ Ｐゴシック"/>
              </a:rPr>
              <a:t> h</a:t>
            </a:r>
            <a:r>
              <a:rPr lang="en-US" sz="2000" baseline="30000">
                <a:solidFill>
                  <a:srgbClr val="000000"/>
                </a:solidFill>
                <a:latin typeface="Courier New"/>
                <a:ea typeface="ＭＳ Ｐゴシック"/>
              </a:rPr>
              <a:t>(p-1)/q </a:t>
            </a:r>
            <a:r>
              <a:rPr lang="en-US" sz="2000">
                <a:solidFill>
                  <a:srgbClr val="000000"/>
                </a:solidFill>
                <a:latin typeface="Courier New"/>
                <a:ea typeface="ＭＳ Ｐゴシック"/>
              </a:rPr>
              <a:t>mod p &gt; 1</a:t>
            </a:r>
            <a:r>
              <a:rPr lang="en-US" sz="2000">
                <a:solidFill>
                  <a:srgbClr val="000000"/>
                </a:solidFill>
                <a:latin typeface="Constantia"/>
                <a:ea typeface="ＭＳ Ｐゴシック"/>
              </a:rPr>
              <a:t> </a:t>
            </a:r>
            <a:endParaRPr/>
          </a:p>
          <a:p>
            <a:pPr>
              <a:lnSpc>
                <a:spcPct val="100000"/>
              </a:lnSpc>
              <a:buSzPct val="95000"/>
              <a:buFont typeface="Wingdings 2" charset="2"/>
              <a:buChar char=""/>
            </a:pPr>
            <a:r>
              <a:rPr lang="en-US" sz="2800">
                <a:solidFill>
                  <a:srgbClr val="000000"/>
                </a:solidFill>
                <a:latin typeface="Constantia"/>
                <a:ea typeface="ＭＳ Ｐゴシック"/>
              </a:rPr>
              <a:t>users choose private &amp; compute public key: </a:t>
            </a:r>
            <a:endParaRPr/>
          </a:p>
          <a:p>
            <a:pPr lvl="1">
              <a:lnSpc>
                <a:spcPct val="100000"/>
              </a:lnSpc>
              <a:buSzPct val="85000"/>
              <a:buFont typeface="Wingdings 2" charset="2"/>
              <a:buChar char=""/>
            </a:pPr>
            <a:r>
              <a:rPr lang="en-US" sz="2400">
                <a:solidFill>
                  <a:srgbClr val="000000"/>
                </a:solidFill>
                <a:latin typeface="Constantia"/>
                <a:ea typeface="ＭＳ Ｐゴシック"/>
              </a:rPr>
              <a:t>choose random private key:  </a:t>
            </a:r>
            <a:r>
              <a:rPr lang="en-US" sz="2400">
                <a:solidFill>
                  <a:srgbClr val="000000"/>
                </a:solidFill>
                <a:latin typeface="Courier New"/>
                <a:ea typeface="ＭＳ Ｐゴシック"/>
              </a:rPr>
              <a:t>x&lt;q</a:t>
            </a:r>
            <a:r>
              <a:rPr lang="en-US" sz="2400">
                <a:solidFill>
                  <a:srgbClr val="000000"/>
                </a:solidFill>
                <a:latin typeface="Constantia"/>
                <a:ea typeface="ＭＳ Ｐゴシック"/>
              </a:rPr>
              <a:t> </a:t>
            </a:r>
            <a:endParaRPr/>
          </a:p>
          <a:p>
            <a:pPr lvl="1">
              <a:lnSpc>
                <a:spcPct val="100000"/>
              </a:lnSpc>
              <a:buSzPct val="85000"/>
              <a:buFont typeface="Wingdings 2" charset="2"/>
              <a:buChar char=""/>
            </a:pPr>
            <a:r>
              <a:rPr lang="en-US" sz="2400">
                <a:solidFill>
                  <a:srgbClr val="000000"/>
                </a:solidFill>
                <a:latin typeface="Constantia"/>
                <a:ea typeface="ＭＳ Ｐゴシック"/>
              </a:rPr>
              <a:t>compute public key: </a:t>
            </a:r>
            <a:r>
              <a:rPr lang="en-US" sz="2400">
                <a:solidFill>
                  <a:srgbClr val="000000"/>
                </a:solidFill>
                <a:latin typeface="Courier New"/>
                <a:ea typeface="ＭＳ Ｐゴシック"/>
              </a:rPr>
              <a:t>y = g</a:t>
            </a:r>
            <a:r>
              <a:rPr lang="en-US" sz="2400" baseline="30000">
                <a:solidFill>
                  <a:srgbClr val="000000"/>
                </a:solidFill>
                <a:latin typeface="Courier New"/>
                <a:ea typeface="ＭＳ Ｐゴシック"/>
              </a:rPr>
              <a:t>x </a:t>
            </a:r>
            <a:r>
              <a:rPr lang="en-US" sz="2400">
                <a:solidFill>
                  <a:srgbClr val="000000"/>
                </a:solidFill>
                <a:latin typeface="Courier New"/>
                <a:ea typeface="ＭＳ Ｐゴシック"/>
              </a:rPr>
              <a:t>mod p</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DSA Signature Creation</a:t>
            </a:r>
            <a:endParaRPr/>
          </a:p>
        </p:txBody>
      </p:sp>
      <p:sp>
        <p:nvSpPr>
          <p:cNvPr id="412"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charset="2"/>
              <a:buChar char=""/>
            </a:pPr>
            <a:r>
              <a:rPr lang="en-US" sz="2600">
                <a:solidFill>
                  <a:srgbClr val="000000"/>
                </a:solidFill>
                <a:latin typeface="Constantia"/>
              </a:rPr>
              <a:t>to </a:t>
            </a:r>
            <a:r>
              <a:rPr lang="en-US" sz="2600" b="1">
                <a:solidFill>
                  <a:srgbClr val="000000"/>
                </a:solidFill>
                <a:latin typeface="Constantia"/>
              </a:rPr>
              <a:t>sign</a:t>
            </a:r>
            <a:r>
              <a:rPr lang="en-US" sz="2600">
                <a:solidFill>
                  <a:srgbClr val="000000"/>
                </a:solidFill>
                <a:latin typeface="Constantia"/>
              </a:rPr>
              <a:t> a message </a:t>
            </a:r>
            <a:r>
              <a:rPr lang="en-US" sz="2600">
                <a:solidFill>
                  <a:srgbClr val="000000"/>
                </a:solidFill>
                <a:latin typeface="Courier New"/>
              </a:rPr>
              <a:t>M</a:t>
            </a:r>
            <a:r>
              <a:rPr lang="en-US" sz="2600">
                <a:solidFill>
                  <a:srgbClr val="000000"/>
                </a:solidFill>
                <a:latin typeface="Constantia"/>
              </a:rPr>
              <a:t> the sender:</a:t>
            </a:r>
            <a:endParaRPr/>
          </a:p>
          <a:p>
            <a:pPr lvl="1">
              <a:lnSpc>
                <a:spcPct val="100000"/>
              </a:lnSpc>
              <a:buSzPct val="85000"/>
              <a:buFont typeface="Wingdings" charset="2"/>
              <a:buChar char=""/>
            </a:pPr>
            <a:r>
              <a:rPr lang="en-US" sz="2400">
                <a:solidFill>
                  <a:srgbClr val="000000"/>
                </a:solidFill>
                <a:latin typeface="Constantia"/>
                <a:ea typeface="ＭＳ Ｐゴシック"/>
              </a:rPr>
              <a:t>generates a random signature key </a:t>
            </a:r>
            <a:r>
              <a:rPr lang="en-US" sz="2400">
                <a:solidFill>
                  <a:srgbClr val="000000"/>
                </a:solidFill>
                <a:latin typeface="Courier New"/>
                <a:ea typeface="ＭＳ Ｐゴシック"/>
              </a:rPr>
              <a:t>k, k&lt;q</a:t>
            </a:r>
            <a:r>
              <a:rPr lang="en-US" sz="2400">
                <a:solidFill>
                  <a:srgbClr val="000000"/>
                </a:solidFill>
                <a:latin typeface="Constantia"/>
                <a:ea typeface="ＭＳ Ｐゴシック"/>
              </a:rPr>
              <a:t> </a:t>
            </a:r>
            <a:endParaRPr/>
          </a:p>
          <a:p>
            <a:pPr lvl="1">
              <a:lnSpc>
                <a:spcPct val="100000"/>
              </a:lnSpc>
              <a:buSzPct val="85000"/>
              <a:buFont typeface="Wingdings" charset="2"/>
              <a:buChar char=""/>
            </a:pPr>
            <a:r>
              <a:rPr lang="en-US" sz="2400">
                <a:solidFill>
                  <a:srgbClr val="000000"/>
                </a:solidFill>
                <a:latin typeface="Constantia"/>
                <a:ea typeface="ＭＳ Ｐゴシック"/>
              </a:rPr>
              <a:t>nb. </a:t>
            </a:r>
            <a:r>
              <a:rPr lang="en-US" sz="2400">
                <a:solidFill>
                  <a:srgbClr val="000000"/>
                </a:solidFill>
                <a:latin typeface="Courier New"/>
                <a:ea typeface="ＭＳ Ｐゴシック"/>
              </a:rPr>
              <a:t>k</a:t>
            </a:r>
            <a:r>
              <a:rPr lang="en-US" sz="2400">
                <a:solidFill>
                  <a:srgbClr val="000000"/>
                </a:solidFill>
                <a:latin typeface="Constantia"/>
                <a:ea typeface="ＭＳ Ｐゴシック"/>
              </a:rPr>
              <a:t> must be random, be destroyed after use, and never be reused</a:t>
            </a:r>
            <a:endParaRPr/>
          </a:p>
          <a:p>
            <a:pPr>
              <a:lnSpc>
                <a:spcPct val="100000"/>
              </a:lnSpc>
              <a:buSzPct val="95000"/>
              <a:buFont typeface="Wingdings" charset="2"/>
              <a:buChar char=""/>
            </a:pPr>
            <a:r>
              <a:rPr lang="en-US" sz="2600">
                <a:solidFill>
                  <a:srgbClr val="000000"/>
                </a:solidFill>
                <a:latin typeface="Constantia"/>
                <a:ea typeface="ＭＳ Ｐゴシック"/>
              </a:rPr>
              <a:t>then computes signature pair: </a:t>
            </a:r>
            <a:endParaRPr/>
          </a:p>
          <a:p>
            <a:r>
              <a:rPr lang="en-US" sz="2400">
                <a:solidFill>
                  <a:srgbClr val="000000"/>
                </a:solidFill>
                <a:latin typeface="Courier New"/>
                <a:ea typeface="ＭＳ Ｐゴシック"/>
              </a:rPr>
              <a:t>r = (g</a:t>
            </a:r>
            <a:r>
              <a:rPr lang="en-US" sz="2400" baseline="30000">
                <a:solidFill>
                  <a:srgbClr val="000000"/>
                </a:solidFill>
                <a:latin typeface="Courier New"/>
                <a:ea typeface="ＭＳ Ｐゴシック"/>
              </a:rPr>
              <a:t>k</a:t>
            </a:r>
            <a:r>
              <a:rPr lang="en-US" sz="2400">
                <a:solidFill>
                  <a:srgbClr val="000000"/>
                </a:solidFill>
                <a:latin typeface="Courier New"/>
                <a:ea typeface="ＭＳ Ｐゴシック"/>
              </a:rPr>
              <a:t> mod p)mod q </a:t>
            </a:r>
            <a:endParaRPr/>
          </a:p>
          <a:p>
            <a:r>
              <a:rPr lang="en-US" sz="2400">
                <a:solidFill>
                  <a:srgbClr val="000000"/>
                </a:solidFill>
                <a:latin typeface="Courier New"/>
                <a:ea typeface="ＭＳ Ｐゴシック"/>
              </a:rPr>
              <a:t>s = [k</a:t>
            </a:r>
            <a:r>
              <a:rPr lang="en-US" sz="2400" baseline="30000">
                <a:solidFill>
                  <a:srgbClr val="000000"/>
                </a:solidFill>
                <a:latin typeface="Courier New"/>
                <a:ea typeface="ＭＳ Ｐゴシック"/>
              </a:rPr>
              <a:t>-1</a:t>
            </a:r>
            <a:r>
              <a:rPr lang="en-US" sz="2400">
                <a:solidFill>
                  <a:srgbClr val="000000"/>
                </a:solidFill>
                <a:latin typeface="Courier New"/>
                <a:ea typeface="ＭＳ Ｐゴシック"/>
              </a:rPr>
              <a:t>(H(M)+ xr)] mod q</a:t>
            </a:r>
            <a:endParaRPr/>
          </a:p>
          <a:p>
            <a:pPr>
              <a:lnSpc>
                <a:spcPct val="100000"/>
              </a:lnSpc>
              <a:buSzPct val="95000"/>
              <a:buFont typeface="Wingdings" charset="2"/>
              <a:buChar char=""/>
            </a:pPr>
            <a:r>
              <a:rPr lang="en-US" sz="2600">
                <a:solidFill>
                  <a:srgbClr val="000000"/>
                </a:solidFill>
                <a:latin typeface="Constantia"/>
                <a:ea typeface="ＭＳ Ｐゴシック"/>
              </a:rPr>
              <a:t>sends signature </a:t>
            </a:r>
            <a:r>
              <a:rPr lang="en-US" sz="2600">
                <a:solidFill>
                  <a:srgbClr val="000000"/>
                </a:solidFill>
                <a:latin typeface="Courier New"/>
                <a:ea typeface="ＭＳ Ｐゴシック"/>
              </a:rPr>
              <a:t>(r,s)</a:t>
            </a:r>
            <a:r>
              <a:rPr lang="en-US" sz="2600">
                <a:solidFill>
                  <a:srgbClr val="000000"/>
                </a:solidFill>
                <a:latin typeface="Constantia"/>
                <a:ea typeface="ＭＳ Ｐゴシック"/>
              </a:rPr>
              <a:t> with message </a:t>
            </a:r>
            <a:r>
              <a:rPr lang="en-US" sz="2600">
                <a:solidFill>
                  <a:srgbClr val="000000"/>
                </a:solidFill>
                <a:latin typeface="Courier New"/>
                <a:ea typeface="ＭＳ Ｐゴシック"/>
              </a:rPr>
              <a:t>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Public-Key Cryptosystem: Authentication</a:t>
            </a:r>
            <a:endParaRPr/>
          </a:p>
        </p:txBody>
      </p:sp>
      <p:sp>
        <p:nvSpPr>
          <p:cNvPr id="123" name="TextShape 2"/>
          <p:cNvSpPr txBox="1"/>
          <p:nvPr/>
        </p:nvSpPr>
        <p:spPr>
          <a:xfrm>
            <a:off x="457200" y="1935360"/>
            <a:ext cx="8229240" cy="4388760"/>
          </a:xfrm>
          <a:prstGeom prst="rect">
            <a:avLst/>
          </a:prstGeom>
        </p:spPr>
        <p:txBody>
          <a:bodyPr lIns="90000" tIns="45000" rIns="90000" bIns="45000"/>
          <a:lstStyle/>
          <a:p>
            <a:endParaRPr/>
          </a:p>
        </p:txBody>
      </p:sp>
      <p:pic>
        <p:nvPicPr>
          <p:cNvPr id="124" name="Picture 2"/>
          <p:cNvPicPr/>
          <p:nvPr/>
        </p:nvPicPr>
        <p:blipFill>
          <a:blip r:embed="rId2"/>
          <a:stretch>
            <a:fillRect/>
          </a:stretch>
        </p:blipFill>
        <p:spPr>
          <a:xfrm>
            <a:off x="685620" y="1935360"/>
            <a:ext cx="7314840" cy="4291560"/>
          </a:xfrm>
          <a:prstGeom prst="rect">
            <a:avLst/>
          </a:prstGeom>
          <a:ln w="9360">
            <a:noFill/>
          </a:ln>
        </p:spPr>
      </p:pic>
      <p:sp>
        <p:nvSpPr>
          <p:cNvPr id="125"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26" name="TextShape 4"/>
          <p:cNvSpPr txBox="1"/>
          <p:nvPr/>
        </p:nvSpPr>
        <p:spPr>
          <a:xfrm>
            <a:off x="7924680" y="6356520"/>
            <a:ext cx="761760" cy="364680"/>
          </a:xfrm>
          <a:prstGeom prst="rect">
            <a:avLst/>
          </a:prstGeom>
        </p:spPr>
        <p:txBody>
          <a:bodyPr lIns="0" tIns="0" rIns="0" bIns="0" anchor="b"/>
          <a:lstStyle/>
          <a:p>
            <a:pPr algn="r">
              <a:lnSpc>
                <a:spcPct val="100000"/>
              </a:lnSpc>
            </a:pPr>
            <a:fld id="{7491DC46-40D3-4233-BAE4-C62AA417D273}" type="slidenum">
              <a:rPr lang="en-IN" sz="1200">
                <a:solidFill>
                  <a:srgbClr val="035C75"/>
                </a:solidFill>
                <a:latin typeface="Constantia"/>
              </a:rPr>
              <a:t>7</a:t>
            </a:fld>
            <a:endParaRPr/>
          </a:p>
        </p:txBody>
      </p:sp>
      <p:sp>
        <p:nvSpPr>
          <p:cNvPr id="127"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DSA Signature Verification </a:t>
            </a:r>
            <a:endParaRPr/>
          </a:p>
        </p:txBody>
      </p:sp>
      <p:sp>
        <p:nvSpPr>
          <p:cNvPr id="414"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ea typeface="ＭＳ Ｐゴシック"/>
              </a:rPr>
              <a:t>having received M &amp; signature </a:t>
            </a:r>
            <a:r>
              <a:rPr lang="en-US" sz="2600">
                <a:solidFill>
                  <a:srgbClr val="000000"/>
                </a:solidFill>
                <a:latin typeface="Courier New"/>
                <a:ea typeface="ＭＳ Ｐゴシック"/>
              </a:rPr>
              <a:t>(r,s)</a:t>
            </a:r>
            <a:r>
              <a:rPr lang="en-US" sz="2600">
                <a:solidFill>
                  <a:srgbClr val="000000"/>
                </a:solidFill>
                <a:latin typeface="Constantia"/>
                <a:ea typeface="ＭＳ Ｐゴシック"/>
              </a:rPr>
              <a:t> </a:t>
            </a:r>
            <a:endParaRPr/>
          </a:p>
          <a:p>
            <a:pPr>
              <a:lnSpc>
                <a:spcPct val="100000"/>
              </a:lnSpc>
              <a:buSzPct val="95000"/>
              <a:buFont typeface="Wingdings 2" charset="2"/>
              <a:buChar char=""/>
            </a:pPr>
            <a:r>
              <a:rPr lang="en-US" sz="2600">
                <a:solidFill>
                  <a:srgbClr val="000000"/>
                </a:solidFill>
                <a:latin typeface="Constantia"/>
                <a:ea typeface="ＭＳ Ｐゴシック"/>
              </a:rPr>
              <a:t>to </a:t>
            </a:r>
            <a:r>
              <a:rPr lang="en-US" sz="2600" b="1">
                <a:solidFill>
                  <a:srgbClr val="000000"/>
                </a:solidFill>
                <a:latin typeface="Constantia"/>
                <a:ea typeface="ＭＳ Ｐゴシック"/>
              </a:rPr>
              <a:t>verify</a:t>
            </a:r>
            <a:r>
              <a:rPr lang="en-US" sz="2600">
                <a:solidFill>
                  <a:srgbClr val="000000"/>
                </a:solidFill>
                <a:latin typeface="Constantia"/>
                <a:ea typeface="ＭＳ Ｐゴシック"/>
              </a:rPr>
              <a:t> a signature, recipient computes: </a:t>
            </a:r>
            <a:endParaRPr/>
          </a:p>
          <a:p>
            <a:r>
              <a:rPr lang="en-US" sz="2400">
                <a:solidFill>
                  <a:srgbClr val="000000"/>
                </a:solidFill>
                <a:latin typeface="Courier New"/>
                <a:ea typeface="ＭＳ Ｐゴシック"/>
              </a:rPr>
              <a:t>w = s</a:t>
            </a:r>
            <a:r>
              <a:rPr lang="en-US" sz="2400" baseline="30000">
                <a:solidFill>
                  <a:srgbClr val="000000"/>
                </a:solidFill>
                <a:latin typeface="Courier New"/>
                <a:ea typeface="ＭＳ Ｐゴシック"/>
              </a:rPr>
              <a:t>-1 </a:t>
            </a:r>
            <a:r>
              <a:rPr lang="en-US" sz="2400">
                <a:solidFill>
                  <a:srgbClr val="000000"/>
                </a:solidFill>
                <a:latin typeface="Courier New"/>
                <a:ea typeface="ＭＳ Ｐゴシック"/>
              </a:rPr>
              <a:t>mod q </a:t>
            </a:r>
            <a:endParaRPr/>
          </a:p>
          <a:p>
            <a:r>
              <a:rPr lang="en-US" sz="2400">
                <a:solidFill>
                  <a:srgbClr val="000000"/>
                </a:solidFill>
                <a:latin typeface="Courier New"/>
                <a:ea typeface="ＭＳ Ｐゴシック"/>
              </a:rPr>
              <a:t>u1= [H(M)w ]mod q </a:t>
            </a:r>
            <a:endParaRPr/>
          </a:p>
          <a:p>
            <a:r>
              <a:rPr lang="en-US" sz="2400">
                <a:solidFill>
                  <a:srgbClr val="000000"/>
                </a:solidFill>
                <a:latin typeface="Courier New"/>
                <a:ea typeface="ＭＳ Ｐゴシック"/>
              </a:rPr>
              <a:t>u2= (rw)mod q</a:t>
            </a:r>
            <a:endParaRPr/>
          </a:p>
          <a:p>
            <a:r>
              <a:rPr lang="en-US" sz="2400">
                <a:solidFill>
                  <a:srgbClr val="000000"/>
                </a:solidFill>
                <a:latin typeface="Courier New"/>
                <a:ea typeface="ＭＳ Ｐゴシック"/>
              </a:rPr>
              <a:t>v = [(g</a:t>
            </a:r>
            <a:r>
              <a:rPr lang="en-US" sz="2400" baseline="30000">
                <a:solidFill>
                  <a:srgbClr val="000000"/>
                </a:solidFill>
                <a:latin typeface="Courier New"/>
                <a:ea typeface="ＭＳ Ｐゴシック"/>
              </a:rPr>
              <a:t>u1</a:t>
            </a:r>
            <a:r>
              <a:rPr lang="en-US" sz="2400">
                <a:solidFill>
                  <a:srgbClr val="000000"/>
                </a:solidFill>
                <a:latin typeface="Courier New"/>
                <a:ea typeface="ＭＳ Ｐゴシック"/>
              </a:rPr>
              <a:t> y</a:t>
            </a:r>
            <a:r>
              <a:rPr lang="en-US" sz="2400" baseline="30000">
                <a:solidFill>
                  <a:srgbClr val="000000"/>
                </a:solidFill>
                <a:latin typeface="Courier New"/>
                <a:ea typeface="ＭＳ Ｐゴシック"/>
              </a:rPr>
              <a:t>u2</a:t>
            </a:r>
            <a:r>
              <a:rPr lang="en-US" sz="2400">
                <a:solidFill>
                  <a:srgbClr val="000000"/>
                </a:solidFill>
                <a:latin typeface="Courier New"/>
                <a:ea typeface="ＭＳ Ｐゴシック"/>
              </a:rPr>
              <a:t>)mod p ]mod q</a:t>
            </a:r>
            <a:endParaRPr/>
          </a:p>
          <a:p>
            <a:pPr>
              <a:lnSpc>
                <a:spcPct val="100000"/>
              </a:lnSpc>
              <a:buSzPct val="95000"/>
              <a:buFont typeface="Wingdings 2" charset="2"/>
              <a:buChar char=""/>
            </a:pPr>
            <a:r>
              <a:rPr lang="en-US" sz="2600">
                <a:solidFill>
                  <a:srgbClr val="000000"/>
                </a:solidFill>
                <a:latin typeface="Constantia"/>
                <a:ea typeface="ＭＳ Ｐゴシック"/>
              </a:rPr>
              <a:t>if </a:t>
            </a:r>
            <a:r>
              <a:rPr lang="en-US" sz="2600">
                <a:solidFill>
                  <a:srgbClr val="000000"/>
                </a:solidFill>
                <a:latin typeface="Courier New"/>
                <a:ea typeface="ＭＳ Ｐゴシック"/>
              </a:rPr>
              <a:t>v=r</a:t>
            </a:r>
            <a:r>
              <a:rPr lang="en-US" sz="2600">
                <a:solidFill>
                  <a:srgbClr val="000000"/>
                </a:solidFill>
                <a:latin typeface="Constantia"/>
                <a:ea typeface="ＭＳ Ｐゴシック"/>
              </a:rPr>
              <a:t> then signature is verified </a:t>
            </a:r>
            <a:endParaRPr/>
          </a:p>
          <a:p>
            <a:pPr>
              <a:lnSpc>
                <a:spcPct val="100000"/>
              </a:lnSpc>
              <a:buSzPct val="95000"/>
              <a:buFont typeface="Wingdings 2" charset="2"/>
              <a:buChar char=""/>
            </a:pPr>
            <a:r>
              <a:rPr lang="en-US" sz="2600">
                <a:solidFill>
                  <a:srgbClr val="000000"/>
                </a:solidFill>
                <a:latin typeface="Constantia"/>
                <a:ea typeface="ＭＳ Ｐゴシック"/>
              </a:rPr>
              <a:t>see Appendix A for details of proof why</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457200" y="0"/>
            <a:ext cx="8229240" cy="1139400"/>
          </a:xfrm>
          <a:prstGeom prst="rect">
            <a:avLst/>
          </a:prstGeom>
        </p:spPr>
        <p:txBody>
          <a:bodyPr lIns="0" tIns="45000" rIns="0" bIns="0" anchor="b"/>
          <a:lstStyle/>
          <a:p>
            <a:pPr>
              <a:lnSpc>
                <a:spcPct val="100000"/>
              </a:lnSpc>
            </a:pPr>
            <a:r>
              <a:rPr lang="en-US" sz="5000">
                <a:solidFill>
                  <a:srgbClr val="04617B"/>
                </a:solidFill>
                <a:latin typeface="Calibri"/>
              </a:rPr>
              <a:t>DSS Overview</a:t>
            </a:r>
            <a:endParaRPr/>
          </a:p>
        </p:txBody>
      </p:sp>
      <p:pic>
        <p:nvPicPr>
          <p:cNvPr id="416" name="Picture 3"/>
          <p:cNvPicPr/>
          <p:nvPr/>
        </p:nvPicPr>
        <p:blipFill>
          <a:blip r:embed="rId3"/>
          <a:stretch>
            <a:fillRect/>
          </a:stretch>
        </p:blipFill>
        <p:spPr>
          <a:xfrm>
            <a:off x="380880" y="1066680"/>
            <a:ext cx="8354520" cy="5611320"/>
          </a:xfrm>
          <a:prstGeom prst="rect">
            <a:avLst/>
          </a:prstGeom>
          <a:ln w="936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a:solidFill>
                  <a:srgbClr val="04617B"/>
                </a:solidFill>
                <a:latin typeface="Calibri"/>
              </a:rPr>
              <a:t>Classification of uses of public-key cryptosystems</a:t>
            </a:r>
            <a:endParaRPr/>
          </a:p>
        </p:txBody>
      </p:sp>
      <p:sp>
        <p:nvSpPr>
          <p:cNvPr id="129"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Calibri"/>
              <a:buAutoNum type="arabicPeriod"/>
            </a:pPr>
            <a:r>
              <a:rPr lang="en-US" sz="2600">
                <a:solidFill>
                  <a:srgbClr val="000000"/>
                </a:solidFill>
                <a:latin typeface="Constantia"/>
              </a:rPr>
              <a:t>Encryption/Decryption</a:t>
            </a:r>
            <a:endParaRPr/>
          </a:p>
          <a:p>
            <a:pPr>
              <a:lnSpc>
                <a:spcPct val="100000"/>
              </a:lnSpc>
              <a:buSzPct val="95000"/>
              <a:buFont typeface="Calibri"/>
              <a:buAutoNum type="arabicPeriod"/>
            </a:pPr>
            <a:r>
              <a:rPr lang="en-US" sz="2600">
                <a:solidFill>
                  <a:srgbClr val="000000"/>
                </a:solidFill>
                <a:latin typeface="Constantia"/>
              </a:rPr>
              <a:t>Digital Signature</a:t>
            </a:r>
            <a:endParaRPr/>
          </a:p>
          <a:p>
            <a:pPr>
              <a:lnSpc>
                <a:spcPct val="100000"/>
              </a:lnSpc>
              <a:buSzPct val="95000"/>
              <a:buFont typeface="Calibri"/>
              <a:buAutoNum type="arabicPeriod"/>
            </a:pPr>
            <a:r>
              <a:rPr lang="en-US" sz="2600">
                <a:solidFill>
                  <a:srgbClr val="000000"/>
                </a:solidFill>
                <a:latin typeface="Constantia"/>
              </a:rPr>
              <a:t>Key exchange</a:t>
            </a:r>
            <a:endParaRPr/>
          </a:p>
        </p:txBody>
      </p:sp>
      <p:sp>
        <p:nvSpPr>
          <p:cNvPr id="130"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31" name="TextShape 4"/>
          <p:cNvSpPr txBox="1"/>
          <p:nvPr/>
        </p:nvSpPr>
        <p:spPr>
          <a:xfrm>
            <a:off x="7924680" y="6356520"/>
            <a:ext cx="761760" cy="364680"/>
          </a:xfrm>
          <a:prstGeom prst="rect">
            <a:avLst/>
          </a:prstGeom>
        </p:spPr>
        <p:txBody>
          <a:bodyPr lIns="0" tIns="0" rIns="0" bIns="0" anchor="b"/>
          <a:lstStyle/>
          <a:p>
            <a:pPr algn="r">
              <a:lnSpc>
                <a:spcPct val="100000"/>
              </a:lnSpc>
            </a:pPr>
            <a:fld id="{8B5C8EB6-6CF5-4C1C-8CEB-AA67F8C3307E}" type="slidenum">
              <a:rPr lang="en-IN" sz="1200">
                <a:solidFill>
                  <a:srgbClr val="035C75"/>
                </a:solidFill>
                <a:latin typeface="Constantia"/>
              </a:rPr>
              <a:t>8</a:t>
            </a:fld>
            <a:endParaRPr/>
          </a:p>
        </p:txBody>
      </p:sp>
      <p:sp>
        <p:nvSpPr>
          <p:cNvPr id="132" name="TextShape 5"/>
          <p:cNvSpPr txBox="1"/>
          <p:nvPr/>
        </p:nvSpPr>
        <p:spPr>
          <a:xfrm>
            <a:off x="2666880" y="6356520"/>
            <a:ext cx="3352320" cy="364680"/>
          </a:xfrm>
          <a:prstGeom prst="rect">
            <a:avLst/>
          </a:prstGeom>
        </p:spPr>
        <p:txBody>
          <a:bodyPr lIns="0" tIns="0" rIns="0" bIns="0" anchor="b"/>
          <a:lstStyle/>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457200" y="704160"/>
            <a:ext cx="8229240" cy="1142640"/>
          </a:xfrm>
          <a:prstGeom prst="rect">
            <a:avLst/>
          </a:prstGeom>
        </p:spPr>
        <p:txBody>
          <a:bodyPr lIns="0" tIns="45000" rIns="0" bIns="0" anchor="b"/>
          <a:lstStyle/>
          <a:p>
            <a:pPr>
              <a:lnSpc>
                <a:spcPct val="100000"/>
              </a:lnSpc>
            </a:pPr>
            <a:r>
              <a:rPr lang="en-US" sz="5000" b="1">
                <a:solidFill>
                  <a:srgbClr val="04617B"/>
                </a:solidFill>
                <a:latin typeface="Calibri"/>
              </a:rPr>
              <a:t>Requirements for Public-Key Cryptography</a:t>
            </a:r>
            <a:endParaRPr/>
          </a:p>
        </p:txBody>
      </p:sp>
      <p:sp>
        <p:nvSpPr>
          <p:cNvPr id="134" name="TextShape 2"/>
          <p:cNvSpPr txBox="1"/>
          <p:nvPr/>
        </p:nvSpPr>
        <p:spPr>
          <a:xfrm>
            <a:off x="457200" y="1935360"/>
            <a:ext cx="8229240" cy="4388760"/>
          </a:xfrm>
          <a:prstGeom prst="rect">
            <a:avLst/>
          </a:prstGeom>
        </p:spPr>
        <p:txBody>
          <a:bodyPr lIns="90000" tIns="45000" rIns="90000" bIns="45000"/>
          <a:lstStyle/>
          <a:p>
            <a:pPr>
              <a:lnSpc>
                <a:spcPct val="100000"/>
              </a:lnSpc>
              <a:buSzPct val="95000"/>
              <a:buFont typeface="Wingdings 2" charset="2"/>
              <a:buChar char=""/>
            </a:pPr>
            <a:r>
              <a:rPr lang="en-US" sz="2600">
                <a:solidFill>
                  <a:srgbClr val="000000"/>
                </a:solidFill>
                <a:latin typeface="Constantia"/>
              </a:rPr>
              <a:t>It is computationally easy for a party B to generate a pair (public key </a:t>
            </a:r>
            <a:r>
              <a:rPr lang="en-US" sz="2600" i="1">
                <a:solidFill>
                  <a:srgbClr val="000000"/>
                </a:solidFill>
                <a:latin typeface="Constantia"/>
              </a:rPr>
              <a:t>Pub, </a:t>
            </a:r>
            <a:r>
              <a:rPr lang="en-US" sz="2600">
                <a:solidFill>
                  <a:srgbClr val="000000"/>
                </a:solidFill>
                <a:latin typeface="Constantia"/>
              </a:rPr>
              <a:t>private key </a:t>
            </a:r>
            <a:r>
              <a:rPr lang="en-US" sz="2600" i="1">
                <a:solidFill>
                  <a:srgbClr val="000000"/>
                </a:solidFill>
                <a:latin typeface="Constantia"/>
              </a:rPr>
              <a:t>PRb).</a:t>
            </a:r>
            <a:endParaRPr/>
          </a:p>
          <a:p>
            <a:pPr>
              <a:lnSpc>
                <a:spcPct val="100000"/>
              </a:lnSpc>
              <a:buSzPct val="95000"/>
              <a:buFont typeface="Wingdings 2" charset="2"/>
              <a:buChar char=""/>
            </a:pPr>
            <a:r>
              <a:rPr lang="en-US" sz="2600">
                <a:solidFill>
                  <a:srgbClr val="000000"/>
                </a:solidFill>
                <a:latin typeface="Constantia"/>
              </a:rPr>
              <a:t>It is computationally easy for a sender A, knowing the public key and the message to be encrypted,</a:t>
            </a:r>
            <a:r>
              <a:rPr lang="en-US" sz="2600" i="1">
                <a:solidFill>
                  <a:srgbClr val="000000"/>
                </a:solidFill>
                <a:latin typeface="Constantia"/>
              </a:rPr>
              <a:t>M, to generate the corresponding ciphertext: </a:t>
            </a:r>
            <a:endParaRPr/>
          </a:p>
          <a:p>
            <a:pPr>
              <a:lnSpc>
                <a:spcPct val="100000"/>
              </a:lnSpc>
            </a:pPr>
            <a:r>
              <a:rPr lang="en-US" sz="2600" i="1">
                <a:solidFill>
                  <a:srgbClr val="000000"/>
                </a:solidFill>
                <a:latin typeface="Constantia"/>
              </a:rPr>
              <a:t>		C = E(PUb,M) or </a:t>
            </a:r>
            <a:endParaRPr/>
          </a:p>
          <a:p>
            <a:pPr>
              <a:lnSpc>
                <a:spcPct val="100000"/>
              </a:lnSpc>
              <a:buSzPct val="95000"/>
              <a:buFont typeface="Wingdings 2" charset="2"/>
              <a:buChar char=""/>
            </a:pPr>
            <a:r>
              <a:rPr lang="en-US" sz="2600">
                <a:solidFill>
                  <a:srgbClr val="000000"/>
                </a:solidFill>
                <a:latin typeface="Constantia"/>
              </a:rPr>
              <a:t>It is computationally easy for the receiver B to decrypt the resulting ciphertext using the private key to recover the original message: </a:t>
            </a:r>
            <a:endParaRPr/>
          </a:p>
          <a:p>
            <a:pPr>
              <a:lnSpc>
                <a:spcPct val="100000"/>
              </a:lnSpc>
            </a:pPr>
            <a:r>
              <a:rPr lang="en-US" sz="2600" i="1">
                <a:solidFill>
                  <a:srgbClr val="000000"/>
                </a:solidFill>
                <a:latin typeface="Constantia"/>
              </a:rPr>
              <a:t>		M = D(PRb, C) = D[PRb, E(PUb,M)]</a:t>
            </a:r>
            <a:endParaRPr/>
          </a:p>
        </p:txBody>
      </p:sp>
      <p:sp>
        <p:nvSpPr>
          <p:cNvPr id="135" name="TextShape 3"/>
          <p:cNvSpPr txBox="1"/>
          <p:nvPr/>
        </p:nvSpPr>
        <p:spPr>
          <a:xfrm>
            <a:off x="457200" y="6356520"/>
            <a:ext cx="2133360" cy="364680"/>
          </a:xfrm>
          <a:prstGeom prst="rect">
            <a:avLst/>
          </a:prstGeom>
        </p:spPr>
        <p:txBody>
          <a:bodyPr lIns="0" tIns="0" rIns="0" bIns="0" anchor="b"/>
          <a:lstStyle/>
          <a:p>
            <a:pPr>
              <a:lnSpc>
                <a:spcPct val="100000"/>
              </a:lnSpc>
            </a:pPr>
            <a:endParaRPr dirty="0"/>
          </a:p>
        </p:txBody>
      </p:sp>
      <p:sp>
        <p:nvSpPr>
          <p:cNvPr id="136" name="TextShape 4"/>
          <p:cNvSpPr txBox="1"/>
          <p:nvPr/>
        </p:nvSpPr>
        <p:spPr>
          <a:xfrm>
            <a:off x="2666880" y="6356520"/>
            <a:ext cx="3352320" cy="364680"/>
          </a:xfrm>
          <a:prstGeom prst="rect">
            <a:avLst/>
          </a:prstGeom>
        </p:spPr>
        <p:txBody>
          <a:bodyPr lIns="0" tIns="0" rIns="0" bIns="0" anchor="b"/>
          <a:lstStyle/>
          <a:p>
            <a:pPr>
              <a:lnSpc>
                <a:spcPct val="100000"/>
              </a:lnSpc>
            </a:pPr>
            <a:endParaRPr dirty="0"/>
          </a:p>
        </p:txBody>
      </p:sp>
      <p:sp>
        <p:nvSpPr>
          <p:cNvPr id="137" name="TextShape 5"/>
          <p:cNvSpPr txBox="1"/>
          <p:nvPr/>
        </p:nvSpPr>
        <p:spPr>
          <a:xfrm>
            <a:off x="7924680" y="6356520"/>
            <a:ext cx="761760" cy="364680"/>
          </a:xfrm>
          <a:prstGeom prst="rect">
            <a:avLst/>
          </a:prstGeom>
        </p:spPr>
        <p:txBody>
          <a:bodyPr lIns="0" tIns="0" rIns="0" bIns="0" anchor="b"/>
          <a:lstStyle/>
          <a:p>
            <a:pPr algn="r">
              <a:lnSpc>
                <a:spcPct val="100000"/>
              </a:lnSpc>
            </a:pPr>
            <a:fld id="{E6FD5F1C-ABF1-4725-BC27-994D376743D9}" type="slidenum">
              <a:rPr lang="en-IN" sz="1200">
                <a:solidFill>
                  <a:srgbClr val="035C75"/>
                </a:solidFill>
                <a:latin typeface="Constantia"/>
              </a:r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7196</Words>
  <Application>Microsoft Office PowerPoint</Application>
  <PresentationFormat>On-screen Show (4:3)</PresentationFormat>
  <Paragraphs>500</Paragraphs>
  <Slides>71</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71</vt:i4>
      </vt:variant>
    </vt:vector>
  </HeadingPairs>
  <TitlesOfParts>
    <vt:vector size="81" baseType="lpstr">
      <vt:lpstr>Arial</vt:lpstr>
      <vt:lpstr>Calibri</vt:lpstr>
      <vt:lpstr>Constantia</vt:lpstr>
      <vt:lpstr>Courier New</vt:lpstr>
      <vt:lpstr>StarSymbol</vt:lpstr>
      <vt:lpstr>Times New Roman</vt:lpstr>
      <vt:lpstr>Wingdings</vt:lpstr>
      <vt:lpstr>Wingdings 2</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kammaramakrishna1@outlook.com</cp:lastModifiedBy>
  <cp:revision>12</cp:revision>
  <dcterms:modified xsi:type="dcterms:W3CDTF">2019-11-18T15:19:14Z</dcterms:modified>
</cp:coreProperties>
</file>