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9" r:id="rId43"/>
    <p:sldId id="300" r:id="rId44"/>
    <p:sldId id="297" r:id="rId45"/>
    <p:sldId id="298"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8" r:id="rId61"/>
    <p:sldId id="315" r:id="rId62"/>
    <p:sldId id="319" r:id="rId63"/>
    <p:sldId id="316" r:id="rId64"/>
    <p:sldId id="320" r:id="rId65"/>
    <p:sldId id="31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76D4F8-9E89-468D-BBCF-7D430B10F85B}" type="datetimeFigureOut">
              <a:rPr lang="en-US" smtClean="0"/>
              <a:pPr/>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26E544-2CBB-4CBD-84EF-A9E413CA5384}" type="slidenum">
              <a:rPr lang="en-US" smtClean="0"/>
              <a:pPr/>
              <a:t>‹#›</a:t>
            </a:fld>
            <a:endParaRPr lang="en-US"/>
          </a:p>
        </p:txBody>
      </p:sp>
    </p:spTree>
    <p:extLst>
      <p:ext uri="{BB962C8B-B14F-4D97-AF65-F5344CB8AC3E}">
        <p14:creationId xmlns="" xmlns:p14="http://schemas.microsoft.com/office/powerpoint/2010/main" val="252379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8CAC88F-9543-497F-B6E3-672718DCD94C}" type="datetimeFigureOut">
              <a:rPr lang="en-US" smtClean="0"/>
              <a:pPr/>
              <a:t>11/1/2017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2DBC9D8-2A56-410F-B72B-85F6767AB1D2}"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AC88F-9543-497F-B6E3-672718DCD94C}"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C9D8-2A56-410F-B72B-85F6767AB1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AC88F-9543-497F-B6E3-672718DCD94C}"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C9D8-2A56-410F-B72B-85F6767AB1D2}"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CAC88F-9543-497F-B6E3-672718DCD94C}"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C9D8-2A56-410F-B72B-85F6767AB1D2}"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8CAC88F-9543-497F-B6E3-672718DCD94C}" type="datetimeFigureOut">
              <a:rPr lang="en-US" smtClean="0"/>
              <a:pPr/>
              <a:t>11/1/2017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2DBC9D8-2A56-410F-B72B-85F6767AB1D2}"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CAC88F-9543-497F-B6E3-672718DCD94C}"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C9D8-2A56-410F-B72B-85F6767AB1D2}"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CAC88F-9543-497F-B6E3-672718DCD94C}" type="datetimeFigureOut">
              <a:rPr lang="en-US" smtClean="0"/>
              <a:pPr/>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BC9D8-2A56-410F-B72B-85F6767AB1D2}"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CAC88F-9543-497F-B6E3-672718DCD94C}" type="datetimeFigureOut">
              <a:rPr lang="en-US" smtClean="0"/>
              <a:pPr/>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BC9D8-2A56-410F-B72B-85F6767AB1D2}"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AC88F-9543-497F-B6E3-672718DCD94C}" type="datetimeFigureOut">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BC9D8-2A56-410F-B72B-85F6767AB1D2}"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CAC88F-9543-497F-B6E3-672718DCD94C}"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C9D8-2A56-410F-B72B-85F6767AB1D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CAC88F-9543-497F-B6E3-672718DCD94C}"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C9D8-2A56-410F-B72B-85F6767AB1D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8CAC88F-9543-497F-B6E3-672718DCD94C}" type="datetimeFigureOut">
              <a:rPr lang="en-US" smtClean="0"/>
              <a:pPr/>
              <a:t>11/1/2017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2DBC9D8-2A56-410F-B72B-85F6767AB1D2}"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Unit-</a:t>
            </a:r>
            <a:r>
              <a:rPr lang="en-US" dirty="0" smtClean="0"/>
              <a:t>V</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SSL Record Format</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828800" y="1295400"/>
            <a:ext cx="4772025" cy="39433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Cipher Spec Protocol</a:t>
            </a:r>
            <a:endParaRPr lang="en-US" dirty="0"/>
          </a:p>
        </p:txBody>
      </p:sp>
      <p:sp>
        <p:nvSpPr>
          <p:cNvPr id="3" name="Content Placeholder 2"/>
          <p:cNvSpPr>
            <a:spLocks noGrp="1"/>
          </p:cNvSpPr>
          <p:nvPr>
            <p:ph sz="quarter" idx="1"/>
          </p:nvPr>
        </p:nvSpPr>
        <p:spPr/>
        <p:txBody>
          <a:bodyPr/>
          <a:lstStyle/>
          <a:p>
            <a:r>
              <a:rPr lang="en-US" dirty="0" smtClean="0"/>
              <a:t>This protocol consists of a single message, which consists of a single byte with the value 1. </a:t>
            </a:r>
          </a:p>
          <a:p>
            <a:r>
              <a:rPr lang="en-US" dirty="0" smtClean="0"/>
              <a:t>The sole purpose of this message is to cause the pending state to be copied into the current state, which updates the cipher suite to be used on this connection.</a:t>
            </a:r>
            <a:endParaRPr lang="en-US" dirty="0"/>
          </a:p>
        </p:txBody>
      </p:sp>
      <p:pic>
        <p:nvPicPr>
          <p:cNvPr id="3075" name="Picture 3"/>
          <p:cNvPicPr>
            <a:picLocks noChangeAspect="1" noChangeArrowheads="1"/>
          </p:cNvPicPr>
          <p:nvPr/>
        </p:nvPicPr>
        <p:blipFill>
          <a:blip r:embed="rId2"/>
          <a:srcRect/>
          <a:stretch>
            <a:fillRect/>
          </a:stretch>
        </p:blipFill>
        <p:spPr bwMode="auto">
          <a:xfrm>
            <a:off x="3276600" y="3733800"/>
            <a:ext cx="2038350" cy="9715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Alert Protocol</a:t>
            </a:r>
            <a:endParaRPr lang="en-US" dirty="0"/>
          </a:p>
        </p:txBody>
      </p:sp>
      <p:sp>
        <p:nvSpPr>
          <p:cNvPr id="3" name="Content Placeholder 2"/>
          <p:cNvSpPr>
            <a:spLocks noGrp="1"/>
          </p:cNvSpPr>
          <p:nvPr>
            <p:ph sz="quarter" idx="1"/>
          </p:nvPr>
        </p:nvSpPr>
        <p:spPr/>
        <p:txBody>
          <a:bodyPr/>
          <a:lstStyle/>
          <a:p>
            <a:r>
              <a:rPr lang="en-US" dirty="0" smtClean="0"/>
              <a:t>Each message in this protocol consists of two bytes </a:t>
            </a:r>
          </a:p>
          <a:p>
            <a:pPr marL="514350" indent="-514350">
              <a:buFont typeface="+mj-lt"/>
              <a:buAutoNum type="arabicPeriod"/>
            </a:pPr>
            <a:r>
              <a:rPr lang="en-US" dirty="0" smtClean="0"/>
              <a:t>The first byte takes the value warning(1) or fatal(2) to convey the severity of the message. </a:t>
            </a:r>
          </a:p>
          <a:p>
            <a:pPr marL="788670" lvl="1" indent="-514350"/>
            <a:r>
              <a:rPr lang="en-US" dirty="0" smtClean="0"/>
              <a:t>If the level is fatal, SSL immediately terminates the connection. Other connections on the same session may continue, but no new connections on this session may be established.</a:t>
            </a:r>
          </a:p>
          <a:p>
            <a:pPr marL="514350" indent="-514350">
              <a:buFont typeface="+mj-lt"/>
              <a:buAutoNum type="arabicPeriod"/>
            </a:pPr>
            <a:r>
              <a:rPr lang="en-US" dirty="0" smtClean="0"/>
              <a:t>The second byte contains a code that indicates the specific alert.</a:t>
            </a:r>
            <a:endParaRPr lang="en-US" dirty="0"/>
          </a:p>
        </p:txBody>
      </p:sp>
      <p:pic>
        <p:nvPicPr>
          <p:cNvPr id="4098" name="Picture 2"/>
          <p:cNvPicPr>
            <a:picLocks noChangeAspect="1" noChangeArrowheads="1"/>
          </p:cNvPicPr>
          <p:nvPr/>
        </p:nvPicPr>
        <p:blipFill>
          <a:blip r:embed="rId2"/>
          <a:srcRect/>
          <a:stretch>
            <a:fillRect/>
          </a:stretch>
        </p:blipFill>
        <p:spPr bwMode="auto">
          <a:xfrm>
            <a:off x="3810000" y="4953000"/>
            <a:ext cx="1676400" cy="124317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Alert Protocol (Alerts)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err="1" smtClean="0"/>
              <a:t>unexpected_message</a:t>
            </a:r>
            <a:r>
              <a:rPr lang="en-US" dirty="0" smtClean="0"/>
              <a:t>: An inappropriate message was received.</a:t>
            </a:r>
          </a:p>
          <a:p>
            <a:r>
              <a:rPr lang="en-US" dirty="0" err="1" smtClean="0"/>
              <a:t>bad_record_mac</a:t>
            </a:r>
            <a:r>
              <a:rPr lang="en-US" dirty="0" smtClean="0"/>
              <a:t>: An incorrect MAC was received.</a:t>
            </a:r>
          </a:p>
          <a:p>
            <a:r>
              <a:rPr lang="en-US" dirty="0" err="1" smtClean="0"/>
              <a:t>decompression_failure</a:t>
            </a:r>
            <a:r>
              <a:rPr lang="en-US" dirty="0" smtClean="0"/>
              <a:t>: The decompression function received improper input (e.g., unable </a:t>
            </a:r>
            <a:r>
              <a:rPr lang="en-US" dirty="0" err="1" smtClean="0"/>
              <a:t>todecompress</a:t>
            </a:r>
            <a:r>
              <a:rPr lang="en-US" dirty="0" smtClean="0"/>
              <a:t> or decompress to greater than maximum allowable length).</a:t>
            </a:r>
          </a:p>
          <a:p>
            <a:r>
              <a:rPr lang="en-US" dirty="0" err="1" smtClean="0"/>
              <a:t>handshake_failure</a:t>
            </a:r>
            <a:r>
              <a:rPr lang="en-US" dirty="0" smtClean="0"/>
              <a:t>: Sender was unable to negotiate an acceptable set of security parameters</a:t>
            </a:r>
          </a:p>
          <a:p>
            <a:r>
              <a:rPr lang="en-US" dirty="0" smtClean="0"/>
              <a:t>given the options available.</a:t>
            </a:r>
          </a:p>
          <a:p>
            <a:r>
              <a:rPr lang="en-US" dirty="0" err="1" smtClean="0"/>
              <a:t>illegal_parameter</a:t>
            </a:r>
            <a:r>
              <a:rPr lang="en-US" dirty="0" smtClean="0"/>
              <a:t>: A field in a handshake message was out of range or inconsistent with other fields.</a:t>
            </a:r>
          </a:p>
          <a:p>
            <a:r>
              <a:rPr lang="en-US" dirty="0" err="1" smtClean="0"/>
              <a:t>close_notify</a:t>
            </a:r>
            <a:r>
              <a:rPr lang="en-US" dirty="0" smtClean="0"/>
              <a:t>: Notifies the recipient that the sender will not send any more messages on this connection. Each party is required to send a </a:t>
            </a:r>
            <a:r>
              <a:rPr lang="en-US" dirty="0" err="1" smtClean="0"/>
              <a:t>close_notify</a:t>
            </a:r>
            <a:r>
              <a:rPr lang="en-US" dirty="0" smtClean="0"/>
              <a:t> alert before closing the write side of a connection.</a:t>
            </a:r>
          </a:p>
          <a:p>
            <a:r>
              <a:rPr lang="en-US" dirty="0" err="1" smtClean="0"/>
              <a:t>no_certificate</a:t>
            </a:r>
            <a:r>
              <a:rPr lang="en-US" dirty="0" smtClean="0"/>
              <a:t>: May be sent in response to a certificate request if no appropriate certificate is available.</a:t>
            </a:r>
          </a:p>
          <a:p>
            <a:r>
              <a:rPr lang="en-US" dirty="0" err="1" smtClean="0"/>
              <a:t>bad_certificate</a:t>
            </a:r>
            <a:r>
              <a:rPr lang="en-US" dirty="0" smtClean="0"/>
              <a:t>: A received certificate was corrupt (e.g., contained a signature that did not verify).</a:t>
            </a:r>
          </a:p>
          <a:p>
            <a:r>
              <a:rPr lang="en-US" dirty="0" err="1" smtClean="0"/>
              <a:t>unsupported_certificate</a:t>
            </a:r>
            <a:r>
              <a:rPr lang="en-US" dirty="0" smtClean="0"/>
              <a:t>: The type of the received certificate is not supported.</a:t>
            </a:r>
          </a:p>
          <a:p>
            <a:r>
              <a:rPr lang="en-US" dirty="0" err="1" smtClean="0"/>
              <a:t>certificate_revoked</a:t>
            </a:r>
            <a:r>
              <a:rPr lang="en-US" dirty="0" smtClean="0"/>
              <a:t>: A certificate has been revoked by its signer.</a:t>
            </a:r>
          </a:p>
          <a:p>
            <a:r>
              <a:rPr lang="en-US" dirty="0" err="1" smtClean="0"/>
              <a:t>certificate_expired</a:t>
            </a:r>
            <a:r>
              <a:rPr lang="en-US" dirty="0" smtClean="0"/>
              <a:t>: A certificate has expired.</a:t>
            </a:r>
          </a:p>
          <a:p>
            <a:r>
              <a:rPr lang="en-US" dirty="0" err="1" smtClean="0"/>
              <a:t>certificate_unknown</a:t>
            </a:r>
            <a:r>
              <a:rPr lang="en-US" dirty="0" smtClean="0"/>
              <a:t>: Some other unspecified issue arose in processing the certificate, rendering it unacceptable.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Handshake Protocol</a:t>
            </a:r>
            <a:endParaRPr lang="en-US" dirty="0"/>
          </a:p>
        </p:txBody>
      </p:sp>
      <p:sp>
        <p:nvSpPr>
          <p:cNvPr id="3" name="Content Placeholder 2"/>
          <p:cNvSpPr>
            <a:spLocks noGrp="1"/>
          </p:cNvSpPr>
          <p:nvPr>
            <p:ph sz="quarter" idx="1"/>
          </p:nvPr>
        </p:nvSpPr>
        <p:spPr/>
        <p:txBody>
          <a:bodyPr>
            <a:normAutofit/>
          </a:bodyPr>
          <a:lstStyle/>
          <a:p>
            <a:r>
              <a:rPr lang="en-US" dirty="0" smtClean="0"/>
              <a:t>This protocol allows the server and client to authenticate each other and to negotiate an encryption and MAC algorithm and cryptographic keys to be used to protect data sent in an SSL record.</a:t>
            </a:r>
          </a:p>
          <a:p>
            <a:r>
              <a:rPr lang="en-US" dirty="0" smtClean="0"/>
              <a:t>Each message has three fields:</a:t>
            </a:r>
          </a:p>
          <a:p>
            <a:pPr lvl="1"/>
            <a:r>
              <a:rPr lang="en-US" dirty="0" smtClean="0"/>
              <a:t>Type (1 byte): Indicates one of 10 messages. </a:t>
            </a:r>
          </a:p>
          <a:p>
            <a:pPr lvl="1"/>
            <a:r>
              <a:rPr lang="en-US" dirty="0" smtClean="0"/>
              <a:t>Length (3 bytes): The length of the message in bytes.</a:t>
            </a:r>
          </a:p>
          <a:p>
            <a:pPr lvl="1"/>
            <a:r>
              <a:rPr lang="en-US" dirty="0" smtClean="0"/>
              <a:t>Content ( 0 bytes): The parameters associated with this message; </a:t>
            </a:r>
            <a:endParaRPr lang="en-US" dirty="0"/>
          </a:p>
        </p:txBody>
      </p:sp>
      <p:pic>
        <p:nvPicPr>
          <p:cNvPr id="5122" name="Picture 2"/>
          <p:cNvPicPr>
            <a:picLocks noChangeAspect="1" noChangeArrowheads="1"/>
          </p:cNvPicPr>
          <p:nvPr/>
        </p:nvPicPr>
        <p:blipFill>
          <a:blip r:embed="rId2"/>
          <a:srcRect/>
          <a:stretch>
            <a:fillRect/>
          </a:stretch>
        </p:blipFill>
        <p:spPr bwMode="auto">
          <a:xfrm>
            <a:off x="2590800" y="5029200"/>
            <a:ext cx="4648200" cy="107389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SSL Handshake Protocol Message Types</a:t>
            </a:r>
            <a:endParaRPr lang="en-US" dirty="0"/>
          </a:p>
        </p:txBody>
      </p:sp>
      <p:pic>
        <p:nvPicPr>
          <p:cNvPr id="6146" name="Picture 2"/>
          <p:cNvPicPr>
            <a:picLocks noChangeAspect="1" noChangeArrowheads="1"/>
          </p:cNvPicPr>
          <p:nvPr/>
        </p:nvPicPr>
        <p:blipFill>
          <a:blip r:embed="rId2"/>
          <a:srcRect/>
          <a:stretch>
            <a:fillRect/>
          </a:stretch>
        </p:blipFill>
        <p:spPr bwMode="auto">
          <a:xfrm>
            <a:off x="559675" y="1219200"/>
            <a:ext cx="7974725" cy="4953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Handshake Protocol Action</a:t>
            </a:r>
            <a:endParaRPr lang="en-US" dirty="0"/>
          </a:p>
        </p:txBody>
      </p:sp>
      <p:pic>
        <p:nvPicPr>
          <p:cNvPr id="7170" name="Picture 2"/>
          <p:cNvPicPr>
            <a:picLocks noChangeAspect="1" noChangeArrowheads="1"/>
          </p:cNvPicPr>
          <p:nvPr/>
        </p:nvPicPr>
        <p:blipFill>
          <a:blip r:embed="rId2"/>
          <a:srcRect/>
          <a:stretch>
            <a:fillRect/>
          </a:stretch>
        </p:blipFill>
        <p:spPr bwMode="auto">
          <a:xfrm>
            <a:off x="1752600" y="1066800"/>
            <a:ext cx="4891523"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Protocol</a:t>
            </a:r>
            <a:endParaRPr lang="en-US" dirty="0"/>
          </a:p>
        </p:txBody>
      </p:sp>
      <p:pic>
        <p:nvPicPr>
          <p:cNvPr id="8194" name="Picture 2"/>
          <p:cNvPicPr>
            <a:picLocks noChangeAspect="1" noChangeArrowheads="1"/>
          </p:cNvPicPr>
          <p:nvPr/>
        </p:nvPicPr>
        <p:blipFill>
          <a:blip r:embed="rId2"/>
          <a:srcRect/>
          <a:stretch>
            <a:fillRect/>
          </a:stretch>
        </p:blipFill>
        <p:spPr bwMode="auto">
          <a:xfrm>
            <a:off x="1905000" y="1905000"/>
            <a:ext cx="4729163" cy="84401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 Layer Security</a:t>
            </a:r>
            <a:endParaRPr lang="en-US" dirty="0"/>
          </a:p>
        </p:txBody>
      </p:sp>
      <p:sp>
        <p:nvSpPr>
          <p:cNvPr id="3" name="Content Placeholder 2"/>
          <p:cNvSpPr>
            <a:spLocks noGrp="1"/>
          </p:cNvSpPr>
          <p:nvPr>
            <p:ph sz="quarter" idx="1"/>
          </p:nvPr>
        </p:nvSpPr>
        <p:spPr/>
        <p:txBody>
          <a:bodyPr>
            <a:normAutofit/>
          </a:bodyPr>
          <a:lstStyle/>
          <a:p>
            <a:r>
              <a:rPr lang="en-US" dirty="0" smtClean="0"/>
              <a:t>TLS is an IETF standardization initiative whose goal is to produce an Internet standard version of SSL.</a:t>
            </a:r>
          </a:p>
          <a:p>
            <a:r>
              <a:rPr lang="en-US" dirty="0" smtClean="0"/>
              <a:t>Differences</a:t>
            </a:r>
          </a:p>
          <a:p>
            <a:pPr lvl="1">
              <a:buNone/>
            </a:pPr>
            <a:r>
              <a:rPr lang="en-US" sz="2500" b="1" dirty="0" smtClean="0"/>
              <a:t>1.  Version Number</a:t>
            </a:r>
          </a:p>
          <a:p>
            <a:pPr lvl="2"/>
            <a:r>
              <a:rPr lang="en-US" sz="2200" dirty="0" smtClean="0"/>
              <a:t>The TLS Record Format is the same as that of the SSL Record Format (Figure 17.4), and the fields in the header have the same meanings. </a:t>
            </a:r>
          </a:p>
          <a:p>
            <a:pPr lvl="2"/>
            <a:r>
              <a:rPr lang="en-US" sz="2200" dirty="0" smtClean="0"/>
              <a:t>The one difference is in version values. For the current version of TLS, the Major Version is 3 and the Minor Version is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 Layer Security </a:t>
            </a:r>
            <a:r>
              <a:rPr lang="en-US" sz="2800" dirty="0" smtClean="0"/>
              <a:t>(</a:t>
            </a:r>
            <a:r>
              <a:rPr lang="en-US" sz="2800" dirty="0" err="1" smtClean="0"/>
              <a:t>Contd</a:t>
            </a:r>
            <a:r>
              <a:rPr lang="en-US" sz="2800" dirty="0" smtClean="0"/>
              <a:t>…)</a:t>
            </a:r>
            <a:endParaRPr lang="en-US" sz="2800" dirty="0"/>
          </a:p>
        </p:txBody>
      </p:sp>
      <p:sp>
        <p:nvSpPr>
          <p:cNvPr id="3" name="Content Placeholder 2"/>
          <p:cNvSpPr>
            <a:spLocks noGrp="1"/>
          </p:cNvSpPr>
          <p:nvPr>
            <p:ph sz="quarter" idx="1"/>
          </p:nvPr>
        </p:nvSpPr>
        <p:spPr/>
        <p:txBody>
          <a:bodyPr>
            <a:normAutofit/>
          </a:bodyPr>
          <a:lstStyle/>
          <a:p>
            <a:pPr lvl="1">
              <a:buNone/>
            </a:pPr>
            <a:r>
              <a:rPr lang="en-US" sz="2500" b="1" dirty="0" smtClean="0"/>
              <a:t>2. Message Authentication Code</a:t>
            </a:r>
          </a:p>
          <a:p>
            <a:pPr lvl="2"/>
            <a:r>
              <a:rPr lang="en-US" sz="2200" dirty="0" smtClean="0"/>
              <a:t>There are two differences between the SSLv3 and TLS MAC schemes: the actual algorithm and the scope of the MAC calculation. </a:t>
            </a:r>
          </a:p>
          <a:p>
            <a:pPr lvl="2"/>
            <a:r>
              <a:rPr lang="en-US" sz="2200" dirty="0" smtClean="0"/>
              <a:t>TLS makes use of the HMAC algorithm</a:t>
            </a:r>
          </a:p>
          <a:p>
            <a:pPr lvl="2"/>
            <a:r>
              <a:rPr lang="en-US" sz="2200" dirty="0" smtClean="0"/>
              <a:t>SSLv3 uses the same algorithm, except that the padding bytes are concatenated with the secret key rather than being </a:t>
            </a:r>
            <a:r>
              <a:rPr lang="en-US" sz="2200" dirty="0" err="1" smtClean="0"/>
              <a:t>XORed</a:t>
            </a:r>
            <a:r>
              <a:rPr lang="en-US" sz="2200" dirty="0" smtClean="0"/>
              <a:t> with the secret key padded to the block length. </a:t>
            </a:r>
          </a:p>
          <a:p>
            <a:pPr lvl="2"/>
            <a:r>
              <a:rPr lang="en-US" sz="2200" dirty="0" smtClean="0"/>
              <a:t>The level of security should be about the same in both cases.</a:t>
            </a:r>
          </a:p>
          <a:p>
            <a:pPr lvl="2"/>
            <a:r>
              <a:rPr lang="en-US" sz="2200" dirty="0" smtClean="0"/>
              <a:t>The MAC calculation covers all of the fields covered by the SSLv3 calculation, plus the field </a:t>
            </a:r>
            <a:r>
              <a:rPr lang="en-US" sz="2200" dirty="0" err="1" smtClean="0"/>
              <a:t>TLSCompressed.version</a:t>
            </a:r>
            <a:r>
              <a:rPr lang="en-US" sz="2200" dirty="0" smtClean="0"/>
              <a:t>, which is the version of the protocol being employed.</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Socket Layer</a:t>
            </a:r>
            <a:endParaRPr lang="en-US" dirty="0"/>
          </a:p>
        </p:txBody>
      </p:sp>
      <p:sp>
        <p:nvSpPr>
          <p:cNvPr id="3" name="Content Placeholder 2"/>
          <p:cNvSpPr>
            <a:spLocks noGrp="1"/>
          </p:cNvSpPr>
          <p:nvPr>
            <p:ph sz="quarter" idx="1"/>
          </p:nvPr>
        </p:nvSpPr>
        <p:spPr/>
        <p:txBody>
          <a:bodyPr>
            <a:normAutofit/>
          </a:bodyPr>
          <a:lstStyle/>
          <a:p>
            <a:r>
              <a:rPr lang="en-US" dirty="0" smtClean="0"/>
              <a:t>SSL is designed to make use of TCP to provide a reliable end-to-end secure service. </a:t>
            </a:r>
          </a:p>
          <a:p>
            <a:r>
              <a:rPr lang="en-US" dirty="0" smtClean="0"/>
              <a:t>SSL is not a single protocol but rather two layers of protocols</a:t>
            </a:r>
            <a:endParaRPr lang="en-US" dirty="0"/>
          </a:p>
        </p:txBody>
      </p:sp>
      <p:pic>
        <p:nvPicPr>
          <p:cNvPr id="1026" name="Picture 2"/>
          <p:cNvPicPr>
            <a:picLocks noChangeAspect="1" noChangeArrowheads="1"/>
          </p:cNvPicPr>
          <p:nvPr/>
        </p:nvPicPr>
        <p:blipFill>
          <a:blip r:embed="rId2"/>
          <a:srcRect/>
          <a:stretch>
            <a:fillRect/>
          </a:stretch>
        </p:blipFill>
        <p:spPr bwMode="auto">
          <a:xfrm>
            <a:off x="2133600" y="2971800"/>
            <a:ext cx="481965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 Layer Security </a:t>
            </a:r>
            <a:r>
              <a:rPr lang="en-US" sz="2800" dirty="0" smtClean="0"/>
              <a:t>(</a:t>
            </a:r>
            <a:r>
              <a:rPr lang="en-US" sz="2800" dirty="0" err="1" smtClean="0"/>
              <a:t>Contd</a:t>
            </a:r>
            <a:r>
              <a:rPr lang="en-US" sz="2800"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pPr lvl="1">
              <a:buNone/>
            </a:pPr>
            <a:r>
              <a:rPr lang="en-US" b="1" dirty="0" smtClean="0"/>
              <a:t>3. Pseudorandom Function</a:t>
            </a:r>
          </a:p>
          <a:p>
            <a:pPr lvl="2"/>
            <a:r>
              <a:rPr lang="en-US" dirty="0" smtClean="0"/>
              <a:t>TLS makes use of a pseudorandom function referred to as PRF to expand secrets into blocks of data for purposes of key generation or validation.</a:t>
            </a:r>
          </a:p>
          <a:p>
            <a:pPr lvl="1">
              <a:buNone/>
            </a:pPr>
            <a:r>
              <a:rPr lang="en-US" sz="2500" b="1" dirty="0" smtClean="0"/>
              <a:t>4. Alert Codes</a:t>
            </a:r>
          </a:p>
          <a:p>
            <a:pPr lvl="2"/>
            <a:r>
              <a:rPr lang="en-US" sz="2200" dirty="0" smtClean="0"/>
              <a:t>TLS supports all of the alert codes defined in SSLv3 with the exception of </a:t>
            </a:r>
            <a:r>
              <a:rPr lang="en-US" sz="2200" dirty="0" err="1" smtClean="0"/>
              <a:t>no_certificate</a:t>
            </a:r>
            <a:r>
              <a:rPr lang="en-US" sz="2200" dirty="0" smtClean="0"/>
              <a:t>.  A number of additional codes are defined in TLS; of these, the following are always fatal:</a:t>
            </a:r>
          </a:p>
          <a:p>
            <a:pPr lvl="3">
              <a:buFont typeface="Wingdings" pitchFamily="2" charset="2"/>
              <a:buChar char="Ø"/>
            </a:pPr>
            <a:r>
              <a:rPr lang="en-US" dirty="0" err="1" smtClean="0"/>
              <a:t>decryption_failed</a:t>
            </a:r>
            <a:r>
              <a:rPr lang="en-US" dirty="0" smtClean="0"/>
              <a:t>:  A </a:t>
            </a:r>
            <a:r>
              <a:rPr lang="en-US" dirty="0" err="1" smtClean="0"/>
              <a:t>ciphertext</a:t>
            </a:r>
            <a:r>
              <a:rPr lang="en-US" dirty="0" smtClean="0"/>
              <a:t> decrypted in an invalid way; either it was not an even multiple of the block length or its padding values, when checked, were incorrect.</a:t>
            </a:r>
          </a:p>
          <a:p>
            <a:pPr lvl="3">
              <a:buFont typeface="Wingdings" pitchFamily="2" charset="2"/>
              <a:buChar char="Ø"/>
            </a:pPr>
            <a:r>
              <a:rPr lang="en-US" dirty="0" err="1" smtClean="0"/>
              <a:t>record_overflow</a:t>
            </a:r>
            <a:r>
              <a:rPr lang="en-US" dirty="0" smtClean="0"/>
              <a:t>:  A TLS record was received with a payload (</a:t>
            </a:r>
            <a:r>
              <a:rPr lang="en-US" dirty="0" err="1" smtClean="0"/>
              <a:t>ciphertext</a:t>
            </a:r>
            <a:r>
              <a:rPr lang="en-US" dirty="0" smtClean="0"/>
              <a:t>) whose length exceeds 2</a:t>
            </a:r>
            <a:r>
              <a:rPr lang="en-US" sz="800" dirty="0" smtClean="0"/>
              <a:t>14 </a:t>
            </a:r>
            <a:r>
              <a:rPr lang="en-US" dirty="0" smtClean="0"/>
              <a:t>+ 2048 bytes, or the </a:t>
            </a:r>
            <a:r>
              <a:rPr lang="en-US" dirty="0" err="1" smtClean="0"/>
              <a:t>ciphertext</a:t>
            </a:r>
            <a:r>
              <a:rPr lang="en-US" dirty="0" smtClean="0"/>
              <a:t> decrypted to a length of greater than 2</a:t>
            </a:r>
            <a:r>
              <a:rPr lang="en-US" sz="800" dirty="0" smtClean="0"/>
              <a:t>14 </a:t>
            </a:r>
            <a:r>
              <a:rPr lang="en-US" dirty="0" smtClean="0"/>
              <a:t>+ 1024 bytes.</a:t>
            </a:r>
          </a:p>
          <a:p>
            <a:pPr lvl="3">
              <a:buFont typeface="Wingdings" pitchFamily="2" charset="2"/>
              <a:buChar char="Ø"/>
            </a:pPr>
            <a:r>
              <a:rPr lang="en-US" dirty="0" err="1" smtClean="0"/>
              <a:t>unknown_ca</a:t>
            </a:r>
            <a:r>
              <a:rPr lang="en-US" dirty="0" smtClean="0"/>
              <a:t>:  A valid certificate chain or partial chain was received, but the certificate was not accepted because the CA certificate could not be located or could not be matched with a known, trusted CA.</a:t>
            </a:r>
          </a:p>
          <a:p>
            <a:pPr lvl="3">
              <a:buFont typeface="Wingdings" pitchFamily="2" charset="2"/>
              <a:buChar char="Ø"/>
            </a:pPr>
            <a:r>
              <a:rPr lang="en-US" dirty="0" err="1" smtClean="0"/>
              <a:t>access_denied</a:t>
            </a:r>
            <a:r>
              <a:rPr lang="en-US" dirty="0" smtClean="0"/>
              <a:t>:  A valid certificate was received, but when access control was applied, the sender decided not to proceed with the negotiation.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 Layer Security </a:t>
            </a:r>
            <a:r>
              <a:rPr lang="en-US" sz="2800" dirty="0" smtClean="0"/>
              <a:t>(</a:t>
            </a:r>
            <a:r>
              <a:rPr lang="en-US" sz="2800" dirty="0" err="1" smtClean="0"/>
              <a:t>Contd</a:t>
            </a:r>
            <a:r>
              <a:rPr lang="en-US" sz="2800" dirty="0" smtClean="0"/>
              <a:t>…)</a:t>
            </a:r>
            <a:endParaRPr lang="en-US" dirty="0"/>
          </a:p>
        </p:txBody>
      </p:sp>
      <p:sp>
        <p:nvSpPr>
          <p:cNvPr id="3" name="Content Placeholder 2"/>
          <p:cNvSpPr>
            <a:spLocks noGrp="1"/>
          </p:cNvSpPr>
          <p:nvPr>
            <p:ph sz="quarter" idx="1"/>
          </p:nvPr>
        </p:nvSpPr>
        <p:spPr/>
        <p:txBody>
          <a:bodyPr>
            <a:normAutofit fontScale="70000" lnSpcReduction="20000"/>
          </a:bodyPr>
          <a:lstStyle/>
          <a:p>
            <a:pPr lvl="1"/>
            <a:r>
              <a:rPr lang="en-US" dirty="0" err="1" smtClean="0"/>
              <a:t>decode_error</a:t>
            </a:r>
            <a:r>
              <a:rPr lang="en-US" dirty="0" smtClean="0"/>
              <a:t>: A message could not be decoded because a field was out of its specified range or the length of the message was incorrect.</a:t>
            </a:r>
          </a:p>
          <a:p>
            <a:pPr lvl="1"/>
            <a:r>
              <a:rPr lang="en-US" dirty="0" err="1" smtClean="0"/>
              <a:t>export_restriction</a:t>
            </a:r>
            <a:r>
              <a:rPr lang="en-US" dirty="0" smtClean="0"/>
              <a:t>: A negotiation not in compliance with export restrictions on key length was detected.</a:t>
            </a:r>
          </a:p>
          <a:p>
            <a:pPr lvl="1"/>
            <a:r>
              <a:rPr lang="en-US" dirty="0" err="1" smtClean="0"/>
              <a:t>protocol_version</a:t>
            </a:r>
            <a:r>
              <a:rPr lang="en-US" dirty="0" smtClean="0"/>
              <a:t>: The protocol version the client attempted to negotiate is recognized but not supported.</a:t>
            </a:r>
          </a:p>
          <a:p>
            <a:pPr lvl="1"/>
            <a:r>
              <a:rPr lang="en-US" dirty="0" err="1" smtClean="0"/>
              <a:t>insufficient_security</a:t>
            </a:r>
            <a:r>
              <a:rPr lang="en-US" dirty="0" smtClean="0"/>
              <a:t>: Returned instead of </a:t>
            </a:r>
            <a:r>
              <a:rPr lang="en-US" dirty="0" err="1" smtClean="0"/>
              <a:t>handshake_failure</a:t>
            </a:r>
            <a:r>
              <a:rPr lang="en-US" dirty="0" smtClean="0"/>
              <a:t> when a negotiation has failed specifically because the server requires ciphers more secure than those supported by the client.</a:t>
            </a:r>
          </a:p>
          <a:p>
            <a:pPr lvl="1"/>
            <a:r>
              <a:rPr lang="en-US" dirty="0" err="1" smtClean="0"/>
              <a:t>internal_error</a:t>
            </a:r>
            <a:r>
              <a:rPr lang="en-US" dirty="0" smtClean="0"/>
              <a:t>: An internal error unrelated to the peer or the correctness of the protocol makes it impossible to continue. </a:t>
            </a:r>
          </a:p>
          <a:p>
            <a:r>
              <a:rPr lang="en-US" dirty="0" smtClean="0"/>
              <a:t>The remainder of the new alerts include the following:</a:t>
            </a:r>
          </a:p>
          <a:p>
            <a:pPr lvl="1"/>
            <a:r>
              <a:rPr lang="en-US" dirty="0" err="1" smtClean="0"/>
              <a:t>decrypt_error</a:t>
            </a:r>
            <a:r>
              <a:rPr lang="en-US" dirty="0" smtClean="0"/>
              <a:t>: A handshake cryptographic operation failed, including being unable to verify a signature, decrypt a key exchange, or validate a finished message.</a:t>
            </a:r>
          </a:p>
          <a:p>
            <a:pPr lvl="1"/>
            <a:r>
              <a:rPr lang="en-US" dirty="0" err="1" smtClean="0"/>
              <a:t>user_canceled</a:t>
            </a:r>
            <a:r>
              <a:rPr lang="en-US" dirty="0" smtClean="0"/>
              <a:t>: This handshake is being canceled for some reason unrelated to a protocol failure.</a:t>
            </a:r>
          </a:p>
          <a:p>
            <a:pPr lvl="1"/>
            <a:r>
              <a:rPr lang="en-US" dirty="0" err="1" smtClean="0"/>
              <a:t>no_renegotiation</a:t>
            </a:r>
            <a:r>
              <a:rPr lang="en-US" dirty="0" smtClean="0"/>
              <a:t>: Sent by a client in response to a hello request or by the server in response to a client hello after initial handshaking. Either of these messages would normally result in renegotiation, but this alert indicates that the sender is not able to renegotiate. This message is always a warning.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 Layer Security </a:t>
            </a:r>
            <a:r>
              <a:rPr lang="en-US" sz="2800" dirty="0" smtClean="0"/>
              <a:t>(</a:t>
            </a:r>
            <a:r>
              <a:rPr lang="en-US" sz="2800" dirty="0" err="1" smtClean="0"/>
              <a:t>Contd</a:t>
            </a:r>
            <a:r>
              <a:rPr lang="en-US" sz="2800"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pPr lvl="1">
              <a:buNone/>
            </a:pPr>
            <a:r>
              <a:rPr lang="en-US" b="1" dirty="0" smtClean="0"/>
              <a:t>5. Cipher Suites</a:t>
            </a:r>
          </a:p>
          <a:p>
            <a:pPr lvl="1"/>
            <a:r>
              <a:rPr lang="en-US" dirty="0" smtClean="0"/>
              <a:t>There are several small differences between the cipher suites available under SSLv3 and under TLS:</a:t>
            </a:r>
          </a:p>
          <a:p>
            <a:pPr lvl="2"/>
            <a:r>
              <a:rPr lang="en-US" dirty="0" smtClean="0"/>
              <a:t>Key Exchange: TLS supports all of the key exchange techniques of SSLv3 with the exception of </a:t>
            </a:r>
            <a:r>
              <a:rPr lang="en-US" dirty="0" err="1" smtClean="0"/>
              <a:t>Fortezza</a:t>
            </a:r>
            <a:r>
              <a:rPr lang="en-US" dirty="0" smtClean="0"/>
              <a:t>.</a:t>
            </a:r>
          </a:p>
          <a:p>
            <a:pPr lvl="2"/>
            <a:r>
              <a:rPr lang="en-US" dirty="0" smtClean="0"/>
              <a:t>Symmetric Encryption Algorithms: TLS includes all of the symmetric encryption algorithms found in SSLv3, with the exception of </a:t>
            </a:r>
            <a:r>
              <a:rPr lang="en-US" dirty="0" err="1" smtClean="0"/>
              <a:t>Fortezza</a:t>
            </a:r>
            <a:r>
              <a:rPr lang="en-US" dirty="0" smtClean="0"/>
              <a:t>.</a:t>
            </a:r>
          </a:p>
          <a:p>
            <a:pPr lvl="1">
              <a:buNone/>
            </a:pPr>
            <a:r>
              <a:rPr lang="en-US" sz="2500" b="1" dirty="0" smtClean="0"/>
              <a:t>6. </a:t>
            </a:r>
            <a:r>
              <a:rPr lang="en-US" sz="2500" b="1" dirty="0" err="1" smtClean="0"/>
              <a:t>Certificate_Verify</a:t>
            </a:r>
            <a:r>
              <a:rPr lang="en-US" sz="2500" b="1" dirty="0" smtClean="0"/>
              <a:t> and Finished Messages</a:t>
            </a:r>
          </a:p>
          <a:p>
            <a:pPr lvl="2"/>
            <a:r>
              <a:rPr lang="en-US" sz="2200" dirty="0" smtClean="0"/>
              <a:t>In the TLS </a:t>
            </a:r>
            <a:r>
              <a:rPr lang="en-US" sz="2200" dirty="0" err="1" smtClean="0"/>
              <a:t>certificate_verify</a:t>
            </a:r>
            <a:r>
              <a:rPr lang="en-US" sz="2200" dirty="0" smtClean="0"/>
              <a:t> message, the MD5 and SHA-1 hashes are calculated only over </a:t>
            </a:r>
            <a:r>
              <a:rPr lang="en-US" sz="2200" dirty="0" err="1" smtClean="0"/>
              <a:t>handshake_messages</a:t>
            </a:r>
            <a:r>
              <a:rPr lang="en-US" sz="2200" dirty="0" smtClean="0"/>
              <a:t>. </a:t>
            </a:r>
          </a:p>
          <a:p>
            <a:pPr lvl="2"/>
            <a:r>
              <a:rPr lang="en-US" sz="2200" dirty="0" smtClean="0"/>
              <a:t>For SSLv3, the hash calculation also included the master secret and pads. </a:t>
            </a:r>
          </a:p>
          <a:p>
            <a:pPr lvl="2"/>
            <a:r>
              <a:rPr lang="en-US" sz="2200" dirty="0" smtClean="0"/>
              <a:t>These extra fields were felt to add no additional security.</a:t>
            </a:r>
          </a:p>
          <a:p>
            <a:pPr lvl="2"/>
            <a:r>
              <a:rPr lang="en-US" sz="2200" dirty="0" smtClean="0"/>
              <a:t>As with the finished message in SSLv3, the finished message in TLS is a hash based on the shared </a:t>
            </a:r>
            <a:r>
              <a:rPr lang="en-US" sz="2200" dirty="0" err="1" smtClean="0"/>
              <a:t>master_secret</a:t>
            </a:r>
            <a:r>
              <a:rPr lang="en-US" sz="2200" dirty="0" smtClean="0"/>
              <a:t>, the previous handshake messages, and a label that identifies client or server. </a:t>
            </a:r>
          </a:p>
          <a:p>
            <a:pPr lvl="2"/>
            <a:r>
              <a:rPr lang="en-US" sz="2200" dirty="0" smtClean="0"/>
              <a:t>The calculation is somewhat different.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 Layer Security </a:t>
            </a:r>
            <a:r>
              <a:rPr lang="en-US" sz="2800" dirty="0" smtClean="0"/>
              <a:t>(</a:t>
            </a:r>
            <a:r>
              <a:rPr lang="en-US" sz="2800" dirty="0" err="1" smtClean="0"/>
              <a:t>Contd</a:t>
            </a:r>
            <a:r>
              <a:rPr lang="en-US" sz="2800" dirty="0" smtClean="0"/>
              <a:t>…)</a:t>
            </a:r>
            <a:endParaRPr lang="en-US" dirty="0"/>
          </a:p>
        </p:txBody>
      </p:sp>
      <p:sp>
        <p:nvSpPr>
          <p:cNvPr id="3" name="Content Placeholder 2"/>
          <p:cNvSpPr>
            <a:spLocks noGrp="1"/>
          </p:cNvSpPr>
          <p:nvPr>
            <p:ph sz="quarter" idx="1"/>
          </p:nvPr>
        </p:nvSpPr>
        <p:spPr/>
        <p:txBody>
          <a:bodyPr/>
          <a:lstStyle/>
          <a:p>
            <a:pPr lvl="1">
              <a:buNone/>
            </a:pPr>
            <a:r>
              <a:rPr lang="en-US" b="1" dirty="0" smtClean="0"/>
              <a:t>7. Padding</a:t>
            </a:r>
          </a:p>
          <a:p>
            <a:pPr lvl="2"/>
            <a:r>
              <a:rPr lang="en-US" dirty="0" smtClean="0"/>
              <a:t>In SSL, the padding added prior to encryption of user data is the minimum amount required so that the total size of the data to be encrypted is a multiple of the cipher's block length. </a:t>
            </a:r>
          </a:p>
          <a:p>
            <a:pPr lvl="2"/>
            <a:r>
              <a:rPr lang="en-US" dirty="0" smtClean="0"/>
              <a:t>In TLS, the padding can be any amount that results in a total that is a multiple of the cipher's block length, up to a maximum of 255 bytes.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SET is an open encryption and security specification designed to protect credit card transactions on the Internet.</a:t>
            </a:r>
          </a:p>
          <a:p>
            <a:pPr algn="just"/>
            <a:r>
              <a:rPr lang="en-US" dirty="0" smtClean="0"/>
              <a:t>SET is not itself a payment system. Rather it is a set of security protocols and formats that enables users to employ the existing credit card payment infrastructure on an open network, such as the Internet, in a secure fashion. </a:t>
            </a:r>
          </a:p>
          <a:p>
            <a:pPr algn="just"/>
            <a:r>
              <a:rPr lang="en-US" dirty="0" smtClean="0"/>
              <a:t>SET provides three services:</a:t>
            </a:r>
          </a:p>
          <a:p>
            <a:pPr marL="731520" lvl="1" indent="-457200" algn="just">
              <a:buFont typeface="+mj-lt"/>
              <a:buAutoNum type="arabicPeriod"/>
            </a:pPr>
            <a:r>
              <a:rPr lang="en-US" dirty="0" smtClean="0"/>
              <a:t>Provides a secure communications channel among all parties involved in a transaction</a:t>
            </a:r>
          </a:p>
          <a:p>
            <a:pPr marL="731520" lvl="1" indent="-457200" algn="just">
              <a:buFont typeface="+mj-lt"/>
              <a:buAutoNum type="arabicPeriod"/>
            </a:pPr>
            <a:r>
              <a:rPr lang="en-US" dirty="0" smtClean="0"/>
              <a:t>Provides trust by the use of X.509v3 digital certificates</a:t>
            </a:r>
          </a:p>
          <a:p>
            <a:pPr marL="731520" lvl="1" indent="-457200" algn="just">
              <a:buFont typeface="+mj-lt"/>
              <a:buAutoNum type="arabicPeriod"/>
            </a:pPr>
            <a:r>
              <a:rPr lang="en-US" dirty="0" smtClean="0"/>
              <a:t>Ensures privacy because the information is only available to parties in a transaction when and where necessary</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sz="2400" dirty="0"/>
          </a:p>
        </p:txBody>
      </p:sp>
      <p:sp>
        <p:nvSpPr>
          <p:cNvPr id="3" name="Content Placeholder 2"/>
          <p:cNvSpPr>
            <a:spLocks noGrp="1"/>
          </p:cNvSpPr>
          <p:nvPr>
            <p:ph sz="quarter" idx="1"/>
          </p:nvPr>
        </p:nvSpPr>
        <p:spPr/>
        <p:txBody>
          <a:bodyPr>
            <a:normAutofit fontScale="92500" lnSpcReduction="10000"/>
          </a:bodyPr>
          <a:lstStyle/>
          <a:p>
            <a:r>
              <a:rPr lang="en-US" dirty="0" smtClean="0"/>
              <a:t>Requirements</a:t>
            </a:r>
          </a:p>
          <a:p>
            <a:pPr marL="731520" lvl="1" indent="-457200" algn="just">
              <a:buFont typeface="+mj-lt"/>
              <a:buAutoNum type="arabicPeriod"/>
            </a:pPr>
            <a:r>
              <a:rPr lang="en-US" dirty="0" smtClean="0"/>
              <a:t>Provide </a:t>
            </a:r>
            <a:r>
              <a:rPr lang="en-US" dirty="0" smtClean="0">
                <a:solidFill>
                  <a:srgbClr val="FF0000"/>
                </a:solidFill>
              </a:rPr>
              <a:t>confidentiality</a:t>
            </a:r>
            <a:r>
              <a:rPr lang="en-US" dirty="0" smtClean="0"/>
              <a:t> of payment and ordering information</a:t>
            </a:r>
          </a:p>
          <a:p>
            <a:pPr marL="731520" lvl="1" indent="-457200" algn="just">
              <a:buFont typeface="+mj-lt"/>
              <a:buAutoNum type="arabicPeriod"/>
            </a:pPr>
            <a:r>
              <a:rPr lang="en-US" dirty="0" smtClean="0"/>
              <a:t>Ensure the </a:t>
            </a:r>
            <a:r>
              <a:rPr lang="en-US" dirty="0" smtClean="0">
                <a:solidFill>
                  <a:srgbClr val="FF0000"/>
                </a:solidFill>
              </a:rPr>
              <a:t>integrity</a:t>
            </a:r>
            <a:r>
              <a:rPr lang="en-US" dirty="0" smtClean="0"/>
              <a:t> of all transmitted data</a:t>
            </a:r>
          </a:p>
          <a:p>
            <a:pPr marL="731520" lvl="1" indent="-457200" algn="just">
              <a:buFont typeface="+mj-lt"/>
              <a:buAutoNum type="arabicPeriod"/>
            </a:pPr>
            <a:r>
              <a:rPr lang="en-US" dirty="0" smtClean="0"/>
              <a:t>Provide </a:t>
            </a:r>
            <a:r>
              <a:rPr lang="en-US" dirty="0" smtClean="0">
                <a:solidFill>
                  <a:srgbClr val="FF0000"/>
                </a:solidFill>
              </a:rPr>
              <a:t>authentication</a:t>
            </a:r>
            <a:r>
              <a:rPr lang="en-US" dirty="0" smtClean="0"/>
              <a:t> that a cardholder is a legitimate user of a credit card account</a:t>
            </a:r>
          </a:p>
          <a:p>
            <a:pPr marL="731520" lvl="1" indent="-457200" algn="just">
              <a:buFont typeface="+mj-lt"/>
              <a:buAutoNum type="arabicPeriod"/>
            </a:pPr>
            <a:r>
              <a:rPr lang="en-US" dirty="0" smtClean="0"/>
              <a:t>Provide </a:t>
            </a:r>
            <a:r>
              <a:rPr lang="en-US" dirty="0" smtClean="0">
                <a:solidFill>
                  <a:srgbClr val="FF0000"/>
                </a:solidFill>
              </a:rPr>
              <a:t>authentication</a:t>
            </a:r>
            <a:r>
              <a:rPr lang="en-US" dirty="0" smtClean="0"/>
              <a:t> that a merchant can accept credit card transactions through its relationship with a financial institution</a:t>
            </a:r>
          </a:p>
          <a:p>
            <a:pPr marL="731520" lvl="1" indent="-457200" algn="just">
              <a:buFont typeface="+mj-lt"/>
              <a:buAutoNum type="arabicPeriod"/>
            </a:pPr>
            <a:r>
              <a:rPr lang="en-US" dirty="0" smtClean="0"/>
              <a:t>Ensure the use of the best </a:t>
            </a:r>
            <a:r>
              <a:rPr lang="en-US" dirty="0" smtClean="0">
                <a:solidFill>
                  <a:srgbClr val="FF0000"/>
                </a:solidFill>
              </a:rPr>
              <a:t>security practices </a:t>
            </a:r>
            <a:r>
              <a:rPr lang="en-US" dirty="0" smtClean="0"/>
              <a:t>and system design techniques to protect all legitimate parties in an electronic commerce transaction</a:t>
            </a:r>
          </a:p>
          <a:p>
            <a:pPr marL="731520" lvl="1" indent="-457200" algn="just">
              <a:buFont typeface="+mj-lt"/>
              <a:buAutoNum type="arabicPeriod"/>
            </a:pPr>
            <a:r>
              <a:rPr lang="en-US" dirty="0" smtClean="0"/>
              <a:t>Create a </a:t>
            </a:r>
            <a:r>
              <a:rPr lang="en-US" dirty="0" smtClean="0">
                <a:solidFill>
                  <a:srgbClr val="FF0000"/>
                </a:solidFill>
              </a:rPr>
              <a:t>protocol</a:t>
            </a:r>
            <a:r>
              <a:rPr lang="en-US" dirty="0" smtClean="0"/>
              <a:t> that neither depends on transport security mechanisms nor prevents their use</a:t>
            </a:r>
          </a:p>
          <a:p>
            <a:pPr marL="731520" lvl="1" indent="-457200" algn="just">
              <a:buFont typeface="+mj-lt"/>
              <a:buAutoNum type="arabicPeriod"/>
            </a:pPr>
            <a:r>
              <a:rPr lang="en-US" dirty="0" smtClean="0"/>
              <a:t>Facilitate and encourage </a:t>
            </a:r>
            <a:r>
              <a:rPr lang="en-US" dirty="0" smtClean="0">
                <a:solidFill>
                  <a:srgbClr val="FF0000"/>
                </a:solidFill>
              </a:rPr>
              <a:t>interoperability</a:t>
            </a:r>
            <a:r>
              <a:rPr lang="en-US" dirty="0" smtClean="0"/>
              <a:t> among software and network providers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Key Features of SET</a:t>
            </a:r>
          </a:p>
          <a:p>
            <a:pPr lvl="1"/>
            <a:r>
              <a:rPr lang="en-US" dirty="0" smtClean="0"/>
              <a:t>To meet the requirements just outlined, SET incorporates the following features:</a:t>
            </a:r>
          </a:p>
          <a:p>
            <a:pPr lvl="1" algn="just">
              <a:buNone/>
            </a:pPr>
            <a:r>
              <a:rPr lang="en-US" dirty="0" smtClean="0"/>
              <a:t>1. Confidentiality of information: </a:t>
            </a:r>
          </a:p>
          <a:p>
            <a:pPr lvl="2" algn="just"/>
            <a:r>
              <a:rPr lang="en-US" dirty="0" smtClean="0"/>
              <a:t>Cardholder account and payment information is secured as it travels across the network. </a:t>
            </a:r>
          </a:p>
          <a:p>
            <a:pPr lvl="2" algn="just"/>
            <a:r>
              <a:rPr lang="en-US" dirty="0" smtClean="0"/>
              <a:t>An interesting and important feature of SET is that it prevents the merchant from learning the cardholder's credit card number; this is only provided to the issuing bank. </a:t>
            </a:r>
          </a:p>
          <a:p>
            <a:pPr lvl="2" algn="just"/>
            <a:r>
              <a:rPr lang="en-US" dirty="0" smtClean="0"/>
              <a:t>Conventional encryption by DES is used to provide confidentiality.</a:t>
            </a:r>
          </a:p>
          <a:p>
            <a:pPr lvl="1" algn="just">
              <a:buNone/>
            </a:pPr>
            <a:r>
              <a:rPr lang="en-US" dirty="0" smtClean="0"/>
              <a:t>2. Integrity of data: </a:t>
            </a:r>
          </a:p>
          <a:p>
            <a:pPr lvl="2" algn="just"/>
            <a:r>
              <a:rPr lang="en-US" dirty="0" smtClean="0"/>
              <a:t>Payment information sent from cardholders to merchants includes order information, personal data, and payment instructions. SET guarantees that these message contents are not altered in transit. </a:t>
            </a:r>
          </a:p>
          <a:p>
            <a:pPr lvl="2" algn="just"/>
            <a:r>
              <a:rPr lang="en-US" dirty="0" smtClean="0"/>
              <a:t>RSA digital signatures, using SHA-1 hash codes, provide message integrity. Certain messages are also protected by HMAC using SHA-1.</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normAutofit/>
          </a:bodyPr>
          <a:lstStyle/>
          <a:p>
            <a:pPr lvl="1">
              <a:buNone/>
            </a:pPr>
            <a:r>
              <a:rPr lang="en-US" dirty="0" smtClean="0"/>
              <a:t>3. Cardholder account authentication: </a:t>
            </a:r>
          </a:p>
          <a:p>
            <a:pPr lvl="2"/>
            <a:r>
              <a:rPr lang="en-US" dirty="0" smtClean="0"/>
              <a:t>SET enables merchants to verify that a cardholder is a legitimate user of a valid card account number. SET uses X.509v3 digital certificates with RSA signatures for this purpose.</a:t>
            </a:r>
          </a:p>
          <a:p>
            <a:pPr lvl="1">
              <a:buNone/>
            </a:pPr>
            <a:r>
              <a:rPr lang="en-US" dirty="0" smtClean="0"/>
              <a:t>4. Merchant authentication: </a:t>
            </a:r>
          </a:p>
          <a:p>
            <a:pPr lvl="2"/>
            <a:r>
              <a:rPr lang="en-US" dirty="0" smtClean="0"/>
              <a:t>SET enables cardholders to verify that a merchant has a relationship with a financial institution allowing it to accept payment cards. SET uses X.509v3 digital certificates with RSA signatures for this purpose.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normAutofit fontScale="92500"/>
          </a:bodyPr>
          <a:lstStyle/>
          <a:p>
            <a:r>
              <a:rPr lang="en-US" dirty="0" smtClean="0"/>
              <a:t>SET Participants</a:t>
            </a:r>
          </a:p>
          <a:p>
            <a:pPr>
              <a:buNone/>
            </a:pPr>
            <a:r>
              <a:rPr lang="en-US" dirty="0" smtClean="0"/>
              <a:t>1. Cardholder: </a:t>
            </a:r>
          </a:p>
          <a:p>
            <a:pPr lvl="1"/>
            <a:r>
              <a:rPr lang="en-US" dirty="0" smtClean="0"/>
              <a:t>In the electronic environment, consumers and corporate purchasers interact with merchants from personal computers over the Internet. </a:t>
            </a:r>
          </a:p>
          <a:p>
            <a:pPr lvl="1"/>
            <a:r>
              <a:rPr lang="en-US" dirty="0" smtClean="0"/>
              <a:t>A cardholder is an authorized holder of a payment card (e.g., MasterCard, Visa) that has been issued by an issuer.</a:t>
            </a:r>
          </a:p>
          <a:p>
            <a:pPr>
              <a:buNone/>
            </a:pPr>
            <a:r>
              <a:rPr lang="en-US" dirty="0" smtClean="0"/>
              <a:t>2. Merchant: </a:t>
            </a:r>
          </a:p>
          <a:p>
            <a:pPr lvl="1"/>
            <a:r>
              <a:rPr lang="en-US" dirty="0" smtClean="0"/>
              <a:t>A merchant is a person or organization that has goods or services to sell to the cardholder. </a:t>
            </a:r>
          </a:p>
          <a:p>
            <a:pPr lvl="1"/>
            <a:r>
              <a:rPr lang="en-US" dirty="0" smtClean="0"/>
              <a:t>Typically, these goods and services are offered via a Web site or by electronic mail. </a:t>
            </a:r>
          </a:p>
          <a:p>
            <a:pPr lvl="1"/>
            <a:r>
              <a:rPr lang="en-US" dirty="0" smtClean="0"/>
              <a:t>A merchant that accepts payment cards must have a relationship with an acquirer.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a:xfrm>
            <a:off x="457200" y="1219200"/>
            <a:ext cx="8229600" cy="5257800"/>
          </a:xfrm>
        </p:spPr>
        <p:txBody>
          <a:bodyPr>
            <a:normAutofit fontScale="77500" lnSpcReduction="20000"/>
          </a:bodyPr>
          <a:lstStyle/>
          <a:p>
            <a:pPr>
              <a:buNone/>
            </a:pPr>
            <a:r>
              <a:rPr lang="en-US" dirty="0" smtClean="0"/>
              <a:t>3. Issuer: </a:t>
            </a:r>
          </a:p>
          <a:p>
            <a:pPr lvl="1"/>
            <a:r>
              <a:rPr lang="en-US" dirty="0" smtClean="0"/>
              <a:t>This is a financial institution, such as a bank, that provides the cardholder with the payment card. </a:t>
            </a:r>
          </a:p>
          <a:p>
            <a:pPr lvl="1"/>
            <a:r>
              <a:rPr lang="en-US" dirty="0" smtClean="0"/>
              <a:t>Typically, accounts are applied for and opened by mail or in person. </a:t>
            </a:r>
          </a:p>
          <a:p>
            <a:pPr lvl="1"/>
            <a:r>
              <a:rPr lang="en-US" dirty="0" smtClean="0"/>
              <a:t>Ultimately, it is the issuer that is responsible for the payment of the debt of the cardholder.</a:t>
            </a:r>
          </a:p>
          <a:p>
            <a:pPr>
              <a:buNone/>
            </a:pPr>
            <a:r>
              <a:rPr lang="en-US" dirty="0" smtClean="0"/>
              <a:t>4.  Acquirer: </a:t>
            </a:r>
          </a:p>
          <a:p>
            <a:pPr lvl="1"/>
            <a:r>
              <a:rPr lang="en-US" dirty="0" smtClean="0"/>
              <a:t>This is a financial institution that establishes an account with a merchant and processes payment card authorizations and payments. </a:t>
            </a:r>
          </a:p>
          <a:p>
            <a:pPr lvl="1"/>
            <a:r>
              <a:rPr lang="en-US" dirty="0" smtClean="0"/>
              <a:t>Merchants will usually accept more than one credit card brand but do not want to deal with multiple bankcard associations or with multiple individual issuers. </a:t>
            </a:r>
          </a:p>
          <a:p>
            <a:pPr lvl="1"/>
            <a:r>
              <a:rPr lang="en-US" dirty="0" smtClean="0"/>
              <a:t>The acquirer provides authorization to the merchant that a given card account is active and that the proposed purchase does not exceed the credit limit. </a:t>
            </a:r>
          </a:p>
          <a:p>
            <a:pPr lvl="1"/>
            <a:r>
              <a:rPr lang="en-US" dirty="0" smtClean="0"/>
              <a:t>The acquirer also provides electronic transfer of payments to the merchant's account. </a:t>
            </a:r>
          </a:p>
          <a:p>
            <a:pPr lvl="1"/>
            <a:r>
              <a:rPr lang="en-US" dirty="0" smtClean="0"/>
              <a:t>Subsequently, the acquirer is reimbursed by the issuer over some sort of payment network for electronic funds transfer.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Architecture</a:t>
            </a:r>
            <a:endParaRPr lang="en-US" dirty="0"/>
          </a:p>
        </p:txBody>
      </p:sp>
      <p:sp>
        <p:nvSpPr>
          <p:cNvPr id="3" name="Content Placeholder 2"/>
          <p:cNvSpPr>
            <a:spLocks noGrp="1"/>
          </p:cNvSpPr>
          <p:nvPr>
            <p:ph sz="quarter" idx="1"/>
          </p:nvPr>
        </p:nvSpPr>
        <p:spPr/>
        <p:txBody>
          <a:bodyPr/>
          <a:lstStyle/>
          <a:p>
            <a:r>
              <a:rPr lang="en-US" dirty="0" smtClean="0"/>
              <a:t>The SSL Record Protocol provides basic security services to various higher-layer protocols. </a:t>
            </a:r>
          </a:p>
          <a:p>
            <a:r>
              <a:rPr lang="en-US" dirty="0" smtClean="0"/>
              <a:t>The Hypertext Transfer Protocol (HTTP), which provides the transfer service for Web client/server interaction, can operate on top of SSL.</a:t>
            </a:r>
          </a:p>
          <a:p>
            <a:r>
              <a:rPr lang="en-US" dirty="0" smtClean="0"/>
              <a:t> Three higher-layer protocols are defined as part of SSL: </a:t>
            </a:r>
          </a:p>
          <a:p>
            <a:pPr lvl="1"/>
            <a:r>
              <a:rPr lang="en-US" dirty="0" smtClean="0"/>
              <a:t>the Handshake Protocol, </a:t>
            </a:r>
          </a:p>
          <a:p>
            <a:pPr lvl="1"/>
            <a:r>
              <a:rPr lang="en-US" dirty="0" smtClean="0"/>
              <a:t>the Change Cipher Spec Protocol, and </a:t>
            </a:r>
          </a:p>
          <a:p>
            <a:pPr lvl="1"/>
            <a:r>
              <a:rPr lang="en-US" dirty="0" smtClean="0"/>
              <a:t>the Alert Protocol.</a:t>
            </a:r>
          </a:p>
          <a:p>
            <a:r>
              <a:rPr lang="en-US" dirty="0" smtClean="0"/>
              <a:t>These SSL-specific protocols are used in the management of SSL exchanges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pPr algn="just">
              <a:buNone/>
            </a:pPr>
            <a:r>
              <a:rPr lang="en-US" dirty="0" smtClean="0"/>
              <a:t>6. Payment gateway: </a:t>
            </a:r>
          </a:p>
          <a:p>
            <a:pPr lvl="1" algn="just"/>
            <a:r>
              <a:rPr lang="en-US" dirty="0" smtClean="0"/>
              <a:t>This is a function operated by the acquirer or a designated third party that processes merchant payment messages. </a:t>
            </a:r>
          </a:p>
          <a:p>
            <a:pPr lvl="1" algn="just"/>
            <a:r>
              <a:rPr lang="en-US" dirty="0" smtClean="0"/>
              <a:t>The payment gateway interfaces between SET and the existing bankcard payment networks for authorization and payment functions. </a:t>
            </a:r>
          </a:p>
          <a:p>
            <a:pPr lvl="1" algn="just"/>
            <a:r>
              <a:rPr lang="en-US" dirty="0" smtClean="0"/>
              <a:t>The merchant exchanges SET messages with the payment gateway over the Internet, while the payment gateway has some direct or network connection to the acquirer's financial processing system.</a:t>
            </a:r>
          </a:p>
          <a:p>
            <a:pPr algn="just">
              <a:buNone/>
            </a:pPr>
            <a:r>
              <a:rPr lang="en-US" dirty="0" smtClean="0"/>
              <a:t>7. Certification authority (CA): </a:t>
            </a:r>
          </a:p>
          <a:p>
            <a:pPr lvl="1" algn="just"/>
            <a:r>
              <a:rPr lang="en-US" dirty="0" smtClean="0"/>
              <a:t>This is an entity that is trusted to issue X.509v3 public-key certificates for cardholders, merchants, and payment gateways. </a:t>
            </a:r>
          </a:p>
          <a:p>
            <a:pPr lvl="1" algn="just"/>
            <a:r>
              <a:rPr lang="en-US" dirty="0" smtClean="0"/>
              <a:t>The success of SET will depend on the existence of a CA infrastructure available for this purpose. </a:t>
            </a:r>
          </a:p>
          <a:p>
            <a:pPr lvl="1" algn="just"/>
            <a:r>
              <a:rPr lang="en-US" dirty="0" smtClean="0"/>
              <a:t>A hierarchy of CAs is used, so that participants need not be directly certified by a root authority.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990600" y="1203960"/>
            <a:ext cx="7315200" cy="512064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Sequence of events that are required for a transaction</a:t>
            </a:r>
          </a:p>
          <a:p>
            <a:pPr marL="514350" indent="-514350" algn="just">
              <a:buFont typeface="+mj-lt"/>
              <a:buAutoNum type="arabicPeriod"/>
            </a:pPr>
            <a:r>
              <a:rPr lang="en-US" dirty="0" smtClean="0"/>
              <a:t>The customer opens an account. </a:t>
            </a:r>
          </a:p>
          <a:p>
            <a:pPr marL="730250" lvl="1" indent="-161925" algn="just"/>
            <a:r>
              <a:rPr lang="en-US" dirty="0" smtClean="0"/>
              <a:t>The customer obtains a credit card account, such as MasterCard or Visa, with a bank that supports electronic payment and SET.</a:t>
            </a:r>
          </a:p>
          <a:p>
            <a:pPr marL="514350" indent="-514350" algn="just">
              <a:buFont typeface="+mj-lt"/>
              <a:buAutoNum type="arabicPeriod"/>
            </a:pPr>
            <a:r>
              <a:rPr lang="en-US" dirty="0" smtClean="0"/>
              <a:t>The customer receives a certificate. </a:t>
            </a:r>
          </a:p>
          <a:p>
            <a:pPr marL="730250" lvl="1" indent="-161925" algn="just"/>
            <a:r>
              <a:rPr lang="en-US" dirty="0" smtClean="0"/>
              <a:t>After suitable verification of identity, the customer receives an X.509v3 digital certificate, which is signed by the bank. </a:t>
            </a:r>
          </a:p>
          <a:p>
            <a:pPr marL="730250" lvl="1" indent="-161925" algn="just"/>
            <a:r>
              <a:rPr lang="en-US" dirty="0" smtClean="0"/>
              <a:t>The certificate verifies the customer's RSA public key and its expiration date. It also establishes a relationship, guaranteed by the bank, between the customer's key pair and his or her credit card.</a:t>
            </a:r>
          </a:p>
          <a:p>
            <a:pPr marL="514350" indent="-514350" algn="just">
              <a:buFont typeface="+mj-lt"/>
              <a:buAutoNum type="arabicPeriod"/>
            </a:pPr>
            <a:r>
              <a:rPr lang="en-US" dirty="0" smtClean="0"/>
              <a:t>Merchants have their own certificates. </a:t>
            </a:r>
          </a:p>
          <a:p>
            <a:pPr marL="509588" lvl="1" indent="58738" algn="just">
              <a:tabLst>
                <a:tab pos="568325" algn="l"/>
              </a:tabLst>
            </a:pPr>
            <a:r>
              <a:rPr lang="en-US" dirty="0" smtClean="0"/>
              <a:t> A merchant who accepts a certain brand of card must be in  possession of two certificates for two public keys owned by the  merchant: one for signing messages, and one for key exchange. </a:t>
            </a:r>
          </a:p>
          <a:p>
            <a:pPr marL="547688" lvl="1" indent="20638" algn="just">
              <a:tabLst>
                <a:tab pos="568325" algn="l"/>
              </a:tabLst>
            </a:pPr>
            <a:r>
              <a:rPr lang="en-US" dirty="0" smtClean="0"/>
              <a:t>The merchant also needs a copy of the payment gateway's public- key certificate.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startAt="4"/>
            </a:pPr>
            <a:r>
              <a:rPr lang="en-US" b="1" dirty="0" smtClean="0"/>
              <a:t>The customer places an order. </a:t>
            </a:r>
          </a:p>
          <a:p>
            <a:pPr marL="731520" lvl="1" indent="-457200"/>
            <a:r>
              <a:rPr lang="en-US" dirty="0" smtClean="0"/>
              <a:t>This is a process that may involve the customer first browsing through the merchant's Web site to select items and determine the price. </a:t>
            </a:r>
          </a:p>
          <a:p>
            <a:pPr marL="731520" lvl="1" indent="-457200"/>
            <a:r>
              <a:rPr lang="en-US" dirty="0" smtClean="0"/>
              <a:t>The customer then sends a list of the items to be purchased to the merchant, who returns an order form containing the list of items, their price, a total price, and an order number.</a:t>
            </a:r>
          </a:p>
          <a:p>
            <a:pPr marL="514350" indent="-514350">
              <a:buFont typeface="+mj-lt"/>
              <a:buAutoNum type="arabicPeriod" startAt="4"/>
            </a:pPr>
            <a:r>
              <a:rPr lang="en-US" b="1" dirty="0" smtClean="0"/>
              <a:t>The merchant is verified. </a:t>
            </a:r>
          </a:p>
          <a:p>
            <a:pPr marL="731520" lvl="1" indent="-457200"/>
            <a:r>
              <a:rPr lang="en-US" dirty="0" smtClean="0"/>
              <a:t>In addition to the order form, the merchant sends a copy of its certificate, so that the customer can verify that he or she is dealing with a valid store.</a:t>
            </a:r>
          </a:p>
          <a:p>
            <a:pPr marL="514350" indent="-514350">
              <a:buFont typeface="+mj-lt"/>
              <a:buAutoNum type="arabicPeriod" startAt="4"/>
            </a:pPr>
            <a:r>
              <a:rPr lang="en-US" b="1" dirty="0" smtClean="0"/>
              <a:t>The order and payment are sent. </a:t>
            </a:r>
          </a:p>
          <a:p>
            <a:pPr marL="731520" lvl="1" indent="-457200"/>
            <a:r>
              <a:rPr lang="en-US" dirty="0" smtClean="0"/>
              <a:t>The customer sends both order and payment information to the merchant, along with the customer's certificate. </a:t>
            </a:r>
          </a:p>
          <a:p>
            <a:pPr marL="731520" lvl="1" indent="-457200"/>
            <a:r>
              <a:rPr lang="en-US" dirty="0" smtClean="0"/>
              <a:t>The order confirms the purchase of the items in the order form. The payment contains credit card details. </a:t>
            </a:r>
          </a:p>
          <a:p>
            <a:pPr marL="731520" lvl="1" indent="-457200"/>
            <a:r>
              <a:rPr lang="en-US" dirty="0" smtClean="0"/>
              <a:t>The payment  information is encrypted in such a way that it cannot be read by the merchant. The customer's certificate enables the merchant to verify the customer.</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startAt="7"/>
            </a:pPr>
            <a:r>
              <a:rPr lang="en-US" dirty="0" smtClean="0"/>
              <a:t>The merchant requests payment authorization. </a:t>
            </a:r>
          </a:p>
          <a:p>
            <a:pPr lvl="1"/>
            <a:r>
              <a:rPr lang="en-US" dirty="0" smtClean="0"/>
              <a:t>The merchant sends the payment information to the payment gateway, requesting authorization that the customer's available credit is sufficient for this purchase.</a:t>
            </a:r>
          </a:p>
          <a:p>
            <a:pPr marL="514350" indent="-514350">
              <a:buFont typeface="+mj-lt"/>
              <a:buAutoNum type="arabicPeriod" startAt="8"/>
            </a:pPr>
            <a:r>
              <a:rPr lang="en-US" dirty="0" smtClean="0"/>
              <a:t>The merchant confirms the order. </a:t>
            </a:r>
          </a:p>
          <a:p>
            <a:pPr lvl="1"/>
            <a:r>
              <a:rPr lang="en-US" dirty="0" smtClean="0"/>
              <a:t>The merchant sends confirmation of the order to the customer.</a:t>
            </a:r>
          </a:p>
          <a:p>
            <a:pPr marL="514350" indent="-514350">
              <a:buFont typeface="+mj-lt"/>
              <a:buAutoNum type="arabicPeriod" startAt="9"/>
            </a:pPr>
            <a:r>
              <a:rPr lang="en-US" dirty="0" smtClean="0"/>
              <a:t>The merchant provides the goods or service. </a:t>
            </a:r>
          </a:p>
          <a:p>
            <a:pPr lvl="1"/>
            <a:r>
              <a:rPr lang="en-US" dirty="0" smtClean="0"/>
              <a:t>The merchant ships the goods or provides the service to the customer.</a:t>
            </a:r>
          </a:p>
          <a:p>
            <a:pPr marL="514350" indent="-514350">
              <a:buFont typeface="+mj-lt"/>
              <a:buAutoNum type="arabicPeriod" startAt="10"/>
            </a:pPr>
            <a:r>
              <a:rPr lang="en-US" dirty="0" smtClean="0"/>
              <a:t>The merchant requests payment. </a:t>
            </a:r>
          </a:p>
          <a:p>
            <a:pPr lvl="1"/>
            <a:r>
              <a:rPr lang="en-US" dirty="0" smtClean="0"/>
              <a:t>This request is sent to the payment gateway, which handles all of the payment processing.</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lstStyle/>
          <a:p>
            <a:r>
              <a:rPr lang="en-US" b="1" dirty="0" smtClean="0"/>
              <a:t>SET Transaction Types</a:t>
            </a:r>
            <a:endParaRPr lang="en-US" dirty="0"/>
          </a:p>
        </p:txBody>
      </p:sp>
      <p:graphicFrame>
        <p:nvGraphicFramePr>
          <p:cNvPr id="4" name="Table 3"/>
          <p:cNvGraphicFramePr>
            <a:graphicFrameLocks noGrp="1"/>
          </p:cNvGraphicFramePr>
          <p:nvPr/>
        </p:nvGraphicFramePr>
        <p:xfrm>
          <a:off x="457200" y="1752600"/>
          <a:ext cx="8458200" cy="4485640"/>
        </p:xfrm>
        <a:graphic>
          <a:graphicData uri="http://schemas.openxmlformats.org/drawingml/2006/table">
            <a:tbl>
              <a:tblPr firstRow="1" bandRow="1">
                <a:tableStyleId>{5940675A-B579-460E-94D1-54222C63F5DA}</a:tableStyleId>
              </a:tblPr>
              <a:tblGrid>
                <a:gridCol w="609600"/>
                <a:gridCol w="1981200"/>
                <a:gridCol w="5867400"/>
              </a:tblGrid>
              <a:tr h="370840">
                <a:tc>
                  <a:txBody>
                    <a:bodyPr/>
                    <a:lstStyle/>
                    <a:p>
                      <a:pPr algn="ctr"/>
                      <a:r>
                        <a:rPr lang="en-US" sz="1600" dirty="0" smtClean="0"/>
                        <a:t>1</a:t>
                      </a:r>
                      <a:endParaRPr lang="en-US" sz="1600" dirty="0"/>
                    </a:p>
                  </a:txBody>
                  <a:tcPr anchor="ctr"/>
                </a:tc>
                <a:tc>
                  <a:txBody>
                    <a:bodyPr/>
                    <a:lstStyle/>
                    <a:p>
                      <a:r>
                        <a:rPr kumimoji="0" lang="en-US" sz="1600" kern="1200" baseline="0" dirty="0" smtClean="0"/>
                        <a:t>Cardholder registration</a:t>
                      </a:r>
                      <a:endParaRPr lang="en-US" sz="1600" dirty="0"/>
                    </a:p>
                  </a:txBody>
                  <a:tcPr anchor="ctr"/>
                </a:tc>
                <a:tc>
                  <a:txBody>
                    <a:bodyPr/>
                    <a:lstStyle/>
                    <a:p>
                      <a:r>
                        <a:rPr kumimoji="0" lang="en-US" sz="1600" kern="1200" baseline="0" dirty="0" smtClean="0"/>
                        <a:t>Cardholders must register with a CA before they can send SET messages to merchants.</a:t>
                      </a:r>
                      <a:endParaRPr lang="en-US" sz="1600" dirty="0"/>
                    </a:p>
                  </a:txBody>
                  <a:tcPr anchor="ctr"/>
                </a:tc>
              </a:tr>
              <a:tr h="370840">
                <a:tc>
                  <a:txBody>
                    <a:bodyPr/>
                    <a:lstStyle/>
                    <a:p>
                      <a:pPr algn="ctr"/>
                      <a:r>
                        <a:rPr lang="en-US" sz="1600" dirty="0" smtClean="0"/>
                        <a:t>2</a:t>
                      </a:r>
                      <a:endParaRPr lang="en-US" sz="1600" dirty="0"/>
                    </a:p>
                  </a:txBody>
                  <a:tcPr anchor="ctr"/>
                </a:tc>
                <a:tc>
                  <a:txBody>
                    <a:bodyPr/>
                    <a:lstStyle/>
                    <a:p>
                      <a:r>
                        <a:rPr kumimoji="0" lang="en-US" sz="1600" kern="1200" baseline="0" dirty="0" smtClean="0">
                          <a:solidFill>
                            <a:schemeClr val="tx1"/>
                          </a:solidFill>
                          <a:latin typeface="+mn-lt"/>
                          <a:ea typeface="+mn-ea"/>
                          <a:cs typeface="+mn-cs"/>
                        </a:rPr>
                        <a:t>Merchant registration</a:t>
                      </a:r>
                      <a:endParaRPr lang="en-US" sz="1600" dirty="0"/>
                    </a:p>
                  </a:txBody>
                  <a:tcPr anchor="ctr"/>
                </a:tc>
                <a:tc>
                  <a:txBody>
                    <a:bodyPr/>
                    <a:lstStyle/>
                    <a:p>
                      <a:r>
                        <a:rPr kumimoji="0" lang="en-US" sz="1600" kern="1200" baseline="0" dirty="0" smtClean="0">
                          <a:solidFill>
                            <a:schemeClr val="tx1"/>
                          </a:solidFill>
                          <a:latin typeface="+mn-lt"/>
                          <a:ea typeface="+mn-ea"/>
                          <a:cs typeface="+mn-cs"/>
                        </a:rPr>
                        <a:t>Merchants must register with a CA before they can exchange SET messages with customers and payment gateways.</a:t>
                      </a:r>
                      <a:endParaRPr lang="en-US" sz="1600" dirty="0"/>
                    </a:p>
                  </a:txBody>
                  <a:tcPr anchor="ctr"/>
                </a:tc>
              </a:tr>
              <a:tr h="370840">
                <a:tc>
                  <a:txBody>
                    <a:bodyPr/>
                    <a:lstStyle/>
                    <a:p>
                      <a:pPr algn="ctr"/>
                      <a:r>
                        <a:rPr lang="en-US" sz="1600" dirty="0" smtClean="0"/>
                        <a:t>3</a:t>
                      </a:r>
                      <a:endParaRPr lang="en-US" sz="1600" dirty="0"/>
                    </a:p>
                  </a:txBody>
                  <a:tcPr anchor="ctr"/>
                </a:tc>
                <a:tc>
                  <a:txBody>
                    <a:bodyPr/>
                    <a:lstStyle/>
                    <a:p>
                      <a:r>
                        <a:rPr kumimoji="0" lang="en-US" sz="1600" kern="1200" baseline="0" dirty="0" smtClean="0">
                          <a:solidFill>
                            <a:schemeClr val="tx1"/>
                          </a:solidFill>
                          <a:latin typeface="+mn-lt"/>
                          <a:ea typeface="+mn-ea"/>
                          <a:cs typeface="+mn-cs"/>
                        </a:rPr>
                        <a:t>Purchase request</a:t>
                      </a:r>
                      <a:endParaRPr lang="en-US" sz="1600" dirty="0"/>
                    </a:p>
                  </a:txBody>
                  <a:tcPr anchor="ctr"/>
                </a:tc>
                <a:tc>
                  <a:txBody>
                    <a:bodyPr/>
                    <a:lstStyle/>
                    <a:p>
                      <a:r>
                        <a:rPr kumimoji="0" lang="en-US" sz="1600" kern="1200" baseline="0" dirty="0" smtClean="0">
                          <a:solidFill>
                            <a:schemeClr val="tx1"/>
                          </a:solidFill>
                          <a:latin typeface="+mn-lt"/>
                          <a:ea typeface="+mn-ea"/>
                          <a:cs typeface="+mn-cs"/>
                        </a:rPr>
                        <a:t>Message from customer to merchant containing OI for</a:t>
                      </a:r>
                    </a:p>
                    <a:p>
                      <a:r>
                        <a:rPr kumimoji="0" lang="en-US" sz="1600" kern="1200" baseline="0" dirty="0" smtClean="0">
                          <a:solidFill>
                            <a:schemeClr val="tx1"/>
                          </a:solidFill>
                          <a:latin typeface="+mn-lt"/>
                          <a:ea typeface="+mn-ea"/>
                          <a:cs typeface="+mn-cs"/>
                        </a:rPr>
                        <a:t>merchant and PI for bank.</a:t>
                      </a:r>
                      <a:endParaRPr lang="en-US" sz="1600" dirty="0"/>
                    </a:p>
                  </a:txBody>
                  <a:tcPr anchor="ctr"/>
                </a:tc>
              </a:tr>
              <a:tr h="370840">
                <a:tc>
                  <a:txBody>
                    <a:bodyPr/>
                    <a:lstStyle/>
                    <a:p>
                      <a:pPr algn="ctr"/>
                      <a:r>
                        <a:rPr lang="en-US" sz="1600" dirty="0" smtClean="0"/>
                        <a:t>4</a:t>
                      </a:r>
                      <a:endParaRPr lang="en-US" sz="1600" dirty="0"/>
                    </a:p>
                  </a:txBody>
                  <a:tcPr anchor="ctr"/>
                </a:tc>
                <a:tc>
                  <a:txBody>
                    <a:bodyPr/>
                    <a:lstStyle/>
                    <a:p>
                      <a:r>
                        <a:rPr kumimoji="0" lang="en-US" sz="1600" kern="1200" baseline="0" dirty="0" smtClean="0">
                          <a:solidFill>
                            <a:schemeClr val="tx1"/>
                          </a:solidFill>
                          <a:latin typeface="+mn-lt"/>
                          <a:ea typeface="+mn-ea"/>
                          <a:cs typeface="+mn-cs"/>
                        </a:rPr>
                        <a:t>Payment authorization</a:t>
                      </a:r>
                      <a:endParaRPr lang="en-US" sz="1600" dirty="0"/>
                    </a:p>
                  </a:txBody>
                  <a:tcPr anchor="ctr"/>
                </a:tc>
                <a:tc>
                  <a:txBody>
                    <a:bodyPr/>
                    <a:lstStyle/>
                    <a:p>
                      <a:r>
                        <a:rPr kumimoji="0" lang="en-US" sz="1600" kern="1200" baseline="0" dirty="0" smtClean="0">
                          <a:solidFill>
                            <a:schemeClr val="tx1"/>
                          </a:solidFill>
                          <a:latin typeface="+mn-lt"/>
                          <a:ea typeface="+mn-ea"/>
                          <a:cs typeface="+mn-cs"/>
                        </a:rPr>
                        <a:t>Exchange between merchant and payment gateway to</a:t>
                      </a:r>
                    </a:p>
                    <a:p>
                      <a:r>
                        <a:rPr kumimoji="0" lang="en-US" sz="1600" kern="1200" baseline="0" dirty="0" smtClean="0">
                          <a:solidFill>
                            <a:schemeClr val="tx1"/>
                          </a:solidFill>
                          <a:latin typeface="+mn-lt"/>
                          <a:ea typeface="+mn-ea"/>
                          <a:cs typeface="+mn-cs"/>
                        </a:rPr>
                        <a:t>authorize a given amount for a purchase on a given credit card account.</a:t>
                      </a:r>
                      <a:endParaRPr lang="en-US" sz="1600" dirty="0"/>
                    </a:p>
                  </a:txBody>
                  <a:tcPr anchor="ctr"/>
                </a:tc>
              </a:tr>
              <a:tr h="370840">
                <a:tc>
                  <a:txBody>
                    <a:bodyPr/>
                    <a:lstStyle/>
                    <a:p>
                      <a:pPr algn="ctr"/>
                      <a:r>
                        <a:rPr lang="en-US" sz="1600" dirty="0" smtClean="0"/>
                        <a:t>5</a:t>
                      </a:r>
                      <a:endParaRPr lang="en-US" sz="1600" dirty="0"/>
                    </a:p>
                  </a:txBody>
                  <a:tcPr anchor="ctr"/>
                </a:tc>
                <a:tc>
                  <a:txBody>
                    <a:bodyPr/>
                    <a:lstStyle/>
                    <a:p>
                      <a:r>
                        <a:rPr kumimoji="0" lang="en-US" sz="1600" kern="1200" baseline="0" dirty="0" smtClean="0">
                          <a:solidFill>
                            <a:schemeClr val="tx1"/>
                          </a:solidFill>
                          <a:latin typeface="+mn-lt"/>
                          <a:ea typeface="+mn-ea"/>
                          <a:cs typeface="+mn-cs"/>
                        </a:rPr>
                        <a:t>Payment capture</a:t>
                      </a:r>
                      <a:endParaRPr lang="en-US" sz="1600" dirty="0"/>
                    </a:p>
                  </a:txBody>
                  <a:tcPr anchor="ctr"/>
                </a:tc>
                <a:tc>
                  <a:txBody>
                    <a:bodyPr/>
                    <a:lstStyle/>
                    <a:p>
                      <a:r>
                        <a:rPr kumimoji="0" lang="en-US" sz="1600" kern="1200" baseline="0" dirty="0" smtClean="0">
                          <a:solidFill>
                            <a:schemeClr val="tx1"/>
                          </a:solidFill>
                          <a:latin typeface="+mn-lt"/>
                          <a:ea typeface="+mn-ea"/>
                          <a:cs typeface="+mn-cs"/>
                        </a:rPr>
                        <a:t>Allows the merchant to request payment from the payment gateway.</a:t>
                      </a:r>
                      <a:endParaRPr lang="en-US" sz="1600" dirty="0"/>
                    </a:p>
                  </a:txBody>
                  <a:tcPr anchor="ctr"/>
                </a:tc>
              </a:tr>
              <a:tr h="370840">
                <a:tc>
                  <a:txBody>
                    <a:bodyPr/>
                    <a:lstStyle/>
                    <a:p>
                      <a:pPr algn="ctr"/>
                      <a:r>
                        <a:rPr lang="en-US" sz="1600" dirty="0" smtClean="0"/>
                        <a:t>6</a:t>
                      </a:r>
                      <a:endParaRPr lang="en-US" sz="1600" dirty="0"/>
                    </a:p>
                  </a:txBody>
                  <a:tcPr anchor="ctr"/>
                </a:tc>
                <a:tc>
                  <a:txBody>
                    <a:bodyPr/>
                    <a:lstStyle/>
                    <a:p>
                      <a:r>
                        <a:rPr kumimoji="0" lang="en-US" sz="1600" kern="1200" baseline="0" dirty="0" smtClean="0">
                          <a:solidFill>
                            <a:schemeClr val="tx1"/>
                          </a:solidFill>
                          <a:latin typeface="+mn-lt"/>
                          <a:ea typeface="+mn-ea"/>
                          <a:cs typeface="+mn-cs"/>
                        </a:rPr>
                        <a:t>Certificate inquiry and status</a:t>
                      </a:r>
                      <a:endParaRPr lang="en-US" sz="1600" dirty="0"/>
                    </a:p>
                  </a:txBody>
                  <a:tcPr anchor="ctr"/>
                </a:tc>
                <a:tc>
                  <a:txBody>
                    <a:bodyPr/>
                    <a:lstStyle/>
                    <a:p>
                      <a:r>
                        <a:rPr kumimoji="0" lang="en-US" sz="1600" kern="1200" baseline="0" dirty="0" smtClean="0">
                          <a:solidFill>
                            <a:schemeClr val="tx1"/>
                          </a:solidFill>
                          <a:latin typeface="+mn-lt"/>
                          <a:ea typeface="+mn-ea"/>
                          <a:cs typeface="+mn-cs"/>
                        </a:rPr>
                        <a:t>If the CA is unable to complete the processing of a certificate request quickly, it will send a reply to the cardholder or merchant indicating that the requester should check back later. The cardholder or merchant sends the </a:t>
                      </a:r>
                      <a:r>
                        <a:rPr kumimoji="0" lang="en-US" sz="1600" i="1" kern="1200" baseline="0" dirty="0" smtClean="0">
                          <a:solidFill>
                            <a:schemeClr val="tx1"/>
                          </a:solidFill>
                          <a:latin typeface="+mn-lt"/>
                          <a:ea typeface="+mn-ea"/>
                          <a:cs typeface="+mn-cs"/>
                        </a:rPr>
                        <a:t>Certificate Inquiry </a:t>
                      </a:r>
                      <a:r>
                        <a:rPr kumimoji="0" lang="en-US" sz="1600" kern="1200" baseline="0" dirty="0" smtClean="0">
                          <a:solidFill>
                            <a:schemeClr val="tx1"/>
                          </a:solidFill>
                          <a:latin typeface="+mn-lt"/>
                          <a:ea typeface="+mn-ea"/>
                          <a:cs typeface="+mn-cs"/>
                        </a:rPr>
                        <a:t>message to determine the status of the certificate request and to receive the certificate if the request has been approved.</a:t>
                      </a:r>
                      <a:endParaRPr lang="en-US" sz="1600" dirty="0"/>
                    </a:p>
                  </a:txBody>
                  <a:tcPr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lstStyle/>
          <a:p>
            <a:r>
              <a:rPr lang="en-US" b="1" dirty="0" smtClean="0"/>
              <a:t>SET Transaction Types</a:t>
            </a:r>
            <a:endParaRPr lang="en-US" dirty="0"/>
          </a:p>
        </p:txBody>
      </p:sp>
      <p:graphicFrame>
        <p:nvGraphicFramePr>
          <p:cNvPr id="4" name="Table 3"/>
          <p:cNvGraphicFramePr>
            <a:graphicFrameLocks noGrp="1"/>
          </p:cNvGraphicFramePr>
          <p:nvPr/>
        </p:nvGraphicFramePr>
        <p:xfrm>
          <a:off x="457200" y="1752600"/>
          <a:ext cx="8458200" cy="3571240"/>
        </p:xfrm>
        <a:graphic>
          <a:graphicData uri="http://schemas.openxmlformats.org/drawingml/2006/table">
            <a:tbl>
              <a:tblPr firstRow="1" bandRow="1">
                <a:tableStyleId>{5940675A-B579-460E-94D1-54222C63F5DA}</a:tableStyleId>
              </a:tblPr>
              <a:tblGrid>
                <a:gridCol w="609600"/>
                <a:gridCol w="1981200"/>
                <a:gridCol w="5867400"/>
              </a:tblGrid>
              <a:tr h="370840">
                <a:tc>
                  <a:txBody>
                    <a:bodyPr/>
                    <a:lstStyle/>
                    <a:p>
                      <a:pPr algn="ctr"/>
                      <a:r>
                        <a:rPr lang="en-US" sz="1600" dirty="0" smtClean="0"/>
                        <a:t>7</a:t>
                      </a:r>
                      <a:endParaRPr lang="en-US" sz="1600" dirty="0"/>
                    </a:p>
                  </a:txBody>
                  <a:tcPr anchor="ctr"/>
                </a:tc>
                <a:tc>
                  <a:txBody>
                    <a:bodyPr/>
                    <a:lstStyle/>
                    <a:p>
                      <a:r>
                        <a:rPr kumimoji="0" lang="en-US" sz="1600" kern="1200" baseline="0" dirty="0" smtClean="0">
                          <a:solidFill>
                            <a:schemeClr val="tx1"/>
                          </a:solidFill>
                          <a:latin typeface="+mn-lt"/>
                          <a:ea typeface="+mn-ea"/>
                          <a:cs typeface="+mn-cs"/>
                        </a:rPr>
                        <a:t>Purchase inquiry</a:t>
                      </a:r>
                      <a:endParaRPr lang="en-US" sz="1600" dirty="0"/>
                    </a:p>
                  </a:txBody>
                  <a:tcPr anchor="ctr"/>
                </a:tc>
                <a:tc>
                  <a:txBody>
                    <a:bodyPr/>
                    <a:lstStyle/>
                    <a:p>
                      <a:r>
                        <a:rPr kumimoji="0" lang="en-US" sz="1600" kern="1200" baseline="0" dirty="0" smtClean="0">
                          <a:solidFill>
                            <a:schemeClr val="tx1"/>
                          </a:solidFill>
                          <a:latin typeface="+mn-lt"/>
                          <a:ea typeface="+mn-ea"/>
                          <a:cs typeface="+mn-cs"/>
                        </a:rPr>
                        <a:t>Allows the cardholder to check the status of the processing of an order after the purchase response has been received. Note that this message does not include information such as the status of back ordered goods, but does indicate the status of authorization, capture and credit processing.</a:t>
                      </a:r>
                      <a:endParaRPr lang="en-US" sz="1600" dirty="0"/>
                    </a:p>
                  </a:txBody>
                  <a:tcPr anchor="ctr"/>
                </a:tc>
              </a:tr>
              <a:tr h="370840">
                <a:tc>
                  <a:txBody>
                    <a:bodyPr/>
                    <a:lstStyle/>
                    <a:p>
                      <a:pPr algn="ctr"/>
                      <a:r>
                        <a:rPr lang="en-US" sz="1600" dirty="0" smtClean="0"/>
                        <a:t>8</a:t>
                      </a:r>
                      <a:endParaRPr lang="en-US" sz="1600" dirty="0"/>
                    </a:p>
                  </a:txBody>
                  <a:tcPr anchor="ctr"/>
                </a:tc>
                <a:tc>
                  <a:txBody>
                    <a:bodyPr/>
                    <a:lstStyle/>
                    <a:p>
                      <a:r>
                        <a:rPr kumimoji="0" lang="en-US" sz="1600" kern="1200" baseline="0" dirty="0" smtClean="0">
                          <a:solidFill>
                            <a:schemeClr val="tx1"/>
                          </a:solidFill>
                          <a:latin typeface="+mn-lt"/>
                          <a:ea typeface="+mn-ea"/>
                          <a:cs typeface="+mn-cs"/>
                        </a:rPr>
                        <a:t>Authorization reversal</a:t>
                      </a:r>
                      <a:endParaRPr lang="en-US" sz="1600" dirty="0"/>
                    </a:p>
                  </a:txBody>
                  <a:tcPr anchor="ctr"/>
                </a:tc>
                <a:tc>
                  <a:txBody>
                    <a:bodyPr/>
                    <a:lstStyle/>
                    <a:p>
                      <a:r>
                        <a:rPr kumimoji="0" lang="en-US" sz="1600" kern="1200" baseline="0" dirty="0" smtClean="0">
                          <a:solidFill>
                            <a:schemeClr val="tx1"/>
                          </a:solidFill>
                          <a:latin typeface="+mn-lt"/>
                          <a:ea typeface="+mn-ea"/>
                          <a:cs typeface="+mn-cs"/>
                        </a:rPr>
                        <a:t>Allows a merchant to correct previous authorization requests. If the order will not be completed, the merchant reverses the entire authorization. If part of the order will not be completed (such as when goods are back ordered), the merchant reverses part of the amount of the authorization.</a:t>
                      </a:r>
                      <a:endParaRPr lang="en-US" sz="1600" dirty="0"/>
                    </a:p>
                  </a:txBody>
                  <a:tcPr anchor="ctr"/>
                </a:tc>
              </a:tr>
              <a:tr h="370840">
                <a:tc>
                  <a:txBody>
                    <a:bodyPr/>
                    <a:lstStyle/>
                    <a:p>
                      <a:pPr algn="ctr"/>
                      <a:r>
                        <a:rPr lang="en-US" sz="1600" dirty="0" smtClean="0"/>
                        <a:t>9</a:t>
                      </a:r>
                      <a:endParaRPr lang="en-US" sz="1600" dirty="0"/>
                    </a:p>
                  </a:txBody>
                  <a:tcPr anchor="ctr"/>
                </a:tc>
                <a:tc>
                  <a:txBody>
                    <a:bodyPr/>
                    <a:lstStyle/>
                    <a:p>
                      <a:r>
                        <a:rPr kumimoji="0" lang="en-US" sz="1600" kern="1200" baseline="0" dirty="0" smtClean="0">
                          <a:solidFill>
                            <a:schemeClr val="tx1"/>
                          </a:solidFill>
                          <a:latin typeface="+mn-lt"/>
                          <a:ea typeface="+mn-ea"/>
                          <a:cs typeface="+mn-cs"/>
                        </a:rPr>
                        <a:t>Capture reversal</a:t>
                      </a:r>
                      <a:endParaRPr lang="en-US" sz="1600" dirty="0"/>
                    </a:p>
                  </a:txBody>
                  <a:tcPr anchor="ctr"/>
                </a:tc>
                <a:tc>
                  <a:txBody>
                    <a:bodyPr/>
                    <a:lstStyle/>
                    <a:p>
                      <a:r>
                        <a:rPr kumimoji="0" lang="en-US" sz="1600" kern="1200" baseline="0" dirty="0" smtClean="0">
                          <a:solidFill>
                            <a:schemeClr val="tx1"/>
                          </a:solidFill>
                          <a:latin typeface="+mn-lt"/>
                          <a:ea typeface="+mn-ea"/>
                          <a:cs typeface="+mn-cs"/>
                        </a:rPr>
                        <a:t>Allows a merchant to correct errors in capture requests such as transaction amounts that were entered incorrectly by a clerk.</a:t>
                      </a:r>
                      <a:endParaRPr lang="en-US" sz="1600" dirty="0"/>
                    </a:p>
                  </a:txBody>
                  <a:tcPr anchor="ctr"/>
                </a:tc>
              </a:tr>
              <a:tr h="370840">
                <a:tc>
                  <a:txBody>
                    <a:bodyPr/>
                    <a:lstStyle/>
                    <a:p>
                      <a:pPr algn="ctr"/>
                      <a:r>
                        <a:rPr lang="en-US" sz="1600" dirty="0" smtClean="0"/>
                        <a:t>10</a:t>
                      </a:r>
                      <a:endParaRPr lang="en-US" sz="1600" dirty="0"/>
                    </a:p>
                  </a:txBody>
                  <a:tcPr anchor="ctr"/>
                </a:tc>
                <a:tc>
                  <a:txBody>
                    <a:bodyPr/>
                    <a:lstStyle/>
                    <a:p>
                      <a:r>
                        <a:rPr kumimoji="0" lang="en-US" sz="1600" kern="1200" baseline="0" dirty="0" smtClean="0">
                          <a:solidFill>
                            <a:schemeClr val="tx1"/>
                          </a:solidFill>
                          <a:latin typeface="+mn-lt"/>
                          <a:ea typeface="+mn-ea"/>
                          <a:cs typeface="+mn-cs"/>
                        </a:rPr>
                        <a:t>Credit reversal</a:t>
                      </a:r>
                      <a:endParaRPr lang="en-US" sz="1600" dirty="0"/>
                    </a:p>
                  </a:txBody>
                  <a:tcPr anchor="ctr"/>
                </a:tc>
                <a:tc>
                  <a:txBody>
                    <a:bodyPr/>
                    <a:lstStyle/>
                    <a:p>
                      <a:r>
                        <a:rPr kumimoji="0" lang="en-US" sz="1600" kern="1200" baseline="0" dirty="0" smtClean="0">
                          <a:solidFill>
                            <a:schemeClr val="tx1"/>
                          </a:solidFill>
                          <a:latin typeface="+mn-lt"/>
                          <a:ea typeface="+mn-ea"/>
                          <a:cs typeface="+mn-cs"/>
                        </a:rPr>
                        <a:t>Allows a merchant to correct a previously request credit.</a:t>
                      </a:r>
                      <a:endParaRPr lang="en-US" sz="1600" dirty="0"/>
                    </a:p>
                  </a:txBody>
                  <a:tcPr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Electronic Transaction </a:t>
            </a:r>
            <a:r>
              <a:rPr lang="en-US" sz="2400" b="1" dirty="0" smtClean="0"/>
              <a:t>(</a:t>
            </a:r>
            <a:r>
              <a:rPr lang="en-US" sz="2400" b="1" dirty="0" err="1" smtClean="0"/>
              <a:t>Contd</a:t>
            </a:r>
            <a:r>
              <a:rPr lang="en-US" sz="2400" b="1" dirty="0" smtClean="0"/>
              <a:t>…)</a:t>
            </a:r>
            <a:endParaRPr lang="en-US" dirty="0"/>
          </a:p>
        </p:txBody>
      </p:sp>
      <p:sp>
        <p:nvSpPr>
          <p:cNvPr id="3" name="Content Placeholder 2"/>
          <p:cNvSpPr>
            <a:spLocks noGrp="1"/>
          </p:cNvSpPr>
          <p:nvPr>
            <p:ph sz="quarter" idx="1"/>
          </p:nvPr>
        </p:nvSpPr>
        <p:spPr/>
        <p:txBody>
          <a:bodyPr/>
          <a:lstStyle/>
          <a:p>
            <a:r>
              <a:rPr lang="en-US" b="1" dirty="0" smtClean="0"/>
              <a:t>SET Transaction Types</a:t>
            </a:r>
            <a:endParaRPr lang="en-US" dirty="0"/>
          </a:p>
        </p:txBody>
      </p:sp>
      <p:graphicFrame>
        <p:nvGraphicFramePr>
          <p:cNvPr id="4" name="Table 3"/>
          <p:cNvGraphicFramePr>
            <a:graphicFrameLocks noGrp="1"/>
          </p:cNvGraphicFramePr>
          <p:nvPr/>
        </p:nvGraphicFramePr>
        <p:xfrm>
          <a:off x="457200" y="1752600"/>
          <a:ext cx="8458200" cy="3291840"/>
        </p:xfrm>
        <a:graphic>
          <a:graphicData uri="http://schemas.openxmlformats.org/drawingml/2006/table">
            <a:tbl>
              <a:tblPr firstRow="1" bandRow="1">
                <a:tableStyleId>{5940675A-B579-460E-94D1-54222C63F5DA}</a:tableStyleId>
              </a:tblPr>
              <a:tblGrid>
                <a:gridCol w="609600"/>
                <a:gridCol w="1981200"/>
                <a:gridCol w="5867400"/>
              </a:tblGrid>
              <a:tr h="370840">
                <a:tc>
                  <a:txBody>
                    <a:bodyPr/>
                    <a:lstStyle/>
                    <a:p>
                      <a:pPr algn="ctr"/>
                      <a:r>
                        <a:rPr lang="en-US" sz="1600" dirty="0" smtClean="0"/>
                        <a:t>11</a:t>
                      </a:r>
                      <a:endParaRPr lang="en-US" sz="1600" dirty="0"/>
                    </a:p>
                  </a:txBody>
                  <a:tcPr anchor="ctr"/>
                </a:tc>
                <a:tc>
                  <a:txBody>
                    <a:bodyPr/>
                    <a:lstStyle/>
                    <a:p>
                      <a:r>
                        <a:rPr kumimoji="0" lang="en-US" sz="1600" kern="1200" baseline="0" dirty="0" smtClean="0">
                          <a:solidFill>
                            <a:schemeClr val="tx1"/>
                          </a:solidFill>
                          <a:latin typeface="+mn-lt"/>
                          <a:ea typeface="+mn-ea"/>
                          <a:cs typeface="+mn-cs"/>
                        </a:rPr>
                        <a:t>Credit</a:t>
                      </a:r>
                      <a:endParaRPr lang="en-US" sz="1600" dirty="0"/>
                    </a:p>
                  </a:txBody>
                  <a:tcPr anchor="ctr"/>
                </a:tc>
                <a:tc>
                  <a:txBody>
                    <a:bodyPr/>
                    <a:lstStyle/>
                    <a:p>
                      <a:r>
                        <a:rPr kumimoji="0" lang="en-US" sz="1600" kern="1200" baseline="0" dirty="0" smtClean="0">
                          <a:solidFill>
                            <a:schemeClr val="tx1"/>
                          </a:solidFill>
                          <a:latin typeface="+mn-lt"/>
                          <a:ea typeface="+mn-ea"/>
                          <a:cs typeface="+mn-cs"/>
                        </a:rPr>
                        <a:t>Allows a merchant to issue a credit to a cardholder's account</a:t>
                      </a:r>
                    </a:p>
                    <a:p>
                      <a:r>
                        <a:rPr kumimoji="0" lang="en-US" sz="1600" kern="1200" baseline="0" dirty="0" smtClean="0">
                          <a:solidFill>
                            <a:schemeClr val="tx1"/>
                          </a:solidFill>
                          <a:latin typeface="+mn-lt"/>
                          <a:ea typeface="+mn-ea"/>
                          <a:cs typeface="+mn-cs"/>
                        </a:rPr>
                        <a:t>such as when goods are returned or were damaged during</a:t>
                      </a:r>
                    </a:p>
                    <a:p>
                      <a:r>
                        <a:rPr kumimoji="0" lang="en-US" sz="1600" kern="1200" baseline="0" dirty="0" smtClean="0">
                          <a:solidFill>
                            <a:schemeClr val="tx1"/>
                          </a:solidFill>
                          <a:latin typeface="+mn-lt"/>
                          <a:ea typeface="+mn-ea"/>
                          <a:cs typeface="+mn-cs"/>
                        </a:rPr>
                        <a:t>shipping. Note that the SET </a:t>
                      </a:r>
                      <a:r>
                        <a:rPr kumimoji="0" lang="en-US" sz="1600" i="1" kern="1200" baseline="0" dirty="0" smtClean="0">
                          <a:solidFill>
                            <a:schemeClr val="tx1"/>
                          </a:solidFill>
                          <a:latin typeface="+mn-lt"/>
                          <a:ea typeface="+mn-ea"/>
                          <a:cs typeface="+mn-cs"/>
                        </a:rPr>
                        <a:t>Credit message is always initiated</a:t>
                      </a:r>
                    </a:p>
                    <a:p>
                      <a:r>
                        <a:rPr kumimoji="0" lang="en-US" sz="1600" kern="1200" baseline="0" dirty="0" smtClean="0">
                          <a:solidFill>
                            <a:schemeClr val="tx1"/>
                          </a:solidFill>
                          <a:latin typeface="+mn-lt"/>
                          <a:ea typeface="+mn-ea"/>
                          <a:cs typeface="+mn-cs"/>
                        </a:rPr>
                        <a:t>by the merchant, not the cardholder. All communications</a:t>
                      </a:r>
                    </a:p>
                    <a:p>
                      <a:r>
                        <a:rPr kumimoji="0" lang="en-US" sz="1600" kern="1200" baseline="0" dirty="0" smtClean="0">
                          <a:solidFill>
                            <a:schemeClr val="tx1"/>
                          </a:solidFill>
                          <a:latin typeface="+mn-lt"/>
                          <a:ea typeface="+mn-ea"/>
                          <a:cs typeface="+mn-cs"/>
                        </a:rPr>
                        <a:t>between the cardholder and merchant that result in a credit</a:t>
                      </a:r>
                    </a:p>
                    <a:p>
                      <a:r>
                        <a:rPr kumimoji="0" lang="en-US" sz="1600" kern="1200" baseline="0" dirty="0" smtClean="0">
                          <a:solidFill>
                            <a:schemeClr val="tx1"/>
                          </a:solidFill>
                          <a:latin typeface="+mn-lt"/>
                          <a:ea typeface="+mn-ea"/>
                          <a:cs typeface="+mn-cs"/>
                        </a:rPr>
                        <a:t>being processed happen outside of SET.</a:t>
                      </a:r>
                      <a:endParaRPr lang="en-US" sz="1600" dirty="0"/>
                    </a:p>
                  </a:txBody>
                  <a:tcPr anchor="ctr"/>
                </a:tc>
              </a:tr>
              <a:tr h="370840">
                <a:tc>
                  <a:txBody>
                    <a:bodyPr/>
                    <a:lstStyle/>
                    <a:p>
                      <a:pPr algn="ctr"/>
                      <a:r>
                        <a:rPr lang="en-US" sz="1600" dirty="0" smtClean="0"/>
                        <a:t>12</a:t>
                      </a:r>
                      <a:endParaRPr lang="en-US" sz="1600" dirty="0"/>
                    </a:p>
                  </a:txBody>
                  <a:tcPr anchor="ctr"/>
                </a:tc>
                <a:tc>
                  <a:txBody>
                    <a:bodyPr/>
                    <a:lstStyle/>
                    <a:p>
                      <a:r>
                        <a:rPr kumimoji="0" lang="en-US" sz="1600" kern="1200" baseline="0" dirty="0" smtClean="0">
                          <a:solidFill>
                            <a:schemeClr val="tx1"/>
                          </a:solidFill>
                          <a:latin typeface="+mn-lt"/>
                          <a:ea typeface="+mn-ea"/>
                          <a:cs typeface="+mn-cs"/>
                        </a:rPr>
                        <a:t>Payment gateway certificate request</a:t>
                      </a:r>
                      <a:endParaRPr lang="en-US" sz="1600" dirty="0"/>
                    </a:p>
                  </a:txBody>
                  <a:tcPr anchor="ctr"/>
                </a:tc>
                <a:tc>
                  <a:txBody>
                    <a:bodyPr/>
                    <a:lstStyle/>
                    <a:p>
                      <a:r>
                        <a:rPr kumimoji="0" lang="en-US" sz="1600" kern="1200" baseline="0" dirty="0" smtClean="0">
                          <a:solidFill>
                            <a:schemeClr val="tx1"/>
                          </a:solidFill>
                          <a:latin typeface="+mn-lt"/>
                          <a:ea typeface="+mn-ea"/>
                          <a:cs typeface="+mn-cs"/>
                        </a:rPr>
                        <a:t>Allows a merchant to query the payment gateway and receive a copy of the gateway's current key-exchange and signature certificates.</a:t>
                      </a:r>
                      <a:endParaRPr lang="en-US" sz="1600" dirty="0"/>
                    </a:p>
                  </a:txBody>
                  <a:tcPr anchor="ctr"/>
                </a:tc>
              </a:tr>
              <a:tr h="370840">
                <a:tc>
                  <a:txBody>
                    <a:bodyPr/>
                    <a:lstStyle/>
                    <a:p>
                      <a:pPr algn="ctr"/>
                      <a:r>
                        <a:rPr lang="en-US" sz="1600" dirty="0" smtClean="0"/>
                        <a:t>13</a:t>
                      </a:r>
                      <a:endParaRPr lang="en-US" sz="1600" dirty="0"/>
                    </a:p>
                  </a:txBody>
                  <a:tcPr anchor="ctr"/>
                </a:tc>
                <a:tc>
                  <a:txBody>
                    <a:bodyPr/>
                    <a:lstStyle/>
                    <a:p>
                      <a:r>
                        <a:rPr kumimoji="0" lang="en-US" sz="1600" kern="1200" baseline="0" dirty="0" smtClean="0">
                          <a:solidFill>
                            <a:schemeClr val="tx1"/>
                          </a:solidFill>
                          <a:latin typeface="+mn-lt"/>
                          <a:ea typeface="+mn-ea"/>
                          <a:cs typeface="+mn-cs"/>
                        </a:rPr>
                        <a:t>Batch administration</a:t>
                      </a:r>
                      <a:endParaRPr lang="en-US" sz="1600" dirty="0"/>
                    </a:p>
                  </a:txBody>
                  <a:tcPr anchor="ctr"/>
                </a:tc>
                <a:tc>
                  <a:txBody>
                    <a:bodyPr/>
                    <a:lstStyle/>
                    <a:p>
                      <a:r>
                        <a:rPr kumimoji="0" lang="en-US" sz="1600" kern="1200" baseline="0" dirty="0" smtClean="0">
                          <a:solidFill>
                            <a:schemeClr val="tx1"/>
                          </a:solidFill>
                          <a:latin typeface="+mn-lt"/>
                          <a:ea typeface="+mn-ea"/>
                          <a:cs typeface="+mn-cs"/>
                        </a:rPr>
                        <a:t>Allows a merchant to communicate information to the payment gateway regarding merchant batches.</a:t>
                      </a:r>
                      <a:endParaRPr lang="en-US" sz="1600" dirty="0"/>
                    </a:p>
                  </a:txBody>
                  <a:tcPr anchor="ctr"/>
                </a:tc>
              </a:tr>
              <a:tr h="370840">
                <a:tc>
                  <a:txBody>
                    <a:bodyPr/>
                    <a:lstStyle/>
                    <a:p>
                      <a:pPr algn="ctr"/>
                      <a:r>
                        <a:rPr lang="en-US" sz="1600" dirty="0" smtClean="0"/>
                        <a:t>14</a:t>
                      </a:r>
                      <a:endParaRPr lang="en-US" sz="1600" dirty="0"/>
                    </a:p>
                  </a:txBody>
                  <a:tcPr anchor="ctr"/>
                </a:tc>
                <a:tc>
                  <a:txBody>
                    <a:bodyPr/>
                    <a:lstStyle/>
                    <a:p>
                      <a:r>
                        <a:rPr kumimoji="0" lang="en-US" sz="1600" kern="1200" baseline="0" dirty="0" smtClean="0">
                          <a:solidFill>
                            <a:schemeClr val="tx1"/>
                          </a:solidFill>
                          <a:latin typeface="+mn-lt"/>
                          <a:ea typeface="+mn-ea"/>
                          <a:cs typeface="+mn-cs"/>
                        </a:rPr>
                        <a:t>Error message</a:t>
                      </a:r>
                      <a:endParaRPr lang="en-US" sz="1600" dirty="0"/>
                    </a:p>
                  </a:txBody>
                  <a:tcPr anchor="ctr"/>
                </a:tc>
                <a:tc>
                  <a:txBody>
                    <a:bodyPr/>
                    <a:lstStyle/>
                    <a:p>
                      <a:r>
                        <a:rPr kumimoji="0" lang="en-US" sz="1600" kern="1200" baseline="0" dirty="0" smtClean="0">
                          <a:solidFill>
                            <a:schemeClr val="tx1"/>
                          </a:solidFill>
                          <a:latin typeface="+mn-lt"/>
                          <a:ea typeface="+mn-ea"/>
                          <a:cs typeface="+mn-cs"/>
                        </a:rPr>
                        <a:t>Indicates that a responder rejects a message because it fails</a:t>
                      </a:r>
                    </a:p>
                    <a:p>
                      <a:r>
                        <a:rPr kumimoji="0" lang="en-US" sz="1600" kern="1200" baseline="0" dirty="0" smtClean="0">
                          <a:solidFill>
                            <a:schemeClr val="tx1"/>
                          </a:solidFill>
                          <a:latin typeface="+mn-lt"/>
                          <a:ea typeface="+mn-ea"/>
                          <a:cs typeface="+mn-cs"/>
                        </a:rPr>
                        <a:t>format or content verification tests.</a:t>
                      </a:r>
                      <a:endParaRPr lang="en-US" sz="1600" dirty="0"/>
                    </a:p>
                  </a:txBody>
                  <a:tcPr anchor="ct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One of the two most publicized threats to security is the intruder (the other is viruses), generally referred to as a hacker or cracker. </a:t>
            </a:r>
          </a:p>
          <a:p>
            <a:pPr algn="just"/>
            <a:r>
              <a:rPr lang="en-US" dirty="0" smtClean="0"/>
              <a:t>Three classes of intruders:</a:t>
            </a:r>
          </a:p>
          <a:p>
            <a:pPr marL="731520" lvl="1" indent="-457200" algn="just">
              <a:buFont typeface="+mj-lt"/>
              <a:buAutoNum type="arabicPeriod"/>
            </a:pPr>
            <a:r>
              <a:rPr lang="en-US" dirty="0" smtClean="0"/>
              <a:t>Masquerader: An individual who is not authorized to use the computer and who penetrates a system's access controls to exploit a legitimate user's account</a:t>
            </a:r>
          </a:p>
          <a:p>
            <a:pPr marL="731520" lvl="1" indent="-457200" algn="just">
              <a:buFont typeface="+mj-lt"/>
              <a:buAutoNum type="arabicPeriod"/>
            </a:pPr>
            <a:r>
              <a:rPr lang="en-US" dirty="0" smtClean="0"/>
              <a:t>Misfeasor: A legitimate user who accesses data, programs, or resources for which such access is not authorized, or who is authorized for such access but misuses his or her privileges</a:t>
            </a:r>
          </a:p>
          <a:p>
            <a:pPr marL="731520" lvl="1" indent="-457200" algn="just">
              <a:buFont typeface="+mj-lt"/>
              <a:buAutoNum type="arabicPeriod"/>
            </a:pPr>
            <a:r>
              <a:rPr lang="en-US" dirty="0" smtClean="0"/>
              <a:t>Clandestine user: An individual who seizes supervisory control of the system and uses this control to evade auditing and access controls or to suppress audit collection</a:t>
            </a:r>
          </a:p>
          <a:p>
            <a:pPr algn="just"/>
            <a:r>
              <a:rPr lang="en-US" dirty="0" smtClean="0"/>
              <a:t>The masquerader is likely to be an outsider; the misfeasor generally is an insider; and the clandestine user can be either an outsider or an insider.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Intrusion Detection</a:t>
            </a:r>
            <a:endParaRPr lang="en-US" dirty="0"/>
          </a:p>
        </p:txBody>
      </p:sp>
      <p:sp>
        <p:nvSpPr>
          <p:cNvPr id="3" name="Content Placeholder 2"/>
          <p:cNvSpPr>
            <a:spLocks noGrp="1"/>
          </p:cNvSpPr>
          <p:nvPr>
            <p:ph sz="quarter" idx="1"/>
          </p:nvPr>
        </p:nvSpPr>
        <p:spPr/>
        <p:txBody>
          <a:bodyPr/>
          <a:lstStyle/>
          <a:p>
            <a:r>
              <a:rPr lang="en-US" dirty="0" smtClean="0"/>
              <a:t>Intrusion detection is based on the assumption that the behavior of the intruder differs from that of a legitimate user in ways that can be quantified.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concepts</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Connection: </a:t>
            </a:r>
          </a:p>
          <a:p>
            <a:pPr lvl="1" algn="just"/>
            <a:r>
              <a:rPr lang="en-US" dirty="0" smtClean="0"/>
              <a:t>A connection is a transport (in the OSI layering model definition) that provides a suitable type of service. </a:t>
            </a:r>
          </a:p>
          <a:p>
            <a:pPr lvl="1" algn="just"/>
            <a:r>
              <a:rPr lang="en-US" dirty="0" smtClean="0"/>
              <a:t>For SSL, such connections are peer-to-peer relationships. </a:t>
            </a:r>
          </a:p>
          <a:p>
            <a:pPr lvl="1" algn="just"/>
            <a:r>
              <a:rPr lang="en-US" dirty="0" smtClean="0"/>
              <a:t>The connections are transient. </a:t>
            </a:r>
          </a:p>
          <a:p>
            <a:pPr lvl="1" algn="just"/>
            <a:r>
              <a:rPr lang="en-US" dirty="0" smtClean="0"/>
              <a:t>Every connection is associated with one session.</a:t>
            </a:r>
          </a:p>
          <a:p>
            <a:pPr algn="just"/>
            <a:r>
              <a:rPr lang="en-US" dirty="0" smtClean="0"/>
              <a:t>Session: </a:t>
            </a:r>
          </a:p>
          <a:p>
            <a:pPr lvl="1" algn="just"/>
            <a:r>
              <a:rPr lang="en-US" dirty="0" smtClean="0"/>
              <a:t>An SSL session is an association between a client and a server. </a:t>
            </a:r>
          </a:p>
          <a:p>
            <a:pPr lvl="1" algn="just"/>
            <a:r>
              <a:rPr lang="en-US" dirty="0" smtClean="0"/>
              <a:t>Sessions are created by the Handshake Protocol. </a:t>
            </a:r>
          </a:p>
          <a:p>
            <a:pPr lvl="1" algn="just"/>
            <a:r>
              <a:rPr lang="en-US" dirty="0" smtClean="0"/>
              <a:t>Sessions define a set of cryptographic security parameters, which can be shared among multiple connections. </a:t>
            </a:r>
          </a:p>
          <a:p>
            <a:pPr lvl="1" algn="just"/>
            <a:r>
              <a:rPr lang="en-US" dirty="0" smtClean="0"/>
              <a:t>Sessions are used to avoid the expensive negotiation of new security parameters for each connection.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Approaches to intrusion detection</a:t>
            </a:r>
            <a:endParaRPr lang="en-US" dirty="0"/>
          </a:p>
        </p:txBody>
      </p:sp>
      <p:sp>
        <p:nvSpPr>
          <p:cNvPr id="3" name="Content Placeholder 2"/>
          <p:cNvSpPr>
            <a:spLocks noGrp="1"/>
          </p:cNvSpPr>
          <p:nvPr>
            <p:ph sz="quarter" idx="1"/>
          </p:nvPr>
        </p:nvSpPr>
        <p:spPr/>
        <p:txBody>
          <a:bodyPr>
            <a:normAutofit/>
          </a:bodyPr>
          <a:lstStyle/>
          <a:p>
            <a:pPr algn="just">
              <a:buNone/>
            </a:pPr>
            <a:r>
              <a:rPr lang="en-US" b="1" dirty="0" smtClean="0"/>
              <a:t>1. Statistical anomaly detection</a:t>
            </a:r>
          </a:p>
          <a:p>
            <a:pPr lvl="1" algn="just"/>
            <a:r>
              <a:rPr lang="en-US" dirty="0" smtClean="0"/>
              <a:t>Involves the collection of data relating to the behavior of legitimate users over a period of time. </a:t>
            </a:r>
          </a:p>
          <a:p>
            <a:pPr lvl="1" algn="just"/>
            <a:r>
              <a:rPr lang="en-US" dirty="0" smtClean="0"/>
              <a:t>Then statistical tests are applied to observed behavior to determine with a high level of confidence whether that behavior is not legitimate user behavior.</a:t>
            </a:r>
          </a:p>
          <a:p>
            <a:pPr marL="1051560" lvl="2" indent="-457200" algn="just">
              <a:buFont typeface="+mj-lt"/>
              <a:buAutoNum type="arabicPeriod"/>
            </a:pPr>
            <a:r>
              <a:rPr lang="en-US" sz="2200" u="sng" dirty="0" smtClean="0"/>
              <a:t>Threshold detection: </a:t>
            </a:r>
            <a:r>
              <a:rPr lang="en-US" sz="2200" dirty="0" smtClean="0"/>
              <a:t>This approach involves defining thresholds, independent of user, for the </a:t>
            </a:r>
            <a:r>
              <a:rPr lang="en-US" sz="2200" dirty="0" smtClean="0">
                <a:solidFill>
                  <a:srgbClr val="FF0000"/>
                </a:solidFill>
              </a:rPr>
              <a:t>frequency of occurrence </a:t>
            </a:r>
            <a:r>
              <a:rPr lang="en-US" sz="2200" dirty="0" smtClean="0"/>
              <a:t>of various events.</a:t>
            </a:r>
          </a:p>
          <a:p>
            <a:pPr marL="1051560" lvl="2" indent="-457200" algn="just">
              <a:buFont typeface="+mj-lt"/>
              <a:buAutoNum type="arabicPeriod"/>
            </a:pPr>
            <a:r>
              <a:rPr lang="en-US" sz="2200" u="sng" dirty="0" smtClean="0"/>
              <a:t>Profile based: </a:t>
            </a:r>
            <a:r>
              <a:rPr lang="en-US" sz="2200" dirty="0" smtClean="0"/>
              <a:t>A profile of the activity of each user is developed and used to detect </a:t>
            </a:r>
            <a:r>
              <a:rPr lang="en-US" sz="2200" dirty="0" smtClean="0">
                <a:solidFill>
                  <a:srgbClr val="FF0000"/>
                </a:solidFill>
              </a:rPr>
              <a:t>changes in the behavior </a:t>
            </a:r>
            <a:r>
              <a:rPr lang="en-US" sz="2200" dirty="0" smtClean="0"/>
              <a:t>of individual accounts.</a:t>
            </a:r>
          </a:p>
          <a:p>
            <a:pPr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Approaches to intrusion detection</a:t>
            </a:r>
            <a:endParaRPr lang="en-US" dirty="0"/>
          </a:p>
        </p:txBody>
      </p:sp>
      <p:sp>
        <p:nvSpPr>
          <p:cNvPr id="3" name="Content Placeholder 2"/>
          <p:cNvSpPr>
            <a:spLocks noGrp="1"/>
          </p:cNvSpPr>
          <p:nvPr>
            <p:ph sz="quarter" idx="1"/>
          </p:nvPr>
        </p:nvSpPr>
        <p:spPr/>
        <p:txBody>
          <a:bodyPr>
            <a:normAutofit/>
          </a:bodyPr>
          <a:lstStyle/>
          <a:p>
            <a:r>
              <a:rPr lang="en-US" dirty="0" smtClean="0"/>
              <a:t>2. </a:t>
            </a:r>
            <a:r>
              <a:rPr lang="en-US" b="1" dirty="0" smtClean="0"/>
              <a:t>Rule-based detection</a:t>
            </a:r>
          </a:p>
          <a:p>
            <a:pPr lvl="1"/>
            <a:r>
              <a:rPr lang="en-US" dirty="0" smtClean="0"/>
              <a:t>Involves an attempt to define a set of rules that can be used to decide that a given behavior is that of an intruder.</a:t>
            </a:r>
          </a:p>
          <a:p>
            <a:pPr lvl="2"/>
            <a:r>
              <a:rPr lang="en-US" u="sng" dirty="0" smtClean="0"/>
              <a:t>Anomaly detection: </a:t>
            </a:r>
            <a:r>
              <a:rPr lang="en-US" dirty="0" smtClean="0"/>
              <a:t>Rules are developed to </a:t>
            </a:r>
            <a:r>
              <a:rPr lang="en-US" dirty="0" smtClean="0">
                <a:solidFill>
                  <a:srgbClr val="FF0000"/>
                </a:solidFill>
              </a:rPr>
              <a:t>detect deviation </a:t>
            </a:r>
            <a:r>
              <a:rPr lang="en-US" dirty="0" smtClean="0"/>
              <a:t>from previous usage patterns.</a:t>
            </a:r>
          </a:p>
          <a:p>
            <a:pPr lvl="2"/>
            <a:r>
              <a:rPr lang="en-US" sz="2200" u="sng" dirty="0" smtClean="0"/>
              <a:t>Penetration identification: </a:t>
            </a:r>
            <a:r>
              <a:rPr lang="en-US" sz="2200" dirty="0" smtClean="0"/>
              <a:t>An expert system approach that </a:t>
            </a:r>
            <a:r>
              <a:rPr lang="en-US" sz="2200" dirty="0" smtClean="0">
                <a:solidFill>
                  <a:srgbClr val="FF0000"/>
                </a:solidFill>
              </a:rPr>
              <a:t>searches for suspicious</a:t>
            </a:r>
            <a:r>
              <a:rPr lang="en-US" sz="2200" dirty="0" smtClean="0"/>
              <a:t> </a:t>
            </a:r>
            <a:r>
              <a:rPr lang="en-US" sz="2500" dirty="0" smtClean="0"/>
              <a:t>behavior.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Audit Records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fundamental tool for intrusion detection is the audit record. Some </a:t>
            </a:r>
            <a:r>
              <a:rPr lang="en-US" dirty="0" smtClean="0">
                <a:solidFill>
                  <a:srgbClr val="FF0000"/>
                </a:solidFill>
              </a:rPr>
              <a:t>record of ongoing activity </a:t>
            </a:r>
            <a:r>
              <a:rPr lang="en-US" dirty="0" smtClean="0"/>
              <a:t>by users must be maintained as input to an intrusion detection system. </a:t>
            </a:r>
          </a:p>
          <a:p>
            <a:r>
              <a:rPr lang="en-US" dirty="0" smtClean="0"/>
              <a:t>Basically, two plans are used:</a:t>
            </a:r>
          </a:p>
          <a:p>
            <a:r>
              <a:rPr lang="en-US" b="1" dirty="0" smtClean="0"/>
              <a:t>Native audit records: </a:t>
            </a:r>
          </a:p>
          <a:p>
            <a:pPr lvl="1"/>
            <a:r>
              <a:rPr lang="en-US" dirty="0" smtClean="0"/>
              <a:t>Virtually all multiuser operating systems include </a:t>
            </a:r>
            <a:r>
              <a:rPr lang="en-US" dirty="0" smtClean="0">
                <a:solidFill>
                  <a:srgbClr val="FF0000"/>
                </a:solidFill>
              </a:rPr>
              <a:t>accounting software </a:t>
            </a:r>
            <a:r>
              <a:rPr lang="en-US" dirty="0" smtClean="0"/>
              <a:t>that collects information on user activity. </a:t>
            </a:r>
          </a:p>
          <a:p>
            <a:pPr lvl="1"/>
            <a:r>
              <a:rPr lang="en-US" dirty="0" smtClean="0"/>
              <a:t>The advantage of using this information is that no additional collection software is needed. </a:t>
            </a:r>
          </a:p>
          <a:p>
            <a:pPr lvl="1"/>
            <a:r>
              <a:rPr lang="en-US" dirty="0" smtClean="0"/>
              <a:t>The disadvantage is that the native audit records may not contain the needed information or may not contain it in a convenient form.</a:t>
            </a:r>
          </a:p>
          <a:p>
            <a:r>
              <a:rPr lang="en-US" b="1" dirty="0" smtClean="0"/>
              <a:t>Detection-specific audit records: </a:t>
            </a:r>
          </a:p>
          <a:p>
            <a:pPr lvl="1"/>
            <a:r>
              <a:rPr lang="en-US" dirty="0" smtClean="0"/>
              <a:t>A </a:t>
            </a:r>
            <a:r>
              <a:rPr lang="en-US" dirty="0" smtClean="0">
                <a:solidFill>
                  <a:srgbClr val="FF0000"/>
                </a:solidFill>
              </a:rPr>
              <a:t>collection facility </a:t>
            </a:r>
            <a:r>
              <a:rPr lang="en-US" dirty="0" smtClean="0"/>
              <a:t>can be implemented that generates audit records containing only that information required by the intrusion detection system. </a:t>
            </a:r>
          </a:p>
          <a:p>
            <a:pPr lvl="1"/>
            <a:r>
              <a:rPr lang="en-US" dirty="0" smtClean="0"/>
              <a:t>One advantage of such an approach is that it could be made vendor independent and ported to a variety of systems. </a:t>
            </a:r>
          </a:p>
          <a:p>
            <a:pPr lvl="1"/>
            <a:r>
              <a:rPr lang="en-US" dirty="0" smtClean="0"/>
              <a:t>The disadvantage is the extra overhead involved in having, in effect, two accounting packages running on a machine.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Audit Record Fields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Subject: </a:t>
            </a:r>
          </a:p>
          <a:p>
            <a:pPr lvl="1"/>
            <a:r>
              <a:rPr lang="en-US" dirty="0" smtClean="0"/>
              <a:t>Initiators of actions. </a:t>
            </a:r>
          </a:p>
          <a:p>
            <a:pPr lvl="1"/>
            <a:r>
              <a:rPr lang="en-US" dirty="0" smtClean="0"/>
              <a:t>A subject is typically a terminal user but might also be a process acting on behalf of users or groups of users.</a:t>
            </a:r>
          </a:p>
          <a:p>
            <a:r>
              <a:rPr lang="en-US" dirty="0" smtClean="0"/>
              <a:t>Action: </a:t>
            </a:r>
          </a:p>
          <a:p>
            <a:pPr lvl="1"/>
            <a:r>
              <a:rPr lang="en-US" dirty="0" smtClean="0"/>
              <a:t>Operation performed by the subject on or with an object; for example, login, read, perform I/O, execute.</a:t>
            </a:r>
          </a:p>
          <a:p>
            <a:r>
              <a:rPr lang="en-US" dirty="0" smtClean="0"/>
              <a:t>Object:</a:t>
            </a:r>
          </a:p>
          <a:p>
            <a:pPr lvl="1"/>
            <a:r>
              <a:rPr lang="en-US" dirty="0" smtClean="0"/>
              <a:t>Receptors of actions. Examples include files, programs, messages, records, terminals, printers, and user- or program-created structures. </a:t>
            </a:r>
          </a:p>
          <a:p>
            <a:r>
              <a:rPr lang="en-US" dirty="0" smtClean="0"/>
              <a:t>Exception-Condition: </a:t>
            </a:r>
          </a:p>
          <a:p>
            <a:pPr lvl="1"/>
            <a:r>
              <a:rPr lang="en-US" dirty="0" smtClean="0"/>
              <a:t>Denotes which, if any, exception condition is raised on return.</a:t>
            </a:r>
          </a:p>
          <a:p>
            <a:r>
              <a:rPr lang="en-US" dirty="0" smtClean="0"/>
              <a:t>Resource-Usage: </a:t>
            </a:r>
          </a:p>
          <a:p>
            <a:pPr lvl="1"/>
            <a:r>
              <a:rPr lang="en-US" dirty="0" smtClean="0"/>
              <a:t>A list of quantitative elements in which each element gives the amount used of some resource (number of records read or written, processor time)</a:t>
            </a:r>
          </a:p>
          <a:p>
            <a:r>
              <a:rPr lang="en-US" dirty="0" smtClean="0"/>
              <a:t>Time-Stamp: </a:t>
            </a:r>
          </a:p>
          <a:p>
            <a:pPr lvl="1"/>
            <a:r>
              <a:rPr lang="en-US" dirty="0" smtClean="0"/>
              <a:t>Unique time-and-date stamp identifying when the action took place.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Statistical Anomaly Detection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Statistical anomaly detection techniques fall into two broad categories: </a:t>
            </a:r>
          </a:p>
          <a:p>
            <a:pPr lvl="1"/>
            <a:r>
              <a:rPr lang="en-US" dirty="0" smtClean="0"/>
              <a:t>Threshold detection and </a:t>
            </a:r>
          </a:p>
          <a:p>
            <a:pPr lvl="1"/>
            <a:r>
              <a:rPr lang="en-US" dirty="0" smtClean="0"/>
              <a:t>profile-based systems</a:t>
            </a:r>
          </a:p>
          <a:p>
            <a:r>
              <a:rPr lang="en-US" dirty="0" smtClean="0"/>
              <a:t>Threshold detection involves counting the number of occurrences of a specific event type over an interval of time. If the count surpasses what is considered a reasonable number that one might expect to occur, then intrusion is assumed.</a:t>
            </a:r>
          </a:p>
          <a:p>
            <a:r>
              <a:rPr lang="en-US" dirty="0" smtClean="0"/>
              <a:t>Threshold analysis, by itself, is a crude and ineffective detector of even moderately sophisticated attacks. </a:t>
            </a:r>
          </a:p>
          <a:p>
            <a:r>
              <a:rPr lang="en-US" dirty="0" smtClean="0"/>
              <a:t>Both the threshold and the time interval must be determined. </a:t>
            </a:r>
          </a:p>
          <a:p>
            <a:r>
              <a:rPr lang="en-US" dirty="0" smtClean="0"/>
              <a:t>Because of the variability across users, such thresholds are likely to generate either a lot of false positives or a lot of false negatives.</a:t>
            </a:r>
          </a:p>
          <a:p>
            <a:r>
              <a:rPr lang="en-US" dirty="0" smtClean="0"/>
              <a:t>However, simple threshold detectors may be useful in conjunction with more sophisticated techniques.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Statistical Anomaly Detection</a:t>
            </a:r>
            <a:endParaRPr lang="en-US" dirty="0"/>
          </a:p>
        </p:txBody>
      </p:sp>
      <p:sp>
        <p:nvSpPr>
          <p:cNvPr id="3" name="Content Placeholder 2"/>
          <p:cNvSpPr>
            <a:spLocks noGrp="1"/>
          </p:cNvSpPr>
          <p:nvPr>
            <p:ph sz="quarter" idx="1"/>
          </p:nvPr>
        </p:nvSpPr>
        <p:spPr/>
        <p:txBody>
          <a:bodyPr/>
          <a:lstStyle/>
          <a:p>
            <a:r>
              <a:rPr lang="en-US" dirty="0" smtClean="0"/>
              <a:t>Profile-based anomaly detection focuses on characterizing the past behavior of individual users or related groups of users and then detecting significant deviations. </a:t>
            </a:r>
          </a:p>
          <a:p>
            <a:r>
              <a:rPr lang="en-US" dirty="0" smtClean="0"/>
              <a:t>A profile may consist of a set of parameters, so that deviation on just a single parameter may not be sufficient in itself to signal an alert.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Statistical Anomaly Detection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The foundation of this approach is an analysis of audit records. </a:t>
            </a:r>
          </a:p>
          <a:p>
            <a:r>
              <a:rPr lang="en-US" dirty="0" smtClean="0"/>
              <a:t>The audit records provide input to the intrusion detection function in two ways. </a:t>
            </a:r>
          </a:p>
          <a:p>
            <a:r>
              <a:rPr lang="en-US" dirty="0" smtClean="0">
                <a:solidFill>
                  <a:srgbClr val="FF0000"/>
                </a:solidFill>
              </a:rPr>
              <a:t>First</a:t>
            </a:r>
            <a:r>
              <a:rPr lang="en-US" dirty="0" smtClean="0"/>
              <a:t>, the designer must decide on a number of quantitative metrics that can be used to measure user behavior. </a:t>
            </a:r>
          </a:p>
          <a:p>
            <a:r>
              <a:rPr lang="en-US" dirty="0" smtClean="0"/>
              <a:t>An analysis of audit records over a period of time can be used to determine the </a:t>
            </a:r>
            <a:r>
              <a:rPr lang="en-US" dirty="0" smtClean="0">
                <a:solidFill>
                  <a:srgbClr val="FF0000"/>
                </a:solidFill>
              </a:rPr>
              <a:t>activity profile </a:t>
            </a:r>
            <a:r>
              <a:rPr lang="en-US" dirty="0" smtClean="0"/>
              <a:t>of the average user. </a:t>
            </a:r>
          </a:p>
          <a:p>
            <a:r>
              <a:rPr lang="en-US" dirty="0" smtClean="0">
                <a:solidFill>
                  <a:srgbClr val="FF0000"/>
                </a:solidFill>
              </a:rPr>
              <a:t>Second</a:t>
            </a:r>
            <a:r>
              <a:rPr lang="en-US" dirty="0" smtClean="0"/>
              <a:t>, current audit records are the input used to detect intrusion. </a:t>
            </a:r>
          </a:p>
          <a:p>
            <a:r>
              <a:rPr lang="en-US" dirty="0" smtClean="0"/>
              <a:t>That is, the intrusion detection model analyzes incoming audit records to determine </a:t>
            </a:r>
            <a:r>
              <a:rPr lang="en-US" dirty="0" smtClean="0">
                <a:solidFill>
                  <a:srgbClr val="FF0000"/>
                </a:solidFill>
              </a:rPr>
              <a:t>deviation from average behavior.</a:t>
            </a:r>
            <a:endParaRPr lang="en-US"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Statistical Anomaly Detection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Metrics that are useful for profile-based intrusion detection</a:t>
            </a:r>
          </a:p>
          <a:p>
            <a:r>
              <a:rPr lang="en-US" dirty="0" smtClean="0"/>
              <a:t>Counter: </a:t>
            </a:r>
          </a:p>
          <a:p>
            <a:pPr lvl="1"/>
            <a:r>
              <a:rPr lang="en-US" dirty="0" smtClean="0"/>
              <a:t>A nonnegative integer, typically,  a </a:t>
            </a:r>
            <a:r>
              <a:rPr lang="en-US" dirty="0" smtClean="0">
                <a:solidFill>
                  <a:srgbClr val="FF0000"/>
                </a:solidFill>
              </a:rPr>
              <a:t>count</a:t>
            </a:r>
            <a:r>
              <a:rPr lang="en-US" dirty="0" smtClean="0"/>
              <a:t> of certain event types is kept over a particular period of time. </a:t>
            </a:r>
          </a:p>
          <a:p>
            <a:pPr lvl="1"/>
            <a:r>
              <a:rPr lang="en-US" dirty="0" smtClean="0"/>
              <a:t>Examples include the number of logins by a single user during an hour, </a:t>
            </a:r>
          </a:p>
          <a:p>
            <a:r>
              <a:rPr lang="en-US" dirty="0" smtClean="0"/>
              <a:t>Gauge:</a:t>
            </a:r>
          </a:p>
          <a:p>
            <a:pPr lvl="1"/>
            <a:r>
              <a:rPr lang="en-US" dirty="0" smtClean="0"/>
              <a:t> A nonnegative integer, typically, used to </a:t>
            </a:r>
            <a:r>
              <a:rPr lang="en-US" dirty="0" smtClean="0">
                <a:solidFill>
                  <a:srgbClr val="FF0000"/>
                </a:solidFill>
              </a:rPr>
              <a:t>measure </a:t>
            </a:r>
            <a:r>
              <a:rPr lang="en-US" dirty="0" smtClean="0"/>
              <a:t>the current value of some entity. </a:t>
            </a:r>
          </a:p>
          <a:p>
            <a:pPr lvl="1"/>
            <a:r>
              <a:rPr lang="en-US" dirty="0" smtClean="0"/>
              <a:t>Examples include the number of logical connections assigned to a user application and the number of outgoing messages queued for a user process.</a:t>
            </a:r>
          </a:p>
          <a:p>
            <a:r>
              <a:rPr lang="en-US" dirty="0" smtClean="0"/>
              <a:t>Interval timer: </a:t>
            </a:r>
          </a:p>
          <a:p>
            <a:pPr lvl="1"/>
            <a:r>
              <a:rPr lang="en-US" dirty="0" smtClean="0"/>
              <a:t>The length of </a:t>
            </a:r>
            <a:r>
              <a:rPr lang="en-US" dirty="0" smtClean="0">
                <a:solidFill>
                  <a:srgbClr val="FF0000"/>
                </a:solidFill>
              </a:rPr>
              <a:t>time</a:t>
            </a:r>
            <a:r>
              <a:rPr lang="en-US" dirty="0" smtClean="0"/>
              <a:t> between two related events. </a:t>
            </a:r>
          </a:p>
          <a:p>
            <a:pPr lvl="1"/>
            <a:r>
              <a:rPr lang="en-US" dirty="0" smtClean="0"/>
              <a:t>An example is the length of time between successive logins to an account.</a:t>
            </a:r>
          </a:p>
          <a:p>
            <a:r>
              <a:rPr lang="en-US" dirty="0" smtClean="0"/>
              <a:t>Resource utilization: </a:t>
            </a:r>
          </a:p>
          <a:p>
            <a:pPr lvl="1"/>
            <a:r>
              <a:rPr lang="en-US" dirty="0" smtClean="0"/>
              <a:t>Quantity of resources </a:t>
            </a:r>
            <a:r>
              <a:rPr lang="en-US" dirty="0" smtClean="0">
                <a:solidFill>
                  <a:srgbClr val="FF0000"/>
                </a:solidFill>
              </a:rPr>
              <a:t>consumed</a:t>
            </a:r>
            <a:r>
              <a:rPr lang="en-US" dirty="0" smtClean="0"/>
              <a:t> during a specified period. </a:t>
            </a:r>
          </a:p>
          <a:p>
            <a:pPr lvl="1"/>
            <a:r>
              <a:rPr lang="en-US" dirty="0" smtClean="0"/>
              <a:t>Examples include the number of pages printed during a user session and total time consumed by a program execution.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Statistical Anomaly Detection</a:t>
            </a:r>
            <a:endParaRPr lang="en-US" dirty="0"/>
          </a:p>
        </p:txBody>
      </p:sp>
      <p:pic>
        <p:nvPicPr>
          <p:cNvPr id="1026" name="Picture 2"/>
          <p:cNvPicPr>
            <a:picLocks noChangeAspect="1" noChangeArrowheads="1"/>
          </p:cNvPicPr>
          <p:nvPr/>
        </p:nvPicPr>
        <p:blipFill>
          <a:blip r:embed="rId2"/>
          <a:srcRect/>
          <a:stretch>
            <a:fillRect/>
          </a:stretch>
        </p:blipFill>
        <p:spPr bwMode="auto">
          <a:xfrm>
            <a:off x="1066800" y="1981200"/>
            <a:ext cx="6734175" cy="29813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066800" y="4552950"/>
            <a:ext cx="6715125" cy="2000250"/>
          </a:xfrm>
          <a:prstGeom prst="rect">
            <a:avLst/>
          </a:prstGeom>
          <a:noFill/>
          <a:ln w="9525">
            <a:noFill/>
            <a:miter lim="800000"/>
            <a:headEnd/>
            <a:tailEnd/>
          </a:ln>
          <a:effectLst/>
        </p:spPr>
      </p:pic>
      <p:sp>
        <p:nvSpPr>
          <p:cNvPr id="6" name="Content Placeholder 2"/>
          <p:cNvSpPr>
            <a:spLocks noGrp="1"/>
          </p:cNvSpPr>
          <p:nvPr>
            <p:ph sz="quarter" idx="1"/>
          </p:nvPr>
        </p:nvSpPr>
        <p:spPr>
          <a:xfrm>
            <a:off x="457200" y="1219200"/>
            <a:ext cx="8229600" cy="4937760"/>
          </a:xfrm>
        </p:spPr>
        <p:txBody>
          <a:bodyPr>
            <a:normAutofit/>
          </a:bodyPr>
          <a:lstStyle/>
          <a:p>
            <a:r>
              <a:rPr lang="en-US" dirty="0" smtClean="0"/>
              <a:t>Measures That May Be Used for Intrusion Detection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Statistical Anomaly Detection</a:t>
            </a:r>
            <a:endParaRPr lang="en-US" dirty="0"/>
          </a:p>
        </p:txBody>
      </p:sp>
      <p:pic>
        <p:nvPicPr>
          <p:cNvPr id="2050" name="Picture 2"/>
          <p:cNvPicPr>
            <a:picLocks noChangeAspect="1" noChangeArrowheads="1"/>
          </p:cNvPicPr>
          <p:nvPr/>
        </p:nvPicPr>
        <p:blipFill>
          <a:blip r:embed="rId2"/>
          <a:srcRect/>
          <a:stretch>
            <a:fillRect/>
          </a:stretch>
        </p:blipFill>
        <p:spPr bwMode="auto">
          <a:xfrm>
            <a:off x="1190625" y="2409825"/>
            <a:ext cx="6762750" cy="4448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219200" y="1847850"/>
            <a:ext cx="6705600" cy="590550"/>
          </a:xfrm>
          <a:prstGeom prst="rect">
            <a:avLst/>
          </a:prstGeom>
          <a:noFill/>
          <a:ln w="9525">
            <a:noFill/>
            <a:miter lim="800000"/>
            <a:headEnd/>
            <a:tailEnd/>
          </a:ln>
          <a:effectLst/>
        </p:spPr>
      </p:pic>
      <p:sp>
        <p:nvSpPr>
          <p:cNvPr id="6" name="Content Placeholder 2"/>
          <p:cNvSpPr>
            <a:spLocks noGrp="1"/>
          </p:cNvSpPr>
          <p:nvPr>
            <p:ph sz="quarter" idx="1"/>
          </p:nvPr>
        </p:nvSpPr>
        <p:spPr>
          <a:xfrm>
            <a:off x="457200" y="1219200"/>
            <a:ext cx="8229600" cy="4937760"/>
          </a:xfrm>
        </p:spPr>
        <p:txBody>
          <a:bodyPr>
            <a:normAutofit/>
          </a:bodyPr>
          <a:lstStyle/>
          <a:p>
            <a:r>
              <a:rPr lang="en-US" dirty="0" smtClean="0"/>
              <a:t>Measures That May Be Used for Intrusion Detection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State parameters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Session identifier: An arbitrary byte sequence chosen by the server to identify an active or </a:t>
            </a:r>
            <a:r>
              <a:rPr lang="en-US" dirty="0" err="1" smtClean="0"/>
              <a:t>resumable</a:t>
            </a:r>
            <a:r>
              <a:rPr lang="en-US" dirty="0" smtClean="0"/>
              <a:t> session state.</a:t>
            </a:r>
          </a:p>
          <a:p>
            <a:pPr algn="just"/>
            <a:r>
              <a:rPr lang="en-US" dirty="0" smtClean="0"/>
              <a:t>Peer certificate: An X509.v3 certificate of the peer. This element of the state may be null.</a:t>
            </a:r>
          </a:p>
          <a:p>
            <a:pPr algn="just"/>
            <a:r>
              <a:rPr lang="en-US" dirty="0" smtClean="0"/>
              <a:t>Compression method: The algorithm used to compress data prior to encryption.</a:t>
            </a:r>
          </a:p>
          <a:p>
            <a:pPr algn="just"/>
            <a:r>
              <a:rPr lang="en-US" dirty="0" smtClean="0"/>
              <a:t>Cipher spec: Specifies the bulk data encryption algorithm (such as null, AES, etc.) and a hash algorithm (such as MD5 or SHA-1) used for MAC calculation. It also defines cryptographic attributes such as the </a:t>
            </a:r>
            <a:r>
              <a:rPr lang="en-US" dirty="0" err="1" smtClean="0"/>
              <a:t>hash_size</a:t>
            </a:r>
            <a:r>
              <a:rPr lang="en-US" dirty="0" smtClean="0"/>
              <a:t>.</a:t>
            </a:r>
          </a:p>
          <a:p>
            <a:pPr algn="just"/>
            <a:r>
              <a:rPr lang="en-US" dirty="0" smtClean="0"/>
              <a:t>Master secret: 48-byte secret shared between the client and server.</a:t>
            </a:r>
          </a:p>
          <a:p>
            <a:pPr algn="just"/>
            <a:r>
              <a:rPr lang="en-US" dirty="0" smtClean="0"/>
              <a:t>Is </a:t>
            </a:r>
            <a:r>
              <a:rPr lang="en-US" dirty="0" err="1" smtClean="0"/>
              <a:t>resumable</a:t>
            </a:r>
            <a:r>
              <a:rPr lang="en-US" dirty="0" smtClean="0"/>
              <a:t>: A flag indicating whether the session can be used to initiate new connections.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Rule-Based Intrusion Detection</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Rule-based techniques detect intrusion by observing events in the system and applying a set of rules that lead to a decision regarding whether a given pattern of activity is or is not suspicious.</a:t>
            </a:r>
          </a:p>
          <a:p>
            <a:pPr algn="just"/>
            <a:r>
              <a:rPr lang="en-US" dirty="0" smtClean="0"/>
              <a:t>With the rule-based approach, historical audit records are analyzed to identify usage patterns and to generate automatically rules that describe those patterns. </a:t>
            </a:r>
          </a:p>
          <a:p>
            <a:pPr algn="just"/>
            <a:r>
              <a:rPr lang="en-US" dirty="0" smtClean="0"/>
              <a:t>Rules may represent past behavior patterns of users, programs, privileges, time slots, terminals, and so on. </a:t>
            </a:r>
          </a:p>
          <a:p>
            <a:pPr algn="just"/>
            <a:r>
              <a:rPr lang="en-US" dirty="0" smtClean="0"/>
              <a:t>Current behavior is then observed, and each transaction is matched against the set of rules to determine if it conforms to any historically observed pattern of behavior.</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Password Management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b="1" dirty="0" smtClean="0"/>
              <a:t>Password Protection</a:t>
            </a:r>
          </a:p>
          <a:p>
            <a:pPr algn="just"/>
            <a:r>
              <a:rPr lang="en-US" dirty="0" smtClean="0"/>
              <a:t>The front line of defense against intruders is the password system. Virtually all multiuser systems require that a user provide not only a name or identifier (ID) but also a password. The password serves to authenticate the ID of the individual logging on to the system. </a:t>
            </a:r>
          </a:p>
          <a:p>
            <a:pPr algn="just"/>
            <a:r>
              <a:rPr lang="en-US" dirty="0" smtClean="0"/>
              <a:t>In turn, the ID provides security in the following ways:</a:t>
            </a:r>
          </a:p>
          <a:p>
            <a:pPr lvl="1" algn="just"/>
            <a:r>
              <a:rPr lang="en-US" dirty="0" smtClean="0"/>
              <a:t>The ID determines whether the user is authorized to gain access to a system. </a:t>
            </a:r>
          </a:p>
          <a:p>
            <a:pPr lvl="1" algn="just"/>
            <a:r>
              <a:rPr lang="en-US" dirty="0" smtClean="0"/>
              <a:t>The ID determines the privileges accorded to the user. A few users may have supervisory or "</a:t>
            </a:r>
            <a:r>
              <a:rPr lang="en-US" dirty="0" err="1" smtClean="0"/>
              <a:t>superuser</a:t>
            </a:r>
            <a:r>
              <a:rPr lang="en-US" dirty="0" smtClean="0"/>
              <a:t>" status that enables them to read files and perform functions that are especially protected by the operating system. </a:t>
            </a:r>
          </a:p>
          <a:p>
            <a:pPr lvl="1" algn="just"/>
            <a:r>
              <a:rPr lang="en-US" dirty="0" smtClean="0"/>
              <a:t>The ID is used in what is referred to as discretionary access control. For example, by listing the IDs of the other users, a user may grant permission to them to read files owned by that user.</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Malicious Programs</a:t>
            </a:r>
            <a:endParaRPr lang="en-US" dirty="0"/>
          </a:p>
        </p:txBody>
      </p:sp>
      <p:sp>
        <p:nvSpPr>
          <p:cNvPr id="3" name="Content Placeholder 2"/>
          <p:cNvSpPr>
            <a:spLocks noGrp="1"/>
          </p:cNvSpPr>
          <p:nvPr>
            <p:ph sz="quarter" idx="1"/>
          </p:nvPr>
        </p:nvSpPr>
        <p:spPr/>
        <p:txBody>
          <a:bodyPr/>
          <a:lstStyle/>
          <a:p>
            <a:r>
              <a:rPr lang="en-US" b="1" dirty="0" smtClean="0"/>
              <a:t>Terminology of Malicious Programs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33375" y="1790700"/>
            <a:ext cx="8477250" cy="47625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Malicious Programs</a:t>
            </a:r>
            <a:endParaRPr lang="en-US" dirty="0"/>
          </a:p>
        </p:txBody>
      </p:sp>
      <p:sp>
        <p:nvSpPr>
          <p:cNvPr id="3" name="Content Placeholder 2"/>
          <p:cNvSpPr>
            <a:spLocks noGrp="1"/>
          </p:cNvSpPr>
          <p:nvPr>
            <p:ph sz="quarter" idx="1"/>
          </p:nvPr>
        </p:nvSpPr>
        <p:spPr/>
        <p:txBody>
          <a:bodyPr/>
          <a:lstStyle/>
          <a:p>
            <a:r>
              <a:rPr lang="en-US" b="1" dirty="0" smtClean="0"/>
              <a:t>Terminology of Malicious Programs</a:t>
            </a:r>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47663" y="1733550"/>
            <a:ext cx="8448675" cy="7048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57188" y="2438400"/>
            <a:ext cx="8429625" cy="86677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61950" y="3267075"/>
            <a:ext cx="8420100" cy="6191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dirty="0" smtClean="0"/>
              <a:t>Nature of Virus</a:t>
            </a:r>
          </a:p>
          <a:p>
            <a:pPr algn="just"/>
            <a:r>
              <a:rPr lang="en-US" dirty="0" smtClean="0"/>
              <a:t>A virus is a piece of software that can "infect" other programs by modifying them; the modification includes a copy of the virus program, which can then go on to infect other programs.</a:t>
            </a:r>
          </a:p>
          <a:p>
            <a:pPr algn="just"/>
            <a:r>
              <a:rPr lang="en-US" dirty="0" smtClean="0"/>
              <a:t>During its lifetime, a typical virus goes through the following four phases:</a:t>
            </a:r>
          </a:p>
          <a:p>
            <a:pPr lvl="1" algn="just"/>
            <a:r>
              <a:rPr lang="en-US" dirty="0" smtClean="0"/>
              <a:t>Dormant phase: The virus is idle. The virus will eventually be activated by some event, such as a date, the presence of another program or file, or the capacity of the disk exceeding some limit. Not all viruses have this stage.</a:t>
            </a:r>
          </a:p>
          <a:p>
            <a:pPr lvl="1" algn="just"/>
            <a:r>
              <a:rPr lang="en-US" dirty="0" smtClean="0"/>
              <a:t>Propagation phase: The virus places an identical copy of itself into other programs or into certain system areas on the disk. Each infected program will now contain a clone of the virus, which will itself enter a propagation phase.</a:t>
            </a:r>
          </a:p>
          <a:p>
            <a:pPr lvl="1" algn="just"/>
            <a:r>
              <a:rPr lang="en-US" dirty="0" smtClean="0"/>
              <a:t>Triggering phase: The virus is activated to perform the function for which it was intended. As with the dormant phase, the triggering phase can be caused by a variety of system events, including a count of the number of times that this copy of the virus has made copies of itself.</a:t>
            </a:r>
          </a:p>
          <a:p>
            <a:pPr lvl="1" algn="just"/>
            <a:r>
              <a:rPr lang="en-US" dirty="0" smtClean="0"/>
              <a:t>Execution phase: The function is performed. The function may be harmless, such as a message on the screen, or damaging, such as the destruction of programs and data files.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a:t>
            </a:r>
            <a:endParaRPr lang="en-US" dirty="0"/>
          </a:p>
        </p:txBody>
      </p:sp>
      <p:sp>
        <p:nvSpPr>
          <p:cNvPr id="3" name="Content Placeholder 2"/>
          <p:cNvSpPr>
            <a:spLocks noGrp="1"/>
          </p:cNvSpPr>
          <p:nvPr>
            <p:ph sz="quarter" idx="1"/>
          </p:nvPr>
        </p:nvSpPr>
        <p:spPr>
          <a:xfrm>
            <a:off x="457200" y="1219200"/>
            <a:ext cx="4038600" cy="4937760"/>
          </a:xfrm>
        </p:spPr>
        <p:txBody>
          <a:bodyPr/>
          <a:lstStyle/>
          <a:p>
            <a:pPr algn="just"/>
            <a:r>
              <a:rPr lang="en-US" dirty="0" smtClean="0"/>
              <a:t>Virus Structure</a:t>
            </a:r>
          </a:p>
          <a:p>
            <a:pPr algn="just"/>
            <a:r>
              <a:rPr lang="en-US" dirty="0" smtClean="0"/>
              <a:t>A virus can be </a:t>
            </a:r>
            <a:r>
              <a:rPr lang="en-US" dirty="0" err="1" smtClean="0"/>
              <a:t>prepended</a:t>
            </a:r>
            <a:r>
              <a:rPr lang="en-US" dirty="0" smtClean="0"/>
              <a:t> or </a:t>
            </a:r>
            <a:r>
              <a:rPr lang="en-US" dirty="0" err="1" smtClean="0"/>
              <a:t>postpended</a:t>
            </a:r>
            <a:r>
              <a:rPr lang="en-US" dirty="0" smtClean="0"/>
              <a:t> to an executable program, or it can be embedded in some other fashion.</a:t>
            </a:r>
          </a:p>
          <a:p>
            <a:pPr algn="just"/>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448175" y="638175"/>
            <a:ext cx="4391025" cy="621982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Viruses</a:t>
            </a:r>
            <a:endParaRPr lang="en-US" dirty="0"/>
          </a:p>
        </p:txBody>
      </p:sp>
      <p:sp>
        <p:nvSpPr>
          <p:cNvPr id="3" name="Content Placeholder 2"/>
          <p:cNvSpPr>
            <a:spLocks noGrp="1"/>
          </p:cNvSpPr>
          <p:nvPr>
            <p:ph sz="quarter" idx="1"/>
          </p:nvPr>
        </p:nvSpPr>
        <p:spPr>
          <a:xfrm>
            <a:off x="457200" y="1219200"/>
            <a:ext cx="8229600" cy="5257800"/>
          </a:xfrm>
        </p:spPr>
        <p:txBody>
          <a:bodyPr>
            <a:normAutofit fontScale="77500" lnSpcReduction="20000"/>
          </a:bodyPr>
          <a:lstStyle/>
          <a:p>
            <a:pPr algn="just"/>
            <a:r>
              <a:rPr lang="en-US" dirty="0" smtClean="0"/>
              <a:t>Parasitic virus: </a:t>
            </a:r>
          </a:p>
          <a:p>
            <a:pPr lvl="1" algn="just"/>
            <a:r>
              <a:rPr lang="en-US" dirty="0" smtClean="0"/>
              <a:t>A parasitic virus attaches itself to executable files and replicates, when the infected program is executed, by finding other executable files to infect.</a:t>
            </a:r>
          </a:p>
          <a:p>
            <a:pPr algn="just"/>
            <a:r>
              <a:rPr lang="en-US" dirty="0" smtClean="0"/>
              <a:t>Memory-resident virus: </a:t>
            </a:r>
          </a:p>
          <a:p>
            <a:pPr lvl="1" algn="just"/>
            <a:r>
              <a:rPr lang="en-US" dirty="0" smtClean="0"/>
              <a:t>Lodges in main memory as part of a resident system program. From that point on, the virus infects every program that executes.</a:t>
            </a:r>
          </a:p>
          <a:p>
            <a:pPr algn="just"/>
            <a:r>
              <a:rPr lang="en-US" dirty="0" smtClean="0"/>
              <a:t>Boot sector virus: </a:t>
            </a:r>
          </a:p>
          <a:p>
            <a:pPr lvl="1" algn="just"/>
            <a:r>
              <a:rPr lang="en-US" dirty="0" smtClean="0"/>
              <a:t>Infects a master boot record or boot record and spreads when a system is booted from the disk containing the virus.</a:t>
            </a:r>
          </a:p>
          <a:p>
            <a:pPr algn="just"/>
            <a:r>
              <a:rPr lang="en-US" dirty="0" smtClean="0"/>
              <a:t>Stealth virus: </a:t>
            </a:r>
          </a:p>
          <a:p>
            <a:pPr lvl="1" algn="just"/>
            <a:r>
              <a:rPr lang="en-US" dirty="0" smtClean="0"/>
              <a:t>A form of virus explicitly designed to hide itself from detection by antivirus software.</a:t>
            </a:r>
          </a:p>
          <a:p>
            <a:pPr algn="just"/>
            <a:r>
              <a:rPr lang="en-US" dirty="0" smtClean="0"/>
              <a:t>Polymorphic virus: </a:t>
            </a:r>
          </a:p>
          <a:p>
            <a:pPr lvl="1" algn="just"/>
            <a:r>
              <a:rPr lang="en-US" dirty="0" smtClean="0"/>
              <a:t>A virus that mutates with every infection, making detection by the "signature" of the virus impossible.</a:t>
            </a:r>
          </a:p>
          <a:p>
            <a:pPr algn="just"/>
            <a:r>
              <a:rPr lang="en-US" dirty="0" smtClean="0"/>
              <a:t>Metamorphic virus: </a:t>
            </a:r>
          </a:p>
          <a:p>
            <a:pPr lvl="1" algn="just"/>
            <a:r>
              <a:rPr lang="en-US" dirty="0" smtClean="0"/>
              <a:t>As with a polymorphic virus, a metamorphic virus mutates with every infection.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a:t>
            </a:r>
            <a:endParaRPr lang="en-US" dirty="0"/>
          </a:p>
        </p:txBody>
      </p:sp>
      <p:sp>
        <p:nvSpPr>
          <p:cNvPr id="3" name="Content Placeholder 2"/>
          <p:cNvSpPr>
            <a:spLocks noGrp="1"/>
          </p:cNvSpPr>
          <p:nvPr>
            <p:ph sz="quarter" idx="1"/>
          </p:nvPr>
        </p:nvSpPr>
        <p:spPr/>
        <p:txBody>
          <a:bodyPr>
            <a:normAutofit/>
          </a:bodyPr>
          <a:lstStyle/>
          <a:p>
            <a:r>
              <a:rPr lang="en-US" dirty="0" smtClean="0"/>
              <a:t>Firewalls can be an effective means of protecting a local system or network of systems from </a:t>
            </a:r>
            <a:r>
              <a:rPr lang="en-US" dirty="0" smtClean="0"/>
              <a:t>network based security </a:t>
            </a:r>
            <a:r>
              <a:rPr lang="en-US" dirty="0" smtClean="0"/>
              <a:t>threats while at the same time affording access to the outside world via wide </a:t>
            </a:r>
            <a:r>
              <a:rPr lang="en-US" dirty="0" smtClean="0"/>
              <a:t>area networks </a:t>
            </a:r>
            <a:r>
              <a:rPr lang="en-US" dirty="0" smtClean="0"/>
              <a:t>and the Internet</a:t>
            </a:r>
            <a:r>
              <a:rPr lang="en-US" dirty="0" smtClean="0"/>
              <a:t>.</a:t>
            </a:r>
          </a:p>
          <a:p>
            <a:r>
              <a:rPr lang="en-US" dirty="0" smtClean="0"/>
              <a:t>Design </a:t>
            </a:r>
            <a:r>
              <a:rPr lang="en-US" dirty="0" smtClean="0"/>
              <a:t>goals for a firewall</a:t>
            </a:r>
            <a:r>
              <a:rPr lang="en-US" dirty="0" smtClean="0"/>
              <a:t>:</a:t>
            </a:r>
          </a:p>
          <a:p>
            <a:pPr lvl="1"/>
            <a:r>
              <a:rPr lang="en-US" dirty="0" smtClean="0"/>
              <a:t>All traffic from inside to outside, and vice versa, must pass through the firewall. This is </a:t>
            </a:r>
            <a:r>
              <a:rPr lang="en-US" dirty="0" smtClean="0"/>
              <a:t>achieved by </a:t>
            </a:r>
            <a:r>
              <a:rPr lang="en-US" dirty="0" smtClean="0"/>
              <a:t>physically blocking all access to the local network except via the </a:t>
            </a:r>
            <a:r>
              <a:rPr lang="en-US" dirty="0" smtClean="0"/>
              <a:t>firewall</a:t>
            </a:r>
          </a:p>
          <a:p>
            <a:pPr lvl="1"/>
            <a:r>
              <a:rPr lang="en-US" dirty="0" smtClean="0"/>
              <a:t>Only authorized traffic, as defined by the local security policy, will be allowed to pass</a:t>
            </a:r>
            <a:r>
              <a:rPr lang="en-US" dirty="0" smtClean="0"/>
              <a:t>.</a:t>
            </a:r>
          </a:p>
          <a:p>
            <a:pPr lvl="1"/>
            <a:r>
              <a:rPr lang="en-US" dirty="0" smtClean="0"/>
              <a:t>The firewall itself is immune to penetration.</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Firewall	</a:t>
            </a:r>
            <a:endParaRPr lang="en-US" dirty="0"/>
          </a:p>
        </p:txBody>
      </p:sp>
      <p:sp>
        <p:nvSpPr>
          <p:cNvPr id="3" name="Content Placeholder 2"/>
          <p:cNvSpPr>
            <a:spLocks noGrp="1"/>
          </p:cNvSpPr>
          <p:nvPr>
            <p:ph sz="quarter" idx="1"/>
          </p:nvPr>
        </p:nvSpPr>
        <p:spPr/>
        <p:txBody>
          <a:bodyPr>
            <a:normAutofit/>
          </a:bodyPr>
          <a:lstStyle/>
          <a:p>
            <a:pPr algn="just"/>
            <a:r>
              <a:rPr lang="en-US" dirty="0" smtClean="0"/>
              <a:t>Service control: Determines the types of Internet services that can be accessed, inbound </a:t>
            </a:r>
            <a:r>
              <a:rPr lang="en-US" dirty="0" smtClean="0"/>
              <a:t>or outbound.</a:t>
            </a:r>
          </a:p>
          <a:p>
            <a:pPr algn="just"/>
            <a:r>
              <a:rPr lang="en-US" dirty="0" smtClean="0"/>
              <a:t>Direction control: Determines the direction in which particular service requests may be </a:t>
            </a:r>
            <a:r>
              <a:rPr lang="en-US" dirty="0" smtClean="0"/>
              <a:t>initiated and </a:t>
            </a:r>
            <a:r>
              <a:rPr lang="en-US" dirty="0" smtClean="0"/>
              <a:t>allowed to flow through the firewall.</a:t>
            </a:r>
          </a:p>
          <a:p>
            <a:pPr algn="just"/>
            <a:r>
              <a:rPr lang="en-US" dirty="0" smtClean="0"/>
              <a:t>User </a:t>
            </a:r>
            <a:r>
              <a:rPr lang="en-US" dirty="0" smtClean="0"/>
              <a:t>control: Controls access to a service according to which user is attempting to access it</a:t>
            </a:r>
            <a:r>
              <a:rPr lang="en-US" dirty="0" smtClean="0"/>
              <a:t>. </a:t>
            </a:r>
            <a:endParaRPr lang="en-US" dirty="0" smtClean="0"/>
          </a:p>
          <a:p>
            <a:pPr algn="just"/>
            <a:r>
              <a:rPr lang="en-US" dirty="0" smtClean="0"/>
              <a:t>Behavior </a:t>
            </a:r>
            <a:r>
              <a:rPr lang="en-US" dirty="0" smtClean="0"/>
              <a:t>control: Controls how particular services are used.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Firewalls</a:t>
            </a:r>
            <a:endParaRPr lang="en-US" dirty="0"/>
          </a:p>
        </p:txBody>
      </p:sp>
      <p:sp>
        <p:nvSpPr>
          <p:cNvPr id="3" name="Content Placeholder 2"/>
          <p:cNvSpPr>
            <a:spLocks noGrp="1"/>
          </p:cNvSpPr>
          <p:nvPr>
            <p:ph sz="quarter" idx="1"/>
          </p:nvPr>
        </p:nvSpPr>
        <p:spPr/>
        <p:txBody>
          <a:bodyPr/>
          <a:lstStyle/>
          <a:p>
            <a:r>
              <a:rPr lang="en-US" dirty="0" smtClean="0"/>
              <a:t>T</a:t>
            </a:r>
            <a:r>
              <a:rPr lang="en-US" dirty="0" smtClean="0"/>
              <a:t>hree </a:t>
            </a:r>
            <a:r>
              <a:rPr lang="en-US" dirty="0" smtClean="0"/>
              <a:t>common types of firewalls: </a:t>
            </a:r>
            <a:endParaRPr lang="en-US" dirty="0" smtClean="0"/>
          </a:p>
          <a:p>
            <a:pPr marL="731520" lvl="1" indent="-457200">
              <a:buFont typeface="+mj-lt"/>
              <a:buAutoNum type="arabicPeriod"/>
            </a:pPr>
            <a:r>
              <a:rPr lang="en-US" dirty="0" smtClean="0"/>
              <a:t>packet </a:t>
            </a:r>
            <a:r>
              <a:rPr lang="en-US" dirty="0" smtClean="0"/>
              <a:t>filters, </a:t>
            </a:r>
            <a:endParaRPr lang="en-US" dirty="0" smtClean="0"/>
          </a:p>
          <a:p>
            <a:pPr marL="731520" lvl="1" indent="-457200">
              <a:buFont typeface="+mj-lt"/>
              <a:buAutoNum type="arabicPeriod"/>
            </a:pPr>
            <a:r>
              <a:rPr lang="en-US" dirty="0" smtClean="0"/>
              <a:t>application-level gateways, and </a:t>
            </a:r>
          </a:p>
          <a:p>
            <a:pPr marL="731520" lvl="1" indent="-457200">
              <a:buFont typeface="+mj-lt"/>
              <a:buAutoNum type="arabicPeriod"/>
            </a:pPr>
            <a:r>
              <a:rPr lang="en-US" dirty="0" smtClean="0"/>
              <a:t>circuit-level gateways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State parameters</a:t>
            </a:r>
            <a:endParaRPr lang="en-US" dirty="0"/>
          </a:p>
        </p:txBody>
      </p:sp>
      <p:sp>
        <p:nvSpPr>
          <p:cNvPr id="3" name="Content Placeholder 2"/>
          <p:cNvSpPr>
            <a:spLocks noGrp="1"/>
          </p:cNvSpPr>
          <p:nvPr>
            <p:ph sz="quarter" idx="1"/>
          </p:nvPr>
        </p:nvSpPr>
        <p:spPr>
          <a:xfrm>
            <a:off x="457200" y="1219200"/>
            <a:ext cx="8229600" cy="5334000"/>
          </a:xfrm>
        </p:spPr>
        <p:txBody>
          <a:bodyPr>
            <a:normAutofit fontScale="77500" lnSpcReduction="20000"/>
          </a:bodyPr>
          <a:lstStyle/>
          <a:p>
            <a:pPr algn="just"/>
            <a:r>
              <a:rPr lang="en-US" dirty="0" smtClean="0"/>
              <a:t>Server and client random: Byte sequences that are chosen by the server and client for each connection.</a:t>
            </a:r>
          </a:p>
          <a:p>
            <a:pPr algn="just"/>
            <a:r>
              <a:rPr lang="en-US" dirty="0" smtClean="0"/>
              <a:t>Server write MAC secret: The secret key used in MAC operations on data sent by the server.</a:t>
            </a:r>
          </a:p>
          <a:p>
            <a:pPr algn="just"/>
            <a:r>
              <a:rPr lang="en-US" dirty="0" smtClean="0"/>
              <a:t>Client write MAC secret: The secret key used in MAC operations on data sent by the client.</a:t>
            </a:r>
          </a:p>
          <a:p>
            <a:pPr algn="just"/>
            <a:r>
              <a:rPr lang="en-US" dirty="0" smtClean="0"/>
              <a:t>Server write key: The conventional encryption key for data encrypted by the server and decrypted by the client.</a:t>
            </a:r>
          </a:p>
          <a:p>
            <a:pPr algn="just"/>
            <a:r>
              <a:rPr lang="en-US" dirty="0" smtClean="0"/>
              <a:t>Client write key: The conventional encryption key for data encrypted by the client and decrypted by the server.</a:t>
            </a:r>
          </a:p>
          <a:p>
            <a:pPr algn="just"/>
            <a:r>
              <a:rPr lang="en-US" dirty="0" smtClean="0"/>
              <a:t>Initialization vectors: When a block cipher in CBC mode is used, an initialization vector (IV) is maintained for each key. This field is first initialized by the SSL Handshake Protocol. Thereafter the final </a:t>
            </a:r>
            <a:r>
              <a:rPr lang="en-US" dirty="0" err="1" smtClean="0"/>
              <a:t>ciphertext</a:t>
            </a:r>
            <a:r>
              <a:rPr lang="en-US" dirty="0" smtClean="0"/>
              <a:t> block from each record is preserved for use as the IV with the following record.</a:t>
            </a:r>
          </a:p>
          <a:p>
            <a:pPr algn="just"/>
            <a:r>
              <a:rPr lang="en-US" dirty="0" smtClean="0"/>
              <a:t>Sequence numbers: Each party maintains separate sequence numbers for transmitted and received messages for each connection. When a party sends or receives a change cipher spec message, the appropriate sequence number is set to zero. Sequence numbers may not exceed 264 1.</a:t>
            </a:r>
          </a:p>
          <a:p>
            <a:pPr algn="just"/>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Firewalls</a:t>
            </a:r>
            <a:br>
              <a:rPr lang="en-US" dirty="0" smtClean="0"/>
            </a:br>
            <a:r>
              <a:rPr lang="en-US" dirty="0" smtClean="0"/>
              <a:t>1. Packet filters</a:t>
            </a:r>
            <a:endParaRPr lang="en-US" dirty="0"/>
          </a:p>
        </p:txBody>
      </p:sp>
      <p:sp>
        <p:nvSpPr>
          <p:cNvPr id="3" name="Content Placeholder 2"/>
          <p:cNvSpPr>
            <a:spLocks noGrp="1"/>
          </p:cNvSpPr>
          <p:nvPr>
            <p:ph sz="quarter" idx="1"/>
          </p:nvPr>
        </p:nvSpPr>
        <p:spPr>
          <a:xfrm>
            <a:off x="457200" y="1143000"/>
            <a:ext cx="8229600" cy="5334000"/>
          </a:xfrm>
        </p:spPr>
        <p:txBody>
          <a:bodyPr>
            <a:normAutofit fontScale="92500" lnSpcReduction="10000"/>
          </a:bodyPr>
          <a:lstStyle/>
          <a:p>
            <a:r>
              <a:rPr lang="en-US" dirty="0" smtClean="0"/>
              <a:t>A packet-filtering router applies a set of rules to each incoming and outgoing IP packet and </a:t>
            </a:r>
            <a:r>
              <a:rPr lang="en-US" dirty="0" smtClean="0"/>
              <a:t>then forwards </a:t>
            </a:r>
            <a:r>
              <a:rPr lang="en-US" dirty="0" smtClean="0"/>
              <a:t>or discards the packet</a:t>
            </a:r>
            <a:r>
              <a:rPr lang="en-US" dirty="0" smtClean="0"/>
              <a:t>.</a:t>
            </a:r>
          </a:p>
          <a:p>
            <a:r>
              <a:rPr lang="en-US" dirty="0" smtClean="0"/>
              <a:t>Filtering rules are based on information contained in </a:t>
            </a:r>
            <a:r>
              <a:rPr lang="en-US" dirty="0" smtClean="0"/>
              <a:t>a network </a:t>
            </a:r>
            <a:r>
              <a:rPr lang="en-US" dirty="0" smtClean="0"/>
              <a:t>packet</a:t>
            </a:r>
            <a:r>
              <a:rPr lang="en-US" dirty="0" smtClean="0"/>
              <a:t>:</a:t>
            </a:r>
          </a:p>
          <a:p>
            <a:pPr lvl="1"/>
            <a:r>
              <a:rPr lang="en-US" dirty="0" smtClean="0"/>
              <a:t>Source IP address: The IP address of the system that originated the IP </a:t>
            </a:r>
            <a:r>
              <a:rPr lang="en-US" dirty="0" smtClean="0"/>
              <a:t>packet</a:t>
            </a:r>
          </a:p>
          <a:p>
            <a:pPr lvl="1"/>
            <a:r>
              <a:rPr lang="en-US" dirty="0" smtClean="0"/>
              <a:t>Destination IP address: The IP address of the system the IP packet is trying to </a:t>
            </a:r>
            <a:r>
              <a:rPr lang="en-US" dirty="0" smtClean="0"/>
              <a:t>reach</a:t>
            </a:r>
          </a:p>
          <a:p>
            <a:pPr lvl="1"/>
            <a:r>
              <a:rPr lang="en-US" dirty="0" smtClean="0"/>
              <a:t>Source and destination transport-level address: The transport level </a:t>
            </a:r>
            <a:r>
              <a:rPr lang="en-US" dirty="0" smtClean="0"/>
              <a:t>port number</a:t>
            </a:r>
            <a:r>
              <a:rPr lang="en-US" dirty="0" smtClean="0"/>
              <a:t>, which defines applications such as SNMP or </a:t>
            </a:r>
            <a:r>
              <a:rPr lang="en-US" dirty="0" smtClean="0"/>
              <a:t>TELNET</a:t>
            </a:r>
          </a:p>
          <a:p>
            <a:pPr lvl="1"/>
            <a:r>
              <a:rPr lang="en-US" dirty="0" smtClean="0"/>
              <a:t>IP protocol field: Defines the transport protocol</a:t>
            </a:r>
          </a:p>
          <a:p>
            <a:pPr lvl="1"/>
            <a:r>
              <a:rPr lang="en-US" dirty="0" smtClean="0"/>
              <a:t>Interface</a:t>
            </a:r>
            <a:r>
              <a:rPr lang="en-US" dirty="0" smtClean="0"/>
              <a:t>: For a router with three or more ports, which interface of the router the packet </a:t>
            </a:r>
            <a:r>
              <a:rPr lang="en-US" dirty="0" smtClean="0"/>
              <a:t>came from </a:t>
            </a:r>
            <a:r>
              <a:rPr lang="en-US" dirty="0" smtClean="0"/>
              <a:t>or which interface of the router the packet is destined for</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a:t>
            </a:r>
            <a:r>
              <a:rPr lang="en-US" dirty="0" smtClean="0"/>
              <a:t>Firewalls</a:t>
            </a:r>
            <a:br>
              <a:rPr lang="en-US" dirty="0" smtClean="0"/>
            </a:br>
            <a:r>
              <a:rPr lang="en-US" dirty="0" smtClean="0"/>
              <a:t>1. Packet </a:t>
            </a:r>
            <a:r>
              <a:rPr lang="en-US" dirty="0" smtClean="0"/>
              <a:t>filters</a:t>
            </a:r>
            <a:endParaRPr lang="en-US" dirty="0"/>
          </a:p>
        </p:txBody>
      </p:sp>
      <p:sp>
        <p:nvSpPr>
          <p:cNvPr id="3" name="Content Placeholder 2"/>
          <p:cNvSpPr>
            <a:spLocks noGrp="1"/>
          </p:cNvSpPr>
          <p:nvPr>
            <p:ph sz="quarter"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914400" y="2743200"/>
            <a:ext cx="7424530" cy="20574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Firewalls</a:t>
            </a:r>
            <a:br>
              <a:rPr lang="en-US" dirty="0" smtClean="0"/>
            </a:br>
            <a:r>
              <a:rPr lang="en-US" dirty="0" smtClean="0"/>
              <a:t>2. Application-level gateways</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smtClean="0"/>
              <a:t>An application-level gateway, also called a proxy server, acts as a relay of application-level </a:t>
            </a:r>
            <a:r>
              <a:rPr lang="en-US" dirty="0" smtClean="0"/>
              <a:t>traffic</a:t>
            </a:r>
          </a:p>
          <a:p>
            <a:pPr lvl="1" algn="just"/>
            <a:r>
              <a:rPr lang="en-US" dirty="0" smtClean="0"/>
              <a:t>The user contacts the gateway using a TCP/IP </a:t>
            </a:r>
            <a:r>
              <a:rPr lang="en-US" dirty="0" smtClean="0"/>
              <a:t>application (TELNET/FTP) and asks </a:t>
            </a:r>
            <a:r>
              <a:rPr lang="en-US" dirty="0" smtClean="0"/>
              <a:t>the user for the name of the remote host to be </a:t>
            </a:r>
            <a:r>
              <a:rPr lang="en-US" dirty="0" smtClean="0"/>
              <a:t>accessed</a:t>
            </a:r>
          </a:p>
          <a:p>
            <a:pPr lvl="1" algn="just"/>
            <a:r>
              <a:rPr lang="en-US" dirty="0" smtClean="0"/>
              <a:t> </a:t>
            </a:r>
            <a:r>
              <a:rPr lang="en-US" dirty="0" smtClean="0"/>
              <a:t>When the user responds </a:t>
            </a:r>
            <a:r>
              <a:rPr lang="en-US" dirty="0" smtClean="0"/>
              <a:t>and provides </a:t>
            </a:r>
            <a:r>
              <a:rPr lang="en-US" dirty="0" smtClean="0"/>
              <a:t>a valid user ID and authentication information, the gateway contacts the application on </a:t>
            </a:r>
            <a:r>
              <a:rPr lang="en-US" dirty="0" smtClean="0"/>
              <a:t>the remote </a:t>
            </a:r>
            <a:r>
              <a:rPr lang="en-US" dirty="0" smtClean="0"/>
              <a:t>host and relays TCP segments containing the application data between the two endpoints. </a:t>
            </a:r>
            <a:endParaRPr lang="en-US" dirty="0" smtClean="0"/>
          </a:p>
          <a:p>
            <a:pPr lvl="1" algn="just"/>
            <a:r>
              <a:rPr lang="en-US" dirty="0" smtClean="0"/>
              <a:t>If the gateway </a:t>
            </a:r>
            <a:r>
              <a:rPr lang="en-US" dirty="0" smtClean="0"/>
              <a:t>does not implement the proxy code for a specific application, the service is not supported </a:t>
            </a:r>
            <a:r>
              <a:rPr lang="en-US" dirty="0" smtClean="0"/>
              <a:t>and cannot </a:t>
            </a:r>
            <a:r>
              <a:rPr lang="en-US" dirty="0" smtClean="0"/>
              <a:t>be forwarded across the firewall. </a:t>
            </a:r>
            <a:endParaRPr lang="en-US" dirty="0" smtClean="0"/>
          </a:p>
          <a:p>
            <a:pPr lvl="1" algn="just"/>
            <a:r>
              <a:rPr lang="en-US" dirty="0" smtClean="0"/>
              <a:t>Further</a:t>
            </a:r>
            <a:r>
              <a:rPr lang="en-US" dirty="0" smtClean="0"/>
              <a:t>, the gateway can be configured to support only </a:t>
            </a:r>
            <a:r>
              <a:rPr lang="en-US" dirty="0" smtClean="0"/>
              <a:t>specific features </a:t>
            </a:r>
            <a:r>
              <a:rPr lang="en-US" dirty="0" smtClean="0"/>
              <a:t>of an application that the network administrator considers acceptable while denying all </a:t>
            </a:r>
            <a:r>
              <a:rPr lang="en-US" dirty="0" smtClean="0"/>
              <a:t>other features.</a:t>
            </a:r>
          </a:p>
          <a:p>
            <a:pPr algn="just"/>
            <a:r>
              <a:rPr lang="en-US" dirty="0" smtClean="0"/>
              <a:t>Adv: </a:t>
            </a:r>
            <a:r>
              <a:rPr lang="en-US" dirty="0" smtClean="0"/>
              <a:t>more </a:t>
            </a:r>
            <a:r>
              <a:rPr lang="en-US" dirty="0" smtClean="0"/>
              <a:t>secure</a:t>
            </a:r>
          </a:p>
          <a:p>
            <a:pPr algn="just"/>
            <a:r>
              <a:rPr lang="en-US" dirty="0" err="1" smtClean="0"/>
              <a:t>Dis</a:t>
            </a:r>
            <a:r>
              <a:rPr lang="en-US" dirty="0" smtClean="0"/>
              <a:t>-Adv: </a:t>
            </a:r>
            <a:r>
              <a:rPr lang="en-US" dirty="0" smtClean="0"/>
              <a:t>additional processing overhead on each connection</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Firewalls</a:t>
            </a:r>
            <a:br>
              <a:rPr lang="en-US" dirty="0" smtClean="0"/>
            </a:br>
            <a:r>
              <a:rPr lang="en-US" dirty="0" smtClean="0"/>
              <a:t>2. </a:t>
            </a:r>
            <a:r>
              <a:rPr lang="en-US" dirty="0" smtClean="0"/>
              <a:t>A</a:t>
            </a:r>
            <a:r>
              <a:rPr lang="en-US" dirty="0" smtClean="0"/>
              <a:t>pplication-level </a:t>
            </a:r>
            <a:r>
              <a:rPr lang="en-US" dirty="0" smtClean="0"/>
              <a:t>gateways</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913622" y="2286000"/>
            <a:ext cx="7163578" cy="28194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Firewalls</a:t>
            </a:r>
            <a:br>
              <a:rPr lang="en-US" dirty="0" smtClean="0"/>
            </a:br>
            <a:r>
              <a:rPr lang="en-US" dirty="0" smtClean="0"/>
              <a:t>3. Circuit-level gateways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It is stand-alone </a:t>
            </a:r>
            <a:r>
              <a:rPr lang="en-US" dirty="0" smtClean="0"/>
              <a:t>system or </a:t>
            </a:r>
            <a:r>
              <a:rPr lang="en-US" dirty="0" smtClean="0"/>
              <a:t>it can </a:t>
            </a:r>
            <a:r>
              <a:rPr lang="en-US" dirty="0" smtClean="0"/>
              <a:t>be a specialized function performed by an application-level gateway for certain applications</a:t>
            </a:r>
            <a:r>
              <a:rPr lang="en-US" dirty="0" smtClean="0"/>
              <a:t>.</a:t>
            </a:r>
          </a:p>
          <a:p>
            <a:pPr lvl="1"/>
            <a:r>
              <a:rPr lang="en-US" dirty="0" smtClean="0"/>
              <a:t> A circuit-level </a:t>
            </a:r>
            <a:r>
              <a:rPr lang="en-US" dirty="0" smtClean="0"/>
              <a:t>gateway does not permit an end-to-end TCP connection; rather, the gateway sets up </a:t>
            </a:r>
            <a:r>
              <a:rPr lang="en-US" dirty="0" smtClean="0"/>
              <a:t>two  TCP </a:t>
            </a:r>
            <a:r>
              <a:rPr lang="en-US" dirty="0" smtClean="0"/>
              <a:t>connections, one between itself and a TCP user on an inner host and one between itself and a </a:t>
            </a:r>
            <a:r>
              <a:rPr lang="en-US" dirty="0" smtClean="0"/>
              <a:t>TCP user </a:t>
            </a:r>
            <a:r>
              <a:rPr lang="en-US" dirty="0" smtClean="0"/>
              <a:t>on an outside host. </a:t>
            </a:r>
            <a:endParaRPr lang="en-US" dirty="0" smtClean="0"/>
          </a:p>
          <a:p>
            <a:pPr lvl="1"/>
            <a:r>
              <a:rPr lang="en-US" dirty="0" smtClean="0"/>
              <a:t>Once </a:t>
            </a:r>
            <a:r>
              <a:rPr lang="en-US" dirty="0" smtClean="0"/>
              <a:t>the two connections are established, the gateway typically relays </a:t>
            </a:r>
            <a:r>
              <a:rPr lang="en-US" dirty="0" smtClean="0"/>
              <a:t>TCP segments </a:t>
            </a:r>
            <a:r>
              <a:rPr lang="en-US" dirty="0" smtClean="0"/>
              <a:t>from one connection to the other without examining the contents. </a:t>
            </a:r>
            <a:endParaRPr lang="en-US" dirty="0" smtClean="0"/>
          </a:p>
          <a:p>
            <a:pPr lvl="1"/>
            <a:r>
              <a:rPr lang="en-US" dirty="0" smtClean="0"/>
              <a:t>The </a:t>
            </a:r>
            <a:r>
              <a:rPr lang="en-US" dirty="0" smtClean="0"/>
              <a:t>security </a:t>
            </a:r>
            <a:r>
              <a:rPr lang="en-US" dirty="0" smtClean="0"/>
              <a:t>function consists </a:t>
            </a:r>
            <a:r>
              <a:rPr lang="en-US" dirty="0" smtClean="0"/>
              <a:t>of determining which connections will be allowed.</a:t>
            </a:r>
          </a:p>
          <a:p>
            <a:r>
              <a:rPr lang="en-US" dirty="0" smtClean="0"/>
              <a:t>A typical use of circuit-level gateways is a situation in which the system administrator trusts the </a:t>
            </a:r>
            <a:r>
              <a:rPr lang="en-US" dirty="0" smtClean="0"/>
              <a:t>internal users</a:t>
            </a:r>
            <a:r>
              <a:rPr lang="en-US" dirty="0" smtClean="0"/>
              <a:t>. </a:t>
            </a:r>
            <a:endParaRPr lang="en-US" dirty="0" smtClean="0"/>
          </a:p>
          <a:p>
            <a:pPr lvl="1"/>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Firewalls</a:t>
            </a:r>
            <a:br>
              <a:rPr lang="en-US" dirty="0" smtClean="0"/>
            </a:br>
            <a:r>
              <a:rPr lang="en-US" dirty="0" smtClean="0"/>
              <a:t>3. Circuit-level gateways</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062039" y="2414588"/>
            <a:ext cx="6634161" cy="284321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Record Protocol</a:t>
            </a:r>
            <a:endParaRPr lang="en-US" dirty="0"/>
          </a:p>
        </p:txBody>
      </p:sp>
      <p:sp>
        <p:nvSpPr>
          <p:cNvPr id="3" name="Content Placeholder 2"/>
          <p:cNvSpPr>
            <a:spLocks noGrp="1"/>
          </p:cNvSpPr>
          <p:nvPr>
            <p:ph sz="quarter" idx="1"/>
          </p:nvPr>
        </p:nvSpPr>
        <p:spPr/>
        <p:txBody>
          <a:bodyPr/>
          <a:lstStyle/>
          <a:p>
            <a:r>
              <a:rPr lang="en-US" dirty="0" smtClean="0"/>
              <a:t>The SSL Record Protocol provides two services for SSL connections:</a:t>
            </a:r>
          </a:p>
          <a:p>
            <a:pPr lvl="1"/>
            <a:r>
              <a:rPr lang="en-US" dirty="0" smtClean="0"/>
              <a:t>Confidentiality: The Handshake Protocol defines a shared secret key that is used for conventional encryption of SSL payloads.</a:t>
            </a:r>
          </a:p>
          <a:p>
            <a:pPr lvl="1"/>
            <a:r>
              <a:rPr lang="en-US" dirty="0" smtClean="0"/>
              <a:t>Message Integrity: The Handshake Protocol also defines a shared secret key that is used to form a message authentication code (MAC).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Record Protocol Operation</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135110" y="1447800"/>
            <a:ext cx="6308677" cy="41116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Record header</a:t>
            </a:r>
            <a:endParaRPr lang="en-US" dirty="0"/>
          </a:p>
        </p:txBody>
      </p:sp>
      <p:sp>
        <p:nvSpPr>
          <p:cNvPr id="3" name="Content Placeholder 2"/>
          <p:cNvSpPr>
            <a:spLocks noGrp="1"/>
          </p:cNvSpPr>
          <p:nvPr>
            <p:ph sz="quarter" idx="1"/>
          </p:nvPr>
        </p:nvSpPr>
        <p:spPr/>
        <p:txBody>
          <a:bodyPr>
            <a:normAutofit/>
          </a:bodyPr>
          <a:lstStyle/>
          <a:p>
            <a:r>
              <a:rPr lang="en-US" dirty="0" smtClean="0"/>
              <a:t>SSL Record Protocol processing is to </a:t>
            </a:r>
            <a:r>
              <a:rPr lang="en-US" dirty="0" err="1" smtClean="0"/>
              <a:t>prepend</a:t>
            </a:r>
            <a:r>
              <a:rPr lang="en-US" dirty="0" smtClean="0"/>
              <a:t> a header, consisting of the following fields:</a:t>
            </a:r>
          </a:p>
          <a:p>
            <a:pPr lvl="1"/>
            <a:r>
              <a:rPr lang="en-US" dirty="0" smtClean="0"/>
              <a:t>Content Type (8 bits): The higher layer protocol used to process the enclosed fragment.</a:t>
            </a:r>
          </a:p>
          <a:p>
            <a:pPr lvl="1"/>
            <a:r>
              <a:rPr lang="en-US" dirty="0" smtClean="0"/>
              <a:t>Major Version (8 bits): Indicates major version of SSL in use. For SSLv3, the value is 3.</a:t>
            </a:r>
          </a:p>
          <a:p>
            <a:pPr lvl="1"/>
            <a:r>
              <a:rPr lang="en-US" dirty="0" smtClean="0"/>
              <a:t>Minor Version (8 bits): Indicates minor version in use. For SSLv3, the value is 0.</a:t>
            </a:r>
          </a:p>
          <a:p>
            <a:pPr lvl="1"/>
            <a:r>
              <a:rPr lang="en-US" dirty="0" smtClean="0"/>
              <a:t>Compressed Length (16 bits): The length in bytes of the plaintext fragment (or compressed fragment if compression is used). The maximum value is 2</a:t>
            </a:r>
            <a:r>
              <a:rPr lang="en-US" baseline="30000" dirty="0" smtClean="0"/>
              <a:t>14</a:t>
            </a:r>
            <a:r>
              <a:rPr lang="en-US" dirty="0" smtClean="0"/>
              <a:t> + 2048.</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1638</TotalTime>
  <Words>6151</Words>
  <Application>Microsoft Office PowerPoint</Application>
  <PresentationFormat>On-screen Show (4:3)</PresentationFormat>
  <Paragraphs>437</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Origin</vt:lpstr>
      <vt:lpstr>Unit-V</vt:lpstr>
      <vt:lpstr>Secure Socket Layer</vt:lpstr>
      <vt:lpstr>SSL Architecture</vt:lpstr>
      <vt:lpstr>SSL concepts</vt:lpstr>
      <vt:lpstr>Session State parameters</vt:lpstr>
      <vt:lpstr>Connection State parameters</vt:lpstr>
      <vt:lpstr>SSL Record Protocol</vt:lpstr>
      <vt:lpstr>SSL Record Protocol Operation</vt:lpstr>
      <vt:lpstr>SSL Record header</vt:lpstr>
      <vt:lpstr>SSL Record Format</vt:lpstr>
      <vt:lpstr>Change Cipher Spec Protocol</vt:lpstr>
      <vt:lpstr>Alert Protocol</vt:lpstr>
      <vt:lpstr>Alert Protocol (Alerts)</vt:lpstr>
      <vt:lpstr>Handshake Protocol</vt:lpstr>
      <vt:lpstr>SSL Handshake Protocol Message Types</vt:lpstr>
      <vt:lpstr>Handshake Protocol Action</vt:lpstr>
      <vt:lpstr>HTTP Protocol</vt:lpstr>
      <vt:lpstr>Transport Layer Security</vt:lpstr>
      <vt:lpstr>Transport Layer Security (Contd…)</vt:lpstr>
      <vt:lpstr>Transport Layer Security (Contd…)</vt:lpstr>
      <vt:lpstr>Transport Layer Security (Contd…)</vt:lpstr>
      <vt:lpstr>Transport Layer Security (Contd…)</vt:lpstr>
      <vt:lpstr>Transport Layer Security (Contd…)</vt:lpstr>
      <vt:lpstr>Secure Electronic Transaction</vt:lpstr>
      <vt:lpstr>Secure Electronic Transaction (Contd…)</vt:lpstr>
      <vt:lpstr>Secure Electronic Transaction (Contd…)</vt:lpstr>
      <vt:lpstr>Secure Electronic Transaction (Contd…)</vt:lpstr>
      <vt:lpstr>Secure Electronic Transaction (Contd…)</vt:lpstr>
      <vt:lpstr>Secure Electronic Transaction (Contd…)</vt:lpstr>
      <vt:lpstr>Secure Electronic Transaction (Contd…)</vt:lpstr>
      <vt:lpstr>Secure Electronic Transaction (Contd…)</vt:lpstr>
      <vt:lpstr>Secure Electronic Transaction (Contd…)</vt:lpstr>
      <vt:lpstr>Secure Electronic Transaction (Contd…)</vt:lpstr>
      <vt:lpstr>Secure Electronic Transaction (Contd…)</vt:lpstr>
      <vt:lpstr>Secure Electronic Transaction (Contd…)</vt:lpstr>
      <vt:lpstr>Secure Electronic Transaction (Contd…)</vt:lpstr>
      <vt:lpstr>Secure Electronic Transaction (Contd…)</vt:lpstr>
      <vt:lpstr>Intruders</vt:lpstr>
      <vt:lpstr>Intrusion Detection</vt:lpstr>
      <vt:lpstr>Approaches to intrusion detection</vt:lpstr>
      <vt:lpstr>Approaches to intrusion detection</vt:lpstr>
      <vt:lpstr>Audit Records</vt:lpstr>
      <vt:lpstr>Audit Record Fields</vt:lpstr>
      <vt:lpstr>Statistical Anomaly Detection</vt:lpstr>
      <vt:lpstr>Statistical Anomaly Detection</vt:lpstr>
      <vt:lpstr>Statistical Anomaly Detection</vt:lpstr>
      <vt:lpstr>Statistical Anomaly Detection</vt:lpstr>
      <vt:lpstr>Statistical Anomaly Detection</vt:lpstr>
      <vt:lpstr>Statistical Anomaly Detection</vt:lpstr>
      <vt:lpstr>Rule-Based Intrusion Detection</vt:lpstr>
      <vt:lpstr>Password Management</vt:lpstr>
      <vt:lpstr>Malicious Programs</vt:lpstr>
      <vt:lpstr>Malicious Programs</vt:lpstr>
      <vt:lpstr>Virus</vt:lpstr>
      <vt:lpstr>Virus</vt:lpstr>
      <vt:lpstr>Types of Viruses</vt:lpstr>
      <vt:lpstr>Firewalls</vt:lpstr>
      <vt:lpstr>Characteristics of Firewall </vt:lpstr>
      <vt:lpstr>Types of Firewalls</vt:lpstr>
      <vt:lpstr>Types of Firewalls 1. Packet filters</vt:lpstr>
      <vt:lpstr>Types of Firewalls 1. Packet filters</vt:lpstr>
      <vt:lpstr>Types of Firewalls 2. Application-level gateways</vt:lpstr>
      <vt:lpstr>Types of Firewalls 2. Application-level gateways</vt:lpstr>
      <vt:lpstr>Types of Firewalls 3. Circuit-level gateways</vt:lpstr>
      <vt:lpstr>Types of Firewalls 3. Circuit-level gateways</vt:lpstr>
    </vt:vector>
  </TitlesOfParts>
  <Company>Arkansas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dc:title>
  <dc:creator>googule</dc:creator>
  <cp:lastModifiedBy>googule</cp:lastModifiedBy>
  <cp:revision>193</cp:revision>
  <dcterms:created xsi:type="dcterms:W3CDTF">2016-09-02T04:28:48Z</dcterms:created>
  <dcterms:modified xsi:type="dcterms:W3CDTF">2017-10-31T21:49:10Z</dcterms:modified>
</cp:coreProperties>
</file>