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jpeg" ContentType="image/jpeg"/>
  <Override PartName="/ppt/media/image8.gif" ContentType="image/gif"/>
  <Override PartName="/ppt/media/image7.png" ContentType="image/png"/>
  <Override PartName="/ppt/media/image1.jpeg" ContentType="image/jpeg"/>
  <Override PartName="/ppt/media/image3.png" ContentType="image/png"/>
  <Override PartName="/ppt/media/image13.gif" ContentType="image/gif"/>
  <Override PartName="/ppt/media/image16.png" ContentType="image/png"/>
  <Override PartName="/ppt/media/image4.png" ContentType="image/png"/>
  <Override PartName="/ppt/media/image17.png" ContentType="image/png"/>
  <Override PartName="/ppt/media/image12.jpeg" ContentType="image/jpeg"/>
  <Override PartName="/ppt/media/image9.jpeg" ContentType="image/jpeg"/>
  <Override PartName="/ppt/media/image5.png" ContentType="image/png"/>
  <Override PartName="/ppt/media/image10.jpeg" ContentType="image/jpeg"/>
  <Override PartName="/ppt/media/image11.gif" ContentType="image/gif"/>
  <Override PartName="/ppt/media/image14.png" ContentType="image/png"/>
  <Override PartName="/ppt/media/image6.png" ContentType="image/png"/>
  <Override PartName="/ppt/media/image1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54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63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56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58.xml" ContentType="application/vnd.openxmlformats-officedocument.presentationml.slide+xml"/>
  <Override PartName="/ppt/slides/slide33.xml" ContentType="application/vnd.openxmlformats-officedocument.presentationml.slide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53.xml.rels" ContentType="application/vnd.openxmlformats-package.relationships+xml"/>
  <Override PartName="/ppt/slides/_rels/slide37.xml.rels" ContentType="application/vnd.openxmlformats-package.relationships+xml"/>
  <Override PartName="/ppt/slides/_rels/slide44.xml.rels" ContentType="application/vnd.openxmlformats-package.relationships+xml"/>
  <Override PartName="/ppt/slides/_rels/slide16.xml.rels" ContentType="application/vnd.openxmlformats-package.relationships+xml"/>
  <Override PartName="/ppt/slides/_rels/slide63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61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50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58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52.xml.rels" ContentType="application/vnd.openxmlformats-package.relationships+xml"/>
  <Override PartName="/ppt/slides/_rels/slide64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15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41.xml.rels" ContentType="application/vnd.openxmlformats-package.relationships+xml"/>
  <Override PartName="/ppt/slides/_rels/slide25.xml.rels" ContentType="application/vnd.openxmlformats-package.relationships+xml"/>
  <Override PartName="/ppt/slides/_rels/slide60.xml.rels" ContentType="application/vnd.openxmlformats-package.relationships+xml"/>
  <Override PartName="/ppt/slides/_rels/slide32.xml.rels" ContentType="application/vnd.openxmlformats-package.relationships+xml"/>
  <Override PartName="/ppt/slides/_rels/slide3.xml.rels" ContentType="application/vnd.openxmlformats-package.relationships+xml"/>
  <Override PartName="/ppt/slides/_rels/slide51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59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57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44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12.xml" ContentType="application/vnd.openxmlformats-officedocument.presentationml.slide+xml"/>
  <Override PartName="/ppt/slides/slide37.xml" ContentType="application/vnd.openxmlformats-officedocument.presentationml.slide+xml"/>
  <Override PartName="/ppt/slides/slide8.xml" ContentType="application/vnd.openxmlformats-officedocument.presentationml.slide+xml"/>
  <Override PartName="/ppt/slides/slide62.xml" ContentType="application/vnd.openxmlformats-officedocument.presentationml.slide+xml"/>
  <Override PartName="/ppt/slides/slide21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39.xml" ContentType="application/vnd.openxmlformats-officedocument.presentationml.slide+xml"/>
  <Override PartName="/ppt/slides/slide64.xml" ContentType="application/vnd.openxmlformats-officedocument.presentationml.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59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19320"/>
            <a:ext cx="8229240" cy="4937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92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152280"/>
            <a:ext cx="8229240" cy="600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49374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3520" y="379800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7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219320"/>
            <a:ext cx="401544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798000"/>
            <a:ext cx="8228520" cy="2354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1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2" name="CustomShape 3"/>
          <p:cNvSpPr/>
          <p:nvPr/>
        </p:nvSpPr>
        <p:spPr>
          <a:xfrm>
            <a:off x="574560" y="6432120"/>
            <a:ext cx="190440" cy="119880"/>
          </a:xfrm>
          <a:prstGeom prst="rect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400800" y="6355080"/>
            <a:ext cx="228564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Gill Sans MT"/>
              </a:rPr>
              <a:t>22/08/19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2898720" y="6355080"/>
            <a:ext cx="3474360" cy="365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216080" y="6355080"/>
            <a:ext cx="1218960" cy="365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1B1D161-D171-4101-8191-C12111B12191}" type="slidenum">
              <a:rPr lang="en-IN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7" name="CustomShape 8"/>
          <p:cNvSpPr/>
          <p:nvPr/>
        </p:nvSpPr>
        <p:spPr>
          <a:xfrm>
            <a:off x="905040" y="3648240"/>
            <a:ext cx="7314840" cy="1279800"/>
          </a:xfrm>
          <a:prstGeom prst="rect">
            <a:avLst/>
          </a:prstGeom>
          <a:ln w="6480">
            <a:solidFill>
              <a:srgbClr val="727ca3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914400" y="5048280"/>
            <a:ext cx="7314840" cy="685440"/>
          </a:xfrm>
          <a:prstGeom prst="rect">
            <a:avLst/>
          </a:prstGeom>
          <a:ln w="6480">
            <a:solidFill>
              <a:srgbClr val="9fb8cd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905040" y="3648240"/>
            <a:ext cx="228240" cy="1279800"/>
          </a:xfrm>
          <a:prstGeom prst="rect">
            <a:avLst/>
          </a:prstGeom>
          <a:solidFill>
            <a:srgbClr val="727ca3"/>
          </a:solidFill>
        </p:spPr>
      </p:sp>
      <p:sp>
        <p:nvSpPr>
          <p:cNvPr id="10" name="CustomShape 11"/>
          <p:cNvSpPr/>
          <p:nvPr/>
        </p:nvSpPr>
        <p:spPr>
          <a:xfrm>
            <a:off x="914400" y="5048280"/>
            <a:ext cx="228240" cy="685440"/>
          </a:xfrm>
          <a:prstGeom prst="rect">
            <a:avLst/>
          </a:prstGeom>
          <a:solidFill>
            <a:srgbClr val="9fb8cd"/>
          </a:solidFill>
        </p:spPr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457200" y="635292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5" name="Lin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 w="9360">
            <a:solidFill>
              <a:srgbClr val="9fb8cd"/>
            </a:solidFill>
            <a:custDash>
              <a:ds d="140000" sp="105000"/>
            </a:custDash>
            <a:round/>
          </a:ln>
        </p:spPr>
      </p:sp>
      <p:sp>
        <p:nvSpPr>
          <p:cNvPr id="46" name="CustomShape 3"/>
          <p:cNvSpPr/>
          <p:nvPr/>
        </p:nvSpPr>
        <p:spPr>
          <a:xfrm>
            <a:off x="574560" y="6432120"/>
            <a:ext cx="190440" cy="119880"/>
          </a:xfrm>
          <a:prstGeom prst="rect">
            <a:avLst>
              <a:gd fmla="val 50000" name="adj"/>
            </a:avLst>
          </a:prstGeom>
          <a:solidFill>
            <a:srgbClr val="9fb8cd"/>
          </a:solidFill>
        </p:spPr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ill Sans MT"/>
              </a:rPr>
              <a:t>22/08/19</a:t>
            </a:r>
            <a:endParaRPr/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91C1-9171-4141-8111-F1F1E1F1B1F1}" type="slidenum">
              <a:rPr lang="en-IN">
                <a:solidFill>
                  <a:srgbClr val="000000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Second level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2">
              <a:buSzPct val="76000"/>
              <a:buFont charset="2" typeface="Wingdings 3"/>
              <a:buChar char="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3">
              <a:buSzPct val="70000"/>
              <a:buFont charset="2" typeface="Wingdings"/>
              <a:buChar char="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33520" y="3886200"/>
            <a:ext cx="769572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Bookman Old Style"/>
              </a:rPr>
              <a:t>UNIT – II </a:t>
            </a:r>
            <a:r>
              <a:rPr b="1" lang="en-US" sz="3200">
                <a:solidFill>
                  <a:srgbClr val="000000"/>
                </a:solidFill>
                <a:latin typeface="Bookman Old Style"/>
              </a:rPr>
              <a:t>
</a:t>
            </a:r>
            <a:r>
              <a:rPr b="1" lang="en-US" sz="3100">
                <a:solidFill>
                  <a:srgbClr val="000000"/>
                </a:solidFill>
                <a:latin typeface="Bookman Old Style"/>
              </a:rPr>
              <a:t> Mobile Telecommunications Systems </a:t>
            </a:r>
            <a:r>
              <a:rPr b="1" lang="en-US" sz="3200">
                <a:solidFill>
                  <a:srgbClr val="000000"/>
                </a:solidFill>
                <a:latin typeface="Bookman Old Style"/>
              </a:rPr>
              <a:t>
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219320" y="5105520"/>
            <a:ext cx="6933960" cy="369000"/>
          </a:xfrm>
          <a:prstGeom prst="rect">
            <a:avLst/>
          </a:prstGeom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1. Radio Subsystem (RSS)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219320"/>
            <a:ext cx="8229240" cy="54097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Comprises all radio specific entities ie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Mobile stations(MS)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Base station subsystem (BSS)</a:t>
            </a:r>
            <a:endParaRPr/>
          </a:p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Connection between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RSS and NSS via A interface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NSS and OSS via O interface</a:t>
            </a:r>
            <a:endParaRPr/>
          </a:p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Base Station Subsystem (BSS)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GSM has many BSS’s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Each BSS controlled by Base Station Controller (BSC)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BSS performs all functions necessary to maintain radio connections to MS, Coding/decoding of voice, Rate adaptation to/from wireless network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76" nodeType="tmRoot" restart="never">
          <p:childTnLst>
            <p:seq>
              <p:cTn dur="indefinite" id="77" nodeType="mainSeq">
                <p:childTnLst>
                  <p:par>
                    <p:cTn fill="hold" id="78">
                      <p:stCondLst>
                        <p:cond delay="indefinite"/>
                      </p:stCondLst>
                      <p:childTnLst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fill="hold" id="8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82"/>
                                        <p:tgtEl>
                                          <p:spTgt spid="104">
                                            <p:txEl>
                                              <p:pRg end="4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3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2" st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85"/>
                                        <p:tgtEl>
                                          <p:spTgt spid="104">
                                            <p:txEl>
                                              <p:pRg end="62" st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86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1" st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88"/>
                                        <p:tgtEl>
                                          <p:spTgt spid="104">
                                            <p:txEl>
                                              <p:pRg end="91" st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>
                      <p:stCondLst>
                        <p:cond delay="indefinite"/>
                      </p:stCondLst>
                      <p:childTnLst>
                        <p:par>
                          <p:cTn fill="hold" id="90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11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93"/>
                                        <p:tgtEl>
                                          <p:spTgt spid="104">
                                            <p:txEl>
                                              <p:pRg end="111" st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4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39" st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96"/>
                                        <p:tgtEl>
                                          <p:spTgt spid="104">
                                            <p:txEl>
                                              <p:pRg end="139" st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97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67" st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99"/>
                                        <p:tgtEl>
                                          <p:spTgt spid="104">
                                            <p:txEl>
                                              <p:pRg end="167" st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0">
                      <p:stCondLst>
                        <p:cond delay="indefinite"/>
                      </p:stCondLst>
                      <p:childTnLst>
                        <p:par>
                          <p:cTn fill="hold" id="101">
                            <p:stCondLst>
                              <p:cond delay="0"/>
                            </p:stCondLst>
                            <p:childTnLst>
                              <p:par>
                                <p:cTn fill="hold" id="102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96" st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04"/>
                                        <p:tgtEl>
                                          <p:spTgt spid="104">
                                            <p:txEl>
                                              <p:pRg end="196" st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15" st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07"/>
                                        <p:tgtEl>
                                          <p:spTgt spid="104">
                                            <p:txEl>
                                              <p:pRg end="215" st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0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68" st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10"/>
                                        <p:tgtEl>
                                          <p:spTgt spid="104">
                                            <p:txEl>
                                              <p:pRg end="268" st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09" st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113"/>
                                        <p:tgtEl>
                                          <p:spTgt spid="104">
                                            <p:txEl>
                                              <p:pRg end="409" st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1. Radio Subsystem (RSS)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219320"/>
            <a:ext cx="8229240" cy="56383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Base Transceiver Station (BTS)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BTS comprises all radio equipment i.e. antennas, signal processing, amplifiers necessary for radio transmission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BTS from radio cell using sectorized antennas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BTS connected to MS via Um interface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BTS connected to BSC via Abis interface</a:t>
            </a:r>
            <a:endParaRPr/>
          </a:p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Base Station Controller (BSC)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BSC manages BTS’s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It reserves radio frequencies, handles handover from one BTS to another within BSS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BSC multiplexes radio channels onto fixed network connections at A interface</a:t>
            </a:r>
            <a:endParaRPr/>
          </a:p>
          <a:p>
            <a:r>
              <a:rPr lang="en-US" sz="2300">
                <a:solidFill>
                  <a:srgbClr val="464653"/>
                </a:solidFill>
                <a:latin typeface="Gill Sans MT"/>
              </a:rPr>
              <a:t> </a:t>
            </a:r>
            <a:endParaRPr/>
          </a:p>
        </p:txBody>
      </p:sp>
    </p:spTree>
  </p:cSld>
  <p:timing>
    <p:tnLst>
      <p:par>
        <p:cTn dur="indefinite" id="114" nodeType="tmRoot" restart="never">
          <p:childTnLst>
            <p:seq>
              <p:cTn dur="indefinite" id="115" nodeType="mainSeq">
                <p:childTnLst>
                  <p:par>
                    <p:cTn fill="hold" id="116">
                      <p:stCondLst>
                        <p:cond delay="indefinite"/>
                      </p:stCondLst>
                      <p:childTnLst>
                        <p:par>
                          <p:cTn fill="hold" id="117">
                            <p:stCondLst>
                              <p:cond delay="0"/>
                            </p:stCondLst>
                            <p:childTnLst>
                              <p:par>
                                <p:cTn fill="hold" id="118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1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120"/>
                                        <p:tgtEl>
                                          <p:spTgt spid="106">
                                            <p:txEl>
                                              <p:pRg end="31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43" st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123"/>
                                        <p:tgtEl>
                                          <p:spTgt spid="106">
                                            <p:txEl>
                                              <p:pRg end="143" st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4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89" st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126"/>
                                        <p:tgtEl>
                                          <p:spTgt spid="106">
                                            <p:txEl>
                                              <p:pRg end="189" st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7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26" st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129"/>
                                        <p:tgtEl>
                                          <p:spTgt spid="106">
                                            <p:txEl>
                                              <p:pRg end="226" st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0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66" st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132"/>
                                        <p:tgtEl>
                                          <p:spTgt spid="106">
                                            <p:txEl>
                                              <p:pRg end="266" st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3">
                      <p:stCondLst>
                        <p:cond delay="indefinite"/>
                      </p:stCondLst>
                      <p:childTnLst>
                        <p:par>
                          <p:cTn fill="hold" id="134">
                            <p:stCondLst>
                              <p:cond delay="0"/>
                            </p:stCondLst>
                            <p:childTnLst>
                              <p:par>
                                <p:cTn fill="hold" id="135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96" st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37"/>
                                        <p:tgtEl>
                                          <p:spTgt spid="106">
                                            <p:txEl>
                                              <p:pRg end="296" st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8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14" st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40"/>
                                        <p:tgtEl>
                                          <p:spTgt spid="106">
                                            <p:txEl>
                                              <p:pRg end="314" st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1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97" st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43"/>
                                        <p:tgtEl>
                                          <p:spTgt spid="106">
                                            <p:txEl>
                                              <p:pRg end="397" st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44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74" st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46"/>
                                        <p:tgtEl>
                                          <p:spTgt spid="106">
                                            <p:txEl>
                                              <p:pRg end="474" st="3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1. Radio Subsystem (RSS)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Tasks of BTS and BSC with in BSS</a:t>
            </a:r>
            <a:endParaRPr/>
          </a:p>
        </p:txBody>
      </p:sp>
      <p:pic>
        <p:nvPicPr>
          <p:cNvPr descr="" id="10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95280" y="1659600"/>
            <a:ext cx="6171840" cy="4593600"/>
          </a:xfrm>
          <a:prstGeom prst="rect">
            <a:avLst/>
          </a:prstGeom>
        </p:spPr>
      </p:pic>
    </p:spTree>
  </p:cSld>
  <p:timing>
    <p:tnLst>
      <p:par>
        <p:cTn dur="indefinite" id="147" nodeType="tmRoot" restart="never">
          <p:childTnLst>
            <p:seq>
              <p:cTn dur="indefinite" id="148" nodeType="mainSeq">
                <p:childTnLst>
                  <p:par>
                    <p:cTn fill="hold" id="149">
                      <p:stCondLst>
                        <p:cond delay="indefinite"/>
                      </p:stCondLst>
                      <p:childTnLst>
                        <p:par>
                          <p:cTn fill="hold" id="150">
                            <p:stCondLst>
                              <p:cond delay="0"/>
                            </p:stCondLst>
                            <p:childTnLst>
                              <p:par>
                                <p:cTn fill="hold" id="151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153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1. Radio Subsystem (RSS)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Mobile Station (MS)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Consists of all user equipment and software needed for communication with GSM network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MS consists of user independent hardware and software and Subscriber Identity module (SIM)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SIM stores all user-specific data that is relevant to GSM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MS can be identified via the international mobile equipment identity (IMEI)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User-specific mechanisms like charging and authentication are based on the SIM,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Device-specific mechanisms, e.g., theft protection use IMEI. 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Without the SIM, only emergency calls are possible. </a:t>
            </a:r>
            <a:endParaRPr/>
          </a:p>
        </p:txBody>
      </p:sp>
    </p:spTree>
  </p:cSld>
  <p:timing>
    <p:tnLst>
      <p:par>
        <p:cTn dur="indefinite" id="154" nodeType="tmRoot" restart="never">
          <p:childTnLst>
            <p:seq>
              <p:cTn dur="indefinite" id="155" nodeType="mainSeq">
                <p:childTnLst>
                  <p:par>
                    <p:cTn fill="hold" id="156">
                      <p:stCondLst>
                        <p:cond delay="indefinite"/>
                      </p:stCondLst>
                      <p:childTnLst>
                        <p:par>
                          <p:cTn fill="hold" id="157">
                            <p:stCondLst>
                              <p:cond delay="0"/>
                            </p:stCondLst>
                            <p:childTnLst>
                              <p:par>
                                <p:cTn fill="hold" id="15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60"/>
                                        <p:tgtEl>
                                          <p:spTgt spid="111">
                                            <p:txEl>
                                              <p:pRg end="2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06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63"/>
                                        <p:tgtEl>
                                          <p:spTgt spid="111">
                                            <p:txEl>
                                              <p:pRg end="106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6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97" st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166"/>
                                        <p:tgtEl>
                                          <p:spTgt spid="111">
                                            <p:txEl>
                                              <p:pRg end="197" st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7">
                      <p:stCondLst>
                        <p:cond delay="indefinite"/>
                      </p:stCondLst>
                      <p:childTnLst>
                        <p:par>
                          <p:cTn fill="hold" id="168">
                            <p:stCondLst>
                              <p:cond delay="0"/>
                            </p:stCondLst>
                            <p:childTnLst>
                              <p:par>
                                <p:cTn fill="hold" id="169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55" st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71"/>
                                        <p:tgtEl>
                                          <p:spTgt spid="111">
                                            <p:txEl>
                                              <p:pRg end="255" st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2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31" st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74"/>
                                        <p:tgtEl>
                                          <p:spTgt spid="111">
                                            <p:txEl>
                                              <p:pRg end="331" st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5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11" st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77"/>
                                        <p:tgtEl>
                                          <p:spTgt spid="111">
                                            <p:txEl>
                                              <p:pRg end="411" st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78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73" st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80"/>
                                        <p:tgtEl>
                                          <p:spTgt spid="111">
                                            <p:txEl>
                                              <p:pRg end="473" st="4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81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26" st="4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83"/>
                                        <p:tgtEl>
                                          <p:spTgt spid="111">
                                            <p:txEl>
                                              <p:pRg end="526" st="4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1. Radio Subsystem (RSS)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Mobile Station (MS)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The SIM card contains many identifiers and tables, such as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card-type,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Serial number,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 list of subscribed services,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 personal identity number (PIN),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 PIN unblocking key (PUK),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an authentication key Ki, and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the international mobile subscriber identity (IMSI) 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84" nodeType="tmRoot" restart="never">
          <p:childTnLst>
            <p:seq>
              <p:cTn dur="indefinite" id="185" nodeType="mainSeq">
                <p:childTnLst>
                  <p:par>
                    <p:cTn fill="hold" id="186">
                      <p:stCondLst>
                        <p:cond delay="indefinite"/>
                      </p:stCondLst>
                      <p:childTnLst>
                        <p:par>
                          <p:cTn fill="hold" id="187">
                            <p:stCondLst>
                              <p:cond delay="0"/>
                            </p:stCondLst>
                            <p:childTnLst>
                              <p:par>
                                <p:cTn fill="hold" id="188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1" st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190"/>
                                        <p:tgtEl>
                                          <p:spTgt spid="113">
                                            <p:txEl>
                                              <p:pRg end="91" st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1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6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193"/>
                                        <p:tgtEl>
                                          <p:spTgt spid="113">
                                            <p:txEl>
                                              <p:pRg end="106" st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4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37" st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196"/>
                                        <p:tgtEl>
                                          <p:spTgt spid="113">
                                            <p:txEl>
                                              <p:pRg end="137" st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97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72" st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199"/>
                                        <p:tgtEl>
                                          <p:spTgt spid="113">
                                            <p:txEl>
                                              <p:pRg end="172" st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0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01" st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202"/>
                                        <p:tgtEl>
                                          <p:spTgt spid="113">
                                            <p:txEl>
                                              <p:pRg end="201" st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3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32" st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205"/>
                                        <p:tgtEl>
                                          <p:spTgt spid="113">
                                            <p:txEl>
                                              <p:pRg end="232" st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06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85" st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208"/>
                                        <p:tgtEl>
                                          <p:spTgt spid="113">
                                            <p:txEl>
                                              <p:pRg end="285" st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1. Radio Subsystem (RSS)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1219320"/>
            <a:ext cx="8229240" cy="63241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Mobile Station (MS)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Using the wrong PIN three times will lock the SIM. 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In such cases, the PUK is needed to unlock the SIM. 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The MS stores dynamic information while logged onto the GSM system,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e.g., the cipher key Kc and the location information consisting of a temporary mobile subscriber identity (TMSI) and the location area identification (LAI)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Apart from the telephone interface, an MS can also offer other types of interfaces to users with display, loudspeaker, microphone, and programmable soft keys.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2. Network and Switching Subsystem (NSS)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Heart of GSM</a:t>
            </a:r>
            <a:endParaRPr/>
          </a:p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NSS connects wireless network with public network</a:t>
            </a:r>
            <a:endParaRPr/>
          </a:p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Performs handovers between different BSS</a:t>
            </a:r>
            <a:endParaRPr/>
          </a:p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Comprises functions for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Worldwide localization of users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Support charging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Accounting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Roaming of users between providers</a:t>
            </a:r>
            <a:endParaRPr/>
          </a:p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NSS consists of following switches and databases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Mobile Services Switching Center (MSC)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Home Location Register (HLR)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Visitor Location Register (VLR)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09" nodeType="tmRoot" restart="never">
          <p:childTnLst>
            <p:seq>
              <p:cTn dur="indefinite" id="210" nodeType="mainSeq">
                <p:childTnLst>
                  <p:par>
                    <p:cTn fill="hold" id="211">
                      <p:stCondLst>
                        <p:cond delay="indefinite"/>
                      </p:stCondLst>
                      <p:childTnLst>
                        <p:par>
                          <p:cTn fill="hold" id="212">
                            <p:stCondLst>
                              <p:cond delay="0"/>
                            </p:stCondLst>
                            <p:childTnLst>
                              <p:par>
                                <p:cTn fill="hold" id="21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15"/>
                                        <p:tgtEl>
                                          <p:spTgt spid="117">
                                            <p:txEl>
                                              <p:pRg end="1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18"/>
                                        <p:tgtEl>
                                          <p:spTgt spid="117">
                                            <p:txEl>
                                              <p:pRg end="6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1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4" st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21"/>
                                        <p:tgtEl>
                                          <p:spTgt spid="117">
                                            <p:txEl>
                                              <p:pRg end="104" st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2">
                      <p:stCondLst>
                        <p:cond delay="indefinite"/>
                      </p:stCondLst>
                      <p:childTnLst>
                        <p:par>
                          <p:cTn fill="hold" id="223">
                            <p:stCondLst>
                              <p:cond delay="0"/>
                            </p:stCondLst>
                            <p:childTnLst>
                              <p:par>
                                <p:cTn fill="hold" id="224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28" st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26"/>
                                        <p:tgtEl>
                                          <p:spTgt spid="117">
                                            <p:txEl>
                                              <p:pRg end="128" st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60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29"/>
                                        <p:tgtEl>
                                          <p:spTgt spid="117">
                                            <p:txEl>
                                              <p:pRg end="160" st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77" st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32"/>
                                        <p:tgtEl>
                                          <p:spTgt spid="117">
                                            <p:txEl>
                                              <p:pRg end="177" st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88" st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35"/>
                                        <p:tgtEl>
                                          <p:spTgt spid="117">
                                            <p:txEl>
                                              <p:pRg end="188" st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3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23" st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38"/>
                                        <p:tgtEl>
                                          <p:spTgt spid="117">
                                            <p:txEl>
                                              <p:pRg end="223" st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9">
                      <p:stCondLst>
                        <p:cond delay="indefinite"/>
                      </p:stCondLst>
                      <p:childTnLst>
                        <p:par>
                          <p:cTn fill="hold" id="240">
                            <p:stCondLst>
                              <p:cond delay="0"/>
                            </p:stCondLst>
                            <p:childTnLst>
                              <p:par>
                                <p:cTn fill="hold" id="241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72" st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43"/>
                                        <p:tgtEl>
                                          <p:spTgt spid="117">
                                            <p:txEl>
                                              <p:pRg end="272" st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4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11" st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46"/>
                                        <p:tgtEl>
                                          <p:spTgt spid="117">
                                            <p:txEl>
                                              <p:pRg end="311" st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47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40" st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49"/>
                                        <p:tgtEl>
                                          <p:spTgt spid="117">
                                            <p:txEl>
                                              <p:pRg end="340" st="3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0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72" st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52"/>
                                        <p:tgtEl>
                                          <p:spTgt spid="117">
                                            <p:txEl>
                                              <p:pRg end="372" st="3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2. Network and Switching Subsystem (NSS)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457200" y="1219320"/>
            <a:ext cx="8229240" cy="563832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Mobile Services Switching Center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MSCs are high-performance digital ISDN switches. 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They set up connections to other MSCs and to the BSCs via the A interface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Form the fixed backbone network of a GSM system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500">
                <a:solidFill>
                  <a:srgbClr val="464653"/>
                </a:solidFill>
                <a:latin typeface="Gill Sans MT"/>
              </a:rPr>
              <a:t>A gateway MSC (GMSC) has additional connections to other fixed networks, such as PSTN and ISDN. 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500">
                <a:solidFill>
                  <a:srgbClr val="464653"/>
                </a:solidFill>
                <a:latin typeface="Gill Sans MT"/>
              </a:rPr>
              <a:t>Using additional interworking functions (IWF), an MSC </a:t>
            </a:r>
            <a:r>
              <a:rPr lang="en-US" sz="2300">
                <a:solidFill>
                  <a:srgbClr val="464653"/>
                </a:solidFill>
                <a:latin typeface="Gill Sans MT"/>
              </a:rPr>
              <a:t>can also connect to public data networks (PDN) 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An MSC handles all signaling needed for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connection setup,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connection release and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handover of connections to other MSCs</a:t>
            </a:r>
            <a:endParaRPr/>
          </a:p>
        </p:txBody>
      </p:sp>
    </p:spTree>
  </p:cSld>
  <p:timing>
    <p:tnLst>
      <p:par>
        <p:cTn dur="indefinite" id="253" nodeType="tmRoot" restart="never">
          <p:childTnLst>
            <p:seq>
              <p:cTn dur="indefinite" id="254" nodeType="mainSeq">
                <p:childTnLst>
                  <p:par>
                    <p:cTn fill="hold" id="255">
                      <p:stCondLst>
                        <p:cond delay="indefinite"/>
                      </p:stCondLst>
                      <p:childTnLst>
                        <p:par>
                          <p:cTn fill="hold" id="256">
                            <p:stCondLst>
                              <p:cond delay="0"/>
                            </p:stCondLst>
                            <p:childTnLst>
                              <p:par>
                                <p:cTn fill="hold" id="25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59"/>
                                        <p:tgtEl>
                                          <p:spTgt spid="119">
                                            <p:txEl>
                                              <p:pRg end="3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0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83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62"/>
                                        <p:tgtEl>
                                          <p:spTgt spid="119">
                                            <p:txEl>
                                              <p:pRg end="83" st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57" st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65"/>
                                        <p:tgtEl>
                                          <p:spTgt spid="119">
                                            <p:txEl>
                                              <p:pRg end="157" st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6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05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68"/>
                                        <p:tgtEl>
                                          <p:spTgt spid="119">
                                            <p:txEl>
                                              <p:pRg end="205" st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9">
                      <p:stCondLst>
                        <p:cond delay="indefinite"/>
                      </p:stCondLst>
                      <p:childTnLst>
                        <p:par>
                          <p:cTn fill="hold" id="270">
                            <p:stCondLst>
                              <p:cond delay="0"/>
                            </p:stCondLst>
                            <p:childTnLst>
                              <p:par>
                                <p:cTn fill="hold" id="271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02" st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73"/>
                                        <p:tgtEl>
                                          <p:spTgt spid="119">
                                            <p:txEl>
                                              <p:pRg end="302" st="2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74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04" st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276"/>
                                        <p:tgtEl>
                                          <p:spTgt spid="119">
                                            <p:txEl>
                                              <p:pRg end="404" st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7">
                      <p:stCondLst>
                        <p:cond delay="indefinite"/>
                      </p:stCondLst>
                      <p:childTnLst>
                        <p:par>
                          <p:cTn fill="hold" id="278">
                            <p:stCondLst>
                              <p:cond delay="0"/>
                            </p:stCondLst>
                            <p:childTnLst>
                              <p:par>
                                <p:cTn fill="hold" id="279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45" st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81"/>
                                        <p:tgtEl>
                                          <p:spTgt spid="119">
                                            <p:txEl>
                                              <p:pRg end="445" st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2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64" st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84"/>
                                        <p:tgtEl>
                                          <p:spTgt spid="119">
                                            <p:txEl>
                                              <p:pRg end="464" st="4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5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88" st="4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87"/>
                                        <p:tgtEl>
                                          <p:spTgt spid="119">
                                            <p:txEl>
                                              <p:pRg end="488" st="4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88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26" st="4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290"/>
                                        <p:tgtEl>
                                          <p:spTgt spid="119">
                                            <p:txEl>
                                              <p:pRg end="526" st="4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2. Network and Switching Subsystem (NSS)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2. Home Location Register (HLR)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Important Database in GSM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Stores user relevant information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Contains static information like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Mobile subscriber ISDN No. (MSISDN)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Subscribed Services (forwarding, roaming etc)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International Mobile Subscriber identity (IMSI)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Contains dynamic information like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Current Location Area (LA) of MS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Mobile Subscriber roaming No. (MSRN)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Current VLR &amp; MSC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When MS leaves current LS, information in HLR is updated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91" nodeType="tmRoot" restart="never">
          <p:childTnLst>
            <p:seq>
              <p:cTn dur="indefinite" id="292" nodeType="mainSeq">
                <p:childTnLst>
                  <p:par>
                    <p:cTn fill="hold" id="293">
                      <p:stCondLst>
                        <p:cond delay="indefinite"/>
                      </p:stCondLst>
                      <p:childTnLst>
                        <p:par>
                          <p:cTn fill="hold" id="294">
                            <p:stCondLst>
                              <p:cond delay="0"/>
                            </p:stCondLst>
                            <p:childTnLst>
                              <p:par>
                                <p:cTn fill="hold" id="29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97"/>
                                        <p:tgtEl>
                                          <p:spTgt spid="121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9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8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00"/>
                                        <p:tgtEl>
                                          <p:spTgt spid="121">
                                            <p:txEl>
                                              <p:pRg end="58" st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1" st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03"/>
                                        <p:tgtEl>
                                          <p:spTgt spid="121">
                                            <p:txEl>
                                              <p:pRg end="91" st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4">
                      <p:stCondLst>
                        <p:cond delay="indefinite"/>
                      </p:stCondLst>
                      <p:childTnLst>
                        <p:par>
                          <p:cTn fill="hold" id="305">
                            <p:stCondLst>
                              <p:cond delay="0"/>
                            </p:stCondLst>
                            <p:childTnLst>
                              <p:par>
                                <p:cTn fill="hold" id="306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24" st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08"/>
                                        <p:tgtEl>
                                          <p:spTgt spid="121">
                                            <p:txEl>
                                              <p:pRg end="124" st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09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60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11"/>
                                        <p:tgtEl>
                                          <p:spTgt spid="121">
                                            <p:txEl>
                                              <p:pRg end="160" st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2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06" st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14"/>
                                        <p:tgtEl>
                                          <p:spTgt spid="121">
                                            <p:txEl>
                                              <p:pRg end="206" st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15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54" st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317"/>
                                        <p:tgtEl>
                                          <p:spTgt spid="121">
                                            <p:txEl>
                                              <p:pRg end="254" st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8">
                      <p:stCondLst>
                        <p:cond delay="indefinite"/>
                      </p:stCondLst>
                      <p:childTnLst>
                        <p:par>
                          <p:cTn fill="hold" id="319">
                            <p:stCondLst>
                              <p:cond delay="0"/>
                            </p:stCondLst>
                            <p:childTnLst>
                              <p:par>
                                <p:cTn fill="hold" id="32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88" st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322"/>
                                        <p:tgtEl>
                                          <p:spTgt spid="121">
                                            <p:txEl>
                                              <p:pRg end="288" st="2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3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21" st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325"/>
                                        <p:tgtEl>
                                          <p:spTgt spid="121">
                                            <p:txEl>
                                              <p:pRg end="321" st="2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6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58" st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328"/>
                                        <p:tgtEl>
                                          <p:spTgt spid="121">
                                            <p:txEl>
                                              <p:pRg end="358" st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29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76" st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331"/>
                                        <p:tgtEl>
                                          <p:spTgt spid="121">
                                            <p:txEl>
                                              <p:pRg end="376" st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2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33" st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334"/>
                                        <p:tgtEl>
                                          <p:spTgt spid="121">
                                            <p:txEl>
                                              <p:pRg end="433" st="3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2. Network and Switching Subsystem (NSS)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219320"/>
            <a:ext cx="73148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3. Visitor Location Register (VLR)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VLR associated to each MSC is dynamic database which stores all important information needed for MS users currently in LA</a:t>
            </a:r>
            <a:endParaRPr/>
          </a:p>
          <a:p>
            <a:pPr algn="just"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If new MS comes in LA, VLR is responsible for it, it has to store/copy relevant information from HLR</a:t>
            </a:r>
            <a:endParaRPr/>
          </a:p>
        </p:txBody>
      </p:sp>
    </p:spTree>
  </p:cSld>
  <p:timing>
    <p:tnLst>
      <p:par>
        <p:cTn dur="indefinite" id="335" nodeType="tmRoot" restart="never">
          <p:childTnLst>
            <p:seq>
              <p:cTn dur="indefinite" id="336" nodeType="mainSeq">
                <p:childTnLst>
                  <p:par>
                    <p:cTn fill="hold" id="337">
                      <p:stCondLst>
                        <p:cond delay="indefinite"/>
                      </p:stCondLst>
                      <p:childTnLst>
                        <p:par>
                          <p:cTn fill="hold" id="338">
                            <p:stCondLst>
                              <p:cond delay="0"/>
                            </p:stCondLst>
                            <p:childTnLst>
                              <p:par>
                                <p:cTn fill="hold" id="33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41"/>
                                        <p:tgtEl>
                                          <p:spTgt spid="123">
                                            <p:txEl>
                                              <p:pRg end="3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57" st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44"/>
                                        <p:tgtEl>
                                          <p:spTgt spid="123">
                                            <p:txEl>
                                              <p:pRg end="157" st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4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58" st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47"/>
                                        <p:tgtEl>
                                          <p:spTgt spid="123">
                                            <p:txEl>
                                              <p:pRg end="258" st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Introduction to 1G,2G,3G systems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3. Operating Subsystem (OSS)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Contains necessary functions for network operation and maintenance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OSS has following entities</a:t>
            </a:r>
            <a:endParaRPr/>
          </a:p>
          <a:p>
            <a:pPr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Operation and Maintenance Center (OMC)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Monitors and controls all other network entities via O interface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OMC functions are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Traffic monitoring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Status reports of network entities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Subscriber and security management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Accounting and billing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48" nodeType="tmRoot" restart="never">
          <p:childTnLst>
            <p:seq>
              <p:cTn dur="indefinite" id="349" nodeType="mainSeq">
                <p:childTnLst>
                  <p:par>
                    <p:cTn fill="hold" id="350">
                      <p:stCondLst>
                        <p:cond delay="indefinite"/>
                      </p:stCondLst>
                      <p:childTnLst>
                        <p:par>
                          <p:cTn fill="hold" id="351">
                            <p:stCondLst>
                              <p:cond delay="0"/>
                            </p:stCondLst>
                            <p:childTnLst>
                              <p:par>
                                <p:cTn fill="hold" id="35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54"/>
                                        <p:tgtEl>
                                          <p:spTgt spid="125">
                                            <p:txEl>
                                              <p:pRg end="67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5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94" st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57"/>
                                        <p:tgtEl>
                                          <p:spTgt spid="125">
                                            <p:txEl>
                                              <p:pRg end="94" st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8">
                      <p:stCondLst>
                        <p:cond delay="indefinite"/>
                      </p:stCondLst>
                      <p:childTnLst>
                        <p:par>
                          <p:cTn fill="hold" id="359">
                            <p:stCondLst>
                              <p:cond delay="0"/>
                            </p:stCondLst>
                            <p:childTnLst>
                              <p:par>
                                <p:cTn fill="hold" id="36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33" st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62"/>
                                        <p:tgtEl>
                                          <p:spTgt spid="125">
                                            <p:txEl>
                                              <p:pRg end="133" st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3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98" st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65"/>
                                        <p:tgtEl>
                                          <p:spTgt spid="125">
                                            <p:txEl>
                                              <p:pRg end="198" st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6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17" st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68"/>
                                        <p:tgtEl>
                                          <p:spTgt spid="125">
                                            <p:txEl>
                                              <p:pRg end="217" st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9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36" st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71"/>
                                        <p:tgtEl>
                                          <p:spTgt spid="125">
                                            <p:txEl>
                                              <p:pRg end="236" st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2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71" st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74"/>
                                        <p:tgtEl>
                                          <p:spTgt spid="125">
                                            <p:txEl>
                                              <p:pRg end="271" st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5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06" st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77"/>
                                        <p:tgtEl>
                                          <p:spTgt spid="125">
                                            <p:txEl>
                                              <p:pRg end="306" st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7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29" st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80"/>
                                        <p:tgtEl>
                                          <p:spTgt spid="125">
                                            <p:txEl>
                                              <p:pRg end="329" st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 (Contd…)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3. Operating Subsystem (OSS)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Authentication Center (AuC)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AuC is defined to protect user identity and data transmission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AuC consists of algorithms for authentication keys for encryption</a:t>
            </a:r>
            <a:endParaRPr/>
          </a:p>
          <a:p>
            <a:pPr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Equipment Identify Register (EIR)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EIR is database for all IMEI’s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Stores all device identifications registered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If MS is stolen, any SIM can be use in MS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EIR has blacklist of stolen devices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dur="indefinite" id="381" nodeType="tmRoot" restart="never">
          <p:childTnLst>
            <p:seq>
              <p:cTn dur="indefinite" id="382" nodeType="mainSeq">
                <p:childTnLst>
                  <p:par>
                    <p:cTn fill="hold" id="383">
                      <p:stCondLst>
                        <p:cond delay="indefinite"/>
                      </p:stCondLst>
                      <p:childTnLst>
                        <p:par>
                          <p:cTn fill="hold" id="384">
                            <p:stCondLst>
                              <p:cond delay="0"/>
                            </p:stCondLst>
                            <p:childTnLst>
                              <p:par>
                                <p:cTn fill="hold" id="38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87"/>
                                        <p:tgtEl>
                                          <p:spTgt spid="127">
                                            <p:txEl>
                                              <p:pRg end="28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8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0" st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90"/>
                                        <p:tgtEl>
                                          <p:spTgt spid="127">
                                            <p:txEl>
                                              <p:pRg end="90" st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1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56" st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93"/>
                                        <p:tgtEl>
                                          <p:spTgt spid="127">
                                            <p:txEl>
                                              <p:pRg end="156" st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4">
                      <p:stCondLst>
                        <p:cond delay="indefinite"/>
                      </p:stCondLst>
                      <p:childTnLst>
                        <p:par>
                          <p:cTn fill="hold" id="395">
                            <p:stCondLst>
                              <p:cond delay="0"/>
                            </p:stCondLst>
                            <p:childTnLst>
                              <p:par>
                                <p:cTn fill="hold" id="39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90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398"/>
                                        <p:tgtEl>
                                          <p:spTgt spid="127">
                                            <p:txEl>
                                              <p:pRg end="190" st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9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22" st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401"/>
                                        <p:tgtEl>
                                          <p:spTgt spid="127">
                                            <p:txEl>
                                              <p:pRg end="222" st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2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67" st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404"/>
                                        <p:tgtEl>
                                          <p:spTgt spid="127">
                                            <p:txEl>
                                              <p:pRg end="267" st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5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09" st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407"/>
                                        <p:tgtEl>
                                          <p:spTgt spid="127">
                                            <p:txEl>
                                              <p:pRg end="309" st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08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45" st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410"/>
                                        <p:tgtEl>
                                          <p:spTgt spid="127">
                                            <p:txEl>
                                              <p:pRg end="345" st="3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Logical Channels of GSM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Traffic channels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Control channels</a:t>
            </a:r>
            <a:endParaRPr/>
          </a:p>
        </p:txBody>
      </p:sp>
    </p:spTree>
  </p:cSld>
  <p:timing>
    <p:tnLst>
      <p:par>
        <p:cTn dur="indefinite" id="411" nodeType="tmRoot" restart="never">
          <p:childTnLst>
            <p:seq>
              <p:cTn dur="indefinite" id="412" nodeType="mainSeq">
                <p:childTnLst>
                  <p:par>
                    <p:cTn fill="hold" id="413">
                      <p:stCondLst>
                        <p:cond delay="indefinite"/>
                      </p:stCondLst>
                      <p:childTnLst>
                        <p:par>
                          <p:cTn fill="hold" id="414">
                            <p:stCondLst>
                              <p:cond delay="0"/>
                            </p:stCondLst>
                            <p:childTnLst>
                              <p:par>
                                <p:cTn fill="hold" id="41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17"/>
                                        <p:tgtEl>
                                          <p:spTgt spid="129">
                                            <p:txEl>
                                              <p:pRg end="17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1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4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20"/>
                                        <p:tgtEl>
                                          <p:spTgt spid="129">
                                            <p:txEl>
                                              <p:pRg end="34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Traffic Channels (TCH)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GSM uses a TCH to transmit user data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Two basic categories of TCH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full-rate TCH (TCH/F)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half-rate TCH (TCH/H)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TCH/F data rate:- 22.8 kbit/s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TCH/H data rate:- 11.4 kbit/s</a:t>
            </a:r>
            <a:endParaRPr/>
          </a:p>
        </p:txBody>
      </p:sp>
    </p:spTree>
  </p:cSld>
  <p:timing>
    <p:tnLst>
      <p:par>
        <p:cTn dur="indefinite" id="421" nodeType="tmRoot" restart="never">
          <p:childTnLst>
            <p:seq>
              <p:cTn dur="indefinite" id="422" nodeType="mainSeq">
                <p:childTnLst>
                  <p:par>
                    <p:cTn fill="hold" id="423">
                      <p:stCondLst>
                        <p:cond delay="indefinite"/>
                      </p:stCondLst>
                      <p:childTnLst>
                        <p:par>
                          <p:cTn fill="hold" id="424">
                            <p:stCondLst>
                              <p:cond delay="0"/>
                            </p:stCondLst>
                            <p:childTnLst>
                              <p:par>
                                <p:cTn fill="hold" id="42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8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427"/>
                                        <p:tgtEl>
                                          <p:spTgt spid="131">
                                            <p:txEl>
                                              <p:pRg end="38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8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6" st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430"/>
                                        <p:tgtEl>
                                          <p:spTgt spid="131">
                                            <p:txEl>
                                              <p:pRg end="66" st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1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9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433"/>
                                        <p:tgtEl>
                                          <p:spTgt spid="131">
                                            <p:txEl>
                                              <p:pRg end="89" st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4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1" st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436"/>
                                        <p:tgtEl>
                                          <p:spTgt spid="131">
                                            <p:txEl>
                                              <p:pRg end="111" st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37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41" st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439"/>
                                        <p:tgtEl>
                                          <p:spTgt spid="131">
                                            <p:txEl>
                                              <p:pRg end="141" st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40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71" st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442"/>
                                        <p:tgtEl>
                                          <p:spTgt spid="131">
                                            <p:txEl>
                                              <p:pRg end="171" st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76320"/>
            <a:ext cx="830556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Control Channels (CCH)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30556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Many different CCHs are used in a GSM </a:t>
            </a:r>
            <a:endParaRPr/>
          </a:p>
          <a:p>
            <a:pPr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Broadcast control channel (BCCH)</a:t>
            </a:r>
            <a:endParaRPr/>
          </a:p>
          <a:p>
            <a:pPr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Common control channel (CCCH)</a:t>
            </a:r>
            <a:endParaRPr/>
          </a:p>
          <a:p>
            <a:pPr lvl="1"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Dedicated control channel (DCCH)</a:t>
            </a:r>
            <a:endParaRPr/>
          </a:p>
        </p:txBody>
      </p:sp>
    </p:spTree>
  </p:cSld>
  <p:timing>
    <p:tnLst>
      <p:par>
        <p:cTn dur="indefinite" id="443" nodeType="tmRoot" restart="never">
          <p:childTnLst>
            <p:seq>
              <p:cTn dur="indefinite" id="444" nodeType="mainSeq">
                <p:childTnLst>
                  <p:par>
                    <p:cTn fill="hold" id="445">
                      <p:stCondLst>
                        <p:cond delay="indefinite"/>
                      </p:stCondLst>
                      <p:childTnLst>
                        <p:par>
                          <p:cTn fill="hold" id="446">
                            <p:stCondLst>
                              <p:cond delay="0"/>
                            </p:stCondLst>
                            <p:childTnLst>
                              <p:par>
                                <p:cTn fill="hold" id="447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2" st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49"/>
                                        <p:tgtEl>
                                          <p:spTgt spid="133">
                                            <p:txEl>
                                              <p:pRg end="72" st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0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2" st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52"/>
                                        <p:tgtEl>
                                          <p:spTgt spid="133">
                                            <p:txEl>
                                              <p:pRg end="102" st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3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35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55"/>
                                        <p:tgtEl>
                                          <p:spTgt spid="133">
                                            <p:txEl>
                                              <p:pRg end="135" st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76320"/>
            <a:ext cx="83815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Control Channels (CCH) </a:t>
            </a:r>
            <a:r>
              <a:rPr lang="en-US" sz="24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554120"/>
            <a:ext cx="8457840" cy="4525560"/>
          </a:xfrm>
          <a:prstGeom prst="rect">
            <a:avLst/>
          </a:prstGeom>
        </p:spPr>
        <p:txBody>
          <a:bodyPr bIns="45000" lIns="90000" rIns="90000" tIns="45000"/>
          <a:p>
            <a:pPr lvl="1">
              <a:lnSpc>
                <a:spcPct val="100000"/>
              </a:lnSpc>
              <a:buSzPct val="80000"/>
              <a:buFont typeface="Bookman Old Style"/>
              <a:buAutoNum type="arabicPeriod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Broadcast control channel (BCCH)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BTS use this channel to signal information to all MSs within a cell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800">
                <a:solidFill>
                  <a:srgbClr val="464653"/>
                </a:solidFill>
                <a:latin typeface="Gill Sans MT"/>
              </a:rPr>
              <a:t>The BTS sends information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For frequency correction via the frequency correction channel (FCCH)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About time synchronization via the synchronization channel (SCH)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456" nodeType="tmRoot" restart="never">
          <p:childTnLst>
            <p:seq>
              <p:cTn dur="indefinite" id="457" nodeType="mainSeq">
                <p:childTnLst>
                  <p:par>
                    <p:cTn fill="hold" id="458">
                      <p:stCondLst>
                        <p:cond delay="indefinite"/>
                      </p:stCondLst>
                      <p:childTnLst>
                        <p:par>
                          <p:cTn fill="hold" id="459">
                            <p:stCondLst>
                              <p:cond delay="0"/>
                            </p:stCondLst>
                            <p:childTnLst>
                              <p:par>
                                <p:cTn fill="hold" id="460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01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62"/>
                                        <p:tgtEl>
                                          <p:spTgt spid="135">
                                            <p:txEl>
                                              <p:pRg end="101" st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3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28" st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65"/>
                                        <p:tgtEl>
                                          <p:spTgt spid="135">
                                            <p:txEl>
                                              <p:pRg end="128" st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6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98" st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68"/>
                                        <p:tgtEl>
                                          <p:spTgt spid="135">
                                            <p:txEl>
                                              <p:pRg end="198" st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69" nodeType="with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63" st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471"/>
                                        <p:tgtEl>
                                          <p:spTgt spid="135">
                                            <p:txEl>
                                              <p:pRg end="263" st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76320"/>
            <a:ext cx="83815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Control Channels (CCH) </a:t>
            </a:r>
            <a:r>
              <a:rPr lang="en-US" sz="24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Common control channel (CCCH)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All information regarding connection setup between MS and BS is exchanged via the CCCH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800">
                <a:solidFill>
                  <a:srgbClr val="464653"/>
                </a:solidFill>
                <a:latin typeface="Gill Sans MT"/>
              </a:rPr>
              <a:t>BTS uses the paging channel (PCH) for paging the appropriate MS.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800">
                <a:solidFill>
                  <a:srgbClr val="464653"/>
                </a:solidFill>
                <a:latin typeface="Gill Sans MT"/>
              </a:rPr>
              <a:t>If an MS wants to set up a call, it uses the random access channel (RACH) to send data to the BTS.</a:t>
            </a:r>
            <a:endParaRPr/>
          </a:p>
        </p:txBody>
      </p:sp>
    </p:spTree>
  </p:cSld>
  <p:timing>
    <p:tnLst>
      <p:par>
        <p:cTn dur="indefinite" id="472" nodeType="tmRoot" restart="never">
          <p:childTnLst>
            <p:seq>
              <p:cTn dur="indefinite" id="473" nodeType="mainSeq">
                <p:childTnLst>
                  <p:par>
                    <p:cTn fill="hold" id="474">
                      <p:stCondLst>
                        <p:cond delay="indefinite"/>
                      </p:stCondLst>
                      <p:childTnLst>
                        <p:par>
                          <p:cTn fill="hold" id="475">
                            <p:stCondLst>
                              <p:cond delay="0"/>
                            </p:stCondLst>
                            <p:childTnLst>
                              <p:par>
                                <p:cTn fill="hold" id="476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17" st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78"/>
                                        <p:tgtEl>
                                          <p:spTgt spid="137">
                                            <p:txEl>
                                              <p:pRg end="117" st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79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83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81"/>
                                        <p:tgtEl>
                                          <p:spTgt spid="137">
                                            <p:txEl>
                                              <p:pRg end="183" st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82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82" st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84"/>
                                        <p:tgtEl>
                                          <p:spTgt spid="137">
                                            <p:txEl>
                                              <p:pRg end="282" st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76320"/>
            <a:ext cx="838152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Control Channels (CCH) </a:t>
            </a:r>
            <a:r>
              <a:rPr lang="en-US" sz="24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45784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typeface="Bookman Old Style"/>
              <a:buAutoNum type="arabicPeriod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Dedicated control channel (DCCH)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800">
                <a:solidFill>
                  <a:srgbClr val="464653"/>
                </a:solidFill>
                <a:latin typeface="Gill Sans MT"/>
              </a:rPr>
              <a:t>As long as an MS has not established a TCH with the BTS, it uses the stand-alone dedicated control channel (SDCCH) with a low data rate (782 bit/s) for signaling.</a:t>
            </a:r>
            <a:endParaRPr/>
          </a:p>
        </p:txBody>
      </p:sp>
    </p:spTree>
  </p:cSld>
  <p:timing>
    <p:tnLst>
      <p:par>
        <p:cTn dur="indefinite" id="485" nodeType="tmRoot" restart="never">
          <p:childTnLst>
            <p:seq>
              <p:cTn dur="indefinite" id="486" nodeType="mainSeq">
                <p:childTnLst>
                  <p:par>
                    <p:cTn fill="hold" id="487">
                      <p:stCondLst>
                        <p:cond delay="indefinite"/>
                      </p:stCondLst>
                      <p:childTnLst>
                        <p:par>
                          <p:cTn fill="hold" id="488">
                            <p:stCondLst>
                              <p:cond delay="0"/>
                            </p:stCondLst>
                            <p:childTnLst>
                              <p:par>
                                <p:cTn fill="hold" id="489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96" st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491"/>
                                        <p:tgtEl>
                                          <p:spTgt spid="139">
                                            <p:txEl>
                                              <p:pRg end="196" st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GSM – Protocol Architecture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Protocol Architecture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4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397160"/>
            <a:ext cx="7924320" cy="4930560"/>
          </a:xfrm>
          <a:prstGeom prst="rect">
            <a:avLst/>
          </a:prstGeom>
        </p:spPr>
      </p:pic>
    </p:spTree>
  </p:cSld>
  <p:timing>
    <p:tnLst>
      <p:par>
        <p:cTn dur="indefinite" id="492" nodeType="tmRoot" restart="never">
          <p:childTnLst>
            <p:seq>
              <p:cTn dur="indefinite" id="493" nodeType="mainSeq">
                <p:childTnLst>
                  <p:par>
                    <p:cTn fill="hold" id="494">
                      <p:stCondLst>
                        <p:cond delay="indefinite"/>
                      </p:stCondLst>
                      <p:childTnLst>
                        <p:par>
                          <p:cTn fill="hold" id="495">
                            <p:stCondLst>
                              <p:cond delay="0"/>
                            </p:stCondLst>
                            <p:childTnLst>
                              <p:par>
                                <p:cTn fill="hold" id="496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498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Worldwide subscribers of different mobile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
</a:t>
            </a:r>
            <a:r>
              <a:rPr lang="en-US" sz="3200">
                <a:solidFill>
                  <a:srgbClr val="464653"/>
                </a:solidFill>
                <a:latin typeface="Bookman Old Style"/>
              </a:rPr>
              <a:t>phone technologies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433160"/>
            <a:ext cx="7619760" cy="424584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7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0"/>
            <a:ext cx="84578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Protocol Architecture </a:t>
            </a:r>
            <a:r>
              <a:rPr lang="en-US" sz="20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686440" cy="48002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The physical layer, handles all radio-specific functions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Multiplexing,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synchronization with the BTS,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Detection of idle channels,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measurement of the channel quality on the downlink.</a:t>
            </a:r>
            <a:endParaRPr/>
          </a:p>
        </p:txBody>
      </p:sp>
    </p:spTree>
  </p:cSld>
  <p:timing>
    <p:tnLst>
      <p:par>
        <p:cTn dur="indefinite" id="499" nodeType="tmRoot" restart="never">
          <p:childTnLst>
            <p:seq>
              <p:cTn dur="indefinite" id="500" nodeType="mainSeq">
                <p:childTnLst>
                  <p:par>
                    <p:cTn fill="hold" id="501">
                      <p:stCondLst>
                        <p:cond delay="indefinite"/>
                      </p:stCondLst>
                      <p:childTnLst>
                        <p:par>
                          <p:cTn fill="hold" id="502">
                            <p:stCondLst>
                              <p:cond delay="0"/>
                            </p:stCondLst>
                            <p:childTnLst>
                              <p:par>
                                <p:cTn fill="hold" id="503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1" st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05"/>
                                        <p:tgtEl>
                                          <p:spTgt spid="145">
                                            <p:txEl>
                                              <p:pRg end="71" st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6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2" st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08"/>
                                        <p:tgtEl>
                                          <p:spTgt spid="145">
                                            <p:txEl>
                                              <p:pRg end="102" st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09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31" st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11"/>
                                        <p:tgtEl>
                                          <p:spTgt spid="145">
                                            <p:txEl>
                                              <p:pRg end="131" st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12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83" st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14"/>
                                        <p:tgtEl>
                                          <p:spTgt spid="145">
                                            <p:txEl>
                                              <p:pRg end="183" st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80880" y="0"/>
            <a:ext cx="84578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Protocol Architecture </a:t>
            </a:r>
            <a:r>
              <a:rPr lang="en-US" sz="20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686440" cy="51051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LAPDm protocol has been defined at the Um interface for layer two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LAPDm offers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reliable data transfer over connections,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re-sequencing of data frames, and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flow control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15" nodeType="tmRoot" restart="never">
          <p:childTnLst>
            <p:seq>
              <p:cTn dur="indefinite" id="516" nodeType="mainSeq">
                <p:childTnLst>
                  <p:par>
                    <p:cTn fill="hold" id="517">
                      <p:stCondLst>
                        <p:cond delay="indefinite"/>
                      </p:stCondLst>
                      <p:childTnLst>
                        <p:par>
                          <p:cTn fill="hold" id="518">
                            <p:stCondLst>
                              <p:cond delay="0"/>
                            </p:stCondLst>
                            <p:childTnLst>
                              <p:par>
                                <p:cTn fill="hold" id="519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80" st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21"/>
                                        <p:tgtEl>
                                          <p:spTgt spid="147">
                                            <p:txEl>
                                              <p:pRg end="80" st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2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21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24"/>
                                        <p:tgtEl>
                                          <p:spTgt spid="147">
                                            <p:txEl>
                                              <p:pRg end="121" st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5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56" st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27"/>
                                        <p:tgtEl>
                                          <p:spTgt spid="147">
                                            <p:txEl>
                                              <p:pRg end="156" st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8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69" st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30"/>
                                        <p:tgtEl>
                                          <p:spTgt spid="147">
                                            <p:txEl>
                                              <p:pRg end="169" st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0"/>
            <a:ext cx="84578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Protocol Architecture </a:t>
            </a:r>
            <a:r>
              <a:rPr lang="en-US" sz="20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1600200"/>
            <a:ext cx="8305560" cy="5028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In Network Layer, lowest sublayer is the radio resource management (RR)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Only a part of this layer, RR’, is implemented in the BTS, the remainder is situated in the BSC.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800">
                <a:solidFill>
                  <a:srgbClr val="000000"/>
                </a:solidFill>
                <a:latin typeface="Gill Sans MT"/>
              </a:rPr>
              <a:t>The functions of RR’ are supported by the BSC via the BTS management (BTSM).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The main tasks of RR are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setup,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maintenance,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release of radio channels,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Directly accesses the physical layer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for radio information and </a:t>
            </a:r>
            <a:endParaRPr/>
          </a:p>
          <a:p>
            <a:pPr lvl="1">
              <a:buSzPct val="76000"/>
              <a:buFont charset="2" typeface="Wingdings 3"/>
              <a:buChar char="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offers a reliable connection to the next higher layer</a:t>
            </a:r>
            <a:endParaRPr/>
          </a:p>
        </p:txBody>
      </p:sp>
    </p:spTree>
  </p:cSld>
  <p:timing>
    <p:tnLst>
      <p:par>
        <p:cTn dur="indefinite" id="531" nodeType="tmRoot" restart="never">
          <p:childTnLst>
            <p:seq>
              <p:cTn dur="indefinite" id="532" nodeType="mainSeq">
                <p:childTnLst>
                  <p:par>
                    <p:cTn fill="hold" id="533">
                      <p:stCondLst>
                        <p:cond delay="indefinite"/>
                      </p:stCondLst>
                      <p:childTnLst>
                        <p:par>
                          <p:cTn fill="hold" id="534">
                            <p:stCondLst>
                              <p:cond delay="0"/>
                            </p:stCondLst>
                            <p:childTnLst>
                              <p:par>
                                <p:cTn fill="hold" id="53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73" st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37"/>
                                        <p:tgtEl>
                                          <p:spTgt spid="149">
                                            <p:txEl>
                                              <p:pRg end="273" st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38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81" st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40"/>
                                        <p:tgtEl>
                                          <p:spTgt spid="149">
                                            <p:txEl>
                                              <p:pRg end="281" st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1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94" st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43"/>
                                        <p:tgtEl>
                                          <p:spTgt spid="149">
                                            <p:txEl>
                                              <p:pRg end="294" st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4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21" st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46"/>
                                        <p:tgtEl>
                                          <p:spTgt spid="149">
                                            <p:txEl>
                                              <p:pRg end="321" st="2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47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59" st="3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49"/>
                                        <p:tgtEl>
                                          <p:spTgt spid="149">
                                            <p:txEl>
                                              <p:pRg end="359" st="3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0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86" st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52"/>
                                        <p:tgtEl>
                                          <p:spTgt spid="149">
                                            <p:txEl>
                                              <p:pRg end="386" st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53" nodeType="with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40" st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55"/>
                                        <p:tgtEl>
                                          <p:spTgt spid="149">
                                            <p:txEl>
                                              <p:pRg end="440" st="3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0"/>
            <a:ext cx="84578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Protocol Architecture </a:t>
            </a:r>
            <a:r>
              <a:rPr lang="en-US" sz="20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305560" cy="4525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Mobility management (MM) contains functions for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registration,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authentication,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identification,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location updating,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provision of TMSI that replaces IMSI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MM offers a reliable connection to the next higher layer</a:t>
            </a:r>
            <a:endParaRPr/>
          </a:p>
        </p:txBody>
      </p:sp>
    </p:spTree>
  </p:cSld>
  <p:timing>
    <p:tnLst>
      <p:par>
        <p:cTn dur="indefinite" id="556" nodeType="tmRoot" restart="never">
          <p:childTnLst>
            <p:seq>
              <p:cTn dur="indefinite" id="557" nodeType="mainSeq">
                <p:childTnLst>
                  <p:par>
                    <p:cTn fill="hold" id="558">
                      <p:stCondLst>
                        <p:cond delay="indefinite"/>
                      </p:stCondLst>
                      <p:childTnLst>
                        <p:par>
                          <p:cTn fill="hold" id="559">
                            <p:stCondLst>
                              <p:cond delay="0"/>
                            </p:stCondLst>
                            <p:childTnLst>
                              <p:par>
                                <p:cTn fill="hold" id="560" nodeType="click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4" st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62"/>
                                        <p:tgtEl>
                                          <p:spTgt spid="151">
                                            <p:txEl>
                                              <p:pRg end="64" st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3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0" st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65"/>
                                        <p:tgtEl>
                                          <p:spTgt spid="151">
                                            <p:txEl>
                                              <p:pRg end="80" st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6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7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68"/>
                                        <p:tgtEl>
                                          <p:spTgt spid="151">
                                            <p:txEl>
                                              <p:pRg end="97" st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9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17" st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71"/>
                                        <p:tgtEl>
                                          <p:spTgt spid="151">
                                            <p:txEl>
                                              <p:pRg end="117" st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2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54" st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74"/>
                                        <p:tgtEl>
                                          <p:spTgt spid="151">
                                            <p:txEl>
                                              <p:pRg end="154" st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75" nodeType="withEffect" presetClass="entr" presetID="18" presetSubtype="1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11" st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 additive="repl">
                                        <p:cTn dur="500" fill="freeze" id="577"/>
                                        <p:tgtEl>
                                          <p:spTgt spid="151">
                                            <p:txEl>
                                              <p:pRg end="211" st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80880" y="0"/>
            <a:ext cx="84578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Protocol Architecture </a:t>
            </a:r>
            <a:r>
              <a:rPr lang="en-US" sz="20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8305560" cy="49525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Call management (CM) layer contains three entities: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call control (CC),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short message service (SMS), 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supplementary service (SS).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CC provides a point-to-point connection between two terminals and is used by higher layers for call establishment, call clearing and change of call parameters.</a:t>
            </a:r>
            <a:endParaRPr/>
          </a:p>
        </p:txBody>
      </p:sp>
    </p:spTree>
  </p:cSld>
  <p:timing>
    <p:tnLst>
      <p:par>
        <p:cTn dur="indefinite" id="578" nodeType="tmRoot" restart="never">
          <p:childTnLst>
            <p:seq>
              <p:cTn dur="indefinite" id="579" nodeType="mainSeq">
                <p:childTnLst>
                  <p:par>
                    <p:cTn fill="hold" id="580">
                      <p:stCondLst>
                        <p:cond delay="indefinite"/>
                      </p:stCondLst>
                      <p:childTnLst>
                        <p:par>
                          <p:cTn fill="hold" id="581">
                            <p:stCondLst>
                              <p:cond delay="0"/>
                            </p:stCondLst>
                            <p:childTnLst>
                              <p:par>
                                <p:cTn fill="hold" id="582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3" st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84"/>
                                        <p:tgtEl>
                                          <p:spTgt spid="153">
                                            <p:txEl>
                                              <p:pRg end="73" st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5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3" st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87"/>
                                        <p:tgtEl>
                                          <p:spTgt spid="153">
                                            <p:txEl>
                                              <p:pRg end="103" st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8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32" st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590"/>
                                        <p:tgtEl>
                                          <p:spTgt spid="153">
                                            <p:txEl>
                                              <p:pRg end="132" st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1">
                      <p:stCondLst>
                        <p:cond delay="indefinite"/>
                      </p:stCondLst>
                      <p:childTnLst>
                        <p:par>
                          <p:cTn fill="hold" id="592">
                            <p:stCondLst>
                              <p:cond delay="0"/>
                            </p:stCondLst>
                            <p:childTnLst>
                              <p:par>
                                <p:cTn fill="hold" id="593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92" st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595"/>
                                        <p:tgtEl>
                                          <p:spTgt spid="153">
                                            <p:txEl>
                                              <p:pRg end="292" st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0"/>
            <a:ext cx="86864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Protocol Architecture </a:t>
            </a:r>
            <a:r>
              <a:rPr lang="en-US" sz="2000">
                <a:solidFill>
                  <a:srgbClr val="464653"/>
                </a:solidFill>
                <a:latin typeface="Bookman Old Style"/>
              </a:rPr>
              <a:t>(Contd…)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686440" cy="5028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Additional protocols are used at the Abis and A interfaces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Data transmission at the physical layer typically uses pulse code modulation (PCM) systems.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Signaling system No. 7 (SS7) is used for signaling between an MSC and a BSC. This protocol also transfers all management information between MSCs, HLR, VLRs, AuC, EIR, and OMC.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An MSC can also control a BSS via a BSS application part (BSSAP).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96" nodeType="tmRoot" restart="never">
          <p:childTnLst>
            <p:seq>
              <p:cTn dur="indefinite" id="597" nodeType="mainSeq">
                <p:childTnLst>
                  <p:par>
                    <p:cTn fill="hold" id="598">
                      <p:stCondLst>
                        <p:cond delay="indefinite"/>
                      </p:stCondLst>
                      <p:childTnLst>
                        <p:par>
                          <p:cTn fill="hold" id="599">
                            <p:stCondLst>
                              <p:cond delay="0"/>
                            </p:stCondLst>
                            <p:childTnLst>
                              <p:par>
                                <p:cTn fill="hold" id="60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30" st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602"/>
                                        <p:tgtEl>
                                          <p:spTgt spid="155">
                                            <p:txEl>
                                              <p:pRg end="330" st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03" nodeType="with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96" st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dur="500" fill="freeze" id="605"/>
                                        <p:tgtEl>
                                          <p:spTgt spid="155">
                                            <p:txEl>
                                              <p:pRg end="396" st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GSM – Frequency Allocation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Frequency Allocation in GSM</a:t>
            </a:r>
            <a:endParaRPr/>
          </a:p>
        </p:txBody>
      </p:sp>
      <p:graphicFrame>
        <p:nvGraphicFramePr>
          <p:cNvPr id="158" name="Table 2"/>
          <p:cNvGraphicFramePr/>
          <p:nvPr/>
        </p:nvGraphicFramePr>
        <p:xfrm>
          <a:off x="1066680" y="1625760"/>
          <a:ext cx="7009920" cy="1879200"/>
        </p:xfrm>
        <a:graphic>
          <a:graphicData uri="http://schemas.openxmlformats.org/drawingml/2006/table">
            <a:tbl>
              <a:tblPr/>
              <a:tblGrid>
                <a:gridCol w="2336760"/>
                <a:gridCol w="2336760"/>
                <a:gridCol w="2336400"/>
              </a:tblGrid>
              <a:tr h="469800">
                <a:tc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Uplink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Downlink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GSM 900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890-915 MHz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935-960 MHz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GSM 1800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1710-1785 MHz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1805-1880 MHz</a:t>
                      </a:r>
                      <a:endParaRPr/>
                    </a:p>
                  </a:txBody>
                  <a:tcPr/>
                </a:tc>
              </a:tr>
              <a:tr h="469800"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GSM 1900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1850-1910 MHz</a:t>
                      </a:r>
                      <a:endParaRPr/>
                    </a:p>
                  </a:txBody>
                  <a:tcPr/>
                </a:tc>
                <a:tc>
                  <a:txBody>
                    <a:bodyPr wrap="none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Gill Sans MT"/>
                        </a:rPr>
                        <a:t>1930-1990 MHz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155520" y="-1554120"/>
            <a:ext cx="5124240" cy="3247560"/>
          </a:xfrm>
          <a:prstGeom prst="rect">
            <a:avLst/>
          </a:prstGeom>
        </p:spPr>
      </p:sp>
      <p:sp>
        <p:nvSpPr>
          <p:cNvPr id="160" name="CustomShape 4"/>
          <p:cNvSpPr/>
          <p:nvPr/>
        </p:nvSpPr>
        <p:spPr>
          <a:xfrm>
            <a:off x="155520" y="-1554120"/>
            <a:ext cx="5124240" cy="3247560"/>
          </a:xfrm>
          <a:prstGeom prst="rect">
            <a:avLst/>
          </a:prstGeom>
        </p:spPr>
      </p:sp>
      <p:sp>
        <p:nvSpPr>
          <p:cNvPr id="161" name="CustomShape 5"/>
          <p:cNvSpPr/>
          <p:nvPr/>
        </p:nvSpPr>
        <p:spPr>
          <a:xfrm>
            <a:off x="155520" y="-1554120"/>
            <a:ext cx="5124240" cy="3247560"/>
          </a:xfrm>
          <a:prstGeom prst="rect">
            <a:avLst/>
          </a:prstGeom>
        </p:spPr>
      </p:sp>
    </p:spTree>
  </p:cSld>
  <p:timing>
    <p:tnLst>
      <p:par>
        <p:cTn dur="indefinite" id="606" nodeType="tmRoot" restart="never">
          <p:childTnLst>
            <p:seq>
              <p:cTn dur="indefinite" id="607" nodeType="mainSeq">
                <p:childTnLst>
                  <p:par>
                    <p:cTn fill="hold" id="608">
                      <p:stCondLst>
                        <p:cond delay="indefinite"/>
                      </p:stCondLst>
                      <p:childTnLst>
                        <p:par>
                          <p:cTn fill="hold" id="609">
                            <p:stCondLst>
                              <p:cond delay="0"/>
                            </p:stCondLst>
                            <p:childTnLst>
                              <p:par>
                                <p:cTn fill="hold" id="610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612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GSM Routing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Mobile Terminated Call 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6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219320"/>
            <a:ext cx="7543440" cy="5293440"/>
          </a:xfrm>
          <a:prstGeom prst="rect">
            <a:avLst/>
          </a:prstGeom>
        </p:spPr>
      </p:pic>
      <p:sp>
        <p:nvSpPr>
          <p:cNvPr id="166" name="CustomShape 3"/>
          <p:cNvSpPr/>
          <p:nvPr/>
        </p:nvSpPr>
        <p:spPr>
          <a:xfrm>
            <a:off x="609480" y="1143000"/>
            <a:ext cx="2285640" cy="380520"/>
          </a:xfrm>
          <a:prstGeom prst="rect">
            <a:avLst/>
          </a:prstGeom>
          <a:solidFill>
            <a:srgbClr val="ffffff"/>
          </a:solidFill>
        </p:spPr>
      </p:sp>
    </p:spTree>
  </p:cSld>
  <p:timing>
    <p:tnLst>
      <p:par>
        <p:cTn dur="indefinite" id="613" nodeType="tmRoot" restart="never">
          <p:childTnLst>
            <p:seq>
              <p:cTn dur="indefinite" id="614" nodeType="mainSeq">
                <p:childTnLst>
                  <p:par>
                    <p:cTn fill="hold" id="615">
                      <p:stCondLst>
                        <p:cond delay="indefinite"/>
                      </p:stCondLst>
                      <p:childTnLst>
                        <p:par>
                          <p:cTn fill="hold" id="616">
                            <p:stCondLst>
                              <p:cond delay="0"/>
                            </p:stCondLst>
                            <p:childTnLst>
                              <p:par>
                                <p:cTn fill="hold" id="617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619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Development of different generations of mobile telecommunication systems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278720"/>
            <a:ext cx="7314840" cy="5045400"/>
          </a:xfrm>
          <a:prstGeom prst="rect">
            <a:avLst/>
          </a:prstGeom>
        </p:spPr>
      </p:pic>
    </p:spTree>
  </p:cSld>
  <p:timing>
    <p:tnLst>
      <p:par>
        <p:cTn dur="indefinite" id="8" nodeType="tmRoot" restart="never">
          <p:childTnLst>
            <p:seq>
              <p:cTn dur="indefinite" id="9" nodeType="mainSeq">
                <p:childTnLst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14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Mobile Originating Call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6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447920"/>
            <a:ext cx="6857640" cy="4333320"/>
          </a:xfrm>
          <a:prstGeom prst="rect">
            <a:avLst/>
          </a:prstGeom>
        </p:spPr>
      </p:pic>
    </p:spTree>
  </p:cSld>
  <p:timing>
    <p:tnLst>
      <p:par>
        <p:cTn dur="indefinite" id="620" nodeType="tmRoot" restart="never">
          <p:childTnLst>
            <p:seq>
              <p:cTn dur="indefinite" id="621" nodeType="mainSeq">
                <p:childTnLst>
                  <p:par>
                    <p:cTn fill="hold" id="622">
                      <p:stCondLst>
                        <p:cond delay="indefinite"/>
                      </p:stCondLst>
                      <p:childTnLst>
                        <p:par>
                          <p:cTn fill="hold" id="623">
                            <p:stCondLst>
                              <p:cond delay="0"/>
                            </p:stCondLst>
                            <p:childTnLst>
                              <p:par>
                                <p:cTn fill="hold" id="624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626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Message flow for MTC, MOC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7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080" y="1295280"/>
            <a:ext cx="5650560" cy="5486040"/>
          </a:xfrm>
          <a:prstGeom prst="rect">
            <a:avLst/>
          </a:prstGeom>
        </p:spPr>
      </p:pic>
    </p:spTree>
  </p:cSld>
  <p:timing>
    <p:tnLst>
      <p:par>
        <p:cTn dur="indefinite" id="627" nodeType="tmRoot" restart="never">
          <p:childTnLst>
            <p:seq>
              <p:cTn dur="indefinite" id="628" nodeType="mainSeq">
                <p:childTnLst>
                  <p:par>
                    <p:cTn fill="hold" id="629">
                      <p:stCondLst>
                        <p:cond delay="indefinite"/>
                      </p:stCondLst>
                      <p:childTnLst>
                        <p:par>
                          <p:cTn fill="hold" id="630">
                            <p:stCondLst>
                              <p:cond delay="0"/>
                            </p:stCondLst>
                            <p:childTnLst>
                              <p:par>
                                <p:cTn fill="hold" id="631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633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MOC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7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90720" y="1143000"/>
            <a:ext cx="6933960" cy="5176800"/>
          </a:xfrm>
          <a:prstGeom prst="rect">
            <a:avLst/>
          </a:prstGeom>
        </p:spPr>
      </p:pic>
    </p:spTree>
  </p:cSld>
  <p:timing>
    <p:tnLst>
      <p:par>
        <p:cTn dur="indefinite" id="634" nodeType="tmRoot" restart="never">
          <p:childTnLst>
            <p:seq>
              <p:cTn dur="indefinite" id="635" nodeType="mainSeq">
                <p:childTnLst>
                  <p:par>
                    <p:cTn fill="hold" id="636">
                      <p:stCondLst>
                        <p:cond delay="indefinite"/>
                      </p:stCondLst>
                      <p:childTnLst>
                        <p:par>
                          <p:cTn fill="hold" id="637">
                            <p:stCondLst>
                              <p:cond delay="0"/>
                            </p:stCondLst>
                            <p:childTnLst>
                              <p:par>
                                <p:cTn fill="hold" id="638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64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GSM Handover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Handover Scenarios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Intra Cell 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Inter-cell, Intra BSC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Inter BSC, Intra MSC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Inter MSC</a:t>
            </a:r>
            <a:endParaRPr/>
          </a:p>
        </p:txBody>
      </p:sp>
    </p:spTree>
  </p:cSld>
  <p:timing>
    <p:tnLst>
      <p:par>
        <p:cTn dur="indefinite" id="641" nodeType="tmRoot" restart="never">
          <p:childTnLst>
            <p:seq>
              <p:cTn dur="indefinite" id="642" nodeType="mainSeq">
                <p:childTnLst>
                  <p:par>
                    <p:cTn fill="hold" id="643">
                      <p:stCondLst>
                        <p:cond delay="indefinite"/>
                      </p:stCondLst>
                      <p:childTnLst>
                        <p:par>
                          <p:cTn fill="hold" id="644">
                            <p:stCondLst>
                              <p:cond delay="0"/>
                            </p:stCondLst>
                            <p:childTnLst>
                              <p:par>
                                <p:cTn fill="hold" id="64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47"/>
                                        <p:tgtEl>
                                          <p:spTgt spid="178">
                                            <p:txEl>
                                              <p:pRg end="1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48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4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50"/>
                                        <p:tgtEl>
                                          <p:spTgt spid="178">
                                            <p:txEl>
                                              <p:pRg end="34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51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5" st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53"/>
                                        <p:tgtEl>
                                          <p:spTgt spid="178">
                                            <p:txEl>
                                              <p:pRg end="55" st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54" nodeType="with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5" st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56"/>
                                        <p:tgtEl>
                                          <p:spTgt spid="178">
                                            <p:txEl>
                                              <p:pRg end="65" st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Handover Types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8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66680" y="1295280"/>
            <a:ext cx="7314840" cy="5001480"/>
          </a:xfrm>
          <a:prstGeom prst="rect">
            <a:avLst/>
          </a:prstGeom>
        </p:spPr>
      </p:pic>
    </p:spTree>
  </p:cSld>
  <p:timing>
    <p:tnLst>
      <p:par>
        <p:cTn dur="indefinite" id="657" nodeType="tmRoot" restart="never">
          <p:childTnLst>
            <p:seq>
              <p:cTn dur="indefinite" id="658" nodeType="mainSeq">
                <p:childTnLst>
                  <p:par>
                    <p:cTn fill="hold" id="659">
                      <p:stCondLst>
                        <p:cond delay="indefinite"/>
                      </p:stCondLst>
                      <p:childTnLst>
                        <p:par>
                          <p:cTn fill="hold" id="660">
                            <p:stCondLst>
                              <p:cond delay="0"/>
                            </p:stCondLst>
                            <p:childTnLst>
                              <p:par>
                                <p:cTn fill="hold" id="661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663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Intra-MSC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8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04880" y="1476360"/>
            <a:ext cx="7981560" cy="5076360"/>
          </a:xfrm>
          <a:prstGeom prst="rect">
            <a:avLst/>
          </a:prstGeom>
        </p:spPr>
      </p:pic>
    </p:spTree>
  </p:cSld>
  <p:timing>
    <p:tnLst>
      <p:par>
        <p:cTn dur="indefinite" id="664" nodeType="tmRoot" restart="never">
          <p:childTnLst>
            <p:seq>
              <p:cTn dur="indefinite" id="665" nodeType="mainSeq">
                <p:childTnLst>
                  <p:par>
                    <p:cTn fill="hold" id="666">
                      <p:stCondLst>
                        <p:cond delay="indefinite"/>
                      </p:stCondLst>
                      <p:childTnLst>
                        <p:par>
                          <p:cTn fill="hold" id="667">
                            <p:stCondLst>
                              <p:cond delay="0"/>
                            </p:stCondLst>
                            <p:childTnLst>
                              <p:par>
                                <p:cTn fill="hold" id="668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67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Security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Security Services by GSM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Access Control and Authentication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Confidentiality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Anonymity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71" nodeType="tmRoot" restart="never">
          <p:childTnLst>
            <p:seq>
              <p:cTn dur="indefinite" id="672" nodeType="mainSeq">
                <p:childTnLst>
                  <p:par>
                    <p:cTn fill="hold" id="673">
                      <p:stCondLst>
                        <p:cond delay="indefinite"/>
                      </p:stCondLst>
                      <p:childTnLst>
                        <p:par>
                          <p:cTn fill="hold" id="674">
                            <p:stCondLst>
                              <p:cond delay="0"/>
                            </p:stCondLst>
                            <p:childTnLst>
                              <p:par>
                                <p:cTn fill="hold" id="675" nodeType="clickEffect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677"/>
                                        <p:tgtEl>
                                          <p:spTgt spid="187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678"/>
                                        <p:tgtEl>
                                          <p:spTgt spid="187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679"/>
                                        <p:tgtEl>
                                          <p:spTgt spid="187">
                                            <p:txEl>
                                              <p:pRg end="34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80" nodeType="withEffect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0" st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682"/>
                                        <p:tgtEl>
                                          <p:spTgt spid="187">
                                            <p:txEl>
                                              <p:pRg end="50" st="3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683"/>
                                        <p:tgtEl>
                                          <p:spTgt spid="187">
                                            <p:txEl>
                                              <p:pRg end="50" st="3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684"/>
                                        <p:tgtEl>
                                          <p:spTgt spid="187">
                                            <p:txEl>
                                              <p:pRg end="50" st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85" nodeType="withEffect" presetClass="entr" presetID="5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0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687"/>
                                        <p:tgtEl>
                                          <p:spTgt spid="187">
                                            <p:txEl>
                                              <p:pRg end="60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688"/>
                                        <p:tgtEl>
                                          <p:spTgt spid="187">
                                            <p:txEl>
                                              <p:pRg end="60" st="5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689"/>
                                        <p:tgtEl>
                                          <p:spTgt spid="187">
                                            <p:txEl>
                                              <p:pRg end="60" st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3 Algorithms for Security Services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Algorithm A3 for authentication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A5 for Encryption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A8 for Generation of Cipher Key</a:t>
            </a:r>
            <a:endParaRPr/>
          </a:p>
        </p:txBody>
      </p:sp>
    </p:spTree>
  </p:cSld>
  <p:timing>
    <p:tnLst>
      <p:par>
        <p:cTn dur="indefinite" id="690" nodeType="tmRoot" restart="never">
          <p:childTnLst>
            <p:seq>
              <p:cTn dur="indefinite" id="691" nodeType="mainSeq">
                <p:childTnLst>
                  <p:par>
                    <p:cTn fill="hold" id="692">
                      <p:stCondLst>
                        <p:cond delay="indefinite"/>
                      </p:stCondLst>
                      <p:childTnLst>
                        <p:par>
                          <p:cTn fill="hold" id="693">
                            <p:stCondLst>
                              <p:cond delay="0"/>
                            </p:stCondLst>
                            <p:childTnLst>
                              <p:par>
                                <p:cTn fill="hold" id="694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696"/>
                                        <p:tgtEl>
                                          <p:spTgt spid="189">
                                            <p:txEl>
                                              <p:pRg end="32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9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0" st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699"/>
                                        <p:tgtEl>
                                          <p:spTgt spid="189">
                                            <p:txEl>
                                              <p:pRg end="50" st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700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82" st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702"/>
                                        <p:tgtEl>
                                          <p:spTgt spid="189">
                                            <p:txEl>
                                              <p:pRg end="82" st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GSM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Authentication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76200" y="1219320"/>
            <a:ext cx="6800400" cy="5165280"/>
          </a:xfrm>
          <a:prstGeom prst="rect">
            <a:avLst/>
          </a:prstGeom>
        </p:spPr>
      </p:pic>
    </p:spTree>
  </p:cSld>
  <p:timing>
    <p:tnLst>
      <p:par>
        <p:cTn dur="indefinite" id="703" nodeType="tmRoot" restart="never">
          <p:childTnLst>
            <p:seq>
              <p:cTn dur="indefinite" id="704" nodeType="mainSeq">
                <p:childTnLst>
                  <p:par>
                    <p:cTn fill="hold" id="705">
                      <p:stCondLst>
                        <p:cond delay="indefinite"/>
                      </p:stCondLst>
                      <p:childTnLst>
                        <p:par>
                          <p:cTn fill="hold" id="706">
                            <p:stCondLst>
                              <p:cond delay="0"/>
                            </p:stCondLst>
                            <p:childTnLst>
                              <p:par>
                                <p:cTn fill="hold" id="707" nodeType="clickEffect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dur="500" fill="freeze" id="709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Encryption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9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23880" y="1219320"/>
            <a:ext cx="6695640" cy="5251680"/>
          </a:xfrm>
          <a:prstGeom prst="rect">
            <a:avLst/>
          </a:prstGeom>
        </p:spPr>
      </p:pic>
    </p:spTree>
  </p:cSld>
  <p:timing>
    <p:tnLst>
      <p:par>
        <p:cTn dur="indefinite" id="710" nodeType="tmRoot" restart="never">
          <p:childTnLst>
            <p:seq>
              <p:cTn dur="indefinite" id="711" nodeType="mainSeq">
                <p:childTnLst>
                  <p:par>
                    <p:cTn fill="hold" id="712">
                      <p:stCondLst>
                        <p:cond delay="indefinite"/>
                      </p:stCondLst>
                      <p:childTnLst>
                        <p:par>
                          <p:cTn fill="hold" id="713">
                            <p:stCondLst>
                              <p:cond delay="0"/>
                            </p:stCondLst>
                            <p:childTnLst>
                              <p:par>
                                <p:cTn fill="hold" id="714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716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GPRS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GPRS Architecture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pic>
        <p:nvPicPr>
          <p:cNvPr descr="" id="199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1306440"/>
            <a:ext cx="7162560" cy="4749840"/>
          </a:xfrm>
          <a:prstGeom prst="rect">
            <a:avLst/>
          </a:prstGeom>
        </p:spPr>
      </p:pic>
    </p:spTree>
  </p:cSld>
  <p:timing>
    <p:tnLst>
      <p:par>
        <p:cTn dur="indefinite" id="717" nodeType="tmRoot" restart="never">
          <p:childTnLst>
            <p:seq>
              <p:cTn dur="indefinite" id="718" nodeType="mainSeq">
                <p:childTnLst>
                  <p:par>
                    <p:cTn fill="hold" id="719">
                      <p:stCondLst>
                        <p:cond delay="indefinite"/>
                      </p:stCondLst>
                      <p:childTnLst>
                        <p:par>
                          <p:cTn fill="hold" id="720">
                            <p:stCondLst>
                              <p:cond delay="0"/>
                            </p:stCondLst>
                            <p:childTnLst>
                              <p:par>
                                <p:cTn fill="hold" id="72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723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UMTS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Architecture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1523880" y="2438280"/>
            <a:ext cx="1142640" cy="761760"/>
          </a:xfrm>
          <a:prstGeom prst="rect">
            <a:avLst/>
          </a:prstGeom>
          <a:solidFill>
            <a:srgbClr val="638cae"/>
          </a:solidFill>
          <a:ln w="1908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UE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3352680" y="2438280"/>
            <a:ext cx="1142640" cy="761760"/>
          </a:xfrm>
          <a:prstGeom prst="rect">
            <a:avLst/>
          </a:prstGeom>
          <a:solidFill>
            <a:srgbClr val="638cae"/>
          </a:solidFill>
          <a:ln w="1908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UTRAN</a:t>
            </a:r>
            <a:endParaRPr/>
          </a:p>
        </p:txBody>
      </p:sp>
      <p:sp>
        <p:nvSpPr>
          <p:cNvPr id="204" name="CustomShape 4"/>
          <p:cNvSpPr/>
          <p:nvPr/>
        </p:nvSpPr>
        <p:spPr>
          <a:xfrm>
            <a:off x="5257800" y="2438280"/>
            <a:ext cx="1142640" cy="761760"/>
          </a:xfrm>
          <a:prstGeom prst="rect">
            <a:avLst/>
          </a:prstGeom>
          <a:solidFill>
            <a:srgbClr val="638cae"/>
          </a:solidFill>
          <a:ln w="1908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CN</a:t>
            </a:r>
            <a:endParaRPr/>
          </a:p>
        </p:txBody>
      </p:sp>
      <p:sp>
        <p:nvSpPr>
          <p:cNvPr id="205" name="Line 5"/>
          <p:cNvSpPr/>
          <p:nvPr/>
        </p:nvSpPr>
        <p:spPr>
          <a:xfrm>
            <a:off x="2666880" y="2819160"/>
            <a:ext cx="6858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6" name="Line 6"/>
          <p:cNvSpPr/>
          <p:nvPr/>
        </p:nvSpPr>
        <p:spPr>
          <a:xfrm>
            <a:off x="4495680" y="2819160"/>
            <a:ext cx="7621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07" name="Line 7"/>
          <p:cNvSpPr/>
          <p:nvPr/>
        </p:nvSpPr>
        <p:spPr>
          <a:xfrm>
            <a:off x="2971800" y="1981080"/>
            <a:ext cx="0" cy="1752480"/>
          </a:xfrm>
          <a:prstGeom prst="line">
            <a:avLst/>
          </a:prstGeom>
          <a:ln w="9360">
            <a:solidFill>
              <a:srgbClr val="000000"/>
            </a:solidFill>
            <a:custDash>
              <a:ds d="35000" sp="105000"/>
              <a:ds d="140000" sp="105000"/>
            </a:custDash>
            <a:round/>
          </a:ln>
        </p:spPr>
      </p:sp>
      <p:sp>
        <p:nvSpPr>
          <p:cNvPr id="208" name="Line 8"/>
          <p:cNvSpPr/>
          <p:nvPr/>
        </p:nvSpPr>
        <p:spPr>
          <a:xfrm>
            <a:off x="4876560" y="1981080"/>
            <a:ext cx="0" cy="1752480"/>
          </a:xfrm>
          <a:prstGeom prst="line">
            <a:avLst/>
          </a:prstGeom>
          <a:ln w="9360">
            <a:solidFill>
              <a:srgbClr val="000000"/>
            </a:solidFill>
            <a:custDash>
              <a:ds d="35000" sp="105000"/>
              <a:ds d="140000" sp="105000"/>
            </a:custDash>
            <a:round/>
          </a:ln>
        </p:spPr>
      </p:sp>
      <p:sp>
        <p:nvSpPr>
          <p:cNvPr id="209" name="CustomShape 9"/>
          <p:cNvSpPr/>
          <p:nvPr/>
        </p:nvSpPr>
        <p:spPr>
          <a:xfrm>
            <a:off x="2743200" y="152388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ill Sans MT"/>
              </a:rPr>
              <a:t>Uu</a:t>
            </a:r>
            <a:endParaRPr/>
          </a:p>
        </p:txBody>
      </p:sp>
      <p:sp>
        <p:nvSpPr>
          <p:cNvPr id="210" name="CustomShape 10"/>
          <p:cNvSpPr/>
          <p:nvPr/>
        </p:nvSpPr>
        <p:spPr>
          <a:xfrm>
            <a:off x="4648320" y="152388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ill Sans MT"/>
              </a:rPr>
              <a:t>Iu</a:t>
            </a:r>
            <a:endParaRPr/>
          </a:p>
        </p:txBody>
      </p:sp>
      <p:sp>
        <p:nvSpPr>
          <p:cNvPr id="211" name="CustomShape 11"/>
          <p:cNvSpPr/>
          <p:nvPr/>
        </p:nvSpPr>
        <p:spPr>
          <a:xfrm>
            <a:off x="304920" y="4343400"/>
            <a:ext cx="9219960" cy="1553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ill Sans MT"/>
              </a:rPr>
              <a:t>UMTS: Universal  Mobile Telecommunications System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ill Sans MT"/>
              </a:rPr>
              <a:t>UE: User Equipment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ill Sans MT"/>
              </a:rPr>
              <a:t>UTRAN: Universal Terrestrial Radio Access Network</a:t>
            </a:r>
            <a:endParaRPr/>
          </a:p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Gill Sans MT"/>
              </a:rPr>
              <a:t>CN: Core Network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Architecture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1523880" y="2438280"/>
            <a:ext cx="1142640" cy="761760"/>
          </a:xfrm>
          <a:prstGeom prst="rect">
            <a:avLst/>
          </a:prstGeom>
          <a:solidFill>
            <a:srgbClr val="638cae"/>
          </a:solidFill>
          <a:ln w="1908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UE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3352680" y="2438280"/>
            <a:ext cx="1142640" cy="761760"/>
          </a:xfrm>
          <a:prstGeom prst="rect">
            <a:avLst/>
          </a:prstGeom>
          <a:solidFill>
            <a:srgbClr val="638cae"/>
          </a:solidFill>
          <a:ln w="1908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UTRAN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5257800" y="2438280"/>
            <a:ext cx="1142640" cy="761760"/>
          </a:xfrm>
          <a:prstGeom prst="rect">
            <a:avLst/>
          </a:prstGeom>
          <a:solidFill>
            <a:srgbClr val="638cae"/>
          </a:solidFill>
          <a:ln w="19080">
            <a:solidFill>
              <a:srgbClr val="000000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CN</a:t>
            </a:r>
            <a:endParaRPr/>
          </a:p>
        </p:txBody>
      </p:sp>
      <p:sp>
        <p:nvSpPr>
          <p:cNvPr id="216" name="Line 5"/>
          <p:cNvSpPr/>
          <p:nvPr/>
        </p:nvSpPr>
        <p:spPr>
          <a:xfrm>
            <a:off x="2666880" y="2819160"/>
            <a:ext cx="6858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7" name="Line 6"/>
          <p:cNvSpPr/>
          <p:nvPr/>
        </p:nvSpPr>
        <p:spPr>
          <a:xfrm>
            <a:off x="4495680" y="2819160"/>
            <a:ext cx="76212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18" name="Line 7"/>
          <p:cNvSpPr/>
          <p:nvPr/>
        </p:nvSpPr>
        <p:spPr>
          <a:xfrm>
            <a:off x="2971800" y="1981080"/>
            <a:ext cx="0" cy="1752480"/>
          </a:xfrm>
          <a:prstGeom prst="line">
            <a:avLst/>
          </a:prstGeom>
          <a:ln w="9360">
            <a:solidFill>
              <a:srgbClr val="000000"/>
            </a:solidFill>
            <a:custDash>
              <a:ds d="35000" sp="105000"/>
              <a:ds d="140000" sp="105000"/>
            </a:custDash>
            <a:round/>
          </a:ln>
        </p:spPr>
      </p:sp>
      <p:sp>
        <p:nvSpPr>
          <p:cNvPr id="219" name="Line 8"/>
          <p:cNvSpPr/>
          <p:nvPr/>
        </p:nvSpPr>
        <p:spPr>
          <a:xfrm>
            <a:off x="4876560" y="1981080"/>
            <a:ext cx="0" cy="1752480"/>
          </a:xfrm>
          <a:prstGeom prst="line">
            <a:avLst/>
          </a:prstGeom>
          <a:ln w="9360">
            <a:solidFill>
              <a:srgbClr val="000000"/>
            </a:solidFill>
            <a:custDash>
              <a:ds d="35000" sp="105000"/>
              <a:ds d="140000" sp="105000"/>
            </a:custDash>
            <a:round/>
          </a:ln>
        </p:spPr>
      </p:sp>
      <p:sp>
        <p:nvSpPr>
          <p:cNvPr id="220" name="CustomShape 9"/>
          <p:cNvSpPr/>
          <p:nvPr/>
        </p:nvSpPr>
        <p:spPr>
          <a:xfrm>
            <a:off x="2743200" y="152388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ill Sans MT"/>
              </a:rPr>
              <a:t>Uu</a:t>
            </a:r>
            <a:endParaRPr/>
          </a:p>
        </p:txBody>
      </p:sp>
      <p:sp>
        <p:nvSpPr>
          <p:cNvPr id="221" name="CustomShape 10"/>
          <p:cNvSpPr/>
          <p:nvPr/>
        </p:nvSpPr>
        <p:spPr>
          <a:xfrm>
            <a:off x="4648320" y="152388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Gill Sans MT"/>
              </a:rPr>
              <a:t>Iu</a:t>
            </a:r>
            <a:endParaRPr/>
          </a:p>
        </p:txBody>
      </p:sp>
      <p:sp>
        <p:nvSpPr>
          <p:cNvPr id="222" name="CustomShape 11"/>
          <p:cNvSpPr/>
          <p:nvPr/>
        </p:nvSpPr>
        <p:spPr>
          <a:xfrm>
            <a:off x="5715000" y="3429000"/>
            <a:ext cx="365724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>
                <a:solidFill>
                  <a:srgbClr val="000000"/>
                </a:solidFill>
                <a:latin typeface="Gill Sans MT"/>
              </a:rPr>
              <a:t>Inter system handover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>
                <a:solidFill>
                  <a:srgbClr val="000000"/>
                </a:solidFill>
                <a:latin typeface="Gill Sans MT"/>
              </a:rPr>
              <a:t>Gateways to other networks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>
                <a:solidFill>
                  <a:srgbClr val="000000"/>
                </a:solidFill>
                <a:latin typeface="Gill Sans MT"/>
              </a:rPr>
              <a:t>Location management </a:t>
            </a:r>
            <a:endParaRPr/>
          </a:p>
        </p:txBody>
      </p:sp>
      <p:sp>
        <p:nvSpPr>
          <p:cNvPr id="223" name="CustomShape 12"/>
          <p:cNvSpPr/>
          <p:nvPr/>
        </p:nvSpPr>
        <p:spPr>
          <a:xfrm>
            <a:off x="457200" y="4419720"/>
            <a:ext cx="6781320" cy="191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Gill Sans MT"/>
              </a:rPr>
              <a:t>UTRAN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 sz="2000">
                <a:solidFill>
                  <a:srgbClr val="000000"/>
                </a:solidFill>
                <a:latin typeface="Gill Sans MT"/>
              </a:rPr>
              <a:t>Cell level mobility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 sz="2000">
                <a:solidFill>
                  <a:srgbClr val="000000"/>
                </a:solidFill>
                <a:latin typeface="Gill Sans MT"/>
              </a:rPr>
              <a:t>Contains radio network subsystem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 sz="2000">
                <a:solidFill>
                  <a:srgbClr val="000000"/>
                </a:solidFill>
                <a:latin typeface="Gill Sans MT"/>
              </a:rPr>
              <a:t>Radio channel ciphering/deciphering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 sz="2000">
                <a:solidFill>
                  <a:srgbClr val="000000"/>
                </a:solidFill>
                <a:latin typeface="Gill Sans MT"/>
              </a:rPr>
              <a:t>Handover control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IN" sz="2000">
                <a:solidFill>
                  <a:srgbClr val="000000"/>
                </a:solidFill>
                <a:latin typeface="Gill Sans MT"/>
              </a:rPr>
              <a:t> </a:t>
            </a:r>
            <a:r>
              <a:rPr b="1" lang="en-IN" sz="2000">
                <a:solidFill>
                  <a:srgbClr val="000000"/>
                </a:solidFill>
                <a:latin typeface="Gill Sans MT"/>
              </a:rPr>
              <a:t>Radio resource management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225" name="CustomShape 2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226" name="CustomShape 3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227" name="CustomShape 4"/>
          <p:cNvSpPr/>
          <p:nvPr/>
        </p:nvSpPr>
        <p:spPr>
          <a:xfrm>
            <a:off x="1371600" y="5334120"/>
            <a:ext cx="1359720" cy="914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000000"/>
                </a:solidFill>
                <a:latin typeface="Gill Sans MT"/>
              </a:rPr>
              <a:t>1</a:t>
            </a:r>
            <a:endParaRPr/>
          </a:p>
        </p:txBody>
      </p:sp>
      <p:sp>
        <p:nvSpPr>
          <p:cNvPr id="228" name="CustomShape 5"/>
          <p:cNvSpPr/>
          <p:nvPr/>
        </p:nvSpPr>
        <p:spPr>
          <a:xfrm>
            <a:off x="5715000" y="5334120"/>
            <a:ext cx="1359720" cy="914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000000"/>
                </a:solidFill>
                <a:latin typeface="Gill Sans MT"/>
              </a:rPr>
              <a:t>2</a:t>
            </a:r>
            <a:endParaRPr/>
          </a:p>
        </p:txBody>
      </p:sp>
      <p:sp>
        <p:nvSpPr>
          <p:cNvPr id="229" name="CustomShape 6"/>
          <p:cNvSpPr/>
          <p:nvPr/>
        </p:nvSpPr>
        <p:spPr>
          <a:xfrm>
            <a:off x="6705720" y="3505320"/>
            <a:ext cx="1359720" cy="914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IN" sz="5400">
                <a:solidFill>
                  <a:srgbClr val="000000"/>
                </a:solidFill>
                <a:latin typeface="Gill Sans MT"/>
              </a:rPr>
              <a:t>3</a:t>
            </a:r>
            <a:endParaRPr/>
          </a:p>
        </p:txBody>
      </p:sp>
      <p:sp>
        <p:nvSpPr>
          <p:cNvPr id="230" name="TextShape 7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Domains and Interfaces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3352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USIM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228600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Mobile Equipment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235" name="CustomShape 5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304920" y="4876920"/>
            <a:ext cx="35049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37" name="TextShape 7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Domains and Interfaces</a:t>
            </a:r>
            <a:endParaRPr/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3352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USIM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228600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Mobile Equipment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242" name="CustomShape 5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243" name="CustomShape 6"/>
          <p:cNvSpPr/>
          <p:nvPr/>
        </p:nvSpPr>
        <p:spPr>
          <a:xfrm>
            <a:off x="914400" y="2438280"/>
            <a:ext cx="304560" cy="68544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44" name="CustomShape 7"/>
          <p:cNvSpPr/>
          <p:nvPr/>
        </p:nvSpPr>
        <p:spPr>
          <a:xfrm>
            <a:off x="0" y="1523880"/>
            <a:ext cx="281916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Encryption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Authentication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Stores user related data</a:t>
            </a:r>
            <a:endParaRPr/>
          </a:p>
        </p:txBody>
      </p:sp>
      <p:sp>
        <p:nvSpPr>
          <p:cNvPr id="245" name="CustomShape 8"/>
          <p:cNvSpPr/>
          <p:nvPr/>
        </p:nvSpPr>
        <p:spPr>
          <a:xfrm>
            <a:off x="2971800" y="2057400"/>
            <a:ext cx="914040" cy="106632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46" name="CustomShape 9"/>
          <p:cNvSpPr/>
          <p:nvPr/>
        </p:nvSpPr>
        <p:spPr>
          <a:xfrm>
            <a:off x="3886200" y="1286640"/>
            <a:ext cx="251424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It is End device</a:t>
            </a:r>
            <a:endParaRPr/>
          </a:p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Functions for radio transmission</a:t>
            </a:r>
            <a:endParaRPr/>
          </a:p>
        </p:txBody>
      </p:sp>
      <p:sp>
        <p:nvSpPr>
          <p:cNvPr id="247" name="CustomShape 10"/>
          <p:cNvSpPr/>
          <p:nvPr/>
        </p:nvSpPr>
        <p:spPr>
          <a:xfrm>
            <a:off x="304920" y="4888440"/>
            <a:ext cx="35049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48" name="TextShape 11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Domains and Interfaces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Services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1. Bearer services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Transparent and non-transparent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Synchronous and asynchronous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2.  Tele services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Telephony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SMS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MMS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EMS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Fax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3. Supplementary services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Call forwarding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Call diverting</a:t>
            </a:r>
            <a:endParaRPr/>
          </a:p>
          <a:p>
            <a:pPr lvl="1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300">
                <a:solidFill>
                  <a:srgbClr val="464653"/>
                </a:solidFill>
                <a:latin typeface="Gill Sans MT"/>
              </a:rPr>
              <a:t>encryption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>
                <p:childTnLst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1"/>
                                        <p:tgtEl>
                                          <p:spTgt spid="95">
                                            <p:txEl>
                                              <p:pRg end="19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1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4"/>
                                        <p:tgtEl>
                                          <p:spTgt spid="95">
                                            <p:txEl>
                                              <p:pRg end="51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0" st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27"/>
                                        <p:tgtEl>
                                          <p:spTgt spid="95">
                                            <p:txEl>
                                              <p:pRg end="80" st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8" st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2"/>
                                        <p:tgtEl>
                                          <p:spTgt spid="95">
                                            <p:txEl>
                                              <p:pRg end="98" st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08" st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5"/>
                                        <p:tgtEl>
                                          <p:spTgt spid="95">
                                            <p:txEl>
                                              <p:pRg end="108" st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12" st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38"/>
                                        <p:tgtEl>
                                          <p:spTgt spid="95">
                                            <p:txEl>
                                              <p:pRg end="112" st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16" st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1"/>
                                        <p:tgtEl>
                                          <p:spTgt spid="95">
                                            <p:txEl>
                                              <p:pRg end="116" st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20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4"/>
                                        <p:tgtEl>
                                          <p:spTgt spid="95">
                                            <p:txEl>
                                              <p:pRg end="120" st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45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24" st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47"/>
                                        <p:tgtEl>
                                          <p:spTgt spid="95">
                                            <p:txEl>
                                              <p:pRg end="124" st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id="5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50" st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2"/>
                                        <p:tgtEl>
                                          <p:spTgt spid="95">
                                            <p:txEl>
                                              <p:pRg end="150" st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66" st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5"/>
                                        <p:tgtEl>
                                          <p:spTgt spid="95">
                                            <p:txEl>
                                              <p:pRg end="166" st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6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81" st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58"/>
                                        <p:tgtEl>
                                          <p:spTgt spid="95">
                                            <p:txEl>
                                              <p:pRg end="181" st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9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92" st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dur="500" fill="freeze" id="61"/>
                                        <p:tgtEl>
                                          <p:spTgt spid="95">
                                            <p:txEl>
                                              <p:pRg end="192" st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53352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USIM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50" name="CustomShape 2"/>
          <p:cNvSpPr/>
          <p:nvPr/>
        </p:nvSpPr>
        <p:spPr>
          <a:xfrm>
            <a:off x="228600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Mobile Equipment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51" name="CustomShape 3"/>
          <p:cNvSpPr/>
          <p:nvPr/>
        </p:nvSpPr>
        <p:spPr>
          <a:xfrm>
            <a:off x="4038480" y="3124080"/>
            <a:ext cx="1371240" cy="914040"/>
          </a:xfrm>
          <a:prstGeom prst="rect">
            <a:avLst/>
          </a:prstGeom>
          <a:solidFill>
            <a:srgbClr val="00b050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Access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52" name="CustomShape 4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253" name="CustomShape 5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254" name="CustomShape 6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255" name="CustomShape 7"/>
          <p:cNvSpPr/>
          <p:nvPr/>
        </p:nvSpPr>
        <p:spPr>
          <a:xfrm>
            <a:off x="304920" y="4888440"/>
            <a:ext cx="35049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56" name="CustomShape 8"/>
          <p:cNvSpPr/>
          <p:nvPr/>
        </p:nvSpPr>
        <p:spPr>
          <a:xfrm>
            <a:off x="3809880" y="4888440"/>
            <a:ext cx="51051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57" name="TextShape 9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Domains and Interfaces</a:t>
            </a:r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3352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USIM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228600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Mobile Equipment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60" name="CustomShape 3"/>
          <p:cNvSpPr/>
          <p:nvPr/>
        </p:nvSpPr>
        <p:spPr>
          <a:xfrm>
            <a:off x="4038480" y="3124080"/>
            <a:ext cx="1371240" cy="914040"/>
          </a:xfrm>
          <a:prstGeom prst="rect">
            <a:avLst/>
          </a:prstGeom>
          <a:solidFill>
            <a:srgbClr val="00b050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Access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61" name="CustomShape 4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263" name="CustomShape 6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264" name="CustomShape 7"/>
          <p:cNvSpPr/>
          <p:nvPr/>
        </p:nvSpPr>
        <p:spPr>
          <a:xfrm>
            <a:off x="304920" y="4888440"/>
            <a:ext cx="35049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65" name="CustomShape 8"/>
          <p:cNvSpPr/>
          <p:nvPr/>
        </p:nvSpPr>
        <p:spPr>
          <a:xfrm>
            <a:off x="3809880" y="4888440"/>
            <a:ext cx="51051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66" name="CustomShape 9"/>
          <p:cNvSpPr/>
          <p:nvPr/>
        </p:nvSpPr>
        <p:spPr>
          <a:xfrm>
            <a:off x="4647600" y="2285280"/>
            <a:ext cx="75960" cy="83772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67" name="CustomShape 10"/>
          <p:cNvSpPr/>
          <p:nvPr/>
        </p:nvSpPr>
        <p:spPr>
          <a:xfrm>
            <a:off x="7162920" y="2818800"/>
            <a:ext cx="456840" cy="144756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68" name="CustomShape 11"/>
          <p:cNvSpPr/>
          <p:nvPr/>
        </p:nvSpPr>
        <p:spPr>
          <a:xfrm>
            <a:off x="3657600" y="1447920"/>
            <a:ext cx="220932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Contains radio access networks functions</a:t>
            </a:r>
            <a:endParaRPr/>
          </a:p>
        </p:txBody>
      </p:sp>
      <p:sp>
        <p:nvSpPr>
          <p:cNvPr id="269" name="CustomShape 12"/>
          <p:cNvSpPr/>
          <p:nvPr/>
        </p:nvSpPr>
        <p:spPr>
          <a:xfrm>
            <a:off x="6553080" y="1905120"/>
            <a:ext cx="2590560" cy="11869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Contains access network independent functions</a:t>
            </a:r>
            <a:endParaRPr/>
          </a:p>
        </p:txBody>
      </p:sp>
      <p:sp>
        <p:nvSpPr>
          <p:cNvPr id="270" name="TextShape 13"/>
          <p:cNvSpPr txBox="1"/>
          <p:nvPr/>
        </p:nvSpPr>
        <p:spPr>
          <a:xfrm>
            <a:off x="457200" y="76320"/>
            <a:ext cx="82292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Domains and Interfaces</a:t>
            </a:r>
            <a:endParaRPr/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3352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USIM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228600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Mobile Equipment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73" name="CustomShape 3"/>
          <p:cNvSpPr/>
          <p:nvPr/>
        </p:nvSpPr>
        <p:spPr>
          <a:xfrm>
            <a:off x="4038480" y="3124080"/>
            <a:ext cx="1371240" cy="914040"/>
          </a:xfrm>
          <a:prstGeom prst="rect">
            <a:avLst/>
          </a:prstGeom>
          <a:solidFill>
            <a:srgbClr val="00b050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Access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74" name="CustomShape 4"/>
          <p:cNvSpPr/>
          <p:nvPr/>
        </p:nvSpPr>
        <p:spPr>
          <a:xfrm>
            <a:off x="5791320" y="312408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Servicing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75" name="CustomShape 5"/>
          <p:cNvSpPr/>
          <p:nvPr/>
        </p:nvSpPr>
        <p:spPr>
          <a:xfrm>
            <a:off x="7467480" y="312408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Transit Network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76" name="CustomShape 6"/>
          <p:cNvSpPr/>
          <p:nvPr/>
        </p:nvSpPr>
        <p:spPr>
          <a:xfrm>
            <a:off x="5791320" y="114300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Home Network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77" name="CustomShape 7"/>
          <p:cNvSpPr/>
          <p:nvPr/>
        </p:nvSpPr>
        <p:spPr>
          <a:xfrm>
            <a:off x="304920" y="4888440"/>
            <a:ext cx="35049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78" name="CustomShape 8"/>
          <p:cNvSpPr/>
          <p:nvPr/>
        </p:nvSpPr>
        <p:spPr>
          <a:xfrm>
            <a:off x="3809880" y="4888440"/>
            <a:ext cx="51051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79" name="CustomShape 9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280" name="CustomShape 10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281" name="CustomShape 11"/>
          <p:cNvSpPr/>
          <p:nvPr/>
        </p:nvSpPr>
        <p:spPr>
          <a:xfrm>
            <a:off x="5638680" y="4267080"/>
            <a:ext cx="32763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82" name="CustomShape 12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283" name="TextShape 13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Domains and Interfaces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3352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USIM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228600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Mobile Equipment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4038480" y="3124080"/>
            <a:ext cx="1371240" cy="914040"/>
          </a:xfrm>
          <a:prstGeom prst="rect">
            <a:avLst/>
          </a:prstGeom>
          <a:solidFill>
            <a:srgbClr val="00b050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Access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5791320" y="312408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Servicing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88" name="CustomShape 5"/>
          <p:cNvSpPr/>
          <p:nvPr/>
        </p:nvSpPr>
        <p:spPr>
          <a:xfrm>
            <a:off x="7467480" y="312408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Transit Network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89" name="CustomShape 6"/>
          <p:cNvSpPr/>
          <p:nvPr/>
        </p:nvSpPr>
        <p:spPr>
          <a:xfrm>
            <a:off x="5791320" y="114300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Home Network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290" name="CustomShape 7"/>
          <p:cNvSpPr/>
          <p:nvPr/>
        </p:nvSpPr>
        <p:spPr>
          <a:xfrm>
            <a:off x="304920" y="4888440"/>
            <a:ext cx="35049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91" name="CustomShape 8"/>
          <p:cNvSpPr/>
          <p:nvPr/>
        </p:nvSpPr>
        <p:spPr>
          <a:xfrm>
            <a:off x="3809880" y="4888440"/>
            <a:ext cx="51051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92" name="CustomShape 9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293" name="CustomShape 10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294" name="CustomShape 11"/>
          <p:cNvSpPr/>
          <p:nvPr/>
        </p:nvSpPr>
        <p:spPr>
          <a:xfrm>
            <a:off x="5638680" y="4267080"/>
            <a:ext cx="32763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295" name="CustomShape 12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296" name="CustomShape 13"/>
          <p:cNvSpPr/>
          <p:nvPr/>
        </p:nvSpPr>
        <p:spPr>
          <a:xfrm>
            <a:off x="3885480" y="2362320"/>
            <a:ext cx="2361960" cy="76176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97" name="CustomShape 14"/>
          <p:cNvSpPr/>
          <p:nvPr/>
        </p:nvSpPr>
        <p:spPr>
          <a:xfrm>
            <a:off x="2514600" y="1143000"/>
            <a:ext cx="1752120" cy="1736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Functions currently used for accessing UMTS services</a:t>
            </a:r>
            <a:endParaRPr/>
          </a:p>
        </p:txBody>
      </p:sp>
      <p:sp>
        <p:nvSpPr>
          <p:cNvPr id="298" name="CustomShape 15"/>
          <p:cNvSpPr/>
          <p:nvPr/>
        </p:nvSpPr>
        <p:spPr>
          <a:xfrm>
            <a:off x="5943600" y="761400"/>
            <a:ext cx="228240" cy="38052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299" name="CustomShape 16"/>
          <p:cNvSpPr/>
          <p:nvPr/>
        </p:nvSpPr>
        <p:spPr>
          <a:xfrm>
            <a:off x="4572000" y="0"/>
            <a:ext cx="1599840" cy="14619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Functions related to home network of user</a:t>
            </a:r>
            <a:endParaRPr/>
          </a:p>
        </p:txBody>
      </p:sp>
      <p:sp>
        <p:nvSpPr>
          <p:cNvPr id="300" name="CustomShape 17"/>
          <p:cNvSpPr/>
          <p:nvPr/>
        </p:nvSpPr>
        <p:spPr>
          <a:xfrm>
            <a:off x="8153280" y="2285280"/>
            <a:ext cx="75960" cy="837720"/>
          </a:xfrm>
          <a:prstGeom prst="straightConnector1">
            <a:avLst/>
          </a:prstGeom>
          <a:ln w="9360">
            <a:solidFill>
              <a:srgbClr val="727ca3"/>
            </a:solidFill>
            <a:round/>
            <a:tailEnd len="med" type="triangle" w="med"/>
          </a:ln>
        </p:spPr>
      </p:sp>
      <p:sp>
        <p:nvSpPr>
          <p:cNvPr id="301" name="CustomShape 18"/>
          <p:cNvSpPr/>
          <p:nvPr/>
        </p:nvSpPr>
        <p:spPr>
          <a:xfrm>
            <a:off x="7696080" y="732600"/>
            <a:ext cx="1447560" cy="2009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When servicing N/w cannot contact home N/w</a:t>
            </a:r>
            <a:endParaRPr/>
          </a:p>
        </p:txBody>
      </p:sp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3352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USIM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2286000" y="3124080"/>
            <a:ext cx="1371240" cy="914040"/>
          </a:xfrm>
          <a:prstGeom prst="rect">
            <a:avLst/>
          </a:prstGeom>
          <a:solidFill>
            <a:srgbClr val="727ca3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Mobile Equipment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4038480" y="3124080"/>
            <a:ext cx="1371240" cy="914040"/>
          </a:xfrm>
          <a:prstGeom prst="rect">
            <a:avLst/>
          </a:prstGeom>
          <a:solidFill>
            <a:srgbClr val="00b050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Access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5791320" y="312408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Servicing Network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7467480" y="312408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Transit Network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307" name="CustomShape 6"/>
          <p:cNvSpPr/>
          <p:nvPr/>
        </p:nvSpPr>
        <p:spPr>
          <a:xfrm>
            <a:off x="5791320" y="1143000"/>
            <a:ext cx="1371240" cy="914040"/>
          </a:xfrm>
          <a:prstGeom prst="rect">
            <a:avLst/>
          </a:prstGeom>
          <a:solidFill>
            <a:srgbClr val="be606d"/>
          </a:solidFill>
          <a:ln w="19080">
            <a:solidFill>
              <a:srgbClr val="545b78"/>
            </a:solidFill>
            <a:round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Home Network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>
                <a:solidFill>
                  <a:srgbClr val="ffffff"/>
                </a:solidFill>
                <a:latin typeface="Gill Sans MT"/>
              </a:rPr>
              <a:t>Domain</a:t>
            </a:r>
            <a:endParaRPr/>
          </a:p>
        </p:txBody>
      </p:sp>
      <p:sp>
        <p:nvSpPr>
          <p:cNvPr id="308" name="CustomShape 7"/>
          <p:cNvSpPr/>
          <p:nvPr/>
        </p:nvSpPr>
        <p:spPr>
          <a:xfrm>
            <a:off x="304920" y="4888440"/>
            <a:ext cx="35049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309" name="Line 8"/>
          <p:cNvSpPr/>
          <p:nvPr/>
        </p:nvSpPr>
        <p:spPr>
          <a:xfrm>
            <a:off x="304560" y="2514600"/>
            <a:ext cx="0" cy="2438280"/>
          </a:xfrm>
          <a:prstGeom prst="line">
            <a:avLst/>
          </a:prstGeom>
          <a:ln w="9360">
            <a:solidFill>
              <a:srgbClr val="727ca3"/>
            </a:solidFill>
            <a:custDash>
              <a:ds d="140000" sp="105000"/>
            </a:custDash>
            <a:round/>
          </a:ln>
        </p:spPr>
      </p:sp>
      <p:sp>
        <p:nvSpPr>
          <p:cNvPr id="310" name="Line 9"/>
          <p:cNvSpPr/>
          <p:nvPr/>
        </p:nvSpPr>
        <p:spPr>
          <a:xfrm>
            <a:off x="2057400" y="2743200"/>
            <a:ext cx="0" cy="1600200"/>
          </a:xfrm>
          <a:prstGeom prst="line">
            <a:avLst/>
          </a:prstGeom>
          <a:ln w="9360">
            <a:solidFill>
              <a:srgbClr val="727ca3"/>
            </a:solidFill>
            <a:custDash>
              <a:ds d="140000" sp="105000"/>
            </a:custDash>
            <a:round/>
          </a:ln>
        </p:spPr>
      </p:sp>
      <p:sp>
        <p:nvSpPr>
          <p:cNvPr id="311" name="Line 10"/>
          <p:cNvSpPr/>
          <p:nvPr/>
        </p:nvSpPr>
        <p:spPr>
          <a:xfrm>
            <a:off x="3809880" y="2514600"/>
            <a:ext cx="0" cy="2438280"/>
          </a:xfrm>
          <a:prstGeom prst="line">
            <a:avLst/>
          </a:prstGeom>
          <a:ln w="9360">
            <a:solidFill>
              <a:srgbClr val="727ca3"/>
            </a:solidFill>
            <a:custDash>
              <a:ds d="140000" sp="105000"/>
            </a:custDash>
            <a:round/>
          </a:ln>
        </p:spPr>
      </p:sp>
      <p:sp>
        <p:nvSpPr>
          <p:cNvPr id="312" name="Line 11"/>
          <p:cNvSpPr/>
          <p:nvPr/>
        </p:nvSpPr>
        <p:spPr>
          <a:xfrm>
            <a:off x="5638680" y="2743200"/>
            <a:ext cx="0" cy="1676160"/>
          </a:xfrm>
          <a:prstGeom prst="line">
            <a:avLst/>
          </a:prstGeom>
          <a:ln w="9360">
            <a:solidFill>
              <a:srgbClr val="727ca3"/>
            </a:solidFill>
            <a:custDash>
              <a:ds d="140000" sp="105000"/>
            </a:custDash>
            <a:round/>
          </a:ln>
        </p:spPr>
      </p:sp>
      <p:sp>
        <p:nvSpPr>
          <p:cNvPr id="313" name="Line 12"/>
          <p:cNvSpPr/>
          <p:nvPr/>
        </p:nvSpPr>
        <p:spPr>
          <a:xfrm>
            <a:off x="7315200" y="2743200"/>
            <a:ext cx="0" cy="1676160"/>
          </a:xfrm>
          <a:prstGeom prst="line">
            <a:avLst/>
          </a:prstGeom>
          <a:ln w="9360">
            <a:solidFill>
              <a:srgbClr val="727ca3"/>
            </a:solidFill>
            <a:custDash>
              <a:ds d="140000" sp="105000"/>
            </a:custDash>
            <a:round/>
          </a:ln>
        </p:spPr>
      </p:sp>
      <p:sp>
        <p:nvSpPr>
          <p:cNvPr id="314" name="Line 13"/>
          <p:cNvSpPr/>
          <p:nvPr/>
        </p:nvSpPr>
        <p:spPr>
          <a:xfrm>
            <a:off x="8915400" y="2666880"/>
            <a:ext cx="0" cy="2438280"/>
          </a:xfrm>
          <a:prstGeom prst="line">
            <a:avLst/>
          </a:prstGeom>
          <a:ln w="9360">
            <a:solidFill>
              <a:srgbClr val="727ca3"/>
            </a:solidFill>
            <a:custDash>
              <a:ds d="140000" sp="105000"/>
            </a:custDash>
            <a:round/>
          </a:ln>
        </p:spPr>
      </p:sp>
      <p:sp>
        <p:nvSpPr>
          <p:cNvPr id="315" name="CustomShape 14"/>
          <p:cNvSpPr/>
          <p:nvPr/>
        </p:nvSpPr>
        <p:spPr>
          <a:xfrm>
            <a:off x="3809880" y="4888440"/>
            <a:ext cx="51051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316" name="Line 15"/>
          <p:cNvSpPr/>
          <p:nvPr/>
        </p:nvSpPr>
        <p:spPr>
          <a:xfrm>
            <a:off x="1904760" y="3581280"/>
            <a:ext cx="381240" cy="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17" name="Line 16"/>
          <p:cNvSpPr/>
          <p:nvPr/>
        </p:nvSpPr>
        <p:spPr>
          <a:xfrm>
            <a:off x="3657600" y="3581280"/>
            <a:ext cx="380880" cy="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18" name="Line 17"/>
          <p:cNvSpPr/>
          <p:nvPr/>
        </p:nvSpPr>
        <p:spPr>
          <a:xfrm>
            <a:off x="5410080" y="3581280"/>
            <a:ext cx="380880" cy="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19" name="Line 18"/>
          <p:cNvSpPr/>
          <p:nvPr/>
        </p:nvSpPr>
        <p:spPr>
          <a:xfrm>
            <a:off x="7162560" y="3581280"/>
            <a:ext cx="304920" cy="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20" name="Line 19"/>
          <p:cNvSpPr/>
          <p:nvPr/>
        </p:nvSpPr>
        <p:spPr>
          <a:xfrm>
            <a:off x="6476760" y="2057400"/>
            <a:ext cx="0" cy="1066680"/>
          </a:xfrm>
          <a:prstGeom prst="line">
            <a:avLst/>
          </a:prstGeom>
          <a:ln w="9360">
            <a:solidFill>
              <a:srgbClr val="727ca3"/>
            </a:solidFill>
            <a:round/>
          </a:ln>
        </p:spPr>
      </p:sp>
      <p:sp>
        <p:nvSpPr>
          <p:cNvPr id="321" name="Line 20"/>
          <p:cNvSpPr/>
          <p:nvPr/>
        </p:nvSpPr>
        <p:spPr>
          <a:xfrm>
            <a:off x="5790960" y="2514600"/>
            <a:ext cx="1447920" cy="0"/>
          </a:xfrm>
          <a:prstGeom prst="line">
            <a:avLst/>
          </a:prstGeom>
          <a:ln w="9360">
            <a:solidFill>
              <a:srgbClr val="727ca3"/>
            </a:solidFill>
            <a:custDash>
              <a:ds d="140000" sp="105000"/>
            </a:custDash>
            <a:round/>
          </a:ln>
        </p:spPr>
      </p:sp>
      <p:sp>
        <p:nvSpPr>
          <p:cNvPr id="322" name="CustomShape 21"/>
          <p:cNvSpPr/>
          <p:nvPr/>
        </p:nvSpPr>
        <p:spPr>
          <a:xfrm>
            <a:off x="1828800" y="236232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Cu</a:t>
            </a:r>
            <a:endParaRPr/>
          </a:p>
        </p:txBody>
      </p:sp>
      <p:sp>
        <p:nvSpPr>
          <p:cNvPr id="323" name="CustomShape 22"/>
          <p:cNvSpPr/>
          <p:nvPr/>
        </p:nvSpPr>
        <p:spPr>
          <a:xfrm>
            <a:off x="3581280" y="205740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Uu</a:t>
            </a:r>
            <a:endParaRPr/>
          </a:p>
        </p:txBody>
      </p:sp>
      <p:sp>
        <p:nvSpPr>
          <p:cNvPr id="324" name="CustomShape 23"/>
          <p:cNvSpPr/>
          <p:nvPr/>
        </p:nvSpPr>
        <p:spPr>
          <a:xfrm>
            <a:off x="5334120" y="245016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Iu</a:t>
            </a:r>
            <a:endParaRPr/>
          </a:p>
        </p:txBody>
      </p:sp>
      <p:sp>
        <p:nvSpPr>
          <p:cNvPr id="325" name="CustomShape 24"/>
          <p:cNvSpPr/>
          <p:nvPr/>
        </p:nvSpPr>
        <p:spPr>
          <a:xfrm>
            <a:off x="6705720" y="214524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Zu</a:t>
            </a:r>
            <a:endParaRPr/>
          </a:p>
        </p:txBody>
      </p:sp>
      <p:sp>
        <p:nvSpPr>
          <p:cNvPr id="326" name="CustomShape 25"/>
          <p:cNvSpPr/>
          <p:nvPr/>
        </p:nvSpPr>
        <p:spPr>
          <a:xfrm>
            <a:off x="7315200" y="2514600"/>
            <a:ext cx="5331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Yu</a:t>
            </a:r>
            <a:endParaRPr/>
          </a:p>
        </p:txBody>
      </p:sp>
      <p:sp>
        <p:nvSpPr>
          <p:cNvPr id="327" name="CustomShape 26"/>
          <p:cNvSpPr/>
          <p:nvPr/>
        </p:nvSpPr>
        <p:spPr>
          <a:xfrm>
            <a:off x="6094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User Equipment Domain</a:t>
            </a:r>
            <a:endParaRPr/>
          </a:p>
        </p:txBody>
      </p:sp>
      <p:sp>
        <p:nvSpPr>
          <p:cNvPr id="328" name="CustomShape 27"/>
          <p:cNvSpPr/>
          <p:nvPr/>
        </p:nvSpPr>
        <p:spPr>
          <a:xfrm>
            <a:off x="4952880" y="5040720"/>
            <a:ext cx="2971440" cy="638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Infrastructure Domain</a:t>
            </a:r>
            <a:endParaRPr/>
          </a:p>
        </p:txBody>
      </p:sp>
      <p:sp>
        <p:nvSpPr>
          <p:cNvPr id="329" name="CustomShape 28"/>
          <p:cNvSpPr/>
          <p:nvPr/>
        </p:nvSpPr>
        <p:spPr>
          <a:xfrm>
            <a:off x="5638680" y="4267080"/>
            <a:ext cx="3276360" cy="360"/>
          </a:xfrm>
          <a:prstGeom prst="straightConnector1">
            <a:avLst/>
          </a:prstGeom>
          <a:ln w="9360">
            <a:solidFill>
              <a:srgbClr val="727ca3"/>
            </a:solidFill>
            <a:round/>
            <a:headEnd len="med" type="triangle" w="med"/>
            <a:tailEnd len="med" type="triangle" w="med"/>
          </a:ln>
        </p:spPr>
      </p:sp>
      <p:sp>
        <p:nvSpPr>
          <p:cNvPr id="330" name="CustomShape 29"/>
          <p:cNvSpPr/>
          <p:nvPr/>
        </p:nvSpPr>
        <p:spPr>
          <a:xfrm>
            <a:off x="6477120" y="4343400"/>
            <a:ext cx="1904760" cy="3646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00"/>
                </a:solidFill>
                <a:latin typeface="Gill Sans MT"/>
              </a:rPr>
              <a:t>Core Domain</a:t>
            </a:r>
            <a:endParaRPr/>
          </a:p>
        </p:txBody>
      </p:sp>
      <p:sp>
        <p:nvSpPr>
          <p:cNvPr id="331" name="TextShape 30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UMTS Domains and Interfaces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Services (Contd…)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Bearer and tele services reference model</a:t>
            </a:r>
            <a:endParaRPr/>
          </a:p>
        </p:txBody>
      </p:sp>
      <p:pic>
        <p:nvPicPr>
          <p:cNvPr descr="" id="9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6360" y="1905120"/>
            <a:ext cx="8110080" cy="1980720"/>
          </a:xfrm>
          <a:prstGeom prst="rect">
            <a:avLst/>
          </a:prstGeom>
        </p:spPr>
      </p:pic>
    </p:spTree>
  </p:cSld>
  <p:timing>
    <p:tnLst>
      <p:par>
        <p:cTn dur="indefinite" id="62" nodeType="tmRoot" restart="never">
          <p:childTnLst>
            <p:seq>
              <p:cTn dur="indefinite" id="63" nodeType="mainSeq">
                <p:childTnLst>
                  <p:par>
                    <p:cTn fill="hold" id="64">
                      <p:stCondLst>
                        <p:cond delay="indefinite"/>
                      </p:stCondLst>
                      <p:childTnLst>
                        <p:par>
                          <p:cTn fill="hold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 additive="repl">
                                        <p:cTn dur="500" fill="freeze" id="68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219320" y="3886200"/>
            <a:ext cx="6857640" cy="9903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Bookman Old Style"/>
              </a:rPr>
              <a:t>GSM – System Architecture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0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680" y="48240"/>
            <a:ext cx="5866920" cy="6657120"/>
          </a:xfrm>
          <a:prstGeom prst="rect">
            <a:avLst/>
          </a:prstGeom>
        </p:spPr>
      </p:pic>
      <p:sp>
        <p:nvSpPr>
          <p:cNvPr id="101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anchor="b"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464653"/>
                </a:solidFill>
                <a:latin typeface="Bookman Old Style"/>
              </a:rPr>
              <a:t>GSM Architecture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228600" y="1219320"/>
            <a:ext cx="3200040" cy="4937400"/>
          </a:xfrm>
          <a:prstGeom prst="rect">
            <a:avLst/>
          </a:prstGeom>
        </p:spPr>
        <p:txBody>
          <a:bodyPr bIns="45000" lIns="90000" rIns="90000" tIns="45000"/>
          <a:p>
            <a:pPr algn="just"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Complex system architecture with many entities, interfaces, acronyms</a:t>
            </a:r>
            <a:endParaRPr/>
          </a:p>
          <a:p>
            <a:pPr>
              <a:lnSpc>
                <a:spcPct val="100000"/>
              </a:lnSpc>
              <a:buSzPct val="76000"/>
              <a:buFont charset="2" typeface="Wingdings 3"/>
              <a:buChar char=""/>
            </a:pPr>
            <a:r>
              <a:rPr lang="en-US" sz="2600">
                <a:solidFill>
                  <a:srgbClr val="000000"/>
                </a:solidFill>
                <a:latin typeface="Gill Sans MT"/>
              </a:rPr>
              <a:t>GMS consists of 3 subsystems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Radio subsystem(RSS)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Network and Switching Subsystem (NSS)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Gill Sans MT"/>
              </a:rPr>
              <a:t>Operation Subsystem (OSS)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69" nodeType="tmRoot" restart="never">
          <p:childTnLst>
            <p:seq>
              <p:cTn dur="indefinite" id="70" nodeType="mainSeq">
                <p:childTnLst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dur="500" fill="freeze" id="7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