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8"/>
  </p:notesMasterIdLst>
  <p:sldIdLst>
    <p:sldId id="256" r:id="rId2"/>
    <p:sldId id="300" r:id="rId3"/>
    <p:sldId id="257" r:id="rId4"/>
    <p:sldId id="258" r:id="rId5"/>
    <p:sldId id="316" r:id="rId6"/>
    <p:sldId id="259" r:id="rId7"/>
    <p:sldId id="260" r:id="rId8"/>
    <p:sldId id="261" r:id="rId9"/>
    <p:sldId id="262" r:id="rId10"/>
    <p:sldId id="263" r:id="rId11"/>
    <p:sldId id="264" r:id="rId12"/>
    <p:sldId id="301" r:id="rId13"/>
    <p:sldId id="265" r:id="rId14"/>
    <p:sldId id="266" r:id="rId15"/>
    <p:sldId id="319" r:id="rId16"/>
    <p:sldId id="267" r:id="rId17"/>
    <p:sldId id="320" r:id="rId18"/>
    <p:sldId id="302" r:id="rId19"/>
    <p:sldId id="268" r:id="rId20"/>
    <p:sldId id="269" r:id="rId21"/>
    <p:sldId id="270" r:id="rId22"/>
    <p:sldId id="271" r:id="rId23"/>
    <p:sldId id="272" r:id="rId24"/>
    <p:sldId id="303" r:id="rId25"/>
    <p:sldId id="273" r:id="rId26"/>
    <p:sldId id="274" r:id="rId27"/>
    <p:sldId id="275" r:id="rId28"/>
    <p:sldId id="304" r:id="rId29"/>
    <p:sldId id="276" r:id="rId30"/>
    <p:sldId id="277" r:id="rId31"/>
    <p:sldId id="278" r:id="rId32"/>
    <p:sldId id="279" r:id="rId33"/>
    <p:sldId id="280" r:id="rId34"/>
    <p:sldId id="281" r:id="rId35"/>
    <p:sldId id="308" r:id="rId36"/>
    <p:sldId id="309" r:id="rId37"/>
    <p:sldId id="310" r:id="rId38"/>
    <p:sldId id="305" r:id="rId39"/>
    <p:sldId id="306" r:id="rId40"/>
    <p:sldId id="318" r:id="rId41"/>
    <p:sldId id="321" r:id="rId42"/>
    <p:sldId id="307" r:id="rId43"/>
    <p:sldId id="282" r:id="rId44"/>
    <p:sldId id="283" r:id="rId45"/>
    <p:sldId id="284" r:id="rId46"/>
    <p:sldId id="285" r:id="rId47"/>
    <p:sldId id="286" r:id="rId48"/>
    <p:sldId id="287" r:id="rId49"/>
    <p:sldId id="293" r:id="rId50"/>
    <p:sldId id="294" r:id="rId51"/>
    <p:sldId id="295" r:id="rId52"/>
    <p:sldId id="288" r:id="rId53"/>
    <p:sldId id="289" r:id="rId54"/>
    <p:sldId id="290" r:id="rId55"/>
    <p:sldId id="291" r:id="rId56"/>
    <p:sldId id="29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31651-F458-4EC7-8504-43BD2ECB0DC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84757-8FD8-4D84-B36F-6FF52399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4757-8FD8-4D84-B36F-6FF52399B2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48DD09-7FC3-4EAF-9AB6-708B660EC262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91CE02-F2E2-4D45-A7FD-3D13C8C8B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UNIT-III</a:t>
            </a:r>
            <a:br>
              <a:rPr lang="en-US" b="1" smtClean="0"/>
            </a:br>
            <a:r>
              <a:rPr lang="en-US" b="1" smtClean="0"/>
              <a:t> Categories of Wireless Networks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1. Infrastructure based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Cellular Phone Network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924799" cy="380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Ad-hoc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Bluetooth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8698206" cy="247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IEEE 802.11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and robust WLAN which offers time bounded &amp; asynchronous services</a:t>
            </a:r>
          </a:p>
          <a:p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Infrastructure based IEEE 802.11</a:t>
            </a:r>
          </a:p>
          <a:p>
            <a:pPr lvl="1"/>
            <a:r>
              <a:rPr lang="en-US" dirty="0" smtClean="0"/>
              <a:t>IEEE 802.11 Ad-hoc WLAN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based IEEE 802.11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1060791"/>
            <a:ext cx="4953000" cy="530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based IEEE 802.11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Station (STA)</a:t>
            </a:r>
          </a:p>
          <a:p>
            <a:pPr lvl="1"/>
            <a:r>
              <a:rPr lang="en-US" dirty="0" smtClean="0"/>
              <a:t>terminal with access mechanisms to the wireless medium and radio contact to the access point</a:t>
            </a:r>
          </a:p>
          <a:p>
            <a:r>
              <a:rPr lang="en-US" dirty="0" smtClean="0"/>
              <a:t>Basic Service Set (BSS)</a:t>
            </a:r>
          </a:p>
          <a:p>
            <a:pPr lvl="1"/>
            <a:r>
              <a:rPr lang="en-US" dirty="0" smtClean="0"/>
              <a:t>group of stations using the same radio frequency</a:t>
            </a:r>
          </a:p>
          <a:p>
            <a:r>
              <a:rPr lang="en-US" dirty="0" smtClean="0"/>
              <a:t>Access Point</a:t>
            </a:r>
          </a:p>
          <a:p>
            <a:pPr lvl="1"/>
            <a:r>
              <a:rPr lang="en-US" dirty="0" smtClean="0"/>
              <a:t>station integrated into the wireless LAN and the distribution system</a:t>
            </a:r>
          </a:p>
          <a:p>
            <a:r>
              <a:rPr lang="en-US" dirty="0" smtClean="0"/>
              <a:t>Portal</a:t>
            </a:r>
          </a:p>
          <a:p>
            <a:pPr lvl="1"/>
            <a:r>
              <a:rPr lang="en-US" dirty="0" smtClean="0"/>
              <a:t>bridge to other (wired) networks</a:t>
            </a:r>
          </a:p>
          <a:p>
            <a:r>
              <a:rPr lang="en-US" dirty="0" smtClean="0"/>
              <a:t>Distribution System</a:t>
            </a:r>
          </a:p>
          <a:p>
            <a:pPr lvl="1"/>
            <a:r>
              <a:rPr lang="en-US" dirty="0" smtClean="0"/>
              <a:t>interconnection network to form one logical network (EES: Extended Service Set) based on several BSS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Ad-hoc 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399" y="1295400"/>
            <a:ext cx="474057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29400" y="1219200"/>
            <a:ext cx="9906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Ad-hoc WLAN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 communication within a limited range</a:t>
            </a:r>
          </a:p>
          <a:p>
            <a:r>
              <a:rPr lang="en-US" dirty="0" smtClean="0"/>
              <a:t>Station (STA):</a:t>
            </a:r>
          </a:p>
          <a:p>
            <a:pPr lvl="1"/>
            <a:r>
              <a:rPr lang="en-US" dirty="0" smtClean="0"/>
              <a:t>terminal with access mechanisms to the wireless medium</a:t>
            </a:r>
          </a:p>
          <a:p>
            <a:r>
              <a:rPr lang="en-US" dirty="0" smtClean="0"/>
              <a:t>Independent Basic Service Set (IBSS):</a:t>
            </a:r>
          </a:p>
          <a:p>
            <a:pPr lvl="1"/>
            <a:r>
              <a:rPr lang="en-US" dirty="0" smtClean="0"/>
              <a:t>group of stations using the same radio frequency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86200"/>
            <a:ext cx="7162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IEEE 802.11 Protocol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IEEE 802.11 Protocol Architecture and Bridging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4469"/>
            <a:ext cx="7259133" cy="442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Detailed IEEE 802.11 Protocol Architecture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8608" y="2209800"/>
            <a:ext cx="422081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1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Architecture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layer subdivided into</a:t>
            </a:r>
          </a:p>
          <a:p>
            <a:pPr lvl="1"/>
            <a:r>
              <a:rPr lang="en-US" dirty="0" smtClean="0"/>
              <a:t>Physical layer convergence protocol (PLCP)</a:t>
            </a:r>
          </a:p>
          <a:p>
            <a:pPr lvl="1"/>
            <a:r>
              <a:rPr lang="en-US" dirty="0" smtClean="0"/>
              <a:t>Physical medium dependent </a:t>
            </a:r>
            <a:r>
              <a:rPr lang="en-US" dirty="0" err="1" smtClean="0"/>
              <a:t>sublayer</a:t>
            </a:r>
            <a:r>
              <a:rPr lang="en-US" dirty="0" smtClean="0"/>
              <a:t> (PMD)</a:t>
            </a:r>
          </a:p>
          <a:p>
            <a:r>
              <a:rPr lang="en-US" dirty="0" smtClean="0"/>
              <a:t>PLCP provides </a:t>
            </a:r>
          </a:p>
          <a:p>
            <a:pPr lvl="1"/>
            <a:r>
              <a:rPr lang="en-US" dirty="0" smtClean="0"/>
              <a:t>Common PHY service access point SAP</a:t>
            </a:r>
          </a:p>
          <a:p>
            <a:pPr lvl="1"/>
            <a:r>
              <a:rPr lang="en-US" dirty="0" smtClean="0"/>
              <a:t>Carrier Sense Signal</a:t>
            </a:r>
          </a:p>
          <a:p>
            <a:pPr lvl="1"/>
            <a:r>
              <a:rPr lang="en-US" dirty="0" smtClean="0"/>
              <a:t>Clear Channel Assessment</a:t>
            </a:r>
          </a:p>
          <a:p>
            <a:r>
              <a:rPr lang="en-US" dirty="0" smtClean="0"/>
              <a:t>PMD handles </a:t>
            </a:r>
          </a:p>
          <a:p>
            <a:pPr lvl="1"/>
            <a:r>
              <a:rPr lang="en-US" dirty="0" smtClean="0"/>
              <a:t>Modulation </a:t>
            </a:r>
          </a:p>
          <a:p>
            <a:pPr lvl="1"/>
            <a:r>
              <a:rPr lang="en-US" dirty="0" smtClean="0"/>
              <a:t>Encoding/Decoding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Architecture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Tasks of MAC layer</a:t>
            </a:r>
          </a:p>
          <a:p>
            <a:pPr lvl="1"/>
            <a:r>
              <a:rPr lang="en-US" dirty="0" smtClean="0"/>
              <a:t>Medium access</a:t>
            </a:r>
          </a:p>
          <a:p>
            <a:pPr lvl="1"/>
            <a:r>
              <a:rPr lang="en-US" dirty="0" smtClean="0"/>
              <a:t>Fragmentation of user data</a:t>
            </a:r>
          </a:p>
          <a:p>
            <a:pPr lvl="1"/>
            <a:r>
              <a:rPr lang="en-US" dirty="0" smtClean="0"/>
              <a:t>Encryption</a:t>
            </a:r>
          </a:p>
          <a:p>
            <a:r>
              <a:rPr lang="en-US" dirty="0" smtClean="0"/>
              <a:t>MAC Management supports</a:t>
            </a:r>
          </a:p>
          <a:p>
            <a:pPr lvl="1"/>
            <a:r>
              <a:rPr lang="en-US" dirty="0" smtClean="0"/>
              <a:t>Association &amp; reassociation of station to an access point</a:t>
            </a:r>
          </a:p>
          <a:p>
            <a:pPr lvl="1"/>
            <a:r>
              <a:rPr lang="en-US" dirty="0" smtClean="0"/>
              <a:t>Roaming between different APs</a:t>
            </a:r>
          </a:p>
          <a:p>
            <a:pPr lvl="1"/>
            <a:r>
              <a:rPr lang="en-US" dirty="0" smtClean="0"/>
              <a:t>Authentication mechanisms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Synchronization of station</a:t>
            </a:r>
          </a:p>
          <a:p>
            <a:pPr lvl="1"/>
            <a:r>
              <a:rPr lang="en-US" dirty="0" smtClean="0"/>
              <a:t>Power management to save power</a:t>
            </a:r>
          </a:p>
          <a:p>
            <a:pPr lvl="1"/>
            <a:r>
              <a:rPr lang="en-US" dirty="0" smtClean="0"/>
              <a:t>Maintains MAC Management Information Base (MIB)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Architecture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PHY Management include</a:t>
            </a:r>
          </a:p>
          <a:p>
            <a:pPr lvl="1"/>
            <a:r>
              <a:rPr lang="en-US" dirty="0" smtClean="0"/>
              <a:t>Channel tuning</a:t>
            </a:r>
          </a:p>
          <a:p>
            <a:pPr lvl="1"/>
            <a:r>
              <a:rPr lang="en-US" dirty="0" smtClean="0"/>
              <a:t>Maintains PHY Management Information Base (MIB)</a:t>
            </a:r>
          </a:p>
          <a:p>
            <a:r>
              <a:rPr lang="en-US" dirty="0" smtClean="0"/>
              <a:t>Station Management</a:t>
            </a:r>
          </a:p>
          <a:p>
            <a:pPr lvl="1"/>
            <a:r>
              <a:rPr lang="en-US" dirty="0" smtClean="0"/>
              <a:t>Interact with management layers</a:t>
            </a:r>
          </a:p>
          <a:p>
            <a:pPr lvl="1"/>
            <a:r>
              <a:rPr lang="en-US" dirty="0" smtClean="0"/>
              <a:t>Responsible for addition layer functions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IEEE 802.11 PHY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IEEE 802.11 supports 3 different physical layers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One layer based in infra red</a:t>
            </a:r>
          </a:p>
          <a:p>
            <a:pPr lvl="1"/>
            <a:r>
              <a:rPr lang="en-US" dirty="0" smtClean="0"/>
              <a:t>Two layers based on radio transmission</a:t>
            </a:r>
          </a:p>
          <a:p>
            <a:pPr marL="1051560" lvl="2" indent="-457200">
              <a:buFont typeface="+mj-lt"/>
              <a:buAutoNum type="arabicPeriod" startAt="2"/>
            </a:pPr>
            <a:r>
              <a:rPr lang="en-US" dirty="0" smtClean="0"/>
              <a:t>Frequency hopping spread spectrum</a:t>
            </a:r>
          </a:p>
          <a:p>
            <a:pPr marL="1051560" lvl="2" indent="-457200">
              <a:buFont typeface="+mj-lt"/>
              <a:buAutoNum type="arabicPeriod" startAt="2"/>
            </a:pPr>
            <a:r>
              <a:rPr lang="en-US" dirty="0" smtClean="0"/>
              <a:t>Direct Sequence Spread Spectrum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Hopping 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 of IEEE 802.11 PHY frame using FHSS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733800"/>
          <a:ext cx="6858000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2004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Synchronization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010101……….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 Frame Delimiter  (SFD)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0000110010111101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PLCP_PDU length Word (PLW)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of payload in 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PLCP signaling Field (PSF)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rate</a:t>
                      </a:r>
                      <a:r>
                        <a:rPr lang="en-US" baseline="0" dirty="0" smtClean="0"/>
                        <a:t> of payload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 Error</a:t>
                      </a:r>
                      <a:r>
                        <a:rPr lang="en-US" baseline="0" dirty="0" smtClean="0"/>
                        <a:t> Check (HEC)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bit</a:t>
                      </a:r>
                      <a:r>
                        <a:rPr lang="en-US" baseline="0" dirty="0" smtClean="0"/>
                        <a:t> checksum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620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62800" y="2819400"/>
            <a:ext cx="1143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Sequence 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 of IEEE 802.11 PHY frame using DSSS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937000"/>
          <a:ext cx="7162800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42640"/>
                <a:gridCol w="382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Synchronization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010101……….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 Frame Delimiter  (SFD)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1111001110100000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rate of payload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 for future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of payload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 Error</a:t>
                      </a:r>
                      <a:r>
                        <a:rPr lang="en-US" baseline="0" dirty="0" smtClean="0"/>
                        <a:t> Check (HEC)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Sig, ser,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len</a:t>
                      </a:r>
                      <a:r>
                        <a:rPr lang="en-US" baseline="0" dirty="0" smtClean="0"/>
                        <a:t> are protected by checksum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332902" cy="170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467600" y="3011269"/>
            <a:ext cx="1143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IEEE 802.11 MAC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Tasks of MAC layer</a:t>
            </a:r>
          </a:p>
          <a:p>
            <a:pPr lvl="1"/>
            <a:r>
              <a:rPr lang="en-US" dirty="0" smtClean="0"/>
              <a:t>Control medium access</a:t>
            </a:r>
          </a:p>
          <a:p>
            <a:pPr lvl="1"/>
            <a:r>
              <a:rPr lang="en-US" dirty="0" smtClean="0"/>
              <a:t>Offer support for roaming, authentication and power conservation</a:t>
            </a:r>
          </a:p>
          <a:p>
            <a:r>
              <a:rPr lang="en-US" dirty="0" smtClean="0"/>
              <a:t>Services provided by MAC layer</a:t>
            </a:r>
          </a:p>
          <a:p>
            <a:pPr lvl="1"/>
            <a:r>
              <a:rPr lang="en-US" dirty="0" smtClean="0"/>
              <a:t>Mandatory asynchronous data service</a:t>
            </a:r>
          </a:p>
          <a:p>
            <a:pPr lvl="1"/>
            <a:r>
              <a:rPr lang="en-US" dirty="0" smtClean="0"/>
              <a:t>Optional time bounded service</a:t>
            </a:r>
          </a:p>
          <a:p>
            <a:r>
              <a:rPr lang="en-US" dirty="0" smtClean="0"/>
              <a:t>802.11 offer</a:t>
            </a:r>
          </a:p>
          <a:p>
            <a:pPr lvl="1"/>
            <a:r>
              <a:rPr lang="en-US" dirty="0" smtClean="0"/>
              <a:t>Only asynchronous service in </a:t>
            </a:r>
            <a:r>
              <a:rPr lang="en-US" dirty="0" err="1" smtClean="0"/>
              <a:t>adhoc</a:t>
            </a:r>
            <a:r>
              <a:rPr lang="en-US" dirty="0" smtClean="0"/>
              <a:t> based network</a:t>
            </a:r>
          </a:p>
          <a:p>
            <a:pPr lvl="1"/>
            <a:r>
              <a:rPr lang="en-US" dirty="0" smtClean="0"/>
              <a:t>2 services in infrastructure based network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Flexibility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Planning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Design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Robustness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Cost</a:t>
            </a:r>
          </a:p>
          <a:p>
            <a:r>
              <a:rPr lang="en-US" dirty="0" smtClean="0"/>
              <a:t>Disadvantages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Quality of service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Proprietary solutions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Restrictions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Safety and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Layer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access mechanisms have been defined for IEEE 802.11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Mandatory basic method based on CSMA/CA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Optional method avoiding hidden terminal problem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Contention free polling method for time bounded service</a:t>
            </a:r>
          </a:p>
          <a:p>
            <a:r>
              <a:rPr lang="en-US" dirty="0" smtClean="0"/>
              <a:t>First methods are summarized as Distributed Coordination Function (DCF)</a:t>
            </a:r>
          </a:p>
          <a:p>
            <a:pPr lvl="1"/>
            <a:r>
              <a:rPr lang="en-US" dirty="0" smtClean="0"/>
              <a:t>DCF offers asynchronous Service</a:t>
            </a:r>
          </a:p>
          <a:p>
            <a:r>
              <a:rPr lang="en-US" dirty="0" smtClean="0"/>
              <a:t>Third method is Point Coordination Function (PCF)</a:t>
            </a:r>
          </a:p>
          <a:p>
            <a:pPr lvl="1"/>
            <a:r>
              <a:rPr lang="en-US" dirty="0" smtClean="0"/>
              <a:t>PCF offers both asynchronous &amp; time-bounded service</a:t>
            </a:r>
          </a:p>
          <a:p>
            <a:r>
              <a:rPr lang="en-US" dirty="0" smtClean="0"/>
              <a:t>MAC mechanisms are also called Distributed Foundation Wireless Medium Access Control (DFWMAC)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structure of an IEEE 802.11 MAC data frame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 control: The first 2 bytes serve several purposes. </a:t>
            </a:r>
          </a:p>
          <a:p>
            <a:r>
              <a:rPr lang="en-US" dirty="0" smtClean="0"/>
              <a:t>Duration/ID: period of time in which the medium is occupied (in </a:t>
            </a:r>
            <a:r>
              <a:rPr lang="el-GR" i="1" dirty="0" smtClean="0"/>
              <a:t>μ</a:t>
            </a:r>
            <a:r>
              <a:rPr lang="en-US" i="1" dirty="0" smtClean="0"/>
              <a:t>s).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frames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1 to 4: The four address fields contain standard IEEE 802 MAC addresses (48 bit each)</a:t>
            </a:r>
          </a:p>
          <a:p>
            <a:r>
              <a:rPr lang="en-US" dirty="0" smtClean="0"/>
              <a:t>Sequence control: Due to the acknowledgement  mechanism frames may be duplicated. So, sequence number is used to filter duplicates.</a:t>
            </a:r>
          </a:p>
          <a:p>
            <a:r>
              <a:rPr lang="en-US" dirty="0" smtClean="0"/>
              <a:t>Data: The MAC frame may contain arbitrary data (max. 2,312 byte), which is transferred transparently from a sender to the receiver(s).</a:t>
            </a:r>
          </a:p>
          <a:p>
            <a:r>
              <a:rPr lang="en-US" dirty="0" smtClean="0"/>
              <a:t>Checksum (CRC): 32 bit checksum is used to protect the frame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frames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Protocol version: indicates the current protocol version </a:t>
            </a:r>
          </a:p>
          <a:p>
            <a:r>
              <a:rPr lang="en-US" dirty="0" smtClean="0"/>
              <a:t>Type: function of a frame</a:t>
            </a:r>
          </a:p>
          <a:p>
            <a:pPr lvl="1"/>
            <a:r>
              <a:rPr lang="en-US" dirty="0" smtClean="0"/>
              <a:t>00 -- management</a:t>
            </a:r>
          </a:p>
          <a:p>
            <a:pPr lvl="1"/>
            <a:r>
              <a:rPr lang="en-US" dirty="0" smtClean="0"/>
              <a:t>01 -- control  </a:t>
            </a:r>
          </a:p>
          <a:p>
            <a:pPr lvl="1"/>
            <a:r>
              <a:rPr lang="en-US" dirty="0" smtClean="0"/>
              <a:t>10 -- data </a:t>
            </a:r>
          </a:p>
          <a:p>
            <a:pPr lvl="1"/>
            <a:r>
              <a:rPr lang="en-US" dirty="0" smtClean="0"/>
              <a:t>11 -- reserved</a:t>
            </a:r>
          </a:p>
          <a:p>
            <a:r>
              <a:rPr lang="en-US" dirty="0" smtClean="0"/>
              <a:t>Subtype: Example subtypes for management frames are: </a:t>
            </a:r>
          </a:p>
          <a:p>
            <a:pPr lvl="1"/>
            <a:r>
              <a:rPr lang="en-US" dirty="0" smtClean="0"/>
              <a:t>0000 for association request, </a:t>
            </a:r>
          </a:p>
          <a:p>
            <a:pPr lvl="1"/>
            <a:r>
              <a:rPr lang="en-US" dirty="0" smtClean="0"/>
              <a:t>1000 for beacon</a:t>
            </a:r>
          </a:p>
          <a:p>
            <a:pPr lvl="1"/>
            <a:r>
              <a:rPr lang="en-US" dirty="0" smtClean="0"/>
              <a:t>1011for RTS</a:t>
            </a:r>
          </a:p>
          <a:p>
            <a:pPr lvl="1"/>
            <a:r>
              <a:rPr lang="en-US" dirty="0" smtClean="0"/>
              <a:t>1100 for 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frames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fragments: This field is set to 1 </a:t>
            </a:r>
          </a:p>
          <a:p>
            <a:r>
              <a:rPr lang="en-US" dirty="0" smtClean="0"/>
              <a:t>Retry: If frame is a retransmitted, this bit is set to 1. </a:t>
            </a:r>
          </a:p>
          <a:p>
            <a:pPr lvl="1"/>
            <a:r>
              <a:rPr lang="en-US" dirty="0" smtClean="0"/>
              <a:t>Easy to eliminate duplicate frames.</a:t>
            </a:r>
          </a:p>
          <a:p>
            <a:r>
              <a:rPr lang="en-US" dirty="0" smtClean="0"/>
              <a:t>Power management: mode of a station after transmission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power saving mode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0  active </a:t>
            </a:r>
          </a:p>
          <a:p>
            <a:r>
              <a:rPr lang="en-US" dirty="0" smtClean="0"/>
              <a:t>More data: indicate a receiver that a sender has more data to send than the current frame</a:t>
            </a:r>
          </a:p>
          <a:p>
            <a:r>
              <a:rPr lang="en-US" dirty="0" smtClean="0"/>
              <a:t>Wired equivalent privacy (WEP):  Indicates that the standard security mechanism of 802.11 is applied. </a:t>
            </a:r>
          </a:p>
          <a:p>
            <a:r>
              <a:rPr lang="en-US" dirty="0" smtClean="0"/>
              <a:t>Order:  set to 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received frames must be processed in strict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IEEE 802.11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802.11b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PHY packet formats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19330"/>
            <a:ext cx="7226595" cy="437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67600" y="5638800"/>
            <a:ext cx="838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Physical layer PDU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80817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bluetooth</a:t>
            </a:r>
            <a:r>
              <a:rPr lang="en-US" dirty="0" smtClean="0"/>
              <a:t> </a:t>
            </a:r>
            <a:r>
              <a:rPr lang="en-US" dirty="0" err="1" smtClean="0"/>
              <a:t>piconet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828800"/>
            <a:ext cx="5153025" cy="421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 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…)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Global Operation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Low Power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License free operation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Robust transmission technology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Simplified spontaneous cooperation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Easy to Use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Protection of Investment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Safety and Security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Transparency for Applications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Forming Bluetooth </a:t>
            </a:r>
            <a:r>
              <a:rPr lang="en-US" dirty="0" err="1" smtClean="0"/>
              <a:t>Piconet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5562600" cy="446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Scatternet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1752600"/>
            <a:ext cx="6095999" cy="452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Protocol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Protocol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99" y="1155700"/>
            <a:ext cx="7316701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Bluetooth protocol stack divided into </a:t>
            </a:r>
          </a:p>
          <a:p>
            <a:r>
              <a:rPr lang="en-IN" dirty="0" smtClean="0"/>
              <a:t>Core specification </a:t>
            </a:r>
          </a:p>
          <a:p>
            <a:pPr lvl="1"/>
            <a:r>
              <a:rPr lang="en-IN" dirty="0" smtClean="0"/>
              <a:t>describes the protocols from physical layer to the data link control together with management functions,</a:t>
            </a:r>
          </a:p>
          <a:p>
            <a:r>
              <a:rPr lang="en-IN" dirty="0" smtClean="0"/>
              <a:t>Profile specifications </a:t>
            </a:r>
          </a:p>
          <a:p>
            <a:pPr lvl="1"/>
            <a:r>
              <a:rPr lang="en-IN" dirty="0" smtClean="0"/>
              <a:t>describes many protocols and functions needed to adapt the wireless Bluetooth technology to legacy and new applications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Elements of core protocols of Bluetooth</a:t>
            </a:r>
          </a:p>
          <a:p>
            <a:r>
              <a:rPr lang="en-IN" dirty="0" smtClean="0"/>
              <a:t>Radio</a:t>
            </a:r>
          </a:p>
          <a:p>
            <a:pPr lvl="1"/>
            <a:r>
              <a:rPr lang="en-IN" dirty="0" smtClean="0"/>
              <a:t>Specification of the air interface, i.e., </a:t>
            </a:r>
          </a:p>
          <a:p>
            <a:pPr lvl="1"/>
            <a:r>
              <a:rPr lang="en-IN" dirty="0" smtClean="0"/>
              <a:t>frequencies, </a:t>
            </a:r>
          </a:p>
          <a:p>
            <a:pPr lvl="1"/>
            <a:r>
              <a:rPr lang="en-IN" dirty="0" smtClean="0"/>
              <a:t>modulation, </a:t>
            </a:r>
          </a:p>
          <a:p>
            <a:pPr lvl="1"/>
            <a:r>
              <a:rPr lang="en-IN" dirty="0" smtClean="0"/>
              <a:t>transmit power</a:t>
            </a:r>
          </a:p>
          <a:p>
            <a:r>
              <a:rPr lang="en-IN" dirty="0" smtClean="0"/>
              <a:t>Baseband: </a:t>
            </a:r>
          </a:p>
          <a:p>
            <a:pPr lvl="1"/>
            <a:r>
              <a:rPr lang="en-IN" dirty="0" smtClean="0"/>
              <a:t>Basic connection establishment, </a:t>
            </a:r>
          </a:p>
          <a:p>
            <a:pPr lvl="1"/>
            <a:r>
              <a:rPr lang="en-IN" dirty="0" smtClean="0"/>
              <a:t>packet formats, </a:t>
            </a:r>
          </a:p>
          <a:p>
            <a:pPr lvl="1"/>
            <a:r>
              <a:rPr lang="en-IN" dirty="0" smtClean="0"/>
              <a:t>timing, and </a:t>
            </a:r>
          </a:p>
          <a:p>
            <a:pPr lvl="1"/>
            <a:r>
              <a:rPr lang="en-IN" dirty="0" smtClean="0"/>
              <a:t>basic </a:t>
            </a:r>
            <a:r>
              <a:rPr lang="en-IN" dirty="0" err="1" smtClean="0"/>
              <a:t>QoS</a:t>
            </a:r>
            <a:r>
              <a:rPr lang="en-IN" dirty="0" smtClean="0"/>
              <a:t> parameters</a:t>
            </a:r>
            <a:endParaRPr lang="en-IN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Link manager protocol: </a:t>
            </a:r>
          </a:p>
          <a:p>
            <a:pPr lvl="1"/>
            <a:r>
              <a:rPr lang="en-IN" dirty="0" smtClean="0"/>
              <a:t>Link set-up and management between </a:t>
            </a:r>
          </a:p>
          <a:p>
            <a:pPr lvl="2"/>
            <a:r>
              <a:rPr lang="en-IN" dirty="0" smtClean="0"/>
              <a:t>devices</a:t>
            </a:r>
          </a:p>
          <a:p>
            <a:pPr lvl="2"/>
            <a:r>
              <a:rPr lang="en-IN" dirty="0" smtClean="0"/>
              <a:t>security functions </a:t>
            </a:r>
          </a:p>
          <a:p>
            <a:pPr lvl="2"/>
            <a:r>
              <a:rPr lang="en-IN" dirty="0" smtClean="0"/>
              <a:t>parameter negotiation</a:t>
            </a:r>
          </a:p>
          <a:p>
            <a:r>
              <a:rPr lang="en-IN" dirty="0" smtClean="0"/>
              <a:t>Logical link control and adaptation protocol (L2CAP): </a:t>
            </a:r>
          </a:p>
          <a:p>
            <a:pPr lvl="1"/>
            <a:r>
              <a:rPr lang="en-IN" dirty="0" smtClean="0"/>
              <a:t>Adaptation of higher layers to the baseband</a:t>
            </a:r>
          </a:p>
          <a:p>
            <a:pPr lvl="2"/>
            <a:r>
              <a:rPr lang="en-IN" dirty="0" smtClean="0"/>
              <a:t>connectionless</a:t>
            </a:r>
          </a:p>
          <a:p>
            <a:pPr lvl="2"/>
            <a:r>
              <a:rPr lang="en-IN" dirty="0" smtClean="0"/>
              <a:t>connection-oriented services,</a:t>
            </a:r>
          </a:p>
          <a:p>
            <a:r>
              <a:rPr lang="en-IN" dirty="0" smtClean="0"/>
              <a:t>Service discovery protocol: </a:t>
            </a:r>
          </a:p>
          <a:p>
            <a:pPr lvl="1"/>
            <a:r>
              <a:rPr lang="en-IN" dirty="0" smtClean="0"/>
              <a:t>Device discovery in close proximity</a:t>
            </a:r>
          </a:p>
          <a:p>
            <a:pPr lvl="1"/>
            <a:r>
              <a:rPr lang="en-IN" dirty="0" smtClean="0"/>
              <a:t>querying of service characteristics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Cable replacement protocol RFCOMM </a:t>
            </a:r>
          </a:p>
          <a:p>
            <a:pPr lvl="1"/>
            <a:r>
              <a:rPr lang="en-IN" dirty="0" smtClean="0"/>
              <a:t>Emulates a serial line interface</a:t>
            </a:r>
          </a:p>
          <a:p>
            <a:pPr lvl="1"/>
            <a:r>
              <a:rPr lang="en-IN" dirty="0" smtClean="0"/>
              <a:t>supports multiple serial ports over a single physical channel. </a:t>
            </a:r>
          </a:p>
          <a:p>
            <a:r>
              <a:rPr lang="en-IN" dirty="0" smtClean="0"/>
              <a:t>Telephony control protocol specification – binary (TCS BIN) </a:t>
            </a:r>
          </a:p>
          <a:p>
            <a:pPr lvl="1"/>
            <a:r>
              <a:rPr lang="en-IN" dirty="0" smtClean="0"/>
              <a:t>A bit-oriented protocol </a:t>
            </a:r>
          </a:p>
          <a:p>
            <a:pPr lvl="1"/>
            <a:r>
              <a:rPr lang="en-IN" dirty="0" smtClean="0"/>
              <a:t>Defines call control </a:t>
            </a:r>
            <a:r>
              <a:rPr lang="en-IN" dirty="0" err="1" smtClean="0"/>
              <a:t>signaling</a:t>
            </a:r>
            <a:r>
              <a:rPr lang="en-IN" dirty="0" smtClean="0"/>
              <a:t> for the establishment of voice and data calls between Bluetooth devices.</a:t>
            </a:r>
          </a:p>
          <a:p>
            <a:pPr lvl="1"/>
            <a:r>
              <a:rPr lang="en-IN" dirty="0" smtClean="0"/>
              <a:t>Describes mobility and group management functions.</a:t>
            </a:r>
          </a:p>
          <a:p>
            <a:r>
              <a:rPr lang="en-IN" dirty="0" smtClean="0"/>
              <a:t>The host controller interface (HCI)</a:t>
            </a:r>
          </a:p>
          <a:p>
            <a:pPr lvl="1"/>
            <a:r>
              <a:rPr lang="en-IN" dirty="0" smtClean="0"/>
              <a:t>A command interface to the baseband controller and link manager</a:t>
            </a:r>
          </a:p>
          <a:p>
            <a:pPr lvl="1"/>
            <a:r>
              <a:rPr lang="en-IN" dirty="0" smtClean="0"/>
              <a:t>Access to the hardware status and control registers.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Many protocols have been adopted in the Bluetooth standard. </a:t>
            </a:r>
          </a:p>
          <a:p>
            <a:r>
              <a:rPr lang="en-IN" dirty="0" smtClean="0"/>
              <a:t>Classical Internet applications can still use the standard TCP/IP stack running over PPP or use the more efficient Bluetooth network encapsulation protocol (BNEP). </a:t>
            </a:r>
          </a:p>
          <a:p>
            <a:r>
              <a:rPr lang="en-IN" dirty="0" smtClean="0"/>
              <a:t>Telephony applications can use the AT modem commands </a:t>
            </a:r>
          </a:p>
          <a:p>
            <a:r>
              <a:rPr lang="en-IN" dirty="0" smtClean="0"/>
              <a:t>Calendar and business card objects (</a:t>
            </a:r>
            <a:r>
              <a:rPr lang="en-IN" dirty="0" err="1" smtClean="0"/>
              <a:t>vCalendar</a:t>
            </a:r>
            <a:r>
              <a:rPr lang="en-IN" dirty="0" smtClean="0"/>
              <a:t>/vCard) can be exchanged using the object exchange protocol (OBEX)</a:t>
            </a:r>
          </a:p>
          <a:p>
            <a:r>
              <a:rPr lang="en-IN" dirty="0" smtClean="0"/>
              <a:t>A real difference to other protocol stacks is the support of audio. </a:t>
            </a:r>
          </a:p>
          <a:p>
            <a:r>
              <a:rPr lang="en-IN" dirty="0" smtClean="0"/>
              <a:t>Audio applications may directly use the baseband layer after encoding the audio signals.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US" dirty="0" smtClean="0"/>
              <a:t>Radio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Bluetooth uses license free frequency band at 2.4GHz</a:t>
            </a:r>
          </a:p>
          <a:p>
            <a:r>
              <a:rPr lang="en-US" dirty="0" smtClean="0"/>
              <a:t>Frequency hopping scheme is used for transmission</a:t>
            </a:r>
          </a:p>
          <a:p>
            <a:r>
              <a:rPr lang="en-US" dirty="0" smtClean="0"/>
              <a:t>Bluetooth transceivers use Gaussian FSK for modulation</a:t>
            </a:r>
          </a:p>
          <a:p>
            <a:r>
              <a:rPr lang="en-US" dirty="0" smtClean="0"/>
              <a:t>3 classes of modulation</a:t>
            </a:r>
          </a:p>
          <a:p>
            <a:pPr lvl="1"/>
            <a:r>
              <a:rPr lang="en-US" dirty="0" smtClean="0"/>
              <a:t>Power class 1: Max power – 100 </a:t>
            </a:r>
            <a:r>
              <a:rPr lang="en-US" dirty="0" err="1" smtClean="0"/>
              <a:t>mW</a:t>
            </a:r>
            <a:r>
              <a:rPr lang="en-US" dirty="0" smtClean="0"/>
              <a:t>, Min power – 1 </a:t>
            </a:r>
            <a:r>
              <a:rPr lang="en-US" dirty="0" err="1" smtClean="0"/>
              <a:t>mW</a:t>
            </a:r>
            <a:endParaRPr lang="en-US" dirty="0" smtClean="0"/>
          </a:p>
          <a:p>
            <a:pPr lvl="1"/>
            <a:r>
              <a:rPr lang="en-US" dirty="0" smtClean="0"/>
              <a:t>Power class 2: Max power – 2.5 </a:t>
            </a:r>
            <a:r>
              <a:rPr lang="en-US" dirty="0" err="1" smtClean="0"/>
              <a:t>mW</a:t>
            </a:r>
            <a:r>
              <a:rPr lang="en-US" dirty="0" smtClean="0"/>
              <a:t>, </a:t>
            </a:r>
            <a:r>
              <a:rPr lang="en-US" dirty="0" err="1" smtClean="0"/>
              <a:t>nomial</a:t>
            </a:r>
            <a:r>
              <a:rPr lang="en-US" dirty="0" smtClean="0"/>
              <a:t> power – 1 </a:t>
            </a:r>
            <a:r>
              <a:rPr lang="en-US" dirty="0" err="1" smtClean="0"/>
              <a:t>mW</a:t>
            </a:r>
            <a:r>
              <a:rPr lang="en-US" dirty="0" smtClean="0"/>
              <a:t>, Min power – 0.25 </a:t>
            </a:r>
            <a:r>
              <a:rPr lang="en-US" dirty="0" err="1" smtClean="0"/>
              <a:t>mW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Power class 3: Max power – 1 </a:t>
            </a:r>
            <a:r>
              <a:rPr lang="en-US" dirty="0" err="1" smtClean="0"/>
              <a:t>mW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Infrared Vs Radio LANs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US" dirty="0" smtClean="0"/>
              <a:t>Baseband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Baseband packet format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030" y="2133600"/>
            <a:ext cx="729097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US" dirty="0" smtClean="0"/>
              <a:t>Baseband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Bluetooth offers 2 different types of links</a:t>
            </a:r>
          </a:p>
          <a:p>
            <a:pPr lvl="1"/>
            <a:r>
              <a:rPr lang="en-US" dirty="0" smtClean="0"/>
              <a:t>Synchronous connection-oriented Link - SCO</a:t>
            </a:r>
          </a:p>
          <a:p>
            <a:pPr lvl="1"/>
            <a:r>
              <a:rPr lang="en-US" dirty="0" smtClean="0"/>
              <a:t>Asynchronous connection less Link - ACL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US" dirty="0" smtClean="0"/>
              <a:t> Link Manager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of Link Manager Protocol</a:t>
            </a:r>
          </a:p>
          <a:p>
            <a:pPr lvl="1"/>
            <a:r>
              <a:rPr lang="en-IN" dirty="0" smtClean="0"/>
              <a:t>Authentication, pairing, and encryption</a:t>
            </a:r>
          </a:p>
          <a:p>
            <a:pPr lvl="1"/>
            <a:r>
              <a:rPr lang="en-IN" dirty="0" smtClean="0"/>
              <a:t>Synchronization</a:t>
            </a:r>
          </a:p>
          <a:p>
            <a:pPr lvl="1"/>
            <a:r>
              <a:rPr lang="en-IN" dirty="0" smtClean="0"/>
              <a:t>Capability negotiation</a:t>
            </a:r>
          </a:p>
          <a:p>
            <a:pPr lvl="1"/>
            <a:r>
              <a:rPr lang="en-IN" dirty="0" smtClean="0"/>
              <a:t>Quality of service negotiation</a:t>
            </a:r>
          </a:p>
          <a:p>
            <a:pPr lvl="1"/>
            <a:r>
              <a:rPr lang="en-IN" dirty="0" smtClean="0"/>
              <a:t>Power control</a:t>
            </a:r>
          </a:p>
          <a:p>
            <a:pPr lvl="1"/>
            <a:r>
              <a:rPr lang="en-IN" dirty="0" smtClean="0"/>
              <a:t>Link supervision</a:t>
            </a:r>
          </a:p>
          <a:p>
            <a:pPr lvl="1"/>
            <a:r>
              <a:rPr lang="en-IN" dirty="0" smtClean="0"/>
              <a:t>State and transmission mode change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US" dirty="0" smtClean="0"/>
              <a:t> Link Manager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Major baseband states of a Bluetooth device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748" y="2138362"/>
            <a:ext cx="529937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US" dirty="0" smtClean="0"/>
              <a:t> Link Manager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save battery power, a Bluetooth device can go into one of three low power states:</a:t>
            </a:r>
          </a:p>
          <a:p>
            <a:r>
              <a:rPr lang="en-IN" dirty="0" smtClean="0"/>
              <a:t>Sniff state: </a:t>
            </a:r>
          </a:p>
          <a:p>
            <a:pPr lvl="1"/>
            <a:r>
              <a:rPr lang="en-IN" dirty="0" smtClean="0"/>
              <a:t>The sniff state has the highest power consumption</a:t>
            </a:r>
          </a:p>
          <a:p>
            <a:pPr lvl="1"/>
            <a:r>
              <a:rPr lang="en-IN" dirty="0" smtClean="0"/>
              <a:t>Here, the device listens to the </a:t>
            </a:r>
            <a:r>
              <a:rPr lang="en-IN" dirty="0" err="1" smtClean="0"/>
              <a:t>piconet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Device keeps its AMA</a:t>
            </a:r>
          </a:p>
          <a:p>
            <a:r>
              <a:rPr lang="en-IN" dirty="0" smtClean="0"/>
              <a:t>Hold state: </a:t>
            </a:r>
          </a:p>
          <a:p>
            <a:pPr lvl="1"/>
            <a:r>
              <a:rPr lang="en-IN" dirty="0" smtClean="0"/>
              <a:t>No activity in the </a:t>
            </a:r>
            <a:r>
              <a:rPr lang="en-IN" dirty="0" err="1" smtClean="0"/>
              <a:t>piconet</a:t>
            </a:r>
            <a:r>
              <a:rPr lang="en-IN" dirty="0" smtClean="0"/>
              <a:t>, </a:t>
            </a:r>
          </a:p>
          <a:p>
            <a:pPr lvl="1"/>
            <a:r>
              <a:rPr lang="en-IN" dirty="0" smtClean="0"/>
              <a:t>Device does not release AMA but stops ACL transmission</a:t>
            </a:r>
          </a:p>
          <a:p>
            <a:r>
              <a:rPr lang="en-IN" dirty="0" smtClean="0"/>
              <a:t>Park state: </a:t>
            </a:r>
          </a:p>
          <a:p>
            <a:pPr lvl="1"/>
            <a:r>
              <a:rPr lang="en-IN" dirty="0" smtClean="0"/>
              <a:t>The device has lowest power consumption. </a:t>
            </a:r>
          </a:p>
          <a:p>
            <a:pPr lvl="1"/>
            <a:r>
              <a:rPr lang="en-IN" dirty="0" smtClean="0"/>
              <a:t>The device releases its AMA and receives a parked member address (PMA). </a:t>
            </a:r>
          </a:p>
          <a:p>
            <a:pPr lvl="1"/>
            <a:r>
              <a:rPr lang="en-IN" dirty="0" smtClean="0"/>
              <a:t>It is still member of </a:t>
            </a:r>
            <a:r>
              <a:rPr lang="en-IN" dirty="0" err="1" smtClean="0"/>
              <a:t>piconet</a:t>
            </a:r>
            <a:r>
              <a:rPr lang="en-IN" dirty="0" smtClean="0"/>
              <a:t>, gives room for other device to be active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IN" dirty="0" smtClean="0"/>
              <a:t> L2CAP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Logical Link Control and Adaptation Protocol</a:t>
            </a:r>
          </a:p>
          <a:p>
            <a:r>
              <a:rPr lang="en-IN" dirty="0" smtClean="0"/>
              <a:t>L2CAP provides three different types of logical channels </a:t>
            </a:r>
          </a:p>
          <a:p>
            <a:r>
              <a:rPr lang="en-IN" dirty="0" smtClean="0"/>
              <a:t> Connectionless: </a:t>
            </a:r>
          </a:p>
          <a:p>
            <a:pPr lvl="1"/>
            <a:r>
              <a:rPr lang="en-IN" dirty="0" smtClean="0"/>
              <a:t>Unidirectional channels are used for broadcasts  from a master to its slave(s)</a:t>
            </a:r>
          </a:p>
          <a:p>
            <a:r>
              <a:rPr lang="en-IN" dirty="0" smtClean="0"/>
              <a:t>Connection-oriented: </a:t>
            </a:r>
          </a:p>
          <a:p>
            <a:pPr lvl="1"/>
            <a:r>
              <a:rPr lang="en-IN" dirty="0" smtClean="0"/>
              <a:t>Bi-directional and supports </a:t>
            </a:r>
            <a:r>
              <a:rPr lang="en-IN" dirty="0" err="1" smtClean="0"/>
              <a:t>QoS</a:t>
            </a:r>
            <a:r>
              <a:rPr lang="en-IN" dirty="0" smtClean="0"/>
              <a:t> flow specifications for each direction</a:t>
            </a:r>
          </a:p>
          <a:p>
            <a:r>
              <a:rPr lang="en-IN" dirty="0" err="1" smtClean="0"/>
              <a:t>Signaling</a:t>
            </a:r>
            <a:r>
              <a:rPr lang="en-IN" dirty="0" smtClean="0"/>
              <a:t>: </a:t>
            </a:r>
          </a:p>
          <a:p>
            <a:pPr lvl="1"/>
            <a:r>
              <a:rPr lang="en-IN" dirty="0" smtClean="0"/>
              <a:t>used to exchanging </a:t>
            </a:r>
            <a:r>
              <a:rPr lang="en-IN" dirty="0" err="1" smtClean="0"/>
              <a:t>signaling</a:t>
            </a:r>
            <a:r>
              <a:rPr lang="en-IN" dirty="0" smtClean="0"/>
              <a:t> messages between L2CAP entities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 Protocol Stack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br>
              <a:rPr lang="en-US" dirty="0" smtClean="0"/>
            </a:br>
            <a:r>
              <a:rPr lang="en-IN" dirty="0" smtClean="0"/>
              <a:t> L2CAP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L2CAP Packet formats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240" y="1890713"/>
            <a:ext cx="563936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Technologies  for 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Infrared Transmission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Radio Transmission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Infrared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991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Cheap sender and receiver</a:t>
            </a:r>
          </a:p>
          <a:p>
            <a:pPr lvl="1"/>
            <a:r>
              <a:rPr lang="en-US" dirty="0" smtClean="0"/>
              <a:t>Integrated into all mobile devices</a:t>
            </a:r>
          </a:p>
          <a:p>
            <a:pPr lvl="1"/>
            <a:r>
              <a:rPr lang="en-US" dirty="0" smtClean="0"/>
              <a:t>No licenses are needed for infrared technology</a:t>
            </a:r>
          </a:p>
          <a:p>
            <a:pPr lvl="1"/>
            <a:r>
              <a:rPr lang="en-US" dirty="0" smtClean="0"/>
              <a:t>Shielding is very simple</a:t>
            </a:r>
          </a:p>
          <a:p>
            <a:pPr lvl="1"/>
            <a:r>
              <a:rPr lang="en-US" dirty="0" smtClean="0"/>
              <a:t>Electrical devices do not interfere with infrared transmission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Low Bandwidth</a:t>
            </a:r>
          </a:p>
          <a:p>
            <a:pPr lvl="1"/>
            <a:r>
              <a:rPr lang="en-US" dirty="0" smtClean="0"/>
              <a:t>Easily shielded</a:t>
            </a:r>
          </a:p>
          <a:p>
            <a:pPr lvl="1"/>
            <a:r>
              <a:rPr lang="en-US" dirty="0" smtClean="0"/>
              <a:t>Cannot penetrate walls or other obstacles</a:t>
            </a:r>
          </a:p>
          <a:p>
            <a:pPr lvl="1"/>
            <a:r>
              <a:rPr lang="en-US" dirty="0" smtClean="0"/>
              <a:t>For good transmission quality &amp; high data rates, LOS is needed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Radio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Cover larger area</a:t>
            </a:r>
          </a:p>
          <a:p>
            <a:pPr lvl="1"/>
            <a:r>
              <a:rPr lang="en-US" dirty="0" smtClean="0"/>
              <a:t>Can penetrate walls, furniture, plants</a:t>
            </a:r>
          </a:p>
          <a:p>
            <a:pPr lvl="1"/>
            <a:r>
              <a:rPr lang="en-US" dirty="0" smtClean="0"/>
              <a:t>More coverage can be gained by reflection</a:t>
            </a:r>
          </a:p>
          <a:p>
            <a:pPr lvl="1"/>
            <a:r>
              <a:rPr lang="en-US" dirty="0" smtClean="0"/>
              <a:t>Does not need LOS if frequencies are too high</a:t>
            </a:r>
          </a:p>
          <a:p>
            <a:pPr lvl="1"/>
            <a:r>
              <a:rPr lang="en-US" dirty="0" smtClean="0"/>
              <a:t>Offer higher transmission rates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Shielding is not simple</a:t>
            </a:r>
          </a:p>
          <a:p>
            <a:pPr lvl="1"/>
            <a:r>
              <a:rPr lang="en-US" dirty="0" smtClean="0"/>
              <a:t>Can interfere with other devices &amp; destroy data transmitted</a:t>
            </a:r>
          </a:p>
          <a:p>
            <a:pPr lvl="1"/>
            <a:r>
              <a:rPr lang="en-US" dirty="0" smtClean="0"/>
              <a:t>Radio transmission is permitted in certain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Infrastructure-based Wireless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Ad-hoc Wireless Networks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714</TotalTime>
  <Words>1734</Words>
  <Application>Microsoft Office PowerPoint</Application>
  <PresentationFormat>On-screen Show (4:3)</PresentationFormat>
  <Paragraphs>330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Origin</vt:lpstr>
      <vt:lpstr>UNIT-III  Categories of Wireless Networks</vt:lpstr>
      <vt:lpstr>Wireless LAN</vt:lpstr>
      <vt:lpstr>Wireless LAN</vt:lpstr>
      <vt:lpstr>Wireless LAN (Contd…)</vt:lpstr>
      <vt:lpstr>Infrared Vs Radio LANs</vt:lpstr>
      <vt:lpstr>Transmission Technologies  for WLAN</vt:lpstr>
      <vt:lpstr>1. Infrared Transmission</vt:lpstr>
      <vt:lpstr>2. Radio Transmission</vt:lpstr>
      <vt:lpstr>Types of Wireless Networks</vt:lpstr>
      <vt:lpstr>1. Infrastructure based Wireless Networks</vt:lpstr>
      <vt:lpstr>2. Ad-hoc Wireless Networks</vt:lpstr>
      <vt:lpstr>IEEE 802.11</vt:lpstr>
      <vt:lpstr>IEEE 802.11</vt:lpstr>
      <vt:lpstr>Infrastructure based IEEE 802.11</vt:lpstr>
      <vt:lpstr>Infrastructure based IEEE 802.11 (Contd…)</vt:lpstr>
      <vt:lpstr>IEEE 802.11 Ad-hoc WLAN</vt:lpstr>
      <vt:lpstr>IEEE 802.11 Ad-hoc WLAN (Contd…)</vt:lpstr>
      <vt:lpstr>IEEE 802.11 Protocol Architecture</vt:lpstr>
      <vt:lpstr>IEEE 802.11 Protocol Architecture and Bridging</vt:lpstr>
      <vt:lpstr>Detailed IEEE 802.11 Protocol Architecture and Management</vt:lpstr>
      <vt:lpstr>Protocol Architecture (Contd…)</vt:lpstr>
      <vt:lpstr>Protocol Architecture (Contd…)</vt:lpstr>
      <vt:lpstr>Protocol Architecture (Contd…)</vt:lpstr>
      <vt:lpstr>IEEE 802.11 PHY Layer</vt:lpstr>
      <vt:lpstr>IEEE 802.11 Physical Layer</vt:lpstr>
      <vt:lpstr>Frequency Hopping Spread Spectrum</vt:lpstr>
      <vt:lpstr>Direct Sequence Spread Spectrum</vt:lpstr>
      <vt:lpstr>IEEE 802.11 MAC Layer</vt:lpstr>
      <vt:lpstr>MAC Layer</vt:lpstr>
      <vt:lpstr>MAC Layer (Contd…)</vt:lpstr>
      <vt:lpstr>MAC frames</vt:lpstr>
      <vt:lpstr>MAC frames (Contd…)</vt:lpstr>
      <vt:lpstr>MAC frames (Contd…)</vt:lpstr>
      <vt:lpstr>MAC frames (Contd…)</vt:lpstr>
      <vt:lpstr>IEEE 802.11 Versions</vt:lpstr>
      <vt:lpstr>IEEE 802.11b </vt:lpstr>
      <vt:lpstr>IEEE 802.11a</vt:lpstr>
      <vt:lpstr>Bluetooth</vt:lpstr>
      <vt:lpstr>Bluetooth</vt:lpstr>
      <vt:lpstr>Bluetooth (Contd…)</vt:lpstr>
      <vt:lpstr>Bluetooth (Contd…)</vt:lpstr>
      <vt:lpstr>Bluetooth Protocol Architecture</vt:lpstr>
      <vt:lpstr>Bluetooth Protocol Stack</vt:lpstr>
      <vt:lpstr>Bluetooth Protocol Stack (Contd…)</vt:lpstr>
      <vt:lpstr>Bluetooth Protocol Stack (Contd…)</vt:lpstr>
      <vt:lpstr>Bluetooth Protocol Stack (Contd…)</vt:lpstr>
      <vt:lpstr>Bluetooth Protocol Stack (Contd…)</vt:lpstr>
      <vt:lpstr>Bluetooth Protocol Stack (Contd…)</vt:lpstr>
      <vt:lpstr>Bluetooth Protocol Stack (Contd…) Radio Layer</vt:lpstr>
      <vt:lpstr>Bluetooth Protocol Stack (Contd…) Baseband layer</vt:lpstr>
      <vt:lpstr>Bluetooth Protocol Stack (Contd…) Baseband layer</vt:lpstr>
      <vt:lpstr>Bluetooth Protocol Stack (Contd…)  Link Manager Protocol</vt:lpstr>
      <vt:lpstr>Bluetooth Protocol Stack (Contd…)  Link Manager Protocol</vt:lpstr>
      <vt:lpstr>Bluetooth Protocol Stack (Contd…)  Link Manager Protocol</vt:lpstr>
      <vt:lpstr>Bluetooth Protocol Stack (Contd…)  L2CAP</vt:lpstr>
      <vt:lpstr>Bluetooth Protocol Stack (Contd…)  L2CAP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UNIT-III</dc:title>
  <dc:creator>admin</dc:creator>
  <cp:lastModifiedBy>admin</cp:lastModifiedBy>
  <cp:revision>77</cp:revision>
  <dcterms:created xsi:type="dcterms:W3CDTF">2016-02-08T09:28:49Z</dcterms:created>
  <dcterms:modified xsi:type="dcterms:W3CDTF">2016-04-04T09:30:53Z</dcterms:modified>
</cp:coreProperties>
</file>