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slide+xml" PartName="/ppt/slides/slide80.xml"/>
  <Override ContentType="application/vnd.openxmlformats-officedocument.presentationml.slide+xml" PartName="/ppt/slides/slide81.xml"/>
  <Override ContentType="application/vnd.openxmlformats-officedocument.presentationml.slide+xml" PartName="/ppt/slides/slide82.xml"/>
  <Override ContentType="application/vnd.openxmlformats-officedocument.presentationml.slide+xml" PartName="/ppt/slides/slide83.xml"/>
  <Override ContentType="application/vnd.openxmlformats-officedocument.presentationml.slide+xml" PartName="/ppt/slides/slide84.xml"/>
  <Override ContentType="application/vnd.openxmlformats-officedocument.presentationml.slide+xml" PartName="/ppt/slides/slide85.xml"/>
  <Override ContentType="application/vnd.openxmlformats-officedocument.presentationml.slide+xml" PartName="/ppt/slides/slide86.xml"/>
  <Override ContentType="application/vnd.openxmlformats-officedocument.presentationml.slide+xml" PartName="/ppt/slides/slide87.xml"/>
  <Override ContentType="application/vnd.openxmlformats-officedocument.presentationml.slide+xml" PartName="/ppt/slides/slide88.xml"/>
  <Override ContentType="application/vnd.openxmlformats-officedocument.presentationml.slide+xml" PartName="/ppt/slides/slide89.xml"/>
  <Override ContentType="application/vnd.openxmlformats-officedocument.presentationml.slide+xml" PartName="/ppt/slides/slide90.xml"/>
  <Override ContentType="application/vnd.openxmlformats-officedocument.presentationml.slide+xml" PartName="/ppt/slides/slide91.xml"/>
  <Override ContentType="application/vnd.openxmlformats-officedocument.presentationml.slide+xml" PartName="/ppt/slides/slide92.xml"/>
  <Override ContentType="application/vnd.openxmlformats-officedocument.presentationml.slide+xml" PartName="/ppt/slides/slide93.xml"/>
  <Override ContentType="application/vnd.openxmlformats-officedocument.presentationml.slide+xml" PartName="/ppt/slides/slide94.xml"/>
  <Override ContentType="application/vnd.openxmlformats-officedocument.presentationml.slide+xml" PartName="/ppt/slides/slide95.xml"/>
  <Override ContentType="application/vnd.openxmlformats-officedocument.presentationml.slide+xml" PartName="/ppt/slides/slide96.xml"/>
  <Override ContentType="application/vnd.openxmlformats-officedocument.presentationml.slide+xml" PartName="/ppt/slides/slide97.xml"/>
  <Override ContentType="application/vnd.openxmlformats-officedocument.presentationml.slide+xml" PartName="/ppt/slides/slide98.xml"/>
  <Override ContentType="application/vnd.openxmlformats-officedocument.presentationml.slide+xml" PartName="/ppt/slides/slide99.xml"/>
  <Override ContentType="application/vnd.openxmlformats-officedocument.presentationml.slide+xml" PartName="/ppt/slides/slide100.xml"/>
  <Override ContentType="application/vnd.openxmlformats-officedocument.presentationml.slide+xml" PartName="/ppt/slides/slide101.xml"/>
  <Override ContentType="application/vnd.openxmlformats-officedocument.presentationml.slide+xml" PartName="/ppt/slides/slide102.xml"/>
  <Override ContentType="application/vnd.openxmlformats-officedocument.presentationml.tableStyles+xml" PartName="/ppt/tableStyles.xml"/>
  <Default ContentType="image/jpeg" Extension="jpg"/>
  <Default ContentType="image/png" Extension="png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?><Relationships xmlns="http://schemas.openxmlformats.org/package/2006/relationships"><Relationship Id="rId1" Target="/ppt/media/image1.jpg" Type="http://schemas.openxmlformats.org/officeDocument/2006/relationships/image"/><Relationship Id="rId2" Target="/ppt/media/image2.jpg" Type="http://schemas.openxmlformats.org/officeDocument/2006/relationships/image"/><Relationship Id="rId3" Target="/ppt/media/image3.jpg" Type="http://schemas.openxmlformats.org/officeDocument/2006/relationships/image"/><Relationship Id="rId4" Target="/ppt/media/image4.jpg" Type="http://schemas.openxmlformats.org/officeDocument/2006/relationships/image"/><Relationship Id="rId5" Target="/ppt/media/image5.jpg" Type="http://schemas.openxmlformats.org/officeDocument/2006/relationships/image"/><Relationship Id="rId6" Target="/ppt/media/image6.jpg" Type="http://schemas.openxmlformats.org/officeDocument/2006/relationships/image"/><Relationship Id="rId7" Target="/ppt/media/image7.jpg" Type="http://schemas.openxmlformats.org/officeDocument/2006/relationships/image"/><Relationship Id="rId8" Target="/ppt/media/image8.jpg" Type="http://schemas.openxmlformats.org/officeDocument/2006/relationships/image"/><Relationship Id="rId9" Target="/ppt/media/image9.png" Type="http://schemas.openxmlformats.org/officeDocument/2006/relationships/image"/><Relationship Id="rId10" Target="/ppt/media/image10.jpg" Type="http://schemas.openxmlformats.org/officeDocument/2006/relationships/image"/><Relationship Id="rId11" Target="/ppt/media/image11.jpg" Type="http://schemas.openxmlformats.org/officeDocument/2006/relationships/image"/><Relationship Id="rId12" Target="/ppt/media/image12.jpg" Type="http://schemas.openxmlformats.org/officeDocument/2006/relationships/image"/><Relationship Id="rId13" Target="/ppt/media/image13.jpg" Type="http://schemas.openxmlformats.org/officeDocument/2006/relationships/image"/><Relationship Id="rId14" Target="/ppt/media/image14.jpg" Type="http://schemas.openxmlformats.org/officeDocument/2006/relationships/image"/><Relationship Id="rId15" Target="/ppt/media/image15.jpg" Type="http://schemas.openxmlformats.org/officeDocument/2006/relationships/image"/><Relationship Id="rId16" Target="/ppt/media/image16.jpg" Type="http://schemas.openxmlformats.org/officeDocument/2006/relationships/image"/><Relationship Id="rId17" Target="/ppt/media/image17.jpg" Type="http://schemas.openxmlformats.org/officeDocument/2006/relationships/image"/><Relationship Id="rId18" Target="/ppt/media/image18.jpg" Type="http://schemas.openxmlformats.org/officeDocument/2006/relationships/image"/><Relationship Id="rId19" Target="/ppt/media/image19.jpg" Type="http://schemas.openxmlformats.org/officeDocument/2006/relationships/image"/><Relationship Id="rId20" Target="/ppt/media/image20.jpg" Type="http://schemas.openxmlformats.org/officeDocument/2006/relationships/image"/><Relationship Id="rId21" Target="/ppt/media/image21.jpg" Type="http://schemas.openxmlformats.org/officeDocument/2006/relationships/image"/><Relationship Id="rId22" Target="/ppt/media/image22.jpg" Type="http://schemas.openxmlformats.org/officeDocument/2006/relationships/image"/><Relationship Id="rId23" Target="/ppt/media/image23.jpg" Type="http://schemas.openxmlformats.org/officeDocument/2006/relationships/image"/><Relationship Id="rId24" Target="/ppt/media/image24.jpg" Type="http://schemas.openxmlformats.org/officeDocument/2006/relationships/image"/><Relationship Id="rId25" Target="/ppt/media/image25.jpg" Type="http://schemas.openxmlformats.org/officeDocument/2006/relationships/image"/><Relationship Id="rId26" Target="/ppt/media/image26.jpg" Type="http://schemas.openxmlformats.org/officeDocument/2006/relationships/image"/><Relationship Id="rId27" Target="/ppt/media/image27.jpg" Type="http://schemas.openxmlformats.org/officeDocument/2006/relationships/image"/><Relationship Id="rId28" Target="/ppt/media/image28.jpg" Type="http://schemas.openxmlformats.org/officeDocument/2006/relationships/image"/><Relationship Id="rId29" Target="/ppt/media/image29.jpg" Type="http://schemas.openxmlformats.org/officeDocument/2006/relationships/image"/><Relationship Id="rId30" Target="/ppt/media/image30.jpg" Type="http://schemas.openxmlformats.org/officeDocument/2006/relationships/image"/><Relationship Id="rId31" Target="/ppt/media/image31.jpg" Type="http://schemas.openxmlformats.org/officeDocument/2006/relationships/image"/><Relationship Id="rId32" Target="/ppt/media/image32.jpg" Type="http://schemas.openxmlformats.org/officeDocument/2006/relationships/image"/><Relationship Id="rId33" Target="/ppt/media/image33.jpg" Type="http://schemas.openxmlformats.org/officeDocument/2006/relationships/image"/><Relationship Id="rId34" Target="/ppt/media/image34.png" Type="http://schemas.openxmlformats.org/officeDocument/2006/relationships/image"/><Relationship Id="rId35" Target="/ppt/media/image35.jpg" Type="http://schemas.openxmlformats.org/officeDocument/2006/relationships/image"/><Relationship Id="rId36" Target="/ppt/media/image36.jpg" Type="http://schemas.openxmlformats.org/officeDocument/2006/relationships/image"/><Relationship Id="rId37" Target="/ppt/media/image37.jpg" Type="http://schemas.openxmlformats.org/officeDocument/2006/relationships/image"/><Relationship Id="rId38" Target="/ppt/media/image38.jpg" Type="http://schemas.openxmlformats.org/officeDocument/2006/relationships/image"/><Relationship Id="rId39" Target="/ppt/media/image39.jpg" Type="http://schemas.openxmlformats.org/officeDocument/2006/relationships/image"/><Relationship Id="rId40" Target="/ppt/media/image40.png" Type="http://schemas.openxmlformats.org/officeDocument/2006/relationships/image"/><Relationship Id="rId41" Target="/ppt/media/image41.jpg" Type="http://schemas.openxmlformats.org/officeDocument/2006/relationships/image"/><Relationship Id="rId42" Target="/ppt/media/image42.jpg" Type="http://schemas.openxmlformats.org/officeDocument/2006/relationships/image"/><Relationship Id="rId43" Target="/ppt/media/image43.jpg" Type="http://schemas.openxmlformats.org/officeDocument/2006/relationships/image"/><Relationship Id="rId44" Target="/ppt/media/image44.jpg" Type="http://schemas.openxmlformats.org/officeDocument/2006/relationships/image"/><Relationship Id="rId45" Target="/ppt/media/image45.png" Type="http://schemas.openxmlformats.org/officeDocument/2006/relationships/image"/><Relationship Id="rId46" Target="ppt/media/img_cc_black.png" Type="http://schemas.openxmlformats.org/officeDocument/2006/relationships/image"/><Relationship Id="rId47" Target="ppt/presentation.xml" Type="http://schemas.openxmlformats.org/officeDocument/2006/relationships/officeDocument"/><Relationship Id="rId48" Target="docProps/core.xml" Type="http://schemas.openxmlformats.org/package/2006/relationships/metadata/core-properties"/><Relationship Id="rId49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</p:sldIdLst>
  <p:sldSz cx="9144000" cy="6858000" type="custom"/>
  <p:notesSz cx="9144000" cy="6858000"/>
  <p:embeddedFontLst/>
  <p:custDataLst/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>
  <a:tblStyle styleId="{1b4dec53-51d2-4b96-a197-cefcbad9b158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slides/slide11.xml" Type="http://schemas.openxmlformats.org/officeDocument/2006/relationships/slide"/><Relationship Id="rId16" Target="slides/slide12.xml" Type="http://schemas.openxmlformats.org/officeDocument/2006/relationships/slide"/><Relationship Id="rId17" Target="slides/slide13.xml" Type="http://schemas.openxmlformats.org/officeDocument/2006/relationships/slide"/><Relationship Id="rId18" Target="slides/slide14.xml" Type="http://schemas.openxmlformats.org/officeDocument/2006/relationships/slide"/><Relationship Id="rId19" Target="slides/slide15.xml" Type="http://schemas.openxmlformats.org/officeDocument/2006/relationships/slide"/><Relationship Id="rId20" Target="slides/slide16.xml" Type="http://schemas.openxmlformats.org/officeDocument/2006/relationships/slide"/><Relationship Id="rId21" Target="slides/slide17.xml" Type="http://schemas.openxmlformats.org/officeDocument/2006/relationships/slide"/><Relationship Id="rId22" Target="slides/slide18.xml" Type="http://schemas.openxmlformats.org/officeDocument/2006/relationships/slide"/><Relationship Id="rId23" Target="slides/slide19.xml" Type="http://schemas.openxmlformats.org/officeDocument/2006/relationships/slide"/><Relationship Id="rId24" Target="slides/slide20.xml" Type="http://schemas.openxmlformats.org/officeDocument/2006/relationships/slide"/><Relationship Id="rId25" Target="slides/slide21.xml" Type="http://schemas.openxmlformats.org/officeDocument/2006/relationships/slide"/><Relationship Id="rId26" Target="slides/slide22.xml" Type="http://schemas.openxmlformats.org/officeDocument/2006/relationships/slide"/><Relationship Id="rId27" Target="slides/slide23.xml" Type="http://schemas.openxmlformats.org/officeDocument/2006/relationships/slide"/><Relationship Id="rId28" Target="slides/slide24.xml" Type="http://schemas.openxmlformats.org/officeDocument/2006/relationships/slide"/><Relationship Id="rId29" Target="slides/slide25.xml" Type="http://schemas.openxmlformats.org/officeDocument/2006/relationships/slide"/><Relationship Id="rId30" Target="slides/slide26.xml" Type="http://schemas.openxmlformats.org/officeDocument/2006/relationships/slide"/><Relationship Id="rId31" Target="slides/slide27.xml" Type="http://schemas.openxmlformats.org/officeDocument/2006/relationships/slide"/><Relationship Id="rId32" Target="slides/slide28.xml" Type="http://schemas.openxmlformats.org/officeDocument/2006/relationships/slide"/><Relationship Id="rId33" Target="slides/slide29.xml" Type="http://schemas.openxmlformats.org/officeDocument/2006/relationships/slide"/><Relationship Id="rId34" Target="slides/slide30.xml" Type="http://schemas.openxmlformats.org/officeDocument/2006/relationships/slide"/><Relationship Id="rId35" Target="slides/slide31.xml" Type="http://schemas.openxmlformats.org/officeDocument/2006/relationships/slide"/><Relationship Id="rId36" Target="slides/slide32.xml" Type="http://schemas.openxmlformats.org/officeDocument/2006/relationships/slide"/><Relationship Id="rId37" Target="slides/slide33.xml" Type="http://schemas.openxmlformats.org/officeDocument/2006/relationships/slide"/><Relationship Id="rId38" Target="slides/slide34.xml" Type="http://schemas.openxmlformats.org/officeDocument/2006/relationships/slide"/><Relationship Id="rId39" Target="slides/slide35.xml" Type="http://schemas.openxmlformats.org/officeDocument/2006/relationships/slide"/><Relationship Id="rId40" Target="slides/slide36.xml" Type="http://schemas.openxmlformats.org/officeDocument/2006/relationships/slide"/><Relationship Id="rId41" Target="slides/slide37.xml" Type="http://schemas.openxmlformats.org/officeDocument/2006/relationships/slide"/><Relationship Id="rId42" Target="slides/slide38.xml" Type="http://schemas.openxmlformats.org/officeDocument/2006/relationships/slide"/><Relationship Id="rId43" Target="slides/slide39.xml" Type="http://schemas.openxmlformats.org/officeDocument/2006/relationships/slide"/><Relationship Id="rId44" Target="slides/slide40.xml" Type="http://schemas.openxmlformats.org/officeDocument/2006/relationships/slide"/><Relationship Id="rId45" Target="slides/slide41.xml" Type="http://schemas.openxmlformats.org/officeDocument/2006/relationships/slide"/><Relationship Id="rId46" Target="slides/slide42.xml" Type="http://schemas.openxmlformats.org/officeDocument/2006/relationships/slide"/><Relationship Id="rId47" Target="slides/slide43.xml" Type="http://schemas.openxmlformats.org/officeDocument/2006/relationships/slide"/><Relationship Id="rId48" Target="slides/slide44.xml" Type="http://schemas.openxmlformats.org/officeDocument/2006/relationships/slide"/><Relationship Id="rId49" Target="slides/slide45.xml" Type="http://schemas.openxmlformats.org/officeDocument/2006/relationships/slide"/><Relationship Id="rId50" Target="slides/slide46.xml" Type="http://schemas.openxmlformats.org/officeDocument/2006/relationships/slide"/><Relationship Id="rId51" Target="slides/slide47.xml" Type="http://schemas.openxmlformats.org/officeDocument/2006/relationships/slide"/><Relationship Id="rId52" Target="slides/slide48.xml" Type="http://schemas.openxmlformats.org/officeDocument/2006/relationships/slide"/><Relationship Id="rId53" Target="slides/slide49.xml" Type="http://schemas.openxmlformats.org/officeDocument/2006/relationships/slide"/><Relationship Id="rId54" Target="slides/slide50.xml" Type="http://schemas.openxmlformats.org/officeDocument/2006/relationships/slide"/><Relationship Id="rId55" Target="slides/slide51.xml" Type="http://schemas.openxmlformats.org/officeDocument/2006/relationships/slide"/><Relationship Id="rId56" Target="slides/slide52.xml" Type="http://schemas.openxmlformats.org/officeDocument/2006/relationships/slide"/><Relationship Id="rId57" Target="slides/slide53.xml" Type="http://schemas.openxmlformats.org/officeDocument/2006/relationships/slide"/><Relationship Id="rId58" Target="slides/slide54.xml" Type="http://schemas.openxmlformats.org/officeDocument/2006/relationships/slide"/><Relationship Id="rId59" Target="slides/slide55.xml" Type="http://schemas.openxmlformats.org/officeDocument/2006/relationships/slide"/><Relationship Id="rId60" Target="slides/slide56.xml" Type="http://schemas.openxmlformats.org/officeDocument/2006/relationships/slide"/><Relationship Id="rId61" Target="slides/slide57.xml" Type="http://schemas.openxmlformats.org/officeDocument/2006/relationships/slide"/><Relationship Id="rId62" Target="slides/slide58.xml" Type="http://schemas.openxmlformats.org/officeDocument/2006/relationships/slide"/><Relationship Id="rId63" Target="slides/slide59.xml" Type="http://schemas.openxmlformats.org/officeDocument/2006/relationships/slide"/><Relationship Id="rId64" Target="slides/slide60.xml" Type="http://schemas.openxmlformats.org/officeDocument/2006/relationships/slide"/><Relationship Id="rId65" Target="slides/slide61.xml" Type="http://schemas.openxmlformats.org/officeDocument/2006/relationships/slide"/><Relationship Id="rId66" Target="slides/slide62.xml" Type="http://schemas.openxmlformats.org/officeDocument/2006/relationships/slide"/><Relationship Id="rId67" Target="slides/slide63.xml" Type="http://schemas.openxmlformats.org/officeDocument/2006/relationships/slide"/><Relationship Id="rId68" Target="slides/slide64.xml" Type="http://schemas.openxmlformats.org/officeDocument/2006/relationships/slide"/><Relationship Id="rId69" Target="slides/slide65.xml" Type="http://schemas.openxmlformats.org/officeDocument/2006/relationships/slide"/><Relationship Id="rId70" Target="slides/slide66.xml" Type="http://schemas.openxmlformats.org/officeDocument/2006/relationships/slide"/><Relationship Id="rId71" Target="slides/slide67.xml" Type="http://schemas.openxmlformats.org/officeDocument/2006/relationships/slide"/><Relationship Id="rId72" Target="slides/slide68.xml" Type="http://schemas.openxmlformats.org/officeDocument/2006/relationships/slide"/><Relationship Id="rId73" Target="slides/slide69.xml" Type="http://schemas.openxmlformats.org/officeDocument/2006/relationships/slide"/><Relationship Id="rId74" Target="slides/slide70.xml" Type="http://schemas.openxmlformats.org/officeDocument/2006/relationships/slide"/><Relationship Id="rId75" Target="slides/slide71.xml" Type="http://schemas.openxmlformats.org/officeDocument/2006/relationships/slide"/><Relationship Id="rId76" Target="slides/slide72.xml" Type="http://schemas.openxmlformats.org/officeDocument/2006/relationships/slide"/><Relationship Id="rId77" Target="slides/slide73.xml" Type="http://schemas.openxmlformats.org/officeDocument/2006/relationships/slide"/><Relationship Id="rId78" Target="slides/slide74.xml" Type="http://schemas.openxmlformats.org/officeDocument/2006/relationships/slide"/><Relationship Id="rId79" Target="slides/slide75.xml" Type="http://schemas.openxmlformats.org/officeDocument/2006/relationships/slide"/><Relationship Id="rId80" Target="slides/slide76.xml" Type="http://schemas.openxmlformats.org/officeDocument/2006/relationships/slide"/><Relationship Id="rId81" Target="slides/slide77.xml" Type="http://schemas.openxmlformats.org/officeDocument/2006/relationships/slide"/><Relationship Id="rId82" Target="slides/slide78.xml" Type="http://schemas.openxmlformats.org/officeDocument/2006/relationships/slide"/><Relationship Id="rId83" Target="slides/slide79.xml" Type="http://schemas.openxmlformats.org/officeDocument/2006/relationships/slide"/><Relationship Id="rId84" Target="slides/slide80.xml" Type="http://schemas.openxmlformats.org/officeDocument/2006/relationships/slide"/><Relationship Id="rId85" Target="slides/slide81.xml" Type="http://schemas.openxmlformats.org/officeDocument/2006/relationships/slide"/><Relationship Id="rId86" Target="slides/slide82.xml" Type="http://schemas.openxmlformats.org/officeDocument/2006/relationships/slide"/><Relationship Id="rId87" Target="slides/slide83.xml" Type="http://schemas.openxmlformats.org/officeDocument/2006/relationships/slide"/><Relationship Id="rId88" Target="slides/slide84.xml" Type="http://schemas.openxmlformats.org/officeDocument/2006/relationships/slide"/><Relationship Id="rId89" Target="slides/slide85.xml" Type="http://schemas.openxmlformats.org/officeDocument/2006/relationships/slide"/><Relationship Id="rId90" Target="slides/slide86.xml" Type="http://schemas.openxmlformats.org/officeDocument/2006/relationships/slide"/><Relationship Id="rId91" Target="slides/slide87.xml" Type="http://schemas.openxmlformats.org/officeDocument/2006/relationships/slide"/><Relationship Id="rId92" Target="slides/slide88.xml" Type="http://schemas.openxmlformats.org/officeDocument/2006/relationships/slide"/><Relationship Id="rId93" Target="slides/slide89.xml" Type="http://schemas.openxmlformats.org/officeDocument/2006/relationships/slide"/><Relationship Id="rId94" Target="slides/slide90.xml" Type="http://schemas.openxmlformats.org/officeDocument/2006/relationships/slide"/><Relationship Id="rId95" Target="slides/slide91.xml" Type="http://schemas.openxmlformats.org/officeDocument/2006/relationships/slide"/><Relationship Id="rId96" Target="slides/slide92.xml" Type="http://schemas.openxmlformats.org/officeDocument/2006/relationships/slide"/><Relationship Id="rId97" Target="slides/slide93.xml" Type="http://schemas.openxmlformats.org/officeDocument/2006/relationships/slide"/><Relationship Id="rId98" Target="slides/slide94.xml" Type="http://schemas.openxmlformats.org/officeDocument/2006/relationships/slide"/><Relationship Id="rId99" Target="slides/slide95.xml" Type="http://schemas.openxmlformats.org/officeDocument/2006/relationships/slide"/><Relationship Id="rId100" Target="slides/slide96.xml" Type="http://schemas.openxmlformats.org/officeDocument/2006/relationships/slide"/><Relationship Id="rId101" Target="slides/slide97.xml" Type="http://schemas.openxmlformats.org/officeDocument/2006/relationships/slide"/><Relationship Id="rId102" Target="slides/slide98.xml" Type="http://schemas.openxmlformats.org/officeDocument/2006/relationships/slide"/><Relationship Id="rId103" Target="slides/slide99.xml" Type="http://schemas.openxmlformats.org/officeDocument/2006/relationships/slide"/><Relationship Id="rId104" Target="slides/slide100.xml" Type="http://schemas.openxmlformats.org/officeDocument/2006/relationships/slide"/><Relationship Id="rId105" Target="slides/slide101.xml" Type="http://schemas.openxmlformats.org/officeDocument/2006/relationships/slide"/><Relationship Id="rId106" Target="slides/slide102.xml" Type="http://schemas.openxmlformats.org/officeDocument/2006/relationships/slide"/><Relationship Id="rId107" Target="tableStyles.xml" Type="http://schemas.openxmlformats.org/officeDocument/2006/relationships/tableStyles"/><Relationship Id="rId108" Target="presProps.xml" Type="http://schemas.openxmlformats.org/officeDocument/2006/relationships/presProps"/><Relationship Id="rId109" Target="viewProps.xml" Type="http://schemas.openxmlformats.org/officeDocument/2006/relationships/viewProps"/></Relationships>
</file>

<file path=ppt/notesMasters/_rels/notesMaster1.xml.rels><?xml version="1.0" encoding="UTF-8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true"/>
          </p:cNvSpPr>
          <p:nvPr>
            <p:ph type="title"/>
          </p:nvPr>
        </p:nvSpPr>
        <p:spPr>
          <a:xfrm rot="0">
            <a:off x="1131671" y="2531440"/>
            <a:ext cx="6880656" cy="634999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>
            <a:lvl1pPr lvl="0">
              <a:defRPr b="1" dirty="0" i="0" lang="en-US" sz="4000">
                <a:solidFill>
                  <a:schemeClr val="tx1"/>
                </a:solidFill>
                <a:latin typeface="Times New Roman"/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Holder 3"/>
          <p:cNvSpPr>
            <a:spLocks noGrp="true"/>
          </p:cNvSpPr>
          <p:nvPr>
            <p:ph idx="1" type="subTitle"/>
          </p:nvPr>
        </p:nvSpPr>
        <p:spPr>
          <a:xfrm rot="0">
            <a:off x="1371600" y="3840479"/>
            <a:ext cx="6400800" cy="1714500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>
            <a:lvl1pPr lvl="0"/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Holder 4"/>
          <p:cNvSpPr>
            <a:spLocks noGrp="true"/>
          </p:cNvSpPr>
          <p:nvPr>
            <p:ph idx="11" sz="quarter" type="ftr"/>
          </p:nvPr>
        </p:nvSpPr>
        <p:spPr/>
        <p:txBody>
          <a:bodyPr bIns="0" lIns="0" rIns="0" rtlCol="0" tIns="0" vert="horz"/>
          <a:lstStyle>
            <a:lvl1pPr algn="ct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Holder 5"/>
          <p:cNvSpPr>
            <a:spLocks noGrp="true"/>
          </p:cNvSpPr>
          <p:nvPr>
            <p:ph idx="10" sz="half" type="dt"/>
          </p:nvPr>
        </p:nvSpPr>
        <p:spPr/>
        <p:txBody>
          <a:bodyPr bIns="0" lIns="0" rIns="0" rtlCol="0" tIns="0" vert="horz"/>
          <a:lstStyle>
            <a:lvl1pPr algn="l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F4388C7E-2BD9-41D2-86F8-40BD895DB36B}" type="datetime1">
              <a:t>7/16/2019</a:t>
            </a:fld>
            <a:endParaRPr dirty="0" lang="en-US"/>
          </a:p>
        </p:txBody>
      </p:sp>
      <p:sp>
        <p:nvSpPr>
          <p:cNvPr id="6" name="Holder 6"/>
          <p:cNvSpPr>
            <a:spLocks noGrp="true"/>
          </p:cNvSpPr>
          <p:nvPr>
            <p:ph idx="12" sz="quarter" type="sldNum"/>
          </p:nvPr>
        </p:nvSpPr>
        <p:spPr/>
        <p:txBody>
          <a:bodyPr bIns="0" lIns="0" rIns="0" rtlCol="0" tIns="0" vert="horz"/>
          <a:lstStyle>
            <a:lvl1pPr algn="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BB2B7AB0-C1A1-4380-9977-7C41D81EF100}" type="slidenum"/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true"/>
          </p:cNvSpPr>
          <p:nvPr>
            <p:ph type="title"/>
          </p:nvPr>
        </p:nvSpPr>
        <p:spPr/>
        <p:txBody>
          <a:bodyPr bIns="0" lIns="0" rIns="0" rtlCol="0" tIns="0" vert="horz"/>
          <a:lstStyle>
            <a:lvl1pPr lvl="0">
              <a:defRPr b="1" dirty="0" i="0" lang="en-US" sz="3600">
                <a:solidFill>
                  <a:schemeClr val="tx1"/>
                </a:solidFill>
                <a:latin typeface="Times New Roman"/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Holder 3"/>
          <p:cNvSpPr>
            <a:spLocks noGrp="true"/>
          </p:cNvSpPr>
          <p:nvPr>
            <p:ph idx="1" type="body"/>
          </p:nvPr>
        </p:nvSpPr>
        <p:spPr/>
        <p:txBody>
          <a:bodyPr bIns="0" lIns="0" rIns="0" rtlCol="0" tIns="0" vert="horz"/>
          <a:lstStyle>
            <a:lvl1pPr lvl="0">
              <a:defRPr dirty="0" i="0" lang="en-US" sz="2200">
                <a:solidFill>
                  <a:schemeClr val="tx1"/>
                </a:solidFill>
                <a:latin typeface="Times New Roman"/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Holder 4"/>
          <p:cNvSpPr>
            <a:spLocks noGrp="true"/>
          </p:cNvSpPr>
          <p:nvPr>
            <p:ph idx="11" sz="quarter" type="ftr"/>
          </p:nvPr>
        </p:nvSpPr>
        <p:spPr/>
        <p:txBody>
          <a:bodyPr bIns="0" lIns="0" rIns="0" rtlCol="0" tIns="0" vert="horz"/>
          <a:lstStyle>
            <a:lvl1pPr algn="ct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Holder 5"/>
          <p:cNvSpPr>
            <a:spLocks noGrp="true"/>
          </p:cNvSpPr>
          <p:nvPr>
            <p:ph idx="10" sz="half" type="dt"/>
          </p:nvPr>
        </p:nvSpPr>
        <p:spPr/>
        <p:txBody>
          <a:bodyPr bIns="0" lIns="0" rIns="0" rtlCol="0" tIns="0" vert="horz"/>
          <a:lstStyle>
            <a:lvl1pPr algn="l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1698A038-9B5B-48C3-B161-E7AE4F2BC9BB}" type="datetime1">
              <a:t>7/16/2019</a:t>
            </a:fld>
            <a:endParaRPr dirty="0" lang="en-US"/>
          </a:p>
        </p:txBody>
      </p:sp>
      <p:sp>
        <p:nvSpPr>
          <p:cNvPr id="6" name="Holder 6"/>
          <p:cNvSpPr>
            <a:spLocks noGrp="true"/>
          </p:cNvSpPr>
          <p:nvPr>
            <p:ph idx="12" sz="quarter" type="sldNum"/>
          </p:nvPr>
        </p:nvSpPr>
        <p:spPr/>
        <p:txBody>
          <a:bodyPr bIns="0" lIns="0" rIns="0" rtlCol="0" tIns="0" vert="horz"/>
          <a:lstStyle>
            <a:lvl1pPr algn="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6D224DA4-F112-441C-8442-509AA9B9F0EF}" type="slidenum"/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true"/>
          </p:cNvSpPr>
          <p:nvPr>
            <p:ph type="title"/>
          </p:nvPr>
        </p:nvSpPr>
        <p:spPr/>
        <p:txBody>
          <a:bodyPr bIns="0" lIns="0" rIns="0" rtlCol="0" tIns="0" vert="horz"/>
          <a:lstStyle>
            <a:lvl1pPr lvl="0">
              <a:defRPr b="1" dirty="0" i="0" lang="en-US" sz="3600">
                <a:solidFill>
                  <a:schemeClr val="tx1"/>
                </a:solidFill>
                <a:latin typeface="Times New Roman"/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Holder 3"/>
          <p:cNvSpPr>
            <a:spLocks noGrp="true"/>
          </p:cNvSpPr>
          <p:nvPr>
            <p:ph idx="1"/>
          </p:nvPr>
        </p:nvSpPr>
        <p:spPr>
          <a:xfrm rot="0">
            <a:off x="457200" y="1577340"/>
            <a:ext cx="3977639" cy="4526279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>
            <a:lvl1pPr lvl="0"/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Holder 4"/>
          <p:cNvSpPr>
            <a:spLocks noGrp="true"/>
          </p:cNvSpPr>
          <p:nvPr>
            <p:ph idx="2"/>
          </p:nvPr>
        </p:nvSpPr>
        <p:spPr>
          <a:xfrm rot="0">
            <a:off x="4709160" y="1577340"/>
            <a:ext cx="3977639" cy="4526279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>
            <a:lvl1pPr lvl="0"/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Holder 5"/>
          <p:cNvSpPr>
            <a:spLocks noGrp="true"/>
          </p:cNvSpPr>
          <p:nvPr>
            <p:ph idx="11" sz="quarter" type="ftr"/>
          </p:nvPr>
        </p:nvSpPr>
        <p:spPr/>
        <p:txBody>
          <a:bodyPr bIns="0" lIns="0" rIns="0" rtlCol="0" tIns="0" vert="horz"/>
          <a:lstStyle>
            <a:lvl1pPr algn="ct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Holder 6"/>
          <p:cNvSpPr>
            <a:spLocks noGrp="true"/>
          </p:cNvSpPr>
          <p:nvPr>
            <p:ph idx="10" sz="half" type="dt"/>
          </p:nvPr>
        </p:nvSpPr>
        <p:spPr/>
        <p:txBody>
          <a:bodyPr bIns="0" lIns="0" rIns="0" rtlCol="0" tIns="0" vert="horz"/>
          <a:lstStyle>
            <a:lvl1pPr algn="l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49245E4-337F-4A5F-88EB-A11EB6C7A450}" type="datetime1">
              <a:t>7/16/2019</a:t>
            </a:fld>
            <a:endParaRPr dirty="0" lang="en-US"/>
          </a:p>
        </p:txBody>
      </p:sp>
      <p:sp>
        <p:nvSpPr>
          <p:cNvPr id="7" name="Holder 7"/>
          <p:cNvSpPr>
            <a:spLocks noGrp="true"/>
          </p:cNvSpPr>
          <p:nvPr>
            <p:ph idx="12" sz="quarter" type="sldNum"/>
          </p:nvPr>
        </p:nvSpPr>
        <p:spPr/>
        <p:txBody>
          <a:bodyPr bIns="0" lIns="0" rIns="0" rtlCol="0" tIns="0" vert="horz"/>
          <a:lstStyle>
            <a:lvl1pPr algn="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763A304B-E86B-46E1-907C-C0325F1A35CD}" type="slidenum"/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true"/>
          </p:cNvSpPr>
          <p:nvPr>
            <p:ph type="title"/>
          </p:nvPr>
        </p:nvSpPr>
        <p:spPr/>
        <p:txBody>
          <a:bodyPr bIns="0" lIns="0" rIns="0" rtlCol="0" tIns="0" vert="horz"/>
          <a:lstStyle>
            <a:lvl1pPr lvl="0">
              <a:defRPr b="1" dirty="0" i="0" lang="en-US" sz="3600">
                <a:solidFill>
                  <a:schemeClr val="tx1"/>
                </a:solidFill>
                <a:latin typeface="Times New Roman"/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Holder 3"/>
          <p:cNvSpPr>
            <a:spLocks noGrp="true"/>
          </p:cNvSpPr>
          <p:nvPr>
            <p:ph idx="11" sz="quarter" type="ftr"/>
          </p:nvPr>
        </p:nvSpPr>
        <p:spPr/>
        <p:txBody>
          <a:bodyPr bIns="0" lIns="0" rIns="0" rtlCol="0" tIns="0" vert="horz"/>
          <a:lstStyle>
            <a:lvl1pPr algn="ct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Holder 4"/>
          <p:cNvSpPr>
            <a:spLocks noGrp="true"/>
          </p:cNvSpPr>
          <p:nvPr>
            <p:ph idx="10" sz="half" type="dt"/>
          </p:nvPr>
        </p:nvSpPr>
        <p:spPr/>
        <p:txBody>
          <a:bodyPr bIns="0" lIns="0" rIns="0" rtlCol="0" tIns="0" vert="horz"/>
          <a:lstStyle>
            <a:lvl1pPr algn="l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84606997-80BC-4AD8-9D2F-42B66378457D}" type="datetime1">
              <a:t>7/16/2019</a:t>
            </a:fld>
            <a:endParaRPr dirty="0" lang="en-US"/>
          </a:p>
        </p:txBody>
      </p:sp>
      <p:sp>
        <p:nvSpPr>
          <p:cNvPr id="5" name="Holder 5"/>
          <p:cNvSpPr>
            <a:spLocks noGrp="true"/>
          </p:cNvSpPr>
          <p:nvPr>
            <p:ph idx="12" sz="quarter" type="sldNum"/>
          </p:nvPr>
        </p:nvSpPr>
        <p:spPr/>
        <p:txBody>
          <a:bodyPr bIns="0" lIns="0" rIns="0" rtlCol="0" tIns="0" vert="horz"/>
          <a:lstStyle>
            <a:lvl1pPr algn="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1970986F-8B5B-41F0-8E5D-9EEFEAFC4493}" type="slidenum"/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true"/>
          </p:cNvSpPr>
          <p:nvPr>
            <p:ph idx="11" sz="quarter" type="ftr"/>
          </p:nvPr>
        </p:nvSpPr>
        <p:spPr/>
        <p:txBody>
          <a:bodyPr bIns="0" lIns="0" rIns="0" rtlCol="0" tIns="0" vert="horz"/>
          <a:lstStyle>
            <a:lvl1pPr algn="ct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Holder 3"/>
          <p:cNvSpPr>
            <a:spLocks noGrp="true"/>
          </p:cNvSpPr>
          <p:nvPr>
            <p:ph idx="10" sz="half" type="dt"/>
          </p:nvPr>
        </p:nvSpPr>
        <p:spPr/>
        <p:txBody>
          <a:bodyPr bIns="0" lIns="0" rIns="0" rtlCol="0" tIns="0" vert="horz"/>
          <a:lstStyle>
            <a:lvl1pPr algn="l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50523644-0BEF-4E81-8BFA-5294C0DB6F1F}" type="datetime1">
              <a:t>7/16/2019</a:t>
            </a:fld>
            <a:endParaRPr dirty="0" lang="en-US"/>
          </a:p>
        </p:txBody>
      </p:sp>
      <p:sp>
        <p:nvSpPr>
          <p:cNvPr id="4" name="Holder 4"/>
          <p:cNvSpPr>
            <a:spLocks noGrp="true"/>
          </p:cNvSpPr>
          <p:nvPr>
            <p:ph idx="12" sz="quarter" type="sldNum"/>
          </p:nvPr>
        </p:nvSpPr>
        <p:spPr/>
        <p:txBody>
          <a:bodyPr bIns="0" lIns="0" rIns="0" rtlCol="0" tIns="0" vert="horz"/>
          <a:lstStyle>
            <a:lvl1pPr algn="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C1E315D6-B466-46F0-B8C2-8705C64ED62E}" type="slidenum"/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Mast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true"/>
          </p:cNvSpPr>
          <p:nvPr>
            <p:ph type="title"/>
          </p:nvPr>
        </p:nvSpPr>
        <p:spPr>
          <a:xfrm rot="0">
            <a:off x="2455163" y="533527"/>
            <a:ext cx="4233672" cy="574039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>
            <a:lvl1pPr lvl="0">
              <a:defRPr b="1" dirty="0" i="0" lang="en-US" sz="3600">
                <a:solidFill>
                  <a:schemeClr val="tx1"/>
                </a:solidFill>
                <a:latin typeface="Times New Roman"/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Holder 3"/>
          <p:cNvSpPr>
            <a:spLocks noGrp="true"/>
          </p:cNvSpPr>
          <p:nvPr>
            <p:ph idx="1" type="body"/>
          </p:nvPr>
        </p:nvSpPr>
        <p:spPr>
          <a:xfrm rot="0">
            <a:off x="533399" y="1471929"/>
            <a:ext cx="8077200" cy="4787265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>
            <a:lvl1pPr lvl="0">
              <a:defRPr dirty="0" i="0" lang="en-US" sz="2200">
                <a:solidFill>
                  <a:schemeClr val="tx1"/>
                </a:solidFill>
                <a:latin typeface="Times New Roman"/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Holder 4"/>
          <p:cNvSpPr>
            <a:spLocks noGrp="true"/>
          </p:cNvSpPr>
          <p:nvPr>
            <p:ph idx="3" sz="quarter" type="ftr"/>
          </p:nvPr>
        </p:nvSpPr>
        <p:spPr>
          <a:xfrm rot="0">
            <a:off x="3108960" y="6377940"/>
            <a:ext cx="2926080" cy="342900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>
            <a:lvl1pPr algn="ct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Holder 5"/>
          <p:cNvSpPr>
            <a:spLocks noGrp="true"/>
          </p:cNvSpPr>
          <p:nvPr>
            <p:ph idx="2" sz="half" type="dt"/>
          </p:nvPr>
        </p:nvSpPr>
        <p:spPr>
          <a:xfrm rot="0">
            <a:off x="457200" y="6377940"/>
            <a:ext cx="2103119" cy="342900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>
            <a:lvl1pPr algn="l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710648E6-0FAB-4437-832B-1DCFB5652CFB}" type="datetime1">
              <a:t>7/16/2019</a:t>
            </a:fld>
            <a:endParaRPr dirty="0" lang="en-US"/>
          </a:p>
        </p:txBody>
      </p:sp>
      <p:sp>
        <p:nvSpPr>
          <p:cNvPr id="6" name="Holder 6"/>
          <p:cNvSpPr>
            <a:spLocks noGrp="true"/>
          </p:cNvSpPr>
          <p:nvPr>
            <p:ph idx="4" sz="quarter" type="sldNum"/>
          </p:nvPr>
        </p:nvSpPr>
        <p:spPr>
          <a:xfrm rot="0">
            <a:off x="6583679" y="6377940"/>
            <a:ext cx="2103119" cy="342900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>
            <a:lvl1pPr algn="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27876170-D691-41D8-BD29-EE4E2E756E1E}" type="slidenum"/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lvl="0">
        <a:defRPr dirty="0" lang="en-US">
          <a:latin typeface="+mj-lt"/>
        </a:defRPr>
      </a:lvl1pPr>
    </p:titleStyle>
    <p:bodyStyle>
      <a:lvl1pPr lvl="0" marL="0">
        <a:defRPr dirty="0" lang="en-US">
          <a:latin typeface="+mn-lt"/>
        </a:defRPr>
      </a:lvl1pPr>
      <a:lvl2pPr lvl="1" marL="457200">
        <a:defRPr dirty="0" lang="en-US">
          <a:latin typeface="+mn-lt"/>
        </a:defRPr>
      </a:lvl2pPr>
      <a:lvl3pPr lvl="2" marL="914400">
        <a:defRPr dirty="0" lang="en-US">
          <a:latin typeface="+mn-lt"/>
        </a:defRPr>
      </a:lvl3pPr>
      <a:lvl4pPr lvl="3" marL="1371600">
        <a:defRPr dirty="0" lang="en-US">
          <a:latin typeface="+mn-lt"/>
        </a:defRPr>
      </a:lvl4pPr>
      <a:lvl5pPr lvl="4" marL="1828800">
        <a:defRPr dirty="0" lang="en-US">
          <a:latin typeface="+mn-lt"/>
        </a:defRPr>
      </a:lvl5pPr>
      <a:lvl6pPr lvl="5" marL="2286000">
        <a:defRPr dirty="0" lang="en-US">
          <a:latin typeface="+mn-lt"/>
        </a:defRPr>
      </a:lvl6pPr>
      <a:lvl7pPr lvl="6" marL="2743200">
        <a:defRPr dirty="0" lang="en-US">
          <a:latin typeface="+mn-lt"/>
        </a:defRPr>
      </a:lvl7pPr>
      <a:lvl8pPr lvl="7" marL="3200400">
        <a:defRPr dirty="0" lang="en-US">
          <a:latin typeface="+mn-lt"/>
        </a:defRPr>
      </a:lvl8pPr>
      <a:lvl9pPr lvl="8" marL="3657600">
        <a:defRPr dirty="0" lang="en-US">
          <a:latin typeface="+mn-lt"/>
        </a:defRPr>
      </a:lvl9pPr>
    </p:bodyStyle>
    <p:otherStyle>
      <a:lvl1pPr lvl="0" marL="0">
        <a:defRPr dirty="0" lang="en-US" sz="1800">
          <a:latin typeface="+mn-lt"/>
        </a:defRPr>
      </a:lvl1pPr>
      <a:lvl2pPr lvl="1" marL="457200">
        <a:defRPr dirty="0" lang="en-US" sz="1800">
          <a:latin typeface="+mn-lt"/>
        </a:defRPr>
      </a:lvl2pPr>
      <a:lvl3pPr lvl="2" marL="914400">
        <a:defRPr dirty="0" lang="en-US" sz="1800">
          <a:latin typeface="+mn-lt"/>
        </a:defRPr>
      </a:lvl3pPr>
      <a:lvl4pPr lvl="3" marL="1371600">
        <a:defRPr dirty="0" lang="en-US" sz="1800">
          <a:latin typeface="+mn-lt"/>
        </a:defRPr>
      </a:lvl4pPr>
      <a:lvl5pPr lvl="4" marL="1828800">
        <a:defRPr dirty="0" lang="en-US" sz="1800">
          <a:latin typeface="+mn-lt"/>
        </a:defRPr>
      </a:lvl5pPr>
      <a:lvl6pPr lvl="5" marL="2286000">
        <a:defRPr dirty="0" lang="en-US" sz="1800">
          <a:latin typeface="+mn-lt"/>
        </a:defRPr>
      </a:lvl6pPr>
      <a:lvl7pPr lvl="6" marL="2743200">
        <a:defRPr dirty="0" lang="en-US" sz="1800">
          <a:latin typeface="+mn-lt"/>
        </a:defRPr>
      </a:lvl7pPr>
      <a:lvl8pPr lvl="7" marL="3200400">
        <a:defRPr dirty="0" lang="en-US" sz="1800">
          <a:latin typeface="+mn-lt"/>
        </a:defRPr>
      </a:lvl8pPr>
      <a:lvl9pPr lvl="8" marL="3657600">
        <a:defRPr dirty="0" lang="en-US" sz="1800">
          <a:latin typeface="+mn-lt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00.xml.rels><?xml version="1.0" encoding="UTF-8"?><Relationships xmlns="http://schemas.openxmlformats.org/package/2006/relationships"><Relationship Id="rId2" Target="../media/image42.jp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101.xml.rels><?xml version="1.0" encoding="UTF-8"?><Relationships xmlns="http://schemas.openxmlformats.org/package/2006/relationships"><Relationship Id="rId2" Target="../media/image43.jp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102.xml.rels><?xml version="1.0" encoding="UTF-8"?><Relationships xmlns="http://schemas.openxmlformats.org/package/2006/relationships"><Relationship Id="rId2" Target="../media/image44.jp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11.xml.rels><?xml version="1.0" encoding="UTF-8"?><Relationships xmlns="http://schemas.openxmlformats.org/package/2006/relationships"><Relationship Id="rId2" Target="../media/image2.jpg" Type="http://schemas.openxmlformats.org/officeDocument/2006/relationships/image"/><Relationship Id="rId3" Target="../media/image3.jp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12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3.xml.rels><?xml version="1.0" encoding="UTF-8"?><Relationships xmlns="http://schemas.openxmlformats.org/package/2006/relationships"><Relationship Id="rId2" Target="../media/image45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4.xml.rels><?xml version="1.0" encoding="UTF-8"?><Relationships xmlns="http://schemas.openxmlformats.org/package/2006/relationships"><Relationship Id="rId2" Target="../media/image4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5.xml.rels><?xml version="1.0" encoding="UTF-8"?><Relationships xmlns="http://schemas.openxmlformats.org/package/2006/relationships"><Relationship Id="rId2" Target="../media/image5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6.xml.rels><?xml version="1.0" encoding="UTF-8"?><Relationships xmlns="http://schemas.openxmlformats.org/package/2006/relationships"><Relationship Id="rId2" Target="../media/image6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7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8.xml.rels><?xml version="1.0" encoding="UTF-8"?><Relationships xmlns="http://schemas.openxmlformats.org/package/2006/relationships"><Relationship Id="rId2" Target="../media/image7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9.xml.rels><?xml version="1.0" encoding="UTF-8"?><Relationships xmlns="http://schemas.openxmlformats.org/package/2006/relationships"><Relationship Id="rId2" Target="../media/image8.jpg" Type="http://schemas.openxmlformats.org/officeDocument/2006/relationships/image"/><Relationship Id="rId3" Target="../media/image9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0.xml.rels><?xml version="1.0" encoding="UTF-8"?><Relationships xmlns="http://schemas.openxmlformats.org/package/2006/relationships"><Relationship Id="rId2" Target="../media/image10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1.xml.rels><?xml version="1.0" encoding="UTF-8"?><Relationships xmlns="http://schemas.openxmlformats.org/package/2006/relationships"><Relationship Id="rId2" Target="../media/image11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2.xml.rels><?xml version="1.0" encoding="UTF-8"?><Relationships xmlns="http://schemas.openxmlformats.org/package/2006/relationships"><Relationship Id="rId2" Target="../media/image12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3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4.xml.rels><?xml version="1.0" encoding="UTF-8"?><Relationships xmlns="http://schemas.openxmlformats.org/package/2006/relationships"><Relationship Id="rId2" Target="../media/image13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5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6.xml.rels><?xml version="1.0" encoding="UTF-8"?><Relationships xmlns="http://schemas.openxmlformats.org/package/2006/relationships"><Relationship Id="rId2" Target="../media/image14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7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8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9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?><Relationships xmlns="http://schemas.openxmlformats.org/package/2006/relationships"><Relationship Id="rId2" Target="../media/image1.jp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30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1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2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3.xml.rels><?xml version="1.0" encoding="UTF-8"?><Relationships xmlns="http://schemas.openxmlformats.org/package/2006/relationships"><Relationship Id="rId2" Target="../media/image15.jp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34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5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6.xml.rels><?xml version="1.0" encoding="UTF-8"?><Relationships xmlns="http://schemas.openxmlformats.org/package/2006/relationships"><Relationship Id="rId2" Target="../media/image16.jp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37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8.xml.rels><?xml version="1.0" encoding="UTF-8"?><Relationships xmlns="http://schemas.openxmlformats.org/package/2006/relationships"><Relationship Id="rId2" Target="../media/image17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9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0.xml.rels><?xml version="1.0" encoding="UTF-8"?><Relationships xmlns="http://schemas.openxmlformats.org/package/2006/relationships"><Relationship Id="rId2" Target="../media/image18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1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2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3.xml.rels><?xml version="1.0" encoding="UTF-8"?><Relationships xmlns="http://schemas.openxmlformats.org/package/2006/relationships"><Relationship Id="rId2" Target="../media/image19.jp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44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5.xml.rels><?xml version="1.0" encoding="UTF-8"?><Relationships xmlns="http://schemas.openxmlformats.org/package/2006/relationships"><Relationship Id="rId2" Target="../media/image20.jp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46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7.xml.rels><?xml version="1.0" encoding="UTF-8"?><Relationships xmlns="http://schemas.openxmlformats.org/package/2006/relationships"><Relationship Id="rId2" Target="../media/image21.jp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48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9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0.xml.rels><?xml version="1.0" encoding="UTF-8"?><Relationships xmlns="http://schemas.openxmlformats.org/package/2006/relationships"><Relationship Id="rId2" Target="../media/image22.jp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51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2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3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4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5.xml.rels><?xml version="1.0" encoding="UTF-8"?><Relationships xmlns="http://schemas.openxmlformats.org/package/2006/relationships"><Relationship Id="rId2" Target="../media/image23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6.xml.rels><?xml version="1.0" encoding="UTF-8"?><Relationships xmlns="http://schemas.openxmlformats.org/package/2006/relationships"><Relationship Id="rId2" Target="../media/image24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7.xml.rels><?xml version="1.0" encoding="UTF-8"?><Relationships xmlns="http://schemas.openxmlformats.org/package/2006/relationships"><Relationship Id="rId2" Target="../media/image25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8.xml.rels><?xml version="1.0" encoding="UTF-8"?><Relationships xmlns="http://schemas.openxmlformats.org/package/2006/relationships"><Relationship Id="rId2" Target="../media/image26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9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0.xml.rels><?xml version="1.0" encoding="UTF-8"?><Relationships xmlns="http://schemas.openxmlformats.org/package/2006/relationships"><Relationship Id="rId2" Target="../media/image27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1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2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3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4.xml.rels><?xml version="1.0" encoding="UTF-8"?><Relationships xmlns="http://schemas.openxmlformats.org/package/2006/relationships"><Relationship Id="rId2" Target="../media/image28.jp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65.xml.rels><?xml version="1.0" encoding="UTF-8"?><Relationships xmlns="http://schemas.openxmlformats.org/package/2006/relationships"><Relationship Id="rId2" Target="../media/image29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6.xml.rels><?xml version="1.0" encoding="UTF-8"?><Relationships xmlns="http://schemas.openxmlformats.org/package/2006/relationships"><Relationship Id="rId2" Target="../media/image30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7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8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9.xml.rels><?xml version="1.0" encoding="UTF-8"?><Relationships xmlns="http://schemas.openxmlformats.org/package/2006/relationships"><Relationship Id="rId2" Target="../media/image31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0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1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2.xml.rels><?xml version="1.0" encoding="UTF-8"?><Relationships xmlns="http://schemas.openxmlformats.org/package/2006/relationships"><Relationship Id="rId2" Target="../media/image32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3.xml.rels><?xml version="1.0" encoding="UTF-8"?><Relationships xmlns="http://schemas.openxmlformats.org/package/2006/relationships"><Relationship Id="rId2" Target="../media/image33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4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5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6.xml.rels><?xml version="1.0" encoding="UTF-8"?><Relationships xmlns="http://schemas.openxmlformats.org/package/2006/relationships"><Relationship Id="rId2" Target="../media/image34.pn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77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8.xml.rels><?xml version="1.0" encoding="UTF-8"?><Relationships xmlns="http://schemas.openxmlformats.org/package/2006/relationships"><Relationship Id="rId2" Target="../media/image35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9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0.xml.rels><?xml version="1.0" encoding="UTF-8"?><Relationships xmlns="http://schemas.openxmlformats.org/package/2006/relationships"><Relationship Id="rId2" Target="../media/image36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1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2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3.xml.rels><?xml version="1.0" encoding="UTF-8"?><Relationships xmlns="http://schemas.openxmlformats.org/package/2006/relationships"><Relationship Id="rId2" Target="../media/image37.jp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84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5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6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7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8.xml.rels><?xml version="1.0" encoding="UTF-8"?><Relationships xmlns="http://schemas.openxmlformats.org/package/2006/relationships"><Relationship Id="rId2" Target="../media/image38.jpg" Type="http://schemas.openxmlformats.org/officeDocument/2006/relationships/image"/><Relationship Id="rId3" Target="../media/image39.jp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89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0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1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2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3.xml.rels><?xml version="1.0" encoding="UTF-8"?><Relationships xmlns="http://schemas.openxmlformats.org/package/2006/relationships"><Relationship Id="rId2" Target="../media/image40.pn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94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5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6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7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8.xml.rels><?xml version="1.0" encoding="UTF-8"?><Relationships xmlns="http://schemas.openxmlformats.org/package/2006/relationships"><Relationship Id="rId2" Target="../media/image41.jp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99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lang="en-US" spc="-5"/>
              <a:t>MOBILE</a:t>
            </a:r>
            <a:r>
              <a:rPr dirty="0" lang="en-US" spc="-60"/>
              <a:t> </a:t>
            </a:r>
            <a:r>
              <a:rPr dirty="0" lang="en-US" spc="-30"/>
              <a:t>COMMUNICATION</a:t>
            </a:r>
            <a:endParaRPr dirty="0" lang="en-US" spc="-30"/>
          </a:p>
        </p:txBody>
      </p:sp>
      <p:sp>
        <p:nvSpPr>
          <p:cNvPr id="3" name="object 3"/>
          <p:cNvSpPr txBox="1"/>
          <p:nvPr/>
        </p:nvSpPr>
        <p:spPr>
          <a:xfrm rot="0">
            <a:off x="2217166" y="4389196"/>
            <a:ext cx="4709160" cy="45212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lang="en-US" spc="-5" sz="2800">
                <a:latin typeface="Times New Roman"/>
              </a:rPr>
              <a:t>WIRELESS</a:t>
            </a:r>
            <a:r>
              <a:rPr b="1" dirty="0" lang="en-US" spc="-85" sz="2800">
                <a:latin typeface="Times New Roman"/>
              </a:rPr>
              <a:t> </a:t>
            </a:r>
            <a:r>
              <a:rPr b="1" dirty="0" lang="en-US" spc="-5" sz="2800">
                <a:latin typeface="Times New Roman"/>
              </a:rPr>
              <a:t>TRANSMISSION</a:t>
            </a:r>
            <a:endParaRPr b="1" dirty="0" lang="en-US" spc="-5" sz="2800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756309" y="434085"/>
            <a:ext cx="7630158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2.1. </a:t>
            </a:r>
            <a:r>
              <a:rPr dirty="0" lang="en-US" spc="-10"/>
              <a:t>Frequencies </a:t>
            </a:r>
            <a:r>
              <a:rPr dirty="0" lang="en-US"/>
              <a:t>for radio</a:t>
            </a:r>
            <a:r>
              <a:rPr dirty="0" lang="en-US" spc="-50"/>
              <a:t> </a:t>
            </a:r>
            <a:r>
              <a:rPr dirty="0" lang="en-US" spc="-5"/>
              <a:t>transmission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319529"/>
            <a:ext cx="8074024" cy="5457825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algn="l" indent="-343535" marL="355600" marR="6985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80" sz="2200">
                <a:latin typeface="Times New Roman"/>
              </a:rPr>
              <a:t>To </a:t>
            </a:r>
            <a:r>
              <a:rPr dirty="0" lang="en-US" spc="-5" sz="2200">
                <a:latin typeface="Times New Roman"/>
              </a:rPr>
              <a:t>have at least some success in worldwide coordination </a:t>
            </a:r>
            <a:r>
              <a:rPr dirty="0" lang="en-US" spc="-10" sz="2200">
                <a:latin typeface="Times New Roman"/>
              </a:rPr>
              <a:t>and </a:t>
            </a:r>
            <a:r>
              <a:rPr dirty="0" lang="en-US" spc="-20" sz="2200">
                <a:latin typeface="Times New Roman"/>
              </a:rPr>
              <a:t>to  </a:t>
            </a:r>
            <a:r>
              <a:rPr dirty="0" lang="en-US" spc="-5" sz="2200">
                <a:latin typeface="Times New Roman"/>
              </a:rPr>
              <a:t>reflect national interests, </a:t>
            </a:r>
            <a:r>
              <a:rPr dirty="0" lang="en-US" sz="2200">
                <a:latin typeface="Times New Roman"/>
              </a:rPr>
              <a:t>the </a:t>
            </a:r>
            <a:r>
              <a:rPr dirty="0" err="1" lang="en-US" spc="-5" sz="2200">
                <a:latin typeface="Times New Roman"/>
              </a:rPr>
              <a:t>ITU-R</a:t>
            </a:r>
            <a:r>
              <a:rPr dirty="0" lang="en-US" spc="-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has </a:t>
            </a:r>
            <a:r>
              <a:rPr dirty="0" lang="en-US" spc="-5" sz="2200">
                <a:latin typeface="Times New Roman"/>
              </a:rPr>
              <a:t>split the world into three  regions:</a:t>
            </a:r>
          </a:p>
          <a:p>
            <a:pPr indent="-287019" lvl="1" marL="756285" marR="5080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b="1" dirty="0" lang="en-US" spc="-5" sz="2200">
                <a:latin typeface="Times New Roman"/>
              </a:rPr>
              <a:t>Regi</a:t>
            </a:r>
            <a:r>
              <a:rPr b="1" dirty="0" lang="en-US" sz="2200">
                <a:latin typeface="Times New Roman"/>
              </a:rPr>
              <a:t>o</a:t>
            </a:r>
            <a:r>
              <a:rPr b="1" dirty="0" lang="en-US" spc="-5" sz="2200">
                <a:latin typeface="Times New Roman"/>
              </a:rPr>
              <a:t>n</a:t>
            </a:r>
            <a:r>
              <a:rPr b="1" dirty="0" lang="en-US" sz="2200">
                <a:latin typeface="Times New Roman"/>
              </a:rPr>
              <a:t/>
            </a:r>
            <a:r>
              <a:rPr b="1" dirty="0" lang="en-US" spc="-5" sz="2200">
                <a:latin typeface="Times New Roman"/>
              </a:rPr>
              <a:t>1</a:t>
            </a:r>
            <a:r>
              <a:rPr b="1"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c</a:t>
            </a:r>
            <a:r>
              <a:rPr dirty="0" lang="en-US" spc="-15" sz="2200">
                <a:latin typeface="Times New Roman"/>
              </a:rPr>
              <a:t>o</a:t>
            </a:r>
            <a:r>
              <a:rPr dirty="0" lang="en-US" spc="-5" sz="2200">
                <a:latin typeface="Times New Roman"/>
              </a:rPr>
              <a:t>vers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E</a:t>
            </a:r>
            <a:r>
              <a:rPr dirty="0" lang="en-US" sz="2200">
                <a:latin typeface="Times New Roman"/>
              </a:rPr>
              <a:t>u</a:t>
            </a:r>
            <a:r>
              <a:rPr dirty="0" lang="en-US" spc="-5" sz="2200">
                <a:latin typeface="Times New Roman"/>
              </a:rPr>
              <a:t>rope,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the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M</a:t>
            </a:r>
            <a:r>
              <a:rPr dirty="0" lang="en-US" spc="-15" sz="2200">
                <a:latin typeface="Times New Roman"/>
              </a:rPr>
              <a:t>i</a:t>
            </a:r>
            <a:r>
              <a:rPr dirty="0" lang="en-US" spc="-5" sz="2200">
                <a:latin typeface="Times New Roman"/>
              </a:rPr>
              <a:t>d</a:t>
            </a:r>
            <a:r>
              <a:rPr dirty="0" lang="en-US" sz="2200">
                <a:latin typeface="Times New Roman"/>
              </a:rPr>
              <a:t>d</a:t>
            </a:r>
            <a:r>
              <a:rPr dirty="0" lang="en-US" spc="-5" sz="2200">
                <a:latin typeface="Times New Roman"/>
              </a:rPr>
              <a:t>le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Eas</a:t>
            </a:r>
            <a:r>
              <a:rPr dirty="0" lang="en-US" sz="2200">
                <a:latin typeface="Times New Roman"/>
              </a:rPr>
              <a:t>t</a:t>
            </a:r>
            <a:r>
              <a:rPr dirty="0" lang="en-US" spc="-5" sz="2200">
                <a:latin typeface="Times New Roman"/>
              </a:rPr>
              <a:t>,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co</a:t>
            </a:r>
            <a:r>
              <a:rPr dirty="0" lang="en-US" sz="2200">
                <a:latin typeface="Times New Roman"/>
              </a:rPr>
              <a:t>u</a:t>
            </a:r>
            <a:r>
              <a:rPr dirty="0" lang="en-US" spc="-5" sz="2200">
                <a:latin typeface="Times New Roman"/>
              </a:rPr>
              <a:t>ntries</a:t>
            </a:r>
            <a:r>
              <a:rPr dirty="0" lang="en-US" sz="2200">
                <a:latin typeface="Times New Roman"/>
              </a:rPr>
              <a:t/>
            </a:r>
            <a:r>
              <a:rPr dirty="0" lang="en-US" sz="2200">
                <a:latin typeface="Times New Roman"/>
              </a:rPr>
              <a:t>o</a:t>
            </a:r>
            <a:r>
              <a:rPr dirty="0" lang="en-US" spc="-5" sz="2200">
                <a:latin typeface="Times New Roman"/>
              </a:rPr>
              <a:t>f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the  </a:t>
            </a:r>
            <a:r>
              <a:rPr dirty="0" lang="en-US" spc="-10" sz="2200">
                <a:latin typeface="Times New Roman"/>
              </a:rPr>
              <a:t>former </a:t>
            </a:r>
            <a:r>
              <a:rPr dirty="0" lang="en-US" spc="-5" sz="2200">
                <a:latin typeface="Times New Roman"/>
              </a:rPr>
              <a:t>Soviet Union, and</a:t>
            </a:r>
            <a:r>
              <a:rPr dirty="0" lang="en-US" spc="-6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Africa.</a:t>
            </a:r>
          </a:p>
          <a:p>
            <a:pPr indent="-287019" lvl="1" marL="756285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b="1" dirty="0" lang="en-US" spc="-5" sz="2200">
                <a:latin typeface="Times New Roman"/>
              </a:rPr>
              <a:t>Region 2 </a:t>
            </a:r>
            <a:r>
              <a:rPr dirty="0" lang="en-US" spc="-5" sz="2200">
                <a:latin typeface="Times New Roman"/>
              </a:rPr>
              <a:t>includes Greenland, North and </a:t>
            </a:r>
            <a:r>
              <a:rPr dirty="0" lang="en-US" sz="2200">
                <a:latin typeface="Times New Roman"/>
              </a:rPr>
              <a:t>South </a:t>
            </a:r>
            <a:r>
              <a:rPr dirty="0" lang="en-US" spc="-10" sz="2200">
                <a:latin typeface="Times New Roman"/>
              </a:rPr>
              <a:t>America,</a:t>
            </a:r>
            <a:r>
              <a:rPr dirty="0" lang="en-US" spc="-1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and</a:t>
            </a:r>
          </a:p>
          <a:p>
            <a:pPr indent="-287019" lvl="1" marL="756285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b="1" dirty="0" lang="en-US" spc="-5" sz="2200">
                <a:latin typeface="Times New Roman"/>
              </a:rPr>
              <a:t>Region 3 </a:t>
            </a:r>
            <a:r>
              <a:rPr dirty="0" lang="en-US" spc="-5" sz="2200">
                <a:latin typeface="Times New Roman"/>
              </a:rPr>
              <a:t>comprises the Far East, Australia, and New</a:t>
            </a:r>
            <a:r>
              <a:rPr dirty="0" lang="en-US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Zealand.</a:t>
            </a:r>
          </a:p>
          <a:p>
            <a:pPr algn="l" indent="-343535" marL="355600" marR="635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20" sz="2200">
                <a:latin typeface="Times New Roman"/>
              </a:rPr>
              <a:t>Within </a:t>
            </a:r>
            <a:r>
              <a:rPr dirty="0" lang="en-US" spc="-5" sz="2200">
                <a:latin typeface="Times New Roman"/>
              </a:rPr>
              <a:t>these </a:t>
            </a:r>
            <a:r>
              <a:rPr dirty="0" lang="en-US" sz="2200">
                <a:latin typeface="Times New Roman"/>
              </a:rPr>
              <a:t>regions, </a:t>
            </a:r>
            <a:r>
              <a:rPr dirty="0" lang="en-US" spc="-5" sz="2200">
                <a:latin typeface="Times New Roman"/>
              </a:rPr>
              <a:t>national agencies are responsible for further  regulations, e.g., the Federal Communications Commission (FCC)  in the US.</a:t>
            </a:r>
          </a:p>
          <a:p>
            <a:pPr algn="l" indent="-343535" marL="355600" marR="8890">
              <a:lnSpc>
                <a:spcPct val="100000"/>
              </a:lnSpc>
              <a:spcBef>
                <a:spcPts val="53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Several </a:t>
            </a:r>
            <a:r>
              <a:rPr dirty="0" lang="en-US" sz="2200">
                <a:latin typeface="Times New Roman"/>
              </a:rPr>
              <a:t>nations </a:t>
            </a:r>
            <a:r>
              <a:rPr dirty="0" lang="en-US" spc="-5" sz="2200">
                <a:latin typeface="Times New Roman"/>
              </a:rPr>
              <a:t>have a common agency </a:t>
            </a:r>
            <a:r>
              <a:rPr dirty="0" lang="en-US" spc="-10" sz="2200">
                <a:latin typeface="Times New Roman"/>
              </a:rPr>
              <a:t>such </a:t>
            </a:r>
            <a:r>
              <a:rPr dirty="0" lang="en-US" spc="-5" sz="2200">
                <a:latin typeface="Times New Roman"/>
              </a:rPr>
              <a:t>as European  Conference for Posts and </a:t>
            </a:r>
            <a:r>
              <a:rPr dirty="0" lang="en-US" spc="-15" sz="2200">
                <a:latin typeface="Times New Roman"/>
              </a:rPr>
              <a:t>Telecommunications </a:t>
            </a:r>
            <a:r>
              <a:rPr dirty="0" lang="en-US" spc="-5" sz="2200">
                <a:latin typeface="Times New Roman"/>
              </a:rPr>
              <a:t>(</a:t>
            </a:r>
            <a:r>
              <a:rPr dirty="0" err="1" lang="en-US" spc="-5" sz="2200">
                <a:latin typeface="Times New Roman"/>
              </a:rPr>
              <a:t>CEPT</a:t>
            </a:r>
            <a:r>
              <a:rPr dirty="0" lang="en-US" spc="-5" sz="2200">
                <a:latin typeface="Times New Roman"/>
              </a:rPr>
              <a:t>) in</a:t>
            </a:r>
            <a:r>
              <a:rPr dirty="0" lang="en-US" spc="13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Europe.</a:t>
            </a:r>
          </a:p>
          <a:p>
            <a:pPr algn="l" indent="-343535" marL="355600" marR="508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80" sz="2200">
                <a:latin typeface="Times New Roman"/>
              </a:rPr>
              <a:t>To </a:t>
            </a:r>
            <a:r>
              <a:rPr dirty="0" lang="en-US" spc="-5" sz="2200">
                <a:latin typeface="Times New Roman"/>
              </a:rPr>
              <a:t>achieve at least some harmonization, the </a:t>
            </a:r>
            <a:r>
              <a:rPr dirty="0" err="1" lang="en-US" sz="2200">
                <a:latin typeface="Times New Roman"/>
              </a:rPr>
              <a:t>ITU-R</a:t>
            </a:r>
            <a:r>
              <a:rPr dirty="0" lang="en-US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holds, the </a:t>
            </a:r>
            <a:r>
              <a:rPr dirty="0" lang="en-US" spc="-40" sz="2200">
                <a:latin typeface="Times New Roman"/>
              </a:rPr>
              <a:t>World  </a:t>
            </a:r>
            <a:r>
              <a:rPr dirty="0" lang="en-US" spc="-5" sz="2200">
                <a:latin typeface="Times New Roman"/>
              </a:rPr>
              <a:t>Radio Conference </a:t>
            </a:r>
            <a:r>
              <a:rPr dirty="0" lang="en-US" sz="2200">
                <a:latin typeface="Times New Roman"/>
              </a:rPr>
              <a:t>(</a:t>
            </a:r>
            <a:r>
              <a:rPr dirty="0" err="1" lang="en-US" sz="2200">
                <a:latin typeface="Times New Roman"/>
              </a:rPr>
              <a:t>WRC</a:t>
            </a:r>
            <a:r>
              <a:rPr dirty="0" lang="en-US" sz="2200">
                <a:latin typeface="Times New Roman"/>
              </a:rPr>
              <a:t>), </a:t>
            </a:r>
            <a:r>
              <a:rPr dirty="0" lang="en-US" spc="-5" sz="2200">
                <a:latin typeface="Times New Roman"/>
              </a:rPr>
              <a:t>to periodically discuss and decide  frequency allocations for all three</a:t>
            </a:r>
            <a:r>
              <a:rPr dirty="0" lang="en-US" spc="5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regions.</a:t>
            </a:r>
            <a:endParaRPr dirty="0" lang="en-US" spc="-5" sz="2200">
              <a:latin typeface="Times New Roman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1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556510" y="471881"/>
            <a:ext cx="4030979" cy="57467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2.8. </a:t>
            </a:r>
            <a:r>
              <a:rPr dirty="0" lang="en-US" spc="-5"/>
              <a:t>Cellular</a:t>
            </a:r>
            <a:r>
              <a:rPr dirty="0" lang="en-US" spc="-120"/>
              <a:t> </a:t>
            </a:r>
            <a:r>
              <a:rPr dirty="0" lang="en-US"/>
              <a:t>systems</a:t>
            </a:r>
            <a:endParaRPr dirty="0" lang="en-US"/>
          </a:p>
        </p:txBody>
      </p:sp>
      <p:sp>
        <p:nvSpPr>
          <p:cNvPr id="3" name="object 3"/>
          <p:cNvSpPr/>
          <p:nvPr/>
        </p:nvSpPr>
        <p:spPr>
          <a:xfrm rot="0">
            <a:off x="990600" y="1257300"/>
            <a:ext cx="7220878" cy="5448300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1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556510" y="533527"/>
            <a:ext cx="4029710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2.8. Cellular</a:t>
            </a:r>
            <a:r>
              <a:rPr dirty="0" lang="en-US" spc="-130"/>
              <a:t> </a:t>
            </a:r>
            <a:r>
              <a:rPr dirty="0" lang="en-US" spc="-5"/>
              <a:t>systems</a:t>
            </a:r>
            <a:endParaRPr dirty="0" lang="en-US" spc="-5"/>
          </a:p>
        </p:txBody>
      </p:sp>
      <p:sp>
        <p:nvSpPr>
          <p:cNvPr id="3" name="object 3"/>
          <p:cNvSpPr/>
          <p:nvPr/>
        </p:nvSpPr>
        <p:spPr>
          <a:xfrm rot="0">
            <a:off x="943355" y="1357883"/>
            <a:ext cx="7101368" cy="5347716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1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556510" y="533527"/>
            <a:ext cx="4029710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2.8. Cellular</a:t>
            </a:r>
            <a:r>
              <a:rPr dirty="0" lang="en-US" spc="-130"/>
              <a:t> </a:t>
            </a:r>
            <a:r>
              <a:rPr dirty="0" lang="en-US" spc="-5"/>
              <a:t>systems</a:t>
            </a:r>
            <a:endParaRPr dirty="0" lang="en-US" spc="-5"/>
          </a:p>
        </p:txBody>
      </p:sp>
      <p:sp>
        <p:nvSpPr>
          <p:cNvPr id="3" name="object 3"/>
          <p:cNvSpPr/>
          <p:nvPr/>
        </p:nvSpPr>
        <p:spPr>
          <a:xfrm rot="0">
            <a:off x="838200" y="1231389"/>
            <a:ext cx="7281898" cy="5517105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756309" y="434085"/>
            <a:ext cx="7630158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2.1. </a:t>
            </a:r>
            <a:r>
              <a:rPr dirty="0" lang="en-US" spc="-10"/>
              <a:t>Frequencies </a:t>
            </a:r>
            <a:r>
              <a:rPr dirty="0" lang="en-US"/>
              <a:t>for radio</a:t>
            </a:r>
            <a:r>
              <a:rPr dirty="0" lang="en-US" spc="-50"/>
              <a:t> </a:t>
            </a:r>
            <a:r>
              <a:rPr dirty="0" lang="en-US" spc="-5"/>
              <a:t>transmission</a:t>
            </a:r>
            <a:endParaRPr dirty="0" lang="en-US" spc="-5"/>
          </a:p>
        </p:txBody>
      </p:sp>
      <p:sp>
        <p:nvSpPr>
          <p:cNvPr id="3" name="object 3"/>
          <p:cNvSpPr/>
          <p:nvPr/>
        </p:nvSpPr>
        <p:spPr>
          <a:xfrm rot="0">
            <a:off x="367284" y="1447800"/>
            <a:ext cx="8395715" cy="4299204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object 4"/>
          <p:cNvSpPr/>
          <p:nvPr/>
        </p:nvSpPr>
        <p:spPr>
          <a:xfrm rot="0">
            <a:off x="1676400" y="5715000"/>
            <a:ext cx="7010400" cy="838200"/>
          </a:xfrm>
          <a:prstGeom prst="rect">
            <a:avLst/>
          </a:prstGeom>
          <a:blipFill dpi="0" rotWithShape="1">
            <a:blip r:embed="rId3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3460241" y="533527"/>
            <a:ext cx="2223135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2.2.</a:t>
            </a:r>
            <a:r>
              <a:rPr dirty="0" lang="en-US" spc="-60"/>
              <a:t> </a:t>
            </a:r>
            <a:r>
              <a:rPr dirty="0" lang="en-US" spc="-5"/>
              <a:t>Signals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23240" y="1403882"/>
            <a:ext cx="8099425" cy="5026024"/>
          </a:xfrm>
          <a:prstGeom prst="rect">
            <a:avLst/>
          </a:prstGeom>
        </p:spPr>
        <p:txBody>
          <a:bodyPr bIns="0" lIns="0" rIns="0" rtlCol="0" tIns="80009" vert="horz" wrap="square">
            <a:spAutoFit/>
          </a:bodyPr>
          <a:lstStyle/>
          <a:p>
            <a:pPr indent="-343535" marL="368300">
              <a:lnSpc>
                <a:spcPct val="100000"/>
              </a:lnSpc>
              <a:spcBef>
                <a:spcPts val="6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Signals are the physical representation </a:t>
            </a:r>
            <a:r>
              <a:rPr dirty="0" lang="en-US" sz="2200">
                <a:latin typeface="Times New Roman"/>
              </a:rPr>
              <a:t>of</a:t>
            </a:r>
            <a:r>
              <a:rPr dirty="0" lang="en-US" spc="4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data.</a:t>
            </a:r>
          </a:p>
          <a:p>
            <a:pPr indent="-343535" marL="368300" marR="1778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Users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a </a:t>
            </a:r>
            <a:r>
              <a:rPr dirty="0" lang="en-US" sz="2200">
                <a:latin typeface="Times New Roman"/>
              </a:rPr>
              <a:t>communication </a:t>
            </a:r>
            <a:r>
              <a:rPr dirty="0" lang="en-US" spc="-5" sz="2200">
                <a:latin typeface="Times New Roman"/>
              </a:rPr>
              <a:t>system </a:t>
            </a:r>
            <a:r>
              <a:rPr dirty="0" lang="en-US" spc="-10" sz="2200">
                <a:latin typeface="Times New Roman"/>
              </a:rPr>
              <a:t>can </a:t>
            </a:r>
            <a:r>
              <a:rPr dirty="0" lang="en-US" spc="-5" sz="2200">
                <a:latin typeface="Times New Roman"/>
              </a:rPr>
              <a:t>only exchange data through  the transmission </a:t>
            </a:r>
            <a:r>
              <a:rPr dirty="0" lang="en-US" sz="2200">
                <a:latin typeface="Times New Roman"/>
              </a:rPr>
              <a:t>of</a:t>
            </a:r>
            <a:r>
              <a:rPr dirty="0" lang="en-US" spc="3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signals.</a:t>
            </a:r>
          </a:p>
          <a:p>
            <a:pPr indent="-343535" marL="368300" marR="18415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z="2200">
                <a:latin typeface="Times New Roman"/>
              </a:rPr>
              <a:t>Layer </a:t>
            </a:r>
            <a:r>
              <a:rPr dirty="0" lang="en-US" spc="-5" sz="2200">
                <a:latin typeface="Times New Roman"/>
              </a:rPr>
              <a:t>1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the ISO/OSI </a:t>
            </a:r>
            <a:r>
              <a:rPr dirty="0" lang="en-US" sz="2200">
                <a:latin typeface="Times New Roman"/>
              </a:rPr>
              <a:t>basic </a:t>
            </a:r>
            <a:r>
              <a:rPr dirty="0" lang="en-US" spc="-5" sz="2200">
                <a:latin typeface="Times New Roman"/>
              </a:rPr>
              <a:t>reference model is responsible for the  conversion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data, i.e., bits, into signals and vice</a:t>
            </a:r>
            <a:r>
              <a:rPr dirty="0" lang="en-US" spc="4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versa.</a:t>
            </a:r>
          </a:p>
          <a:p>
            <a:pPr indent="-343535" marL="3683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Signals are functions </a:t>
            </a:r>
            <a:r>
              <a:rPr dirty="0" lang="en-US" sz="2200">
                <a:latin typeface="Times New Roman"/>
              </a:rPr>
              <a:t>of </a:t>
            </a:r>
            <a:r>
              <a:rPr b="1" dirty="0" lang="en-US" spc="-5" sz="2200">
                <a:latin typeface="Times New Roman"/>
              </a:rPr>
              <a:t>time and</a:t>
            </a:r>
            <a:r>
              <a:rPr b="1" dirty="0" lang="en-US" spc="45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location</a:t>
            </a:r>
            <a:r>
              <a:rPr dirty="0" lang="en-US" spc="-5" sz="2200">
                <a:latin typeface="Times New Roman"/>
              </a:rPr>
              <a:t>.</a:t>
            </a:r>
          </a:p>
          <a:p>
            <a:pPr indent="-343535" marL="36830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Signal parameters represent the </a:t>
            </a:r>
            <a:r>
              <a:rPr b="1" dirty="0" lang="en-US" spc="-5" sz="2200">
                <a:latin typeface="Times New Roman"/>
              </a:rPr>
              <a:t>data</a:t>
            </a:r>
            <a:r>
              <a:rPr b="1" dirty="0" lang="en-US" spc="75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values</a:t>
            </a:r>
            <a:r>
              <a:rPr dirty="0" lang="en-US" spc="-5" sz="2200">
                <a:latin typeface="Times New Roman"/>
              </a:rPr>
              <a:t>.</a:t>
            </a:r>
          </a:p>
          <a:p>
            <a:pPr indent="-343535" marL="3683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</a:t>
            </a:r>
            <a:r>
              <a:rPr dirty="0" lang="en-US" spc="-10" sz="2200">
                <a:latin typeface="Times New Roman"/>
              </a:rPr>
              <a:t>most</a:t>
            </a:r>
            <a:r>
              <a:rPr dirty="0" lang="en-US" spc="-5" sz="2200">
                <a:latin typeface="Times New Roman"/>
              </a:rPr>
              <a:t>interestingtypes</a:t>
            </a:r>
            <a:r>
              <a:rPr dirty="0" lang="en-US" sz="2200">
                <a:latin typeface="Times New Roman"/>
              </a:rPr>
              <a:t>of</a:t>
            </a:r>
            <a:r>
              <a:rPr dirty="0" lang="en-US" spc="-5" sz="2200">
                <a:latin typeface="Times New Roman"/>
              </a:rPr>
              <a:t>signalsforradiotransmission</a:t>
            </a:r>
            <a:r>
              <a:rPr dirty="0" lang="en-US" sz="2200">
                <a:latin typeface="Times New Roman"/>
              </a:rPr>
              <a:t>are</a:t>
            </a:r>
          </a:p>
          <a:p>
            <a:pPr marL="368300">
              <a:lnSpc>
                <a:spcPct val="100000"/>
              </a:lnSpc>
            </a:pPr>
            <a:r>
              <a:rPr dirty="0" lang="en-US" sz="2200">
                <a:latin typeface="Times New Roman"/>
              </a:rPr>
              <a:t>periodic </a:t>
            </a:r>
            <a:r>
              <a:rPr dirty="0" lang="en-US" spc="-5" sz="2200">
                <a:latin typeface="Times New Roman"/>
              </a:rPr>
              <a:t>signals, especially sine waves as</a:t>
            </a:r>
            <a:r>
              <a:rPr dirty="0" lang="en-US" spc="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carriers.</a:t>
            </a:r>
          </a:p>
          <a:p>
            <a:pPr indent="-343535" marL="3683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general function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a </a:t>
            </a:r>
            <a:r>
              <a:rPr b="1" dirty="0" lang="en-US" spc="-5" sz="2200">
                <a:latin typeface="Times New Roman"/>
              </a:rPr>
              <a:t>sine wave</a:t>
            </a:r>
            <a:r>
              <a:rPr b="1" dirty="0" lang="en-US" spc="3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is,</a:t>
            </a:r>
          </a:p>
          <a:p>
            <a:pPr marL="1854199">
              <a:lnSpc>
                <a:spcPct val="100000"/>
              </a:lnSpc>
              <a:spcBef>
                <a:spcPts val="570"/>
              </a:spcBef>
            </a:pPr>
            <a:r>
              <a:rPr dirty="0" lang="en-US" sz="2400">
                <a:latin typeface="Times New Roman"/>
              </a:rPr>
              <a:t>g(</a:t>
            </a:r>
            <a:r>
              <a:rPr dirty="0" lang="en-US" spc="5" sz="2400">
                <a:latin typeface="Times New Roman"/>
              </a:rPr>
              <a:t> </a:t>
            </a:r>
            <a:r>
              <a:rPr dirty="0" lang="en-US" sz="2400">
                <a:latin typeface="Times New Roman"/>
              </a:rPr>
              <a:t>t</a:t>
            </a:r>
            <a:r>
              <a:rPr dirty="0" lang="en-US" spc="-10" sz="2400">
                <a:latin typeface="Times New Roman"/>
              </a:rPr>
              <a:t> </a:t>
            </a:r>
            <a:r>
              <a:rPr dirty="0" lang="en-US" sz="2400">
                <a:latin typeface="Times New Roman"/>
              </a:rPr>
              <a:t>)=</a:t>
            </a:r>
            <a:r>
              <a:rPr dirty="0" lang="en-US" spc="-5" sz="2400">
                <a:latin typeface="Times New Roman"/>
              </a:rPr>
              <a:t>A</a:t>
            </a:r>
            <a:r>
              <a:rPr baseline="-20833" dirty="0" lang="en-US" spc="-7" sz="2400">
                <a:latin typeface="Times New Roman"/>
              </a:rPr>
              <a:t>t</a:t>
            </a:r>
            <a:r>
              <a:rPr baseline="-20833" dirty="0" lang="en-US" spc="585" sz="2400">
                <a:latin typeface="Times New Roman"/>
              </a:rPr>
              <a:t> </a:t>
            </a:r>
            <a:r>
              <a:rPr dirty="0" lang="en-US" spc="-5" sz="2400">
                <a:latin typeface="Times New Roman"/>
              </a:rPr>
              <a:t>sin </a:t>
            </a:r>
            <a:r>
              <a:rPr dirty="0" lang="en-US" sz="2400">
                <a:latin typeface="Times New Roman"/>
              </a:rPr>
              <a:t>( 2 </a:t>
            </a:r>
            <a:r>
              <a:rPr dirty="0" err="1" lang="en-US" spc="-5" sz="2400">
                <a:latin typeface="Times New Roman"/>
              </a:rPr>
              <a:t>πf</a:t>
            </a:r>
            <a:r>
              <a:rPr baseline="-20833" dirty="0" err="1" lang="en-US" spc="-7" sz="2400">
                <a:latin typeface="Times New Roman"/>
              </a:rPr>
              <a:t>t</a:t>
            </a:r>
            <a:r>
              <a:rPr baseline="-20833" dirty="0" lang="en-US" spc="75" sz="2400">
                <a:latin typeface="Times New Roman"/>
              </a:rPr>
              <a:t> </a:t>
            </a:r>
            <a:r>
              <a:rPr dirty="0" lang="en-US" sz="2400">
                <a:latin typeface="Times New Roman"/>
              </a:rPr>
              <a:t>t</a:t>
            </a:r>
            <a:r>
              <a:rPr dirty="0" lang="en-US" spc="-5" sz="2400">
                <a:latin typeface="Times New Roman"/>
              </a:rPr>
              <a:t> </a:t>
            </a:r>
            <a:r>
              <a:rPr dirty="0" lang="en-US" sz="2400">
                <a:latin typeface="Times New Roman"/>
              </a:rPr>
              <a:t>+</a:t>
            </a:r>
            <a:r>
              <a:rPr dirty="0" lang="en-US" spc="-10" sz="2400">
                <a:latin typeface="Times New Roman"/>
              </a:rPr>
              <a:t>φ</a:t>
            </a:r>
            <a:r>
              <a:rPr baseline="-20833" dirty="0" lang="en-US" spc="-15" sz="2400">
                <a:latin typeface="Times New Roman"/>
              </a:rPr>
              <a:t>t</a:t>
            </a:r>
            <a:r>
              <a:rPr baseline="-20833" dirty="0" lang="en-US" spc="307" sz="2400">
                <a:latin typeface="Times New Roman"/>
              </a:rPr>
              <a:t> </a:t>
            </a:r>
            <a:r>
              <a:rPr dirty="0" lang="en-US" sz="2400">
                <a:latin typeface="Times New Roman"/>
              </a:rPr>
              <a:t>)</a:t>
            </a:r>
          </a:p>
          <a:p>
            <a:pPr indent="-343535" marL="368300">
              <a:lnSpc>
                <a:spcPct val="100000"/>
              </a:lnSpc>
              <a:spcBef>
                <a:spcPts val="53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Signalparameters</a:t>
            </a:r>
            <a:r>
              <a:rPr dirty="0" lang="en-US" sz="2200">
                <a:latin typeface="Times New Roman"/>
              </a:rPr>
              <a:t>are</a:t>
            </a:r>
            <a:r>
              <a:rPr dirty="0" lang="en-US" spc="-5" sz="2200">
                <a:latin typeface="Times New Roman"/>
              </a:rPr>
              <a:t>theamplitudeA,thefrequencyf,andthe</a:t>
            </a:r>
          </a:p>
          <a:p>
            <a:pPr marL="368300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phase shift</a:t>
            </a:r>
            <a:r>
              <a:rPr dirty="0" lang="en-US" spc="-10" sz="2200">
                <a:latin typeface="Times New Roman"/>
              </a:rPr>
              <a:t> </a:t>
            </a:r>
            <a:r>
              <a:rPr dirty="0" err="1" lang="en-US" spc="-5" sz="2200">
                <a:latin typeface="Times New Roman"/>
              </a:rPr>
              <a:t>φ</a:t>
            </a:r>
            <a:r>
              <a:rPr dirty="0" lang="en-US" spc="-5" sz="2200">
                <a:latin typeface="Times New Roman"/>
              </a:rPr>
              <a:t>.</a:t>
            </a:r>
            <a:endParaRPr dirty="0" lang="en-US" spc="-5" sz="2200"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3460241" y="434085"/>
            <a:ext cx="2223135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2.2.</a:t>
            </a:r>
            <a:r>
              <a:rPr dirty="0" lang="en-US" spc="-60"/>
              <a:t> </a:t>
            </a:r>
            <a:r>
              <a:rPr dirty="0" lang="en-US" spc="-5"/>
              <a:t>Signals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395729"/>
            <a:ext cx="8071484" cy="103124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algn="l" indent="-343535" marL="355600" marR="508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Sine waves </a:t>
            </a:r>
            <a:r>
              <a:rPr dirty="0" lang="en-US" sz="2200">
                <a:latin typeface="Times New Roman"/>
              </a:rPr>
              <a:t>are of </a:t>
            </a:r>
            <a:r>
              <a:rPr dirty="0" lang="en-US" spc="-5" sz="2200">
                <a:latin typeface="Times New Roman"/>
              </a:rPr>
              <a:t>special interest, as it </a:t>
            </a:r>
            <a:r>
              <a:rPr dirty="0" lang="en-US" sz="2200">
                <a:latin typeface="Times New Roman"/>
              </a:rPr>
              <a:t>is </a:t>
            </a:r>
            <a:r>
              <a:rPr dirty="0" lang="en-US" spc="-5" sz="2200">
                <a:latin typeface="Times New Roman"/>
              </a:rPr>
              <a:t>possible to construct every  </a:t>
            </a:r>
            <a:r>
              <a:rPr dirty="0" lang="en-US" sz="2200">
                <a:latin typeface="Times New Roman"/>
              </a:rPr>
              <a:t>periodic </a:t>
            </a:r>
            <a:r>
              <a:rPr dirty="0" lang="en-US" spc="-5" sz="2200">
                <a:latin typeface="Times New Roman"/>
              </a:rPr>
              <a:t>signal </a:t>
            </a:r>
            <a:r>
              <a:rPr b="1" dirty="0" lang="en-US" spc="-5" sz="2200">
                <a:latin typeface="Times New Roman"/>
              </a:rPr>
              <a:t>g </a:t>
            </a:r>
            <a:r>
              <a:rPr dirty="0" lang="en-US" spc="-10" sz="2200">
                <a:latin typeface="Times New Roman"/>
              </a:rPr>
              <a:t>by </a:t>
            </a:r>
            <a:r>
              <a:rPr dirty="0" lang="en-US" spc="-5" sz="2200">
                <a:latin typeface="Times New Roman"/>
              </a:rPr>
              <a:t>using only sine </a:t>
            </a:r>
            <a:r>
              <a:rPr dirty="0" lang="en-US" spc="-10" sz="2200">
                <a:latin typeface="Times New Roman"/>
              </a:rPr>
              <a:t>and </a:t>
            </a:r>
            <a:r>
              <a:rPr dirty="0" lang="en-US" spc="-5" sz="2200">
                <a:latin typeface="Times New Roman"/>
              </a:rPr>
              <a:t>cosine functions according  to a fundamental equation </a:t>
            </a:r>
            <a:r>
              <a:rPr dirty="0" lang="en-US" sz="2200">
                <a:latin typeface="Times New Roman"/>
              </a:rPr>
              <a:t>of Fourier</a:t>
            </a:r>
            <a:r>
              <a:rPr dirty="0" lang="en-US" spc="4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:</a:t>
            </a:r>
            <a:endParaRPr dirty="0" lang="en-US" spc="-5" sz="2200">
              <a:latin typeface="Times New Roman"/>
            </a:endParaRPr>
          </a:p>
        </p:txBody>
      </p:sp>
      <p:sp>
        <p:nvSpPr>
          <p:cNvPr id="4" name="object 6"/>
          <p:cNvSpPr txBox="1"/>
          <p:nvPr/>
        </p:nvSpPr>
        <p:spPr>
          <a:xfrm rot="0">
            <a:off x="6764922" y="2563349"/>
            <a:ext cx="3539490" cy="264661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aseline="1586" dirty="0" lang="en-US" spc="382" sz="2625">
                <a:latin typeface="Cambria Math"/>
              </a:rPr>
              <a:t>?</a:t>
            </a:r>
            <a:endParaRPr baseline="1586" dirty="0" lang="en-US" spc="382" sz="2625">
              <a:latin typeface="Cambria Math"/>
            </a:endParaRPr>
          </a:p>
        </p:txBody>
      </p:sp>
      <p:sp>
        <p:nvSpPr>
          <p:cNvPr id="5" name="object 8"/>
          <p:cNvSpPr txBox="1"/>
          <p:nvPr/>
        </p:nvSpPr>
        <p:spPr>
          <a:xfrm rot="0">
            <a:off x="497840" y="3088970"/>
            <a:ext cx="8161655" cy="290957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indent="-287019" marL="794384">
              <a:lnSpc>
                <a:spcPct val="100000"/>
              </a:lnSpc>
              <a:spcBef>
                <a:spcPts val="95"/>
              </a:spcBef>
              <a:buFont typeface="Arial"/>
              <a:buChar char="–"/>
            </a:pPr>
            <a:r>
              <a:rPr dirty="0" lang="en-US" spc="-5" sz="2200">
                <a:latin typeface="Times New Roman"/>
              </a:rPr>
              <a:t>In</a:t>
            </a:r>
            <a:r>
              <a:rPr dirty="0" lang="en-US" spc="20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this</a:t>
            </a:r>
            <a:r>
              <a:rPr dirty="0" lang="en-US" spc="19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equation</a:t>
            </a:r>
            <a:r>
              <a:rPr dirty="0" lang="en-US" spc="215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the</a:t>
            </a:r>
            <a:r>
              <a:rPr dirty="0" lang="en-US" spc="20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parameter</a:t>
            </a:r>
            <a:r>
              <a:rPr dirty="0" lang="en-US" spc="200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c</a:t>
            </a:r>
            <a:r>
              <a:rPr b="1" dirty="0" lang="en-US" spc="20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determines</a:t>
            </a:r>
            <a:r>
              <a:rPr dirty="0" lang="en-US" spc="19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the</a:t>
            </a:r>
            <a:r>
              <a:rPr dirty="0" lang="en-US" spc="185" sz="2200">
                <a:latin typeface="Times New Roman"/>
              </a:rPr>
              <a:t> </a:t>
            </a:r>
            <a:r>
              <a:rPr b="1" dirty="0" lang="en-US" spc="-10" sz="2200">
                <a:latin typeface="Times New Roman"/>
              </a:rPr>
              <a:t>Direct</a:t>
            </a:r>
            <a:r>
              <a:rPr b="1" dirty="0" lang="en-US" spc="200" sz="2200">
                <a:latin typeface="Times New Roman"/>
              </a:rPr>
              <a:t> </a:t>
            </a:r>
            <a:r>
              <a:rPr b="1" dirty="0" lang="en-US" spc="-10" sz="2200">
                <a:latin typeface="Times New Roman"/>
              </a:rPr>
              <a:t>Current</a:t>
            </a:r>
          </a:p>
          <a:p>
            <a:pPr marL="794384">
              <a:lnSpc>
                <a:spcPct val="100000"/>
              </a:lnSpc>
              <a:spcBef>
                <a:spcPts val="5"/>
              </a:spcBef>
            </a:pPr>
            <a:r>
              <a:rPr dirty="0" lang="en-US" spc="-5" sz="2200">
                <a:latin typeface="Times New Roman"/>
              </a:rPr>
              <a:t>(DC) component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the</a:t>
            </a:r>
            <a:r>
              <a:rPr dirty="0" lang="en-US" spc="2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signal.</a:t>
            </a:r>
          </a:p>
          <a:p>
            <a:pPr indent="-287019" marL="794384" marR="55880">
              <a:lnSpc>
                <a:spcPct val="100000"/>
              </a:lnSpc>
              <a:spcBef>
                <a:spcPts val="525"/>
              </a:spcBef>
              <a:buFont typeface="Arial"/>
              <a:buChar char="–"/>
            </a:pPr>
            <a:r>
              <a:rPr dirty="0" lang="en-US" spc="-5" sz="2200">
                <a:latin typeface="Times New Roman"/>
              </a:rPr>
              <a:t>The coefficients </a:t>
            </a:r>
            <a:r>
              <a:rPr dirty="0" lang="en-US" sz="2200">
                <a:latin typeface="Times New Roman"/>
              </a:rPr>
              <a:t>a</a:t>
            </a:r>
            <a:r>
              <a:rPr baseline="-21072" dirty="0" lang="en-US" sz="2175">
                <a:latin typeface="Times New Roman"/>
              </a:rPr>
              <a:t>n </a:t>
            </a:r>
            <a:r>
              <a:rPr dirty="0" lang="en-US" spc="-5" sz="2200">
                <a:latin typeface="Times New Roman"/>
              </a:rPr>
              <a:t>and </a:t>
            </a:r>
            <a:r>
              <a:rPr dirty="0" lang="en-US" spc="5" sz="2200">
                <a:latin typeface="Times New Roman"/>
              </a:rPr>
              <a:t>b</a:t>
            </a:r>
            <a:r>
              <a:rPr baseline="-21072" dirty="0" lang="en-US" spc="7" sz="2175">
                <a:latin typeface="Times New Roman"/>
              </a:rPr>
              <a:t>n </a:t>
            </a:r>
            <a:r>
              <a:rPr dirty="0" lang="en-US" spc="-5" sz="2200">
                <a:latin typeface="Times New Roman"/>
              </a:rPr>
              <a:t>are the amplitudes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the </a:t>
            </a:r>
            <a:r>
              <a:rPr dirty="0" lang="en-US" sz="2200">
                <a:latin typeface="Times New Roman"/>
              </a:rPr>
              <a:t>n</a:t>
            </a:r>
            <a:r>
              <a:rPr baseline="24904" dirty="0" lang="en-US" sz="2175">
                <a:latin typeface="Times New Roman"/>
              </a:rPr>
              <a:t>th </a:t>
            </a:r>
            <a:r>
              <a:rPr dirty="0" lang="en-US" sz="2200">
                <a:latin typeface="Times New Roman"/>
              </a:rPr>
              <a:t>sine </a:t>
            </a:r>
            <a:r>
              <a:rPr dirty="0" lang="en-US" spc="-5" sz="2200">
                <a:latin typeface="Times New Roman"/>
              </a:rPr>
              <a:t>and  cosine </a:t>
            </a:r>
            <a:r>
              <a:rPr dirty="0" lang="en-US" sz="2200">
                <a:latin typeface="Times New Roman"/>
              </a:rPr>
              <a:t>function.</a:t>
            </a:r>
          </a:p>
          <a:p>
            <a:pPr indent="-343535" marL="3937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Theequationshowsthatan</a:t>
            </a:r>
            <a:r>
              <a:rPr dirty="0" lang="en-US" sz="2200">
                <a:latin typeface="Times New Roman"/>
              </a:rPr>
              <a:t>infinite</a:t>
            </a:r>
            <a:r>
              <a:rPr dirty="0" lang="en-US" spc="-5" sz="2200">
                <a:latin typeface="Times New Roman"/>
              </a:rPr>
              <a:t>numberof</a:t>
            </a:r>
            <a:r>
              <a:rPr dirty="0" lang="en-US" sz="2200">
                <a:latin typeface="Times New Roman"/>
              </a:rPr>
              <a:t>sine</a:t>
            </a:r>
            <a:r>
              <a:rPr dirty="0" lang="en-US" spc="-5" sz="2200">
                <a:latin typeface="Times New Roman"/>
              </a:rPr>
              <a:t>andcosine</a:t>
            </a: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dirty="0" lang="en-US" spc="-5" sz="2200">
                <a:latin typeface="Times New Roman"/>
              </a:rPr>
              <a:t>functions is needed to construct arbitrary periodic</a:t>
            </a:r>
            <a:r>
              <a:rPr dirty="0" lang="en-US" spc="10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functions.</a:t>
            </a:r>
          </a:p>
          <a:p>
            <a:pPr indent="-343535" marL="393700" marR="5715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bandwidth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10" sz="2200">
                <a:latin typeface="Times New Roman"/>
              </a:rPr>
              <a:t>any medium, </a:t>
            </a:r>
            <a:r>
              <a:rPr dirty="0" lang="en-US" spc="-25" sz="2200">
                <a:latin typeface="Times New Roman"/>
              </a:rPr>
              <a:t>air, </a:t>
            </a:r>
            <a:r>
              <a:rPr dirty="0" lang="en-US" spc="-5" sz="2200">
                <a:latin typeface="Times New Roman"/>
              </a:rPr>
              <a:t>cable, transmitter etc. is </a:t>
            </a:r>
            <a:r>
              <a:rPr dirty="0" lang="en-US" sz="2200">
                <a:latin typeface="Times New Roman"/>
              </a:rPr>
              <a:t>limited  </a:t>
            </a:r>
            <a:r>
              <a:rPr dirty="0" lang="en-US" spc="-5" sz="2200">
                <a:latin typeface="Times New Roman"/>
              </a:rPr>
              <a:t>and, there is an upper limit for the</a:t>
            </a:r>
            <a:r>
              <a:rPr dirty="0" lang="en-US" spc="7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frequencies.</a:t>
            </a:r>
            <a:endParaRPr dirty="0" lang="en-US" spc="-5" sz="2200">
              <a:latin typeface="Times New Roman"/>
            </a:endParaRPr>
          </a:p>
        </p:txBody>
      </p:sp>
      <p:pic>
        <p:nvPicPr>
          <p:cNvPr id="6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1497558" y="2426970"/>
            <a:ext cx="4398883" cy="73313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3460241" y="395985"/>
            <a:ext cx="2223135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2.2.</a:t>
            </a:r>
            <a:r>
              <a:rPr dirty="0" lang="en-US" spc="-60"/>
              <a:t> </a:t>
            </a:r>
            <a:r>
              <a:rPr dirty="0" lang="en-US" spc="-5"/>
              <a:t>Signals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328442"/>
            <a:ext cx="8072120" cy="1567814"/>
          </a:xfrm>
          <a:prstGeom prst="rect">
            <a:avLst/>
          </a:prstGeom>
        </p:spPr>
        <p:txBody>
          <a:bodyPr bIns="0" lIns="0" rIns="0" rtlCol="0" tIns="79374" vert="horz" wrap="square">
            <a:spAutoFit/>
          </a:bodyPr>
          <a:lstStyle/>
          <a:p>
            <a:pPr indent="-343535" marL="355600">
              <a:lnSpc>
                <a:spcPct val="100000"/>
              </a:lnSpc>
              <a:spcBef>
                <a:spcPts val="6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A </a:t>
            </a:r>
            <a:r>
              <a:rPr dirty="0" lang="en-US" sz="2200">
                <a:latin typeface="Times New Roman"/>
              </a:rPr>
              <a:t>typical </a:t>
            </a:r>
            <a:r>
              <a:rPr dirty="0" lang="en-US" spc="-5" sz="2200">
                <a:latin typeface="Times New Roman"/>
              </a:rPr>
              <a:t>way to represent signals is the </a:t>
            </a:r>
            <a:r>
              <a:rPr b="1" dirty="0" lang="en-US" spc="-5" sz="2200">
                <a:latin typeface="Times New Roman"/>
              </a:rPr>
              <a:t>time</a:t>
            </a:r>
            <a:r>
              <a:rPr b="1" dirty="0" lang="en-US" spc="-55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domain</a:t>
            </a:r>
            <a:r>
              <a:rPr dirty="0" lang="en-US" spc="-5" sz="2200">
                <a:latin typeface="Times New Roman"/>
              </a:rPr>
              <a:t>.</a:t>
            </a:r>
          </a:p>
          <a:p>
            <a:pPr indent="-343535" marL="35560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Here the amplitude A of a signal is shown versus</a:t>
            </a:r>
            <a:r>
              <a:rPr dirty="0" lang="en-US" spc="-145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time.</a:t>
            </a:r>
          </a:p>
          <a:p>
            <a:pPr indent="-343535" marL="355600" marR="5080">
              <a:lnSpc>
                <a:spcPct val="100000"/>
              </a:lnSpc>
              <a:spcBef>
                <a:spcPts val="53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Representati</a:t>
            </a:r>
            <a:r>
              <a:rPr dirty="0" lang="en-US" sz="2200">
                <a:latin typeface="Times New Roman"/>
              </a:rPr>
              <a:t>o</a:t>
            </a:r>
            <a:r>
              <a:rPr dirty="0" lang="en-US" spc="-5" sz="2200">
                <a:latin typeface="Times New Roman"/>
              </a:rPr>
              <a:t>ns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in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the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time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d</a:t>
            </a:r>
            <a:r>
              <a:rPr dirty="0" lang="en-US" spc="15" sz="2200">
                <a:latin typeface="Times New Roman"/>
              </a:rPr>
              <a:t>o</a:t>
            </a:r>
            <a:r>
              <a:rPr dirty="0" lang="en-US" spc="-25" sz="2200">
                <a:latin typeface="Times New Roman"/>
              </a:rPr>
              <a:t>m</a:t>
            </a:r>
            <a:r>
              <a:rPr dirty="0" lang="en-US" spc="-5" sz="2200">
                <a:latin typeface="Times New Roman"/>
              </a:rPr>
              <a:t>ain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are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pro</a:t>
            </a:r>
            <a:r>
              <a:rPr dirty="0" lang="en-US" sz="2200">
                <a:latin typeface="Times New Roman"/>
              </a:rPr>
              <a:t>b</a:t>
            </a:r>
            <a:r>
              <a:rPr dirty="0" lang="en-US" spc="-5" sz="2200">
                <a:latin typeface="Times New Roman"/>
              </a:rPr>
              <a:t>l</a:t>
            </a:r>
            <a:r>
              <a:rPr dirty="0" lang="en-US" sz="2200">
                <a:latin typeface="Times New Roman"/>
              </a:rPr>
              <a:t>e</a:t>
            </a:r>
            <a:r>
              <a:rPr dirty="0" lang="en-US" spc="-5" sz="2200">
                <a:latin typeface="Times New Roman"/>
              </a:rPr>
              <a:t>matic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if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a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sig</a:t>
            </a:r>
            <a:r>
              <a:rPr dirty="0" lang="en-US" spc="15" sz="2200">
                <a:latin typeface="Times New Roman"/>
              </a:rPr>
              <a:t>n</a:t>
            </a:r>
            <a:r>
              <a:rPr dirty="0" lang="en-US" spc="-5" sz="2200">
                <a:latin typeface="Times New Roman"/>
              </a:rPr>
              <a:t>al  </a:t>
            </a:r>
            <a:r>
              <a:rPr dirty="0" lang="en-US" spc="-5" sz="2200">
                <a:latin typeface="Times New Roman"/>
              </a:rPr>
              <a:t>consists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10" sz="2200">
                <a:latin typeface="Times New Roman"/>
              </a:rPr>
              <a:t>many different</a:t>
            </a:r>
            <a:r>
              <a:rPr dirty="0" lang="en-US" spc="4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frequencies.</a:t>
            </a:r>
            <a:endParaRPr dirty="0" lang="en-US" spc="-5" sz="2200">
              <a:latin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 rot="0">
            <a:off x="1524000" y="3307436"/>
            <a:ext cx="5772446" cy="2840157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3460241" y="395985"/>
            <a:ext cx="2223135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2.2.</a:t>
            </a:r>
            <a:r>
              <a:rPr dirty="0" lang="en-US" spc="-60"/>
              <a:t> </a:t>
            </a:r>
            <a:r>
              <a:rPr dirty="0" lang="en-US" spc="-5"/>
              <a:t>Signals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471929"/>
            <a:ext cx="8072754" cy="4116704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indent="-343535" marL="35560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Inthis</a:t>
            </a:r>
            <a:r>
              <a:rPr dirty="0" lang="en-US" spc="-10" sz="2200">
                <a:latin typeface="Times New Roman"/>
              </a:rPr>
              <a:t>case,</a:t>
            </a:r>
            <a:r>
              <a:rPr dirty="0" lang="en-US" spc="-5" sz="2200">
                <a:latin typeface="Times New Roman"/>
              </a:rPr>
              <a:t>abetterrepresentation</a:t>
            </a:r>
            <a:r>
              <a:rPr dirty="0" lang="en-US" spc="-10" sz="2200">
                <a:latin typeface="Times New Roman"/>
              </a:rPr>
              <a:t>of</a:t>
            </a:r>
            <a:r>
              <a:rPr dirty="0" lang="en-US" spc="-5" sz="2200">
                <a:latin typeface="Times New Roman"/>
              </a:rPr>
              <a:t>asignal</a:t>
            </a:r>
            <a:r>
              <a:rPr dirty="0" lang="en-US" spc="-10" sz="2200">
                <a:latin typeface="Times New Roman"/>
              </a:rPr>
              <a:t>is</a:t>
            </a:r>
            <a:r>
              <a:rPr dirty="0" lang="en-US" spc="-5" sz="2200">
                <a:latin typeface="Times New Roman"/>
              </a:rPr>
              <a:t>the</a:t>
            </a:r>
            <a:r>
              <a:rPr b="1" dirty="0" lang="en-US" spc="-10" sz="2200">
                <a:latin typeface="Times New Roman"/>
              </a:rPr>
              <a:t>frequency</a:t>
            </a:r>
          </a:p>
          <a:p>
            <a:pPr marL="355600">
              <a:lnSpc>
                <a:spcPct val="100000"/>
              </a:lnSpc>
            </a:pPr>
            <a:r>
              <a:rPr b="1" dirty="0" lang="en-US" spc="-5" sz="2200">
                <a:latin typeface="Times New Roman"/>
              </a:rPr>
              <a:t>domain</a:t>
            </a:r>
            <a:r>
              <a:rPr dirty="0" lang="en-US" spc="-5" sz="2200">
                <a:latin typeface="Times New Roman"/>
              </a:rPr>
              <a:t>.</a:t>
            </a:r>
          </a:p>
          <a:p>
            <a:pPr indent="-343535" marL="355600" marR="635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Here the amplitude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a certain frequency part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the signal is shown  versus the</a:t>
            </a:r>
            <a:r>
              <a:rPr dirty="0" lang="en-US" spc="-10" sz="2200">
                <a:latin typeface="Times New Roman"/>
              </a:rPr>
              <a:t> </a:t>
            </a:r>
            <a:r>
              <a:rPr dirty="0" lang="en-US" spc="-15" sz="2200">
                <a:latin typeface="Times New Roman"/>
              </a:rPr>
              <a:t>frequency.</a:t>
            </a:r>
          </a:p>
          <a:p>
            <a:pPr indent="-343535" marL="3556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Figure</a:t>
            </a:r>
            <a:r>
              <a:rPr dirty="0" lang="en-US" spc="33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2.3</a:t>
            </a:r>
            <a:r>
              <a:rPr dirty="0" lang="en-US" spc="345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only</a:t>
            </a:r>
            <a:r>
              <a:rPr dirty="0" lang="en-US" spc="36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shows</a:t>
            </a:r>
            <a:r>
              <a:rPr dirty="0" lang="en-US" spc="34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one</a:t>
            </a:r>
            <a:r>
              <a:rPr dirty="0" lang="en-US" spc="33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peak</a:t>
            </a:r>
            <a:r>
              <a:rPr dirty="0" lang="en-US" spc="35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and</a:t>
            </a:r>
            <a:r>
              <a:rPr dirty="0" lang="en-US" spc="350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the</a:t>
            </a:r>
            <a:r>
              <a:rPr dirty="0" lang="en-US" spc="34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signal</a:t>
            </a:r>
            <a:r>
              <a:rPr dirty="0" lang="en-US" spc="34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consists</a:t>
            </a:r>
            <a:r>
              <a:rPr dirty="0" lang="en-US" spc="33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only</a:t>
            </a:r>
            <a:r>
              <a:rPr dirty="0" lang="en-US" spc="35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of</a:t>
            </a:r>
            <a:r>
              <a:rPr dirty="0" lang="en-US" spc="33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</a:t>
            </a:r>
          </a:p>
          <a:p>
            <a:pPr marL="355600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single frequency part (i.e., it is a single sine</a:t>
            </a:r>
            <a:r>
              <a:rPr dirty="0" lang="en-US" spc="5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function).</a:t>
            </a:r>
          </a:p>
          <a:p>
            <a:pPr indent="-343535" marL="3556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Arbitrary periodic functions would have </a:t>
            </a:r>
            <a:r>
              <a:rPr dirty="0" lang="en-US" spc="-10" sz="2200">
                <a:latin typeface="Times New Roman"/>
              </a:rPr>
              <a:t>many </a:t>
            </a:r>
            <a:r>
              <a:rPr dirty="0" lang="en-US" spc="-5" sz="2200">
                <a:latin typeface="Times New Roman"/>
              </a:rPr>
              <a:t>peaks, known as</a:t>
            </a:r>
            <a:r>
              <a:rPr dirty="0" lang="en-US" spc="80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the</a:t>
            </a:r>
          </a:p>
          <a:p>
            <a:pPr marL="355600">
              <a:lnSpc>
                <a:spcPct val="100000"/>
              </a:lnSpc>
            </a:pPr>
            <a:r>
              <a:rPr b="1" dirty="0" lang="en-US" spc="-10" sz="2200">
                <a:latin typeface="Times New Roman"/>
              </a:rPr>
              <a:t>frequency </a:t>
            </a:r>
            <a:r>
              <a:rPr b="1" dirty="0" lang="en-US" spc="-5" sz="2200">
                <a:latin typeface="Times New Roman"/>
              </a:rPr>
              <a:t>spectrum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a</a:t>
            </a:r>
            <a:r>
              <a:rPr dirty="0" lang="en-US" spc="4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signal.</a:t>
            </a:r>
          </a:p>
          <a:p>
            <a:pPr indent="-349885" marL="361950" marR="5854064">
              <a:lnSpc>
                <a:spcPts val="3170"/>
              </a:lnSpc>
              <a:spcBef>
                <a:spcPts val="19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A tool to</a:t>
            </a:r>
            <a:r>
              <a:rPr dirty="0" lang="en-US" spc="-16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display  frequencies is</a:t>
            </a:r>
            <a:r>
              <a:rPr dirty="0" lang="en-US" spc="-2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</a:t>
            </a:r>
          </a:p>
          <a:p>
            <a:pPr marL="361950">
              <a:lnSpc>
                <a:spcPct val="100000"/>
              </a:lnSpc>
              <a:spcBef>
                <a:spcPts val="335"/>
              </a:spcBef>
            </a:pPr>
            <a:r>
              <a:rPr b="1" dirty="0" lang="en-US" spc="-5" sz="2200">
                <a:latin typeface="Times New Roman"/>
              </a:rPr>
              <a:t>spectrum</a:t>
            </a:r>
            <a:r>
              <a:rPr b="1" dirty="0" lang="en-US" spc="15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analyzer</a:t>
            </a:r>
            <a:r>
              <a:rPr dirty="0" lang="en-US" spc="-5" sz="2200">
                <a:latin typeface="Times New Roman"/>
              </a:rPr>
              <a:t>.</a:t>
            </a:r>
            <a:endParaRPr dirty="0" lang="en-US" spc="-5" sz="2200">
              <a:latin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 rot="0">
            <a:off x="3429000" y="4343400"/>
            <a:ext cx="5410200" cy="2264664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3460241" y="533527"/>
            <a:ext cx="2223135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2.2.</a:t>
            </a:r>
            <a:r>
              <a:rPr dirty="0" lang="en-US" spc="-60"/>
              <a:t> </a:t>
            </a:r>
            <a:r>
              <a:rPr dirty="0" lang="en-US" spc="-5"/>
              <a:t>Signals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555964"/>
            <a:ext cx="8072120" cy="2306954"/>
          </a:xfrm>
          <a:prstGeom prst="rect">
            <a:avLst/>
          </a:prstGeom>
        </p:spPr>
        <p:txBody>
          <a:bodyPr bIns="0" lIns="0" rIns="0" rtlCol="0" tIns="80645" vert="horz" wrap="square">
            <a:spAutoFit/>
          </a:bodyPr>
          <a:lstStyle/>
          <a:p>
            <a:pPr indent="-343535" marL="355600">
              <a:lnSpc>
                <a:spcPct val="100000"/>
              </a:lnSpc>
              <a:spcBef>
                <a:spcPts val="634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A third way to represent signals</a:t>
            </a:r>
            <a:r>
              <a:rPr dirty="0" lang="en-US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is</a:t>
            </a:r>
            <a:r>
              <a:rPr dirty="0" lang="en-US" spc="1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the</a:t>
            </a:r>
            <a:r>
              <a:rPr b="1" dirty="0" lang="en-US" sz="2200">
                <a:latin typeface="Times New Roman"/>
              </a:rPr>
              <a:t>phase </a:t>
            </a:r>
            <a:r>
              <a:rPr b="1" dirty="0" lang="en-US" spc="-5" sz="2200">
                <a:latin typeface="Times New Roman"/>
              </a:rPr>
              <a:t>domain</a:t>
            </a:r>
            <a:r>
              <a:rPr b="1" dirty="0" lang="en-US" spc="-1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shown.</a:t>
            </a:r>
          </a:p>
          <a:p>
            <a:pPr indent="-343535" marL="355600" marR="508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This representation, also called </a:t>
            </a:r>
            <a:r>
              <a:rPr b="1" dirty="0" lang="en-US" spc="-5" sz="2200">
                <a:latin typeface="Times New Roman"/>
              </a:rPr>
              <a:t>phase state</a:t>
            </a:r>
            <a:r>
              <a:rPr dirty="0" lang="en-US" spc="-5" sz="2200">
                <a:latin typeface="Times New Roman"/>
              </a:rPr>
              <a:t>, shows </a:t>
            </a:r>
            <a:r>
              <a:rPr dirty="0" lang="en-US" spc="-10" sz="2200">
                <a:latin typeface="Times New Roman"/>
              </a:rPr>
              <a:t>the </a:t>
            </a:r>
            <a:r>
              <a:rPr dirty="0" lang="en-US" spc="-5" sz="2200">
                <a:latin typeface="Times New Roman"/>
              </a:rPr>
              <a:t>amplitude M 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a signal and its phase </a:t>
            </a:r>
            <a:r>
              <a:rPr dirty="0" err="1" lang="en-US" spc="-5" sz="2200">
                <a:latin typeface="Times New Roman"/>
              </a:rPr>
              <a:t>φ</a:t>
            </a:r>
            <a:r>
              <a:rPr dirty="0" lang="en-US" spc="-5" sz="2200">
                <a:latin typeface="Times New Roman"/>
              </a:rPr>
              <a:t> in polar</a:t>
            </a:r>
            <a:r>
              <a:rPr dirty="0" lang="en-US" spc="3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coordinates.</a:t>
            </a:r>
          </a:p>
          <a:p>
            <a:pPr indent="-343535" marL="35560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</a:t>
            </a:r>
            <a:r>
              <a:rPr dirty="0" err="1" lang="en-US" spc="-5" sz="2200">
                <a:latin typeface="Times New Roman"/>
              </a:rPr>
              <a:t>x-axis</a:t>
            </a:r>
            <a:r>
              <a:rPr dirty="0" lang="en-US" spc="-5" sz="2200">
                <a:latin typeface="Times New Roman"/>
              </a:rPr>
              <a:t> represents a phase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0 and is also called </a:t>
            </a:r>
            <a:r>
              <a:rPr b="1" dirty="0" err="1" lang="en-US" spc="-5" sz="2200">
                <a:latin typeface="Times New Roman"/>
              </a:rPr>
              <a:t>In-Phase</a:t>
            </a:r>
            <a:r>
              <a:rPr b="1" dirty="0" lang="en-US" spc="-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( I</a:t>
            </a:r>
            <a:r>
              <a:rPr dirty="0" lang="en-US" spc="13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).</a:t>
            </a:r>
          </a:p>
          <a:p>
            <a:pPr indent="-343535" marL="3556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A phase shift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90° or </a:t>
            </a:r>
            <a:r>
              <a:rPr dirty="0" err="1" lang="en-US" spc="-5" sz="2200">
                <a:latin typeface="Times New Roman"/>
              </a:rPr>
              <a:t>π</a:t>
            </a:r>
            <a:r>
              <a:rPr dirty="0" lang="en-US" spc="-5" sz="2200">
                <a:latin typeface="Times New Roman"/>
              </a:rPr>
              <a:t>/2 </a:t>
            </a:r>
            <a:r>
              <a:rPr dirty="0" lang="en-US" sz="2200">
                <a:latin typeface="Times New Roman"/>
              </a:rPr>
              <a:t>would </a:t>
            </a:r>
            <a:r>
              <a:rPr dirty="0" lang="en-US" spc="-5" sz="2200">
                <a:latin typeface="Times New Roman"/>
              </a:rPr>
              <a:t>be a </a:t>
            </a:r>
            <a:r>
              <a:rPr dirty="0" lang="en-US" sz="2200">
                <a:latin typeface="Times New Roman"/>
              </a:rPr>
              <a:t>point </a:t>
            </a:r>
            <a:r>
              <a:rPr dirty="0" lang="en-US" spc="-5" sz="2200">
                <a:latin typeface="Times New Roman"/>
              </a:rPr>
              <a:t>on the</a:t>
            </a:r>
            <a:r>
              <a:rPr dirty="0" lang="en-US" spc="48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y-axis, </a:t>
            </a:r>
            <a:r>
              <a:rPr dirty="0" lang="en-US" spc="-5" sz="2200">
                <a:latin typeface="Times New Roman"/>
              </a:rPr>
              <a:t>called</a:t>
            </a:r>
          </a:p>
          <a:p>
            <a:pPr marL="355600">
              <a:lnSpc>
                <a:spcPct val="100000"/>
              </a:lnSpc>
            </a:pPr>
            <a:r>
              <a:rPr b="1" dirty="0" lang="en-US" spc="-10" sz="2200">
                <a:latin typeface="Times New Roman"/>
              </a:rPr>
              <a:t>Quadrature </a:t>
            </a:r>
            <a:r>
              <a:rPr dirty="0" lang="en-US" spc="-5" sz="2200">
                <a:latin typeface="Times New Roman"/>
              </a:rPr>
              <a:t>( Q</a:t>
            </a:r>
            <a:r>
              <a:rPr dirty="0" lang="en-US" spc="3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).</a:t>
            </a:r>
            <a:endParaRPr dirty="0" lang="en-US" spc="-5" sz="2200">
              <a:latin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 rot="0">
            <a:off x="1827164" y="4312842"/>
            <a:ext cx="5149187" cy="2178469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3243833" y="533527"/>
            <a:ext cx="2654299" cy="561203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2.3.</a:t>
            </a:r>
            <a:r>
              <a:rPr dirty="0" lang="en-US" spc="-5"/>
              <a:t>Antennas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776425"/>
            <a:ext cx="8074658" cy="3580129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algn="l" indent="-343535" marL="355600" marR="635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As the </a:t>
            </a:r>
            <a:r>
              <a:rPr dirty="0" lang="en-US" spc="-10" sz="2200">
                <a:latin typeface="Times New Roman"/>
              </a:rPr>
              <a:t>name </a:t>
            </a:r>
            <a:r>
              <a:rPr dirty="0" lang="en-US" spc="-5" sz="2200">
                <a:latin typeface="Times New Roman"/>
              </a:rPr>
              <a:t>wireless already indicates, this communication mode  involves ‘getting rid’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wires and transmitting signals through space  without</a:t>
            </a:r>
            <a:r>
              <a:rPr dirty="0" lang="en-US" spc="-1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guidance.</a:t>
            </a:r>
          </a:p>
          <a:p>
            <a:pPr algn="l" indent="-343535" marL="355600">
              <a:lnSpc>
                <a:spcPct val="100000"/>
              </a:lnSpc>
              <a:spcBef>
                <a:spcPts val="535"/>
              </a:spcBef>
              <a:buFont typeface="Arial"/>
              <a:buChar char="•"/>
            </a:pPr>
            <a:r>
              <a:rPr dirty="0" lang="en-US" spc="-95" sz="2200">
                <a:latin typeface="Times New Roman"/>
              </a:rPr>
              <a:t>We </a:t>
            </a:r>
            <a:r>
              <a:rPr dirty="0" lang="en-US" sz="2200">
                <a:latin typeface="Times New Roman"/>
              </a:rPr>
              <a:t>do not </a:t>
            </a:r>
            <a:r>
              <a:rPr dirty="0" lang="en-US" spc="-5" sz="2200">
                <a:latin typeface="Times New Roman"/>
              </a:rPr>
              <a:t>need </a:t>
            </a:r>
            <a:r>
              <a:rPr dirty="0" lang="en-US" spc="-10" sz="2200">
                <a:latin typeface="Times New Roman"/>
              </a:rPr>
              <a:t>any </a:t>
            </a:r>
            <a:r>
              <a:rPr dirty="0" lang="en-US" spc="-5" sz="2200">
                <a:latin typeface="Times New Roman"/>
              </a:rPr>
              <a:t>‘medium’ (such as an ether) for the transport</a:t>
            </a:r>
            <a:r>
              <a:rPr dirty="0" lang="en-US" spc="15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of</a:t>
            </a:r>
          </a:p>
          <a:p>
            <a:pPr algn="l" marL="355600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electromagnetic</a:t>
            </a:r>
            <a:r>
              <a:rPr dirty="0" lang="en-US" spc="3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waves.</a:t>
            </a:r>
          </a:p>
          <a:p>
            <a:pPr algn="l" indent="-343535" marL="355600" marR="6985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25" sz="2200">
                <a:latin typeface="Times New Roman"/>
              </a:rPr>
              <a:t>Somehow, </a:t>
            </a:r>
            <a:r>
              <a:rPr dirty="0" lang="en-US" spc="-5" sz="2200">
                <a:latin typeface="Times New Roman"/>
              </a:rPr>
              <a:t>we have to couple the </a:t>
            </a:r>
            <a:r>
              <a:rPr dirty="0" lang="en-US" spc="-10" sz="2200">
                <a:latin typeface="Times New Roman"/>
              </a:rPr>
              <a:t>energy </a:t>
            </a:r>
            <a:r>
              <a:rPr dirty="0" lang="en-US" sz="2200">
                <a:latin typeface="Times New Roman"/>
              </a:rPr>
              <a:t>from </a:t>
            </a:r>
            <a:r>
              <a:rPr dirty="0" lang="en-US" spc="-5" sz="2200">
                <a:latin typeface="Times New Roman"/>
              </a:rPr>
              <a:t>the transmitter to the  </a:t>
            </a:r>
            <a:r>
              <a:rPr dirty="0" lang="en-US" sz="2200">
                <a:latin typeface="Times New Roman"/>
              </a:rPr>
              <a:t>out </a:t>
            </a:r>
            <a:r>
              <a:rPr dirty="0" lang="en-US" spc="-5" sz="2200">
                <a:latin typeface="Times New Roman"/>
              </a:rPr>
              <a:t>side world and, in reverse, </a:t>
            </a:r>
            <a:r>
              <a:rPr dirty="0" lang="en-US" sz="2200">
                <a:latin typeface="Times New Roman"/>
              </a:rPr>
              <a:t>from </a:t>
            </a:r>
            <a:r>
              <a:rPr dirty="0" lang="en-US" spc="-5" sz="2200">
                <a:latin typeface="Times New Roman"/>
              </a:rPr>
              <a:t>the outside world to the  </a:t>
            </a:r>
            <a:r>
              <a:rPr dirty="0" lang="en-US" spc="-20" sz="2200">
                <a:latin typeface="Times New Roman"/>
              </a:rPr>
              <a:t>receiver. </a:t>
            </a:r>
            <a:r>
              <a:rPr dirty="0" lang="en-US" spc="-5" sz="2200">
                <a:latin typeface="Times New Roman"/>
              </a:rPr>
              <a:t>This is exactly what </a:t>
            </a:r>
            <a:r>
              <a:rPr dirty="0" lang="en-US" sz="2200">
                <a:latin typeface="Times New Roman"/>
              </a:rPr>
              <a:t>antennas do.</a:t>
            </a:r>
          </a:p>
          <a:p>
            <a:pPr algn="l" indent="-343535" marL="35560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b="1" dirty="0" lang="en-US" spc="-5" sz="2200">
                <a:latin typeface="Times New Roman"/>
              </a:rPr>
              <a:t>Antennas</a:t>
            </a:r>
            <a:r>
              <a:rPr b="1" dirty="0" lang="en-US" spc="22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couple</a:t>
            </a:r>
            <a:r>
              <a:rPr dirty="0" lang="en-US" spc="229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electromagnetic</a:t>
            </a:r>
            <a:r>
              <a:rPr dirty="0" lang="en-US" spc="229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energy</a:t>
            </a:r>
            <a:r>
              <a:rPr dirty="0" lang="en-US" spc="240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to</a:t>
            </a:r>
            <a:r>
              <a:rPr dirty="0" lang="en-US" spc="23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and</a:t>
            </a:r>
            <a:r>
              <a:rPr dirty="0" lang="en-US" spc="229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from</a:t>
            </a:r>
            <a:r>
              <a:rPr dirty="0" lang="en-US" spc="22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space</a:t>
            </a:r>
            <a:r>
              <a:rPr dirty="0" lang="en-US" spc="22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to</a:t>
            </a:r>
            <a:r>
              <a:rPr dirty="0" lang="en-US" spc="229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and</a:t>
            </a:r>
          </a:p>
          <a:p>
            <a:pPr algn="l" marL="355600">
              <a:lnSpc>
                <a:spcPct val="100000"/>
              </a:lnSpc>
              <a:spcBef>
                <a:spcPts val="5"/>
              </a:spcBef>
            </a:pPr>
            <a:r>
              <a:rPr dirty="0" lang="en-US" spc="-5" sz="2200">
                <a:latin typeface="Times New Roman"/>
              </a:rPr>
              <a:t>from a wire </a:t>
            </a:r>
            <a:r>
              <a:rPr dirty="0" lang="en-US" sz="2200">
                <a:latin typeface="Times New Roman"/>
              </a:rPr>
              <a:t>or </a:t>
            </a:r>
            <a:r>
              <a:rPr dirty="0" lang="en-US" spc="-5" sz="2200">
                <a:latin typeface="Times New Roman"/>
              </a:rPr>
              <a:t>coaxial cable (or any other appropriate</a:t>
            </a:r>
            <a:r>
              <a:rPr dirty="0" lang="en-US" spc="11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conductor).</a:t>
            </a:r>
            <a:endParaRPr dirty="0" lang="en-US" sz="2200">
              <a:latin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3243833" y="533527"/>
            <a:ext cx="2654299" cy="561203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2.3.</a:t>
            </a:r>
            <a:r>
              <a:rPr dirty="0" lang="en-US" spc="-5"/>
              <a:t>Antennas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328442"/>
            <a:ext cx="8075930" cy="1889960"/>
          </a:xfrm>
          <a:prstGeom prst="rect">
            <a:avLst/>
          </a:prstGeom>
        </p:spPr>
        <p:txBody>
          <a:bodyPr bIns="0" lIns="0" rIns="0" rtlCol="0" tIns="79374" vert="horz" wrap="square">
            <a:spAutoFit/>
          </a:bodyPr>
          <a:lstStyle/>
          <a:p>
            <a:pPr algn="l" indent="-343535" marL="355600">
              <a:lnSpc>
                <a:spcPct val="100000"/>
              </a:lnSpc>
              <a:spcBef>
                <a:spcPts val="6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A theoretical refere</a:t>
            </a:r>
            <a:r>
              <a:rPr dirty="0" lang="en-US" spc="-5" sz="2200">
                <a:latin typeface="Times New Roman"/>
              </a:rPr>
              <a:t>n</a:t>
            </a:r>
            <a:r>
              <a:rPr dirty="0" lang="en-US" spc="-5" sz="2200">
                <a:latin typeface="Times New Roman"/>
              </a:rPr>
              <a:t>ce antenna is the </a:t>
            </a:r>
            <a:r>
              <a:rPr b="1" dirty="0" lang="en-US" spc="-10" sz="2200">
                <a:latin typeface="Times New Roman"/>
              </a:rPr>
              <a:t>isotropic</a:t>
            </a:r>
            <a:r>
              <a:rPr b="1" dirty="0" lang="en-US" spc="-25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radiator</a:t>
            </a:r>
            <a:r>
              <a:rPr dirty="0" lang="en-US" spc="-5" sz="2200">
                <a:latin typeface="Times New Roman"/>
              </a:rPr>
              <a:t>,</a:t>
            </a:r>
          </a:p>
          <a:p>
            <a:pPr algn="l" indent="-287019" marL="756285" marR="5080">
              <a:lnSpc>
                <a:spcPct val="100000"/>
              </a:lnSpc>
              <a:spcBef>
                <a:spcPts val="525"/>
              </a:spcBef>
            </a:pPr>
            <a:r>
              <a:rPr dirty="0" lang="en-US" spc="-5" sz="2200">
                <a:latin typeface="Arial"/>
              </a:rPr>
              <a:t>– </a:t>
            </a:r>
            <a:r>
              <a:rPr dirty="0" lang="en-US" spc="-5" sz="2200">
                <a:latin typeface="Times New Roman"/>
              </a:rPr>
              <a:t>a </a:t>
            </a:r>
            <a:r>
              <a:rPr dirty="0" lang="en-US" sz="2200">
                <a:latin typeface="Times New Roman"/>
              </a:rPr>
              <a:t>point </a:t>
            </a:r>
            <a:r>
              <a:rPr dirty="0" lang="en-US" spc="-5" sz="2200">
                <a:latin typeface="Times New Roman"/>
              </a:rPr>
              <a:t>in space radiating equal power in all </a:t>
            </a:r>
            <a:r>
              <a:rPr dirty="0" lang="en-US" sz="2200">
                <a:latin typeface="Times New Roman"/>
              </a:rPr>
              <a:t>directions, </a:t>
            </a:r>
            <a:r>
              <a:rPr dirty="0" lang="en-US" spc="-5" sz="2200">
                <a:latin typeface="Times New Roman"/>
              </a:rPr>
              <a:t>i.e., all  points with equal power are located </a:t>
            </a:r>
            <a:r>
              <a:rPr dirty="0" lang="en-US" sz="2200">
                <a:latin typeface="Times New Roman"/>
              </a:rPr>
              <a:t>on </a:t>
            </a:r>
            <a:r>
              <a:rPr dirty="0" lang="en-US" spc="-5" sz="2200">
                <a:latin typeface="Times New Roman"/>
              </a:rPr>
              <a:t>a sphere with the antenna  as its </a:t>
            </a:r>
            <a:r>
              <a:rPr dirty="0" lang="en-US" spc="-20" sz="2200">
                <a:latin typeface="Times New Roman"/>
              </a:rPr>
              <a:t>center.</a:t>
            </a:r>
          </a:p>
          <a:p>
            <a:pPr algn="l" indent="-343535" marL="355600">
              <a:lnSpc>
                <a:spcPct val="100000"/>
              </a:lnSpc>
              <a:spcBef>
                <a:spcPts val="53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radiation pattern is </a:t>
            </a:r>
            <a:r>
              <a:rPr b="1" dirty="0" lang="en-US" spc="-5" sz="2200">
                <a:latin typeface="Times New Roman"/>
              </a:rPr>
              <a:t>symmetric </a:t>
            </a:r>
            <a:r>
              <a:rPr dirty="0" lang="en-US" spc="-5" sz="2200">
                <a:latin typeface="Times New Roman"/>
              </a:rPr>
              <a:t>in all</a:t>
            </a:r>
            <a:r>
              <a:rPr dirty="0" lang="en-US" spc="8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directions.</a:t>
            </a:r>
            <a:endParaRPr dirty="0" lang="en-US" spc="-5" sz="2200">
              <a:latin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 rot="0">
            <a:off x="535940" y="5218379"/>
            <a:ext cx="8070214" cy="1165859"/>
          </a:xfrm>
          <a:prstGeom prst="rect">
            <a:avLst/>
          </a:prstGeom>
        </p:spPr>
        <p:txBody>
          <a:bodyPr bIns="0" lIns="0" rIns="0" rtlCol="0" tIns="79374" vert="horz" wrap="square">
            <a:spAutoFit/>
          </a:bodyPr>
          <a:lstStyle/>
          <a:p>
            <a:pPr indent="-343535" marL="355600">
              <a:lnSpc>
                <a:spcPct val="100000"/>
              </a:lnSpc>
              <a:spcBef>
                <a:spcPts val="625"/>
              </a:spcBef>
              <a:buFont typeface="Arial"/>
              <a:buChar char="•"/>
            </a:pPr>
            <a:r>
              <a:rPr dirty="0" lang="en-US" spc="-15" sz="2200">
                <a:latin typeface="Times New Roman"/>
              </a:rPr>
              <a:t>However, </a:t>
            </a:r>
            <a:r>
              <a:rPr dirty="0" lang="en-US" spc="-5" sz="2200">
                <a:latin typeface="Times New Roman"/>
              </a:rPr>
              <a:t>such an antenna does </a:t>
            </a:r>
            <a:r>
              <a:rPr dirty="0" lang="en-US" sz="2200">
                <a:latin typeface="Times New Roman"/>
              </a:rPr>
              <a:t>not </a:t>
            </a:r>
            <a:r>
              <a:rPr dirty="0" lang="en-US" spc="-5" sz="2200">
                <a:latin typeface="Times New Roman"/>
              </a:rPr>
              <a:t>exist in</a:t>
            </a:r>
            <a:r>
              <a:rPr dirty="0" lang="en-US" spc="50" sz="2200">
                <a:latin typeface="Times New Roman"/>
              </a:rPr>
              <a:t> </a:t>
            </a:r>
            <a:r>
              <a:rPr dirty="0" lang="en-US" spc="-20" sz="2200">
                <a:latin typeface="Times New Roman"/>
              </a:rPr>
              <a:t>reality.</a:t>
            </a:r>
          </a:p>
          <a:p>
            <a:pPr indent="-343535" marL="3556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Re</a:t>
            </a:r>
            <a:r>
              <a:rPr dirty="0" lang="en-US" spc="-15" sz="2200">
                <a:latin typeface="Times New Roman"/>
              </a:rPr>
              <a:t>a</a:t>
            </a:r>
            <a:r>
              <a:rPr dirty="0" lang="en-US" spc="-5" sz="2200">
                <a:latin typeface="Times New Roman"/>
              </a:rPr>
              <a:t>l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anten</a:t>
            </a:r>
            <a:r>
              <a:rPr dirty="0" lang="en-US" spc="-5" sz="2200">
                <a:latin typeface="Times New Roman"/>
              </a:rPr>
              <a:t>nas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all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ex</a:t>
            </a:r>
            <a:r>
              <a:rPr dirty="0" lang="en-US" sz="2200">
                <a:latin typeface="Times New Roman"/>
              </a:rPr>
              <a:t>h</a:t>
            </a:r>
            <a:r>
              <a:rPr dirty="0" lang="en-US" spc="-5" sz="2200">
                <a:latin typeface="Times New Roman"/>
              </a:rPr>
              <a:t>ibit</a:t>
            </a:r>
            <a:r>
              <a:rPr dirty="0" lang="en-US" sz="2200">
                <a:latin typeface="Times New Roman"/>
              </a:rPr>
              <a:t/>
            </a:r>
            <a:r>
              <a:rPr b="1" dirty="0" lang="en-US" spc="-5" sz="2200">
                <a:latin typeface="Times New Roman"/>
              </a:rPr>
              <a:t>di</a:t>
            </a:r>
            <a:r>
              <a:rPr b="1" dirty="0" lang="en-US" spc="-45" sz="2200">
                <a:latin typeface="Times New Roman"/>
              </a:rPr>
              <a:t>r</a:t>
            </a:r>
            <a:r>
              <a:rPr b="1" dirty="0" lang="en-US" spc="-5" sz="2200">
                <a:latin typeface="Times New Roman"/>
              </a:rPr>
              <a:t>ective</a:t>
            </a:r>
            <a:r>
              <a:rPr b="1" dirty="0" lang="en-US" sz="2200">
                <a:latin typeface="Times New Roman"/>
              </a:rPr>
              <a:t/>
            </a:r>
            <a:r>
              <a:rPr b="1" dirty="0" lang="en-US" spc="-5" sz="2200">
                <a:latin typeface="Times New Roman"/>
              </a:rPr>
              <a:t>e</a:t>
            </a:r>
            <a:r>
              <a:rPr b="1" dirty="0" lang="en-US" sz="2200">
                <a:latin typeface="Times New Roman"/>
              </a:rPr>
              <a:t>f</a:t>
            </a:r>
            <a:r>
              <a:rPr b="1" dirty="0" lang="en-US" spc="-5" sz="2200">
                <a:latin typeface="Times New Roman"/>
              </a:rPr>
              <a:t>fect</a:t>
            </a:r>
            <a:r>
              <a:rPr b="1" dirty="0" lang="en-US" spc="-10" sz="2200">
                <a:latin typeface="Times New Roman"/>
              </a:rPr>
              <a:t>s</a:t>
            </a:r>
            <a:r>
              <a:rPr dirty="0" lang="en-US" spc="-5" sz="2200">
                <a:latin typeface="Times New Roman"/>
              </a:rPr>
              <a:t>,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i.</a:t>
            </a:r>
            <a:r>
              <a:rPr dirty="0" lang="en-US" spc="-10" sz="2200">
                <a:latin typeface="Times New Roman"/>
              </a:rPr>
              <a:t>e</a:t>
            </a:r>
            <a:r>
              <a:rPr dirty="0" lang="en-US" spc="-5" sz="2200">
                <a:latin typeface="Times New Roman"/>
              </a:rPr>
              <a:t>.,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t</a:t>
            </a:r>
            <a:r>
              <a:rPr dirty="0" lang="en-US" spc="10" sz="2200">
                <a:latin typeface="Times New Roman"/>
              </a:rPr>
              <a:t>h</a:t>
            </a:r>
            <a:r>
              <a:rPr dirty="0" lang="en-US" spc="-5" sz="2200">
                <a:latin typeface="Times New Roman"/>
              </a:rPr>
              <a:t>e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intensity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15" sz="2200">
                <a:latin typeface="Times New Roman"/>
              </a:rPr>
              <a:t>of</a:t>
            </a:r>
          </a:p>
          <a:p>
            <a:pPr marL="355600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radiation is not the </a:t>
            </a:r>
            <a:r>
              <a:rPr dirty="0" lang="en-US" spc="-10" sz="2200">
                <a:latin typeface="Times New Roman"/>
              </a:rPr>
              <a:t>same </a:t>
            </a:r>
            <a:r>
              <a:rPr dirty="0" lang="en-US" spc="-5" sz="2200">
                <a:latin typeface="Times New Roman"/>
              </a:rPr>
              <a:t>in all directions from the</a:t>
            </a:r>
            <a:r>
              <a:rPr dirty="0" lang="en-US" spc="114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antenna.</a:t>
            </a:r>
            <a:endParaRPr dirty="0" lang="en-US" spc="-5" sz="2200">
              <a:latin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 rot="0">
            <a:off x="957083" y="3429000"/>
            <a:ext cx="7315561" cy="1752600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3243833" y="434085"/>
            <a:ext cx="2654299" cy="561203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2.3.</a:t>
            </a:r>
            <a:r>
              <a:rPr dirty="0" lang="en-US" spc="-5"/>
              <a:t>Antennas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395729"/>
            <a:ext cx="8072120" cy="4652645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algn="l" indent="-343535" marL="35560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</a:t>
            </a:r>
            <a:r>
              <a:rPr dirty="0" lang="en-US" spc="34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simplest</a:t>
            </a:r>
            <a:r>
              <a:rPr dirty="0" lang="en-US" spc="35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real</a:t>
            </a:r>
            <a:r>
              <a:rPr dirty="0" lang="en-US" spc="34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antenna</a:t>
            </a:r>
            <a:r>
              <a:rPr dirty="0" lang="en-US" spc="34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is</a:t>
            </a:r>
            <a:r>
              <a:rPr dirty="0" lang="en-US" spc="34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</a:t>
            </a:r>
            <a:r>
              <a:rPr dirty="0" lang="en-US" spc="32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thin,</a:t>
            </a:r>
            <a:r>
              <a:rPr dirty="0" lang="en-US" spc="340" sz="2200">
                <a:latin typeface="Times New Roman"/>
              </a:rPr>
              <a:t> </a:t>
            </a:r>
            <a:r>
              <a:rPr b="1" dirty="0" err="1" lang="en-US" spc="-15" sz="2200">
                <a:latin typeface="Times New Roman"/>
              </a:rPr>
              <a:t>center-fed</a:t>
            </a:r>
            <a:r>
              <a:rPr b="1" dirty="0" lang="en-US" spc="350" sz="2200">
                <a:latin typeface="Times New Roman"/>
              </a:rPr>
              <a:t> </a:t>
            </a:r>
            <a:r>
              <a:rPr b="1" dirty="0" lang="en-US" sz="2200">
                <a:latin typeface="Times New Roman"/>
              </a:rPr>
              <a:t>dipole</a:t>
            </a:r>
            <a:r>
              <a:rPr dirty="0" lang="en-US" sz="2200">
                <a:latin typeface="Times New Roman"/>
              </a:rPr>
              <a:t>,</a:t>
            </a:r>
            <a:r>
              <a:rPr dirty="0" lang="en-US" spc="34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also</a:t>
            </a:r>
            <a:r>
              <a:rPr dirty="0" lang="en-US" spc="33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called</a:t>
            </a:r>
          </a:p>
          <a:p>
            <a:pPr algn="l" marL="355600">
              <a:lnSpc>
                <a:spcPct val="100000"/>
              </a:lnSpc>
            </a:pPr>
            <a:r>
              <a:rPr b="1" dirty="0" lang="en-US" spc="-10" sz="2200">
                <a:latin typeface="Times New Roman"/>
              </a:rPr>
              <a:t>Hertzian</a:t>
            </a:r>
            <a:r>
              <a:rPr b="1" dirty="0" lang="en-US" spc="40" sz="2200">
                <a:latin typeface="Times New Roman"/>
              </a:rPr>
              <a:t> </a:t>
            </a:r>
            <a:r>
              <a:rPr b="1" dirty="0" lang="en-US" sz="2200">
                <a:latin typeface="Times New Roman"/>
              </a:rPr>
              <a:t>dipole</a:t>
            </a:r>
            <a:r>
              <a:rPr dirty="0" lang="en-US" sz="2200">
                <a:latin typeface="Times New Roman"/>
              </a:rPr>
              <a:t>.</a:t>
            </a:r>
          </a:p>
          <a:p>
            <a:pPr algn="l" indent="-343535" marL="355600" marR="5715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dipole consists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two </a:t>
            </a:r>
            <a:r>
              <a:rPr dirty="0" lang="en-US" sz="2200">
                <a:latin typeface="Times New Roman"/>
              </a:rPr>
              <a:t>collinear </a:t>
            </a:r>
            <a:r>
              <a:rPr dirty="0" lang="en-US" spc="-5" sz="2200">
                <a:latin typeface="Times New Roman"/>
              </a:rPr>
              <a:t>conductors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equal length,  separated </a:t>
            </a:r>
            <a:r>
              <a:rPr dirty="0" lang="en-US" sz="2200">
                <a:latin typeface="Times New Roman"/>
              </a:rPr>
              <a:t>by </a:t>
            </a:r>
            <a:r>
              <a:rPr dirty="0" lang="en-US" spc="-5" sz="2200">
                <a:latin typeface="Times New Roman"/>
              </a:rPr>
              <a:t>a </a:t>
            </a:r>
            <a:r>
              <a:rPr dirty="0" lang="en-US" spc="-10" sz="2200">
                <a:latin typeface="Times New Roman"/>
              </a:rPr>
              <a:t>small </a:t>
            </a:r>
            <a:r>
              <a:rPr b="1" dirty="0" lang="en-US" spc="-5" sz="2200">
                <a:latin typeface="Times New Roman"/>
              </a:rPr>
              <a:t>feeding</a:t>
            </a:r>
            <a:r>
              <a:rPr b="1" dirty="0" lang="en-US" spc="55" sz="2200">
                <a:latin typeface="Times New Roman"/>
              </a:rPr>
              <a:t> </a:t>
            </a:r>
            <a:r>
              <a:rPr b="1" dirty="0" lang="en-US" sz="2200">
                <a:latin typeface="Times New Roman"/>
              </a:rPr>
              <a:t>gap</a:t>
            </a:r>
            <a:r>
              <a:rPr dirty="0" lang="en-US" sz="2200">
                <a:latin typeface="Times New Roman"/>
              </a:rPr>
              <a:t>.</a:t>
            </a:r>
          </a:p>
          <a:p>
            <a:pPr algn="l" indent="-349885" marL="361950" marR="3202305">
              <a:lnSpc>
                <a:spcPct val="120000"/>
              </a:lnSpc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length </a:t>
            </a:r>
            <a:r>
              <a:rPr dirty="0" lang="en-US" sz="2200">
                <a:latin typeface="Times New Roman"/>
              </a:rPr>
              <a:t>of the </a:t>
            </a:r>
            <a:r>
              <a:rPr dirty="0" lang="en-US" spc="-5" sz="2200">
                <a:latin typeface="Times New Roman"/>
              </a:rPr>
              <a:t>dipole is </a:t>
            </a:r>
            <a:r>
              <a:rPr dirty="0" lang="en-US" sz="2200">
                <a:latin typeface="Times New Roman"/>
              </a:rPr>
              <a:t>not </a:t>
            </a:r>
            <a:r>
              <a:rPr dirty="0" lang="en-US" spc="-15" sz="2200">
                <a:latin typeface="Times New Roman"/>
              </a:rPr>
              <a:t>arbitrary,  </a:t>
            </a:r>
            <a:r>
              <a:rPr dirty="0" lang="en-US" spc="-5" sz="2200">
                <a:latin typeface="Times New Roman"/>
              </a:rPr>
              <a:t>but, for example, half the wavelength </a:t>
            </a:r>
            <a:r>
              <a:rPr dirty="0" err="1" lang="en-US" spc="-5" sz="2200">
                <a:latin typeface="Times New Roman"/>
              </a:rPr>
              <a:t>λ</a:t>
            </a:r>
            <a:r>
              <a:rPr dirty="0" lang="en-US" spc="-5" sz="2200">
                <a:latin typeface="Times New Roman"/>
              </a:rPr>
              <a:t> 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the signal to transmit results in a very  </a:t>
            </a:r>
            <a:r>
              <a:rPr dirty="0" lang="en-US" spc="-10" sz="2200">
                <a:latin typeface="Times New Roman"/>
              </a:rPr>
              <a:t>efficient </a:t>
            </a:r>
            <a:r>
              <a:rPr dirty="0" lang="en-US" spc="-5" sz="2200">
                <a:latin typeface="Times New Roman"/>
              </a:rPr>
              <a:t>radiation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the</a:t>
            </a:r>
            <a:r>
              <a:rPr dirty="0" lang="en-US" spc="40" sz="2200">
                <a:latin typeface="Times New Roman"/>
              </a:rPr>
              <a:t> </a:t>
            </a:r>
            <a:r>
              <a:rPr dirty="0" lang="en-US" spc="-25" sz="2200">
                <a:latin typeface="Times New Roman"/>
              </a:rPr>
              <a:t>energy.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r>
              <a:rPr dirty="0" lang="en-US" sz="2750">
                <a:latin typeface="Times New Roman"/>
              </a:rPr>
              <a:t/>
            </a:r>
          </a:p>
          <a:p>
            <a:pPr indent="-349885" marL="361950" marR="3030220">
              <a:lnSpc>
                <a:spcPct val="120000"/>
              </a:lnSpc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If mounted </a:t>
            </a:r>
            <a:r>
              <a:rPr dirty="0" lang="en-US" sz="2200">
                <a:latin typeface="Times New Roman"/>
              </a:rPr>
              <a:t>on </a:t>
            </a:r>
            <a:r>
              <a:rPr dirty="0" lang="en-US" spc="-5" sz="2200">
                <a:latin typeface="Times New Roman"/>
              </a:rPr>
              <a:t>the roof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a </a:t>
            </a:r>
            <a:r>
              <a:rPr dirty="0" lang="en-US" spc="-25" sz="2200">
                <a:latin typeface="Times New Roman"/>
              </a:rPr>
              <a:t>car, </a:t>
            </a:r>
            <a:r>
              <a:rPr dirty="0" lang="en-US" spc="-5" sz="2200">
                <a:latin typeface="Times New Roman"/>
              </a:rPr>
              <a:t>the length  </a:t>
            </a:r>
            <a:r>
              <a:rPr dirty="0" lang="en-US" sz="2200">
                <a:latin typeface="Times New Roman"/>
              </a:rPr>
              <a:t>of </a:t>
            </a:r>
            <a:r>
              <a:rPr dirty="0" err="1" lang="en-US" spc="-5" sz="2200">
                <a:latin typeface="Times New Roman"/>
              </a:rPr>
              <a:t>λ</a:t>
            </a:r>
            <a:r>
              <a:rPr dirty="0" lang="en-US" spc="-5" sz="2200">
                <a:latin typeface="Times New Roman"/>
              </a:rPr>
              <a:t>/4 is efficient. This is also known </a:t>
            </a:r>
            <a:r>
              <a:rPr dirty="0" lang="en-US" spc="-10" sz="2200">
                <a:latin typeface="Times New Roman"/>
              </a:rPr>
              <a:t>as  </a:t>
            </a:r>
            <a:r>
              <a:rPr b="1" dirty="0" lang="en-US" spc="-10" sz="2200">
                <a:latin typeface="Times New Roman"/>
              </a:rPr>
              <a:t>Marconi</a:t>
            </a:r>
            <a:r>
              <a:rPr b="1" dirty="0" lang="en-US" spc="5" sz="2200">
                <a:latin typeface="Times New Roman"/>
              </a:rPr>
              <a:t> </a:t>
            </a:r>
            <a:r>
              <a:rPr b="1" dirty="0" lang="en-US" sz="2200">
                <a:latin typeface="Times New Roman"/>
              </a:rPr>
              <a:t>antenna</a:t>
            </a:r>
            <a:r>
              <a:rPr dirty="0" lang="en-US" sz="2200">
                <a:latin typeface="Times New Roman"/>
              </a:rPr>
              <a:t>.</a:t>
            </a:r>
            <a:endParaRPr dirty="0" lang="en-US" sz="2200">
              <a:latin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 rot="0">
            <a:off x="5826071" y="2845085"/>
            <a:ext cx="2939098" cy="1602768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object 5"/>
          <p:cNvSpPr/>
          <p:nvPr/>
        </p:nvSpPr>
        <p:spPr>
          <a:xfrm rot="0">
            <a:off x="6418607" y="4892103"/>
            <a:ext cx="1206776" cy="1578966"/>
          </a:xfrm>
          <a:prstGeom prst="rect">
            <a:avLst/>
          </a:prstGeom>
          <a:blipFill dpi="0" rotWithShape="1">
            <a:blip r:embed="rId3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202560" y="533527"/>
            <a:ext cx="4742815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 </a:t>
            </a:r>
            <a:r>
              <a:rPr dirty="0" lang="en-US" spc="-20"/>
              <a:t>Wireless</a:t>
            </a:r>
            <a:r>
              <a:rPr dirty="0" lang="en-US" spc="-114"/>
              <a:t> </a:t>
            </a:r>
            <a:r>
              <a:rPr dirty="0" lang="en-US"/>
              <a:t>transmission</a:t>
            </a:r>
            <a:endParaRPr dirty="0" lang="en-US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395729"/>
            <a:ext cx="8074658" cy="492125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indent="-343535" marL="35560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W</a:t>
            </a:r>
            <a:r>
              <a:rPr dirty="0" lang="en-US" sz="2200">
                <a:latin typeface="Times New Roman"/>
              </a:rPr>
              <a:t>h</a:t>
            </a:r>
            <a:r>
              <a:rPr dirty="0" lang="en-US" spc="-5" sz="2200">
                <a:latin typeface="Times New Roman"/>
              </a:rPr>
              <a:t>ile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transmission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o</a:t>
            </a:r>
            <a:r>
              <a:rPr dirty="0" lang="en-US" sz="2200">
                <a:latin typeface="Times New Roman"/>
              </a:rPr>
              <a:t>v</a:t>
            </a:r>
            <a:r>
              <a:rPr dirty="0" lang="en-US" spc="-5" sz="2200">
                <a:latin typeface="Times New Roman"/>
              </a:rPr>
              <a:t>er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di</a:t>
            </a:r>
            <a:r>
              <a:rPr dirty="0" lang="en-US" spc="-45" sz="2200">
                <a:latin typeface="Times New Roman"/>
              </a:rPr>
              <a:t>f</a:t>
            </a:r>
            <a:r>
              <a:rPr dirty="0" lang="en-US" spc="-5" sz="2200">
                <a:latin typeface="Times New Roman"/>
              </a:rPr>
              <a:t>ferent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w</a:t>
            </a:r>
            <a:r>
              <a:rPr dirty="0" lang="en-US" sz="2200">
                <a:latin typeface="Times New Roman"/>
              </a:rPr>
              <a:t>i</a:t>
            </a:r>
            <a:r>
              <a:rPr dirty="0" lang="en-US" spc="-5" sz="2200">
                <a:latin typeface="Times New Roman"/>
              </a:rPr>
              <a:t>res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t</a:t>
            </a:r>
            <a:r>
              <a:rPr dirty="0" lang="en-US" spc="10" sz="2200">
                <a:latin typeface="Times New Roman"/>
              </a:rPr>
              <a:t>y</a:t>
            </a:r>
            <a:r>
              <a:rPr dirty="0" lang="en-US" spc="-5" sz="2200">
                <a:latin typeface="Times New Roman"/>
              </a:rPr>
              <a:t>pical</a:t>
            </a:r>
            <a:r>
              <a:rPr dirty="0" lang="en-US" spc="-25" sz="2200">
                <a:latin typeface="Times New Roman"/>
              </a:rPr>
              <a:t>l</a:t>
            </a:r>
            <a:r>
              <a:rPr dirty="0" lang="en-US" spc="-5" sz="2200">
                <a:latin typeface="Times New Roman"/>
              </a:rPr>
              <a:t>y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d</a:t>
            </a:r>
            <a:r>
              <a:rPr dirty="0" lang="en-US" sz="2200">
                <a:latin typeface="Times New Roman"/>
              </a:rPr>
              <a:t>o</a:t>
            </a:r>
            <a:r>
              <a:rPr dirty="0" lang="en-US" spc="-5" sz="2200">
                <a:latin typeface="Times New Roman"/>
              </a:rPr>
              <a:t>es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not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cause</a:t>
            </a:r>
          </a:p>
          <a:p>
            <a:pPr marL="355600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interference, this is an important </a:t>
            </a:r>
            <a:r>
              <a:rPr dirty="0" lang="en-US" sz="2200">
                <a:latin typeface="Times New Roman"/>
              </a:rPr>
              <a:t>topic </a:t>
            </a:r>
            <a:r>
              <a:rPr dirty="0" lang="en-US" spc="-5" sz="2200">
                <a:latin typeface="Times New Roman"/>
              </a:rPr>
              <a:t>in wireless</a:t>
            </a:r>
            <a:r>
              <a:rPr dirty="0" lang="en-US" spc="10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transmission.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lang="en-US" sz="3200">
                <a:latin typeface="Times New Roman"/>
              </a:rPr>
              <a:t/>
            </a:r>
          </a:p>
          <a:p>
            <a:pPr indent="-343535" marL="355600">
              <a:lnSpc>
                <a:spcPct val="100000"/>
              </a:lnSpc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frequencies used for transmission are all</a:t>
            </a:r>
            <a:r>
              <a:rPr dirty="0" lang="en-US" spc="8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regulated.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r>
              <a:rPr dirty="0" lang="en-US" sz="3200">
                <a:latin typeface="Times New Roman"/>
              </a:rPr>
              <a:t/>
            </a:r>
          </a:p>
          <a:p>
            <a:pPr algn="l" indent="-343535" marL="355600" marR="5080">
              <a:lnSpc>
                <a:spcPct val="100000"/>
              </a:lnSpc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Multiplexing is a </a:t>
            </a:r>
            <a:r>
              <a:rPr dirty="0" lang="en-US" spc="-10" sz="2200">
                <a:latin typeface="Times New Roman"/>
              </a:rPr>
              <a:t>major </a:t>
            </a:r>
            <a:r>
              <a:rPr dirty="0" lang="en-US" spc="-5" sz="2200">
                <a:latin typeface="Times New Roman"/>
              </a:rPr>
              <a:t>design topic in this context, because </a:t>
            </a:r>
            <a:r>
              <a:rPr dirty="0" lang="en-US" spc="-10" sz="2200">
                <a:latin typeface="Times New Roman"/>
              </a:rPr>
              <a:t>the  </a:t>
            </a:r>
            <a:r>
              <a:rPr dirty="0" lang="en-US" spc="-5" sz="2200">
                <a:latin typeface="Times New Roman"/>
              </a:rPr>
              <a:t>medium is </a:t>
            </a:r>
            <a:r>
              <a:rPr dirty="0" lang="en-US" sz="2200">
                <a:latin typeface="Times New Roman"/>
              </a:rPr>
              <a:t>always </a:t>
            </a:r>
            <a:r>
              <a:rPr dirty="0" lang="en-US" spc="-5" sz="2200">
                <a:latin typeface="Times New Roman"/>
              </a:rPr>
              <a:t>shared. Multiplexing schemes have to ensure low  interference between </a:t>
            </a:r>
            <a:r>
              <a:rPr dirty="0" lang="en-US" spc="-10" sz="2200">
                <a:latin typeface="Times New Roman"/>
              </a:rPr>
              <a:t>different</a:t>
            </a:r>
            <a:r>
              <a:rPr dirty="0" lang="en-US" spc="5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senders.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r>
              <a:rPr dirty="0" lang="en-US" sz="3200">
                <a:latin typeface="Times New Roman"/>
              </a:rPr>
              <a:t/>
            </a:r>
          </a:p>
          <a:p>
            <a:pPr indent="-343535" marL="355600">
              <a:lnSpc>
                <a:spcPct val="100000"/>
              </a:lnSpc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Modulation is needed to transmit digital data </a:t>
            </a:r>
            <a:r>
              <a:rPr dirty="0" lang="en-US" sz="2200">
                <a:latin typeface="Times New Roman"/>
              </a:rPr>
              <a:t>via </a:t>
            </a:r>
            <a:r>
              <a:rPr dirty="0" lang="en-US" spc="-5" sz="2200">
                <a:latin typeface="Times New Roman"/>
              </a:rPr>
              <a:t>certain</a:t>
            </a:r>
            <a:r>
              <a:rPr dirty="0" lang="en-US" spc="14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frequencies.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r>
              <a:rPr dirty="0" lang="en-US" sz="3200">
                <a:latin typeface="Times New Roman"/>
              </a:rPr>
              <a:t/>
            </a:r>
          </a:p>
          <a:p>
            <a:pPr indent="-343535" marL="355600">
              <a:lnSpc>
                <a:spcPct val="100000"/>
              </a:lnSpc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S</a:t>
            </a:r>
            <a:r>
              <a:rPr dirty="0" lang="en-US" sz="2200">
                <a:latin typeface="Times New Roman"/>
              </a:rPr>
              <a:t>p</a:t>
            </a:r>
            <a:r>
              <a:rPr dirty="0" lang="en-US" spc="-5" sz="2200">
                <a:latin typeface="Times New Roman"/>
              </a:rPr>
              <a:t>read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spec</a:t>
            </a:r>
            <a:r>
              <a:rPr dirty="0" lang="en-US" sz="2200">
                <a:latin typeface="Times New Roman"/>
              </a:rPr>
              <a:t>t</a:t>
            </a:r>
            <a:r>
              <a:rPr dirty="0" lang="en-US" spc="-5" sz="2200">
                <a:latin typeface="Times New Roman"/>
              </a:rPr>
              <a:t>r</a:t>
            </a:r>
            <a:r>
              <a:rPr dirty="0" lang="en-US" spc="10" sz="2200">
                <a:latin typeface="Times New Roman"/>
              </a:rPr>
              <a:t>u</a:t>
            </a:r>
            <a:r>
              <a:rPr dirty="0" lang="en-US" spc="-25" sz="2200">
                <a:latin typeface="Times New Roman"/>
              </a:rPr>
              <a:t>m</a:t>
            </a:r>
            <a:r>
              <a:rPr dirty="0" lang="en-US" spc="-5" sz="2200">
                <a:latin typeface="Times New Roman"/>
              </a:rPr>
              <a:t>,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a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spec</a:t>
            </a:r>
            <a:r>
              <a:rPr dirty="0" lang="en-US" sz="2200">
                <a:latin typeface="Times New Roman"/>
              </a:rPr>
              <a:t>i</a:t>
            </a:r>
            <a:r>
              <a:rPr dirty="0" lang="en-US" spc="-5" sz="2200">
                <a:latin typeface="Times New Roman"/>
              </a:rPr>
              <a:t>al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tran</a:t>
            </a:r>
            <a:r>
              <a:rPr dirty="0" lang="en-US" spc="5" sz="2200">
                <a:latin typeface="Times New Roman"/>
              </a:rPr>
              <a:t>s</a:t>
            </a:r>
            <a:r>
              <a:rPr dirty="0" lang="en-US" spc="-25" sz="2200">
                <a:latin typeface="Times New Roman"/>
              </a:rPr>
              <a:t>m</a:t>
            </a:r>
            <a:r>
              <a:rPr dirty="0" lang="en-US" spc="-5" sz="2200">
                <a:latin typeface="Times New Roman"/>
              </a:rPr>
              <a:t>iss</a:t>
            </a:r>
            <a:r>
              <a:rPr dirty="0" lang="en-US" sz="2200">
                <a:latin typeface="Times New Roman"/>
              </a:rPr>
              <a:t>i</a:t>
            </a:r>
            <a:r>
              <a:rPr dirty="0" lang="en-US" spc="-5" sz="2200">
                <a:latin typeface="Times New Roman"/>
              </a:rPr>
              <a:t>on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technique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that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is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25" sz="2200">
                <a:latin typeface="Times New Roman"/>
              </a:rPr>
              <a:t>m</a:t>
            </a:r>
            <a:r>
              <a:rPr dirty="0" lang="en-US" spc="-5" sz="2200">
                <a:latin typeface="Times New Roman"/>
              </a:rPr>
              <a:t>o</a:t>
            </a:r>
            <a:r>
              <a:rPr dirty="0" lang="en-US" spc="10" sz="2200">
                <a:latin typeface="Times New Roman"/>
              </a:rPr>
              <a:t>r</a:t>
            </a:r>
            <a:r>
              <a:rPr dirty="0" lang="en-US" spc="-5" sz="2200">
                <a:latin typeface="Times New Roman"/>
              </a:rPr>
              <a:t>e</a:t>
            </a:r>
          </a:p>
          <a:p>
            <a:pPr marL="355600">
              <a:lnSpc>
                <a:spcPct val="100000"/>
              </a:lnSpc>
            </a:pPr>
            <a:r>
              <a:rPr dirty="0" lang="en-US" sz="2200">
                <a:latin typeface="Times New Roman"/>
              </a:rPr>
              <a:t>robust </a:t>
            </a:r>
            <a:r>
              <a:rPr dirty="0" lang="en-US" spc="-5" sz="2200">
                <a:latin typeface="Times New Roman"/>
              </a:rPr>
              <a:t>against</a:t>
            </a:r>
            <a:r>
              <a:rPr dirty="0" lang="en-US" spc="-1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errors.</a:t>
            </a:r>
            <a:endParaRPr dirty="0" lang="en-US" spc="-5" sz="2200"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3243833" y="533527"/>
            <a:ext cx="2654299" cy="561203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2.3.</a:t>
            </a:r>
            <a:r>
              <a:rPr dirty="0" lang="en-US" spc="-5"/>
              <a:t>Antennas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624024"/>
            <a:ext cx="8072120" cy="696595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indent="-343535" marL="35560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A </a:t>
            </a:r>
            <a:r>
              <a:rPr dirty="0" err="1" lang="en-US" spc="-5" sz="2200">
                <a:latin typeface="Times New Roman"/>
              </a:rPr>
              <a:t>λ</a:t>
            </a:r>
            <a:r>
              <a:rPr dirty="0" lang="en-US" spc="-5" sz="2200">
                <a:latin typeface="Times New Roman"/>
              </a:rPr>
              <a:t>/2 </a:t>
            </a:r>
            <a:r>
              <a:rPr dirty="0" lang="en-US" sz="2200">
                <a:latin typeface="Times New Roman"/>
              </a:rPr>
              <a:t>dipole </a:t>
            </a:r>
            <a:r>
              <a:rPr dirty="0" lang="en-US" spc="-5" sz="2200">
                <a:latin typeface="Times New Roman"/>
              </a:rPr>
              <a:t>has a uniform or </a:t>
            </a:r>
            <a:r>
              <a:rPr dirty="0" err="1" lang="en-US" spc="-5" sz="2200">
                <a:latin typeface="Times New Roman"/>
              </a:rPr>
              <a:t>omni-directional</a:t>
            </a:r>
            <a:r>
              <a:rPr dirty="0" lang="en-US" spc="-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radiation </a:t>
            </a:r>
            <a:r>
              <a:rPr dirty="0" lang="en-US" spc="-5" sz="2200">
                <a:latin typeface="Times New Roman"/>
              </a:rPr>
              <a:t>pattern</a:t>
            </a:r>
            <a:r>
              <a:rPr dirty="0" lang="en-US" spc="5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in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lang="en-US" sz="2200">
                <a:latin typeface="Times New Roman"/>
              </a:rPr>
              <a:t>one </a:t>
            </a:r>
            <a:r>
              <a:rPr dirty="0" lang="en-US" spc="-5" sz="2200">
                <a:latin typeface="Times New Roman"/>
              </a:rPr>
              <a:t>plane and a figure eight pattern in the other two</a:t>
            </a:r>
            <a:r>
              <a:rPr dirty="0" lang="en-US" spc="10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planes.</a:t>
            </a:r>
            <a:endParaRPr dirty="0" lang="en-US" spc="-5" sz="2200">
              <a:latin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 rot="0">
            <a:off x="535940" y="5179314"/>
            <a:ext cx="8071484" cy="1097915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indent="-343535" marL="355600" marR="508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This </a:t>
            </a:r>
            <a:r>
              <a:rPr dirty="0" lang="en-US" sz="2200">
                <a:latin typeface="Times New Roman"/>
              </a:rPr>
              <a:t>type of </a:t>
            </a:r>
            <a:r>
              <a:rPr dirty="0" lang="en-US" spc="-5" sz="2200">
                <a:latin typeface="Times New Roman"/>
              </a:rPr>
              <a:t>antenna </a:t>
            </a:r>
            <a:r>
              <a:rPr dirty="0" lang="en-US" spc="-10" sz="2200">
                <a:latin typeface="Times New Roman"/>
              </a:rPr>
              <a:t>can </a:t>
            </a:r>
            <a:r>
              <a:rPr dirty="0" lang="en-US" spc="-5" sz="2200">
                <a:latin typeface="Times New Roman"/>
              </a:rPr>
              <a:t>only overcome environmental challenges  </a:t>
            </a:r>
            <a:r>
              <a:rPr dirty="0" lang="en-US" sz="2200">
                <a:latin typeface="Times New Roman"/>
              </a:rPr>
              <a:t>by </a:t>
            </a:r>
            <a:r>
              <a:rPr dirty="0" lang="en-US" spc="-5" sz="2200">
                <a:latin typeface="Times New Roman"/>
              </a:rPr>
              <a:t>boosting the power level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the</a:t>
            </a:r>
            <a:r>
              <a:rPr dirty="0" lang="en-US" spc="2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signal.</a:t>
            </a:r>
          </a:p>
          <a:p>
            <a:pPr marL="469900">
              <a:lnSpc>
                <a:spcPct val="100000"/>
              </a:lnSpc>
              <a:spcBef>
                <a:spcPts val="525"/>
              </a:spcBef>
            </a:pPr>
            <a:r>
              <a:rPr dirty="0" lang="en-US" spc="-5" sz="2200">
                <a:latin typeface="Arial"/>
              </a:rPr>
              <a:t>–</a:t>
            </a:r>
            <a:r>
              <a:rPr dirty="0" lang="en-US" spc="-5" sz="2200">
                <a:latin typeface="Times New Roman"/>
              </a:rPr>
              <a:t>Challenges could </a:t>
            </a:r>
            <a:r>
              <a:rPr dirty="0" lang="en-US" sz="2200">
                <a:latin typeface="Times New Roman"/>
              </a:rPr>
              <a:t>be </a:t>
            </a:r>
            <a:r>
              <a:rPr dirty="0" lang="en-US" spc="-5" sz="2200">
                <a:latin typeface="Times New Roman"/>
              </a:rPr>
              <a:t>mountains, </a:t>
            </a:r>
            <a:r>
              <a:rPr dirty="0" lang="en-US" sz="2200">
                <a:latin typeface="Times New Roman"/>
              </a:rPr>
              <a:t>valleys, buildings</a:t>
            </a:r>
            <a:r>
              <a:rPr dirty="0" lang="en-US" spc="-3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etc.</a:t>
            </a:r>
            <a:endParaRPr dirty="0" lang="en-US" spc="-5" sz="2200">
              <a:latin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 rot="0">
            <a:off x="829042" y="2753515"/>
            <a:ext cx="7695853" cy="1643784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3243833" y="434085"/>
            <a:ext cx="2654299" cy="561203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2.3.</a:t>
            </a:r>
            <a:r>
              <a:rPr dirty="0" lang="en-US" spc="-5"/>
              <a:t>Antennas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471929"/>
            <a:ext cx="8071484" cy="2171064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indent="-343535" marL="35560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If</a:t>
            </a:r>
            <a:r>
              <a:rPr dirty="0" lang="en-US" spc="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an</a:t>
            </a:r>
            <a:r>
              <a:rPr dirty="0" lang="en-US" spc="7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antenna</a:t>
            </a:r>
            <a:r>
              <a:rPr dirty="0" lang="en-US" spc="7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is</a:t>
            </a:r>
            <a:r>
              <a:rPr dirty="0" lang="en-US" spc="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positioned,</a:t>
            </a:r>
            <a:r>
              <a:rPr dirty="0" lang="en-US" spc="7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e.g.,</a:t>
            </a:r>
            <a:r>
              <a:rPr dirty="0" lang="en-US" spc="7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in</a:t>
            </a:r>
            <a:r>
              <a:rPr dirty="0" lang="en-US" spc="7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</a:t>
            </a:r>
            <a:r>
              <a:rPr dirty="0" lang="en-US" spc="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valley</a:t>
            </a:r>
            <a:r>
              <a:rPr dirty="0" lang="en-US" spc="7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or</a:t>
            </a:r>
            <a:r>
              <a:rPr dirty="0" lang="en-US" spc="7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between</a:t>
            </a:r>
            <a:r>
              <a:rPr dirty="0" lang="en-US" spc="7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buildings,</a:t>
            </a:r>
            <a:r>
              <a:rPr dirty="0" lang="en-US" spc="75" sz="2200">
                <a:latin typeface="Times New Roman"/>
              </a:rPr>
              <a:t> </a:t>
            </a:r>
            <a:r>
              <a:rPr dirty="0" lang="en-US" spc="-20" sz="2200">
                <a:latin typeface="Times New Roman"/>
              </a:rPr>
              <a:t>an</a:t>
            </a:r>
          </a:p>
          <a:p>
            <a:pPr marL="355600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omnidirectional radiation pattern is not very</a:t>
            </a:r>
            <a:r>
              <a:rPr dirty="0" lang="en-US" spc="5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useful.</a:t>
            </a:r>
          </a:p>
          <a:p>
            <a:pPr indent="-343535" marL="355600" marR="508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In</a:t>
            </a:r>
            <a:r>
              <a:rPr dirty="0" lang="en-US" spc="-5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th</a:t>
            </a:r>
            <a:r>
              <a:rPr dirty="0" lang="en-US" spc="-5" sz="2200">
                <a:latin typeface="Times New Roman"/>
              </a:rPr>
              <a:t>is</a:t>
            </a:r>
            <a:r>
              <a:rPr dirty="0" lang="en-US" spc="-5" sz="2200">
                <a:latin typeface="Times New Roman"/>
              </a:rPr>
              <a:t/>
            </a:r>
            <a:r>
              <a:rPr dirty="0" lang="en-US" spc="-10" sz="2200">
                <a:latin typeface="Times New Roman"/>
              </a:rPr>
              <a:t>case</a:t>
            </a:r>
            <a:r>
              <a:rPr dirty="0" lang="en-US" spc="-5" sz="2200">
                <a:latin typeface="Times New Roman"/>
              </a:rPr>
              <a:t>,</a:t>
            </a:r>
            <a:r>
              <a:rPr dirty="0" lang="en-US" sz="2200">
                <a:latin typeface="Times New Roman"/>
              </a:rPr>
              <a:t/>
            </a:r>
            <a:r>
              <a:rPr b="1" dirty="0" lang="en-US" spc="-5" sz="2200">
                <a:latin typeface="Times New Roman"/>
              </a:rPr>
              <a:t>d</a:t>
            </a:r>
            <a:r>
              <a:rPr b="1" dirty="0" lang="en-US" sz="2200">
                <a:latin typeface="Times New Roman"/>
              </a:rPr>
              <a:t>i</a:t>
            </a:r>
            <a:r>
              <a:rPr b="1" dirty="0" lang="en-US" spc="-45" sz="2200">
                <a:latin typeface="Times New Roman"/>
              </a:rPr>
              <a:t>r</a:t>
            </a:r>
            <a:r>
              <a:rPr b="1" dirty="0" lang="en-US" spc="-5" sz="2200">
                <a:latin typeface="Times New Roman"/>
              </a:rPr>
              <a:t>ecti</a:t>
            </a:r>
            <a:r>
              <a:rPr b="1" dirty="0" lang="en-US" spc="5" sz="2200">
                <a:latin typeface="Times New Roman"/>
              </a:rPr>
              <a:t>o</a:t>
            </a:r>
            <a:r>
              <a:rPr b="1" dirty="0" lang="en-US" spc="-5" sz="2200">
                <a:latin typeface="Times New Roman"/>
              </a:rPr>
              <a:t>n</a:t>
            </a:r>
            <a:r>
              <a:rPr b="1" dirty="0" lang="en-US" spc="5" sz="2200">
                <a:latin typeface="Times New Roman"/>
              </a:rPr>
              <a:t>a</a:t>
            </a:r>
            <a:r>
              <a:rPr b="1" dirty="0" lang="en-US" spc="-5" sz="2200">
                <a:latin typeface="Times New Roman"/>
              </a:rPr>
              <a:t>l</a:t>
            </a:r>
            <a:r>
              <a:rPr b="1" dirty="0" lang="en-US" sz="2200">
                <a:latin typeface="Times New Roman"/>
              </a:rPr>
              <a:t/>
            </a:r>
            <a:r>
              <a:rPr b="1" dirty="0" lang="en-US" spc="-5" sz="2200">
                <a:latin typeface="Times New Roman"/>
              </a:rPr>
              <a:t>a</a:t>
            </a:r>
            <a:r>
              <a:rPr b="1" dirty="0" lang="en-US" sz="2200">
                <a:latin typeface="Times New Roman"/>
              </a:rPr>
              <a:t>n</a:t>
            </a:r>
            <a:r>
              <a:rPr b="1" dirty="0" lang="en-US" spc="-5" sz="2200">
                <a:latin typeface="Times New Roman"/>
              </a:rPr>
              <a:t>tenn</a:t>
            </a:r>
            <a:r>
              <a:rPr b="1" dirty="0" lang="en-US" sz="2200">
                <a:latin typeface="Times New Roman"/>
              </a:rPr>
              <a:t>a</a:t>
            </a:r>
            <a:r>
              <a:rPr b="1" dirty="0" lang="en-US" spc="-5" sz="2200">
                <a:latin typeface="Times New Roman"/>
              </a:rPr>
              <a:t>s</a:t>
            </a:r>
            <a:r>
              <a:rPr b="1"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wi</a:t>
            </a:r>
            <a:r>
              <a:rPr dirty="0" lang="en-US" spc="5" sz="2200">
                <a:latin typeface="Times New Roman"/>
              </a:rPr>
              <a:t>t</a:t>
            </a:r>
            <a:r>
              <a:rPr dirty="0" lang="en-US" spc="-5" sz="2200">
                <a:latin typeface="Times New Roman"/>
              </a:rPr>
              <a:t>h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cert</a:t>
            </a:r>
            <a:r>
              <a:rPr dirty="0" lang="en-US" spc="-15" sz="2200">
                <a:latin typeface="Times New Roman"/>
              </a:rPr>
              <a:t>a</a:t>
            </a:r>
            <a:r>
              <a:rPr dirty="0" lang="en-US" spc="-5" sz="2200">
                <a:latin typeface="Times New Roman"/>
              </a:rPr>
              <a:t>in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fi</a:t>
            </a:r>
            <a:r>
              <a:rPr dirty="0" lang="en-US" sz="2200">
                <a:latin typeface="Times New Roman"/>
              </a:rPr>
              <a:t>x</a:t>
            </a:r>
            <a:r>
              <a:rPr dirty="0" lang="en-US" spc="-5" sz="2200">
                <a:latin typeface="Times New Roman"/>
              </a:rPr>
              <a:t>ed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preferent</a:t>
            </a:r>
            <a:r>
              <a:rPr dirty="0" lang="en-US" spc="10" sz="2200">
                <a:latin typeface="Times New Roman"/>
              </a:rPr>
              <a:t>i</a:t>
            </a:r>
            <a:r>
              <a:rPr dirty="0" lang="en-US" spc="-5" sz="2200">
                <a:latin typeface="Times New Roman"/>
              </a:rPr>
              <a:t>al  </a:t>
            </a:r>
            <a:r>
              <a:rPr dirty="0" lang="en-US" spc="-5" sz="2200">
                <a:latin typeface="Times New Roman"/>
              </a:rPr>
              <a:t>transmission and reception directions </a:t>
            </a:r>
            <a:r>
              <a:rPr dirty="0" lang="en-US" spc="-10" sz="2200">
                <a:latin typeface="Times New Roman"/>
              </a:rPr>
              <a:t>can </a:t>
            </a:r>
            <a:r>
              <a:rPr dirty="0" lang="en-US" sz="2200">
                <a:latin typeface="Times New Roman"/>
              </a:rPr>
              <a:t>be</a:t>
            </a:r>
            <a:r>
              <a:rPr dirty="0" lang="en-US" spc="7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used.</a:t>
            </a:r>
          </a:p>
          <a:p>
            <a:pPr indent="-343535" marL="3556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Figure</a:t>
            </a:r>
            <a:r>
              <a:rPr dirty="0" lang="en-US" spc="16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2.8</a:t>
            </a:r>
            <a:r>
              <a:rPr dirty="0" lang="en-US" spc="170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shows</a:t>
            </a:r>
            <a:r>
              <a:rPr dirty="0" lang="en-US" spc="1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the</a:t>
            </a:r>
            <a:r>
              <a:rPr dirty="0" lang="en-US" spc="1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radiation</a:t>
            </a:r>
            <a:r>
              <a:rPr dirty="0" lang="en-US" spc="18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pattern</a:t>
            </a:r>
            <a:r>
              <a:rPr dirty="0" lang="en-US" spc="175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of</a:t>
            </a:r>
            <a:r>
              <a:rPr dirty="0" lang="en-US" spc="17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</a:t>
            </a:r>
            <a:r>
              <a:rPr dirty="0" lang="en-US" spc="1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directional</a:t>
            </a:r>
            <a:r>
              <a:rPr dirty="0" lang="en-US" spc="18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antenna</a:t>
            </a:r>
            <a:r>
              <a:rPr dirty="0" lang="en-US" spc="17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with</a:t>
            </a:r>
          </a:p>
          <a:p>
            <a:pPr marL="355600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the </a:t>
            </a:r>
            <a:r>
              <a:rPr dirty="0" lang="en-US" spc="-10" sz="2200">
                <a:latin typeface="Times New Roman"/>
              </a:rPr>
              <a:t>main </a:t>
            </a:r>
            <a:r>
              <a:rPr dirty="0" lang="en-US" sz="2200">
                <a:latin typeface="Times New Roman"/>
              </a:rPr>
              <a:t>lobe </a:t>
            </a:r>
            <a:r>
              <a:rPr dirty="0" lang="en-US" spc="-5" sz="2200">
                <a:latin typeface="Times New Roman"/>
              </a:rPr>
              <a:t>in the direction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the</a:t>
            </a:r>
            <a:r>
              <a:rPr dirty="0" lang="en-US" spc="4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x-axis.</a:t>
            </a:r>
            <a:endParaRPr dirty="0" lang="en-US" spc="-5" sz="2200">
              <a:latin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 rot="0">
            <a:off x="535940" y="5697423"/>
            <a:ext cx="8074024" cy="69596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indent="-343535" marL="35560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A special example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directional antennas is </a:t>
            </a:r>
            <a:r>
              <a:rPr dirty="0" lang="en-US" sz="2200">
                <a:latin typeface="Times New Roman"/>
              </a:rPr>
              <a:t>constituted </a:t>
            </a:r>
            <a:r>
              <a:rPr dirty="0" lang="en-US" spc="-10" sz="2200">
                <a:latin typeface="Times New Roman"/>
              </a:rPr>
              <a:t>by</a:t>
            </a:r>
            <a:r>
              <a:rPr dirty="0" lang="en-US" spc="120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satellite</a:t>
            </a:r>
          </a:p>
          <a:p>
            <a:pPr marL="355600">
              <a:lnSpc>
                <a:spcPct val="100000"/>
              </a:lnSpc>
            </a:pPr>
            <a:r>
              <a:rPr b="1" dirty="0" lang="en-US" spc="-5" sz="2200">
                <a:latin typeface="Times New Roman"/>
              </a:rPr>
              <a:t>dishes</a:t>
            </a:r>
            <a:r>
              <a:rPr dirty="0" lang="en-US" spc="-5" sz="2200">
                <a:latin typeface="Times New Roman"/>
              </a:rPr>
              <a:t>.</a:t>
            </a:r>
            <a:endParaRPr dirty="0" lang="en-US" spc="-5" sz="2200">
              <a:latin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 rot="0">
            <a:off x="914400" y="3966997"/>
            <a:ext cx="7620000" cy="1495275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3041142" y="466470"/>
            <a:ext cx="3062605" cy="696595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US" sz="4400"/>
              <a:t>2.3.</a:t>
            </a:r>
            <a:r>
              <a:rPr dirty="0" lang="en-US" spc="-75" sz="4400"/>
              <a:t> </a:t>
            </a:r>
            <a:r>
              <a:rPr dirty="0" lang="en-US" spc="-5" sz="4000"/>
              <a:t>Antennas</a:t>
            </a:r>
            <a:endParaRPr dirty="0" lang="en-US" spc="-5" sz="4000"/>
          </a:p>
        </p:txBody>
      </p:sp>
      <p:sp>
        <p:nvSpPr>
          <p:cNvPr id="3" name="object 3"/>
          <p:cNvSpPr>
            <a:spLocks noGrp="true"/>
          </p:cNvSpPr>
          <p:nvPr>
            <p:ph idx="2" type="body"/>
          </p:nvPr>
        </p:nvSpPr>
        <p:spPr>
          <a:prstGeom prst="rect">
            <a:avLst/>
          </a:prstGeom>
        </p:spPr>
        <p:txBody>
          <a:bodyPr bIns="0" lIns="0" rIns="0" rtlCol="0" tIns="164679" vert="horz" wrap="square">
            <a:spAutoFit/>
          </a:bodyPr>
          <a:lstStyle/>
          <a:p>
            <a:pPr indent="-343535" marL="358140">
              <a:lnSpc>
                <a:spcPct val="100000"/>
              </a:lnSpc>
              <a:spcBef>
                <a:spcPts val="634"/>
              </a:spcBef>
              <a:buFont typeface="Arial"/>
              <a:buChar char="•"/>
            </a:pPr>
            <a:r>
              <a:rPr dirty="0" lang="en-US" spc="-5"/>
              <a:t>Directed antennas are </a:t>
            </a:r>
            <a:r>
              <a:rPr dirty="0" lang="en-US"/>
              <a:t>typically </a:t>
            </a:r>
            <a:r>
              <a:rPr dirty="0" lang="en-US" spc="-5"/>
              <a:t>applied in </a:t>
            </a:r>
            <a:r>
              <a:rPr b="1" dirty="0" lang="en-US" spc="-5">
                <a:latin typeface="Times New Roman"/>
              </a:rPr>
              <a:t>cellular</a:t>
            </a:r>
            <a:r>
              <a:rPr b="1" dirty="0" lang="en-US" spc="5">
                <a:latin typeface="Times New Roman"/>
              </a:rPr>
              <a:t> </a:t>
            </a:r>
            <a:r>
              <a:rPr b="1" dirty="0" lang="en-US" spc="-5">
                <a:latin typeface="Times New Roman"/>
              </a:rPr>
              <a:t>systems</a:t>
            </a:r>
            <a:r>
              <a:rPr dirty="0" lang="en-US" spc="-5"/>
              <a:t>.</a:t>
            </a:r>
          </a:p>
          <a:p>
            <a:pPr indent="-343535" marL="358140" marR="5715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/>
              <a:t>Several</a:t>
            </a:r>
            <a:r>
              <a:rPr dirty="0" lang="en-US" spc="-5"/>
              <a:t/>
            </a:r>
            <a:r>
              <a:rPr dirty="0" lang="en-US" spc="-5"/>
              <a:t>di</a:t>
            </a:r>
            <a:r>
              <a:rPr dirty="0" lang="en-US" spc="5"/>
              <a:t>r</a:t>
            </a:r>
            <a:r>
              <a:rPr dirty="0" lang="en-US" spc="-5"/>
              <a:t>ected</a:t>
            </a:r>
            <a:r>
              <a:rPr dirty="0" lang="en-US"/>
              <a:t/>
            </a:r>
            <a:r>
              <a:rPr dirty="0" lang="en-US" spc="-5"/>
              <a:t>anten</a:t>
            </a:r>
            <a:r>
              <a:rPr dirty="0" lang="en-US" spc="-5"/>
              <a:t>nas</a:t>
            </a:r>
            <a:r>
              <a:rPr dirty="0" lang="en-US"/>
              <a:t/>
            </a:r>
            <a:r>
              <a:rPr dirty="0" lang="en-US" spc="-10"/>
              <a:t>ca</a:t>
            </a:r>
            <a:r>
              <a:rPr dirty="0" lang="en-US" spc="-5"/>
              <a:t>n</a:t>
            </a:r>
            <a:r>
              <a:rPr dirty="0" lang="en-US"/>
              <a:t/>
            </a:r>
            <a:r>
              <a:rPr dirty="0" lang="en-US"/>
              <a:t>b</a:t>
            </a:r>
            <a:r>
              <a:rPr dirty="0" lang="en-US" spc="-5"/>
              <a:t>e</a:t>
            </a:r>
            <a:r>
              <a:rPr dirty="0" lang="en-US"/>
              <a:t/>
            </a:r>
            <a:r>
              <a:rPr dirty="0" lang="en-US" spc="-5"/>
              <a:t>c</a:t>
            </a:r>
            <a:r>
              <a:rPr dirty="0" lang="en-US" spc="5"/>
              <a:t>o</a:t>
            </a:r>
            <a:r>
              <a:rPr dirty="0" lang="en-US" spc="-25"/>
              <a:t>m</a:t>
            </a:r>
            <a:r>
              <a:rPr dirty="0" lang="en-US" spc="-5"/>
              <a:t>bined</a:t>
            </a:r>
            <a:r>
              <a:rPr dirty="0" lang="en-US"/>
              <a:t/>
            </a:r>
            <a:r>
              <a:rPr dirty="0" lang="en-US"/>
              <a:t>o</a:t>
            </a:r>
            <a:r>
              <a:rPr dirty="0" lang="en-US" spc="-5"/>
              <a:t>n</a:t>
            </a:r>
            <a:r>
              <a:rPr dirty="0" lang="en-US"/>
              <a:t/>
            </a:r>
            <a:r>
              <a:rPr dirty="0" lang="en-US" spc="-5"/>
              <a:t>a</a:t>
            </a:r>
            <a:r>
              <a:rPr dirty="0" lang="en-US"/>
              <a:t/>
            </a:r>
            <a:r>
              <a:rPr dirty="0" lang="en-US" spc="-5"/>
              <a:t>sin</a:t>
            </a:r>
            <a:r>
              <a:rPr dirty="0" lang="en-US"/>
              <a:t>g</a:t>
            </a:r>
            <a:r>
              <a:rPr dirty="0" lang="en-US" spc="-5"/>
              <a:t>le</a:t>
            </a:r>
            <a:r>
              <a:rPr dirty="0" lang="en-US"/>
              <a:t/>
            </a:r>
            <a:r>
              <a:rPr dirty="0" lang="en-US" spc="-5"/>
              <a:t>p</a:t>
            </a:r>
            <a:r>
              <a:rPr dirty="0" lang="en-US"/>
              <a:t>o</a:t>
            </a:r>
            <a:r>
              <a:rPr dirty="0" lang="en-US" spc="-5"/>
              <a:t>le</a:t>
            </a:r>
            <a:r>
              <a:rPr dirty="0" lang="en-US"/>
              <a:t/>
            </a:r>
            <a:r>
              <a:rPr dirty="0" lang="en-US" spc="-5"/>
              <a:t>to  </a:t>
            </a:r>
            <a:r>
              <a:rPr dirty="0" lang="en-US" spc="-5"/>
              <a:t>construct a </a:t>
            </a:r>
            <a:r>
              <a:rPr b="1" dirty="0" lang="en-US" spc="-5">
                <a:latin typeface="Times New Roman"/>
              </a:rPr>
              <a:t>sectorized</a:t>
            </a:r>
            <a:r>
              <a:rPr b="1" dirty="0" lang="en-US" spc="35">
                <a:latin typeface="Times New Roman"/>
              </a:rPr>
              <a:t> </a:t>
            </a:r>
            <a:r>
              <a:rPr b="1" dirty="0" lang="en-US" spc="-5">
                <a:latin typeface="Times New Roman"/>
              </a:rPr>
              <a:t>antenna</a:t>
            </a:r>
            <a:r>
              <a:rPr dirty="0" lang="en-US" spc="-5"/>
              <a:t>.</a:t>
            </a:r>
          </a:p>
          <a:p>
            <a:pPr indent="-343535" marL="35814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/>
              <a:t>A cell </a:t>
            </a:r>
            <a:r>
              <a:rPr dirty="0" lang="en-US" spc="-10"/>
              <a:t>can </a:t>
            </a:r>
            <a:r>
              <a:rPr dirty="0" lang="en-US"/>
              <a:t>be </a:t>
            </a:r>
            <a:r>
              <a:rPr dirty="0" lang="en-US" spc="-5"/>
              <a:t>sectorized into, for example, three </a:t>
            </a:r>
            <a:r>
              <a:rPr dirty="0" lang="en-US"/>
              <a:t>or </a:t>
            </a:r>
            <a:r>
              <a:rPr dirty="0" lang="en-US" spc="-5"/>
              <a:t>six sectors,</a:t>
            </a:r>
            <a:r>
              <a:rPr dirty="0" lang="en-US" spc="120"/>
              <a:t> </a:t>
            </a:r>
            <a:r>
              <a:rPr dirty="0" lang="en-US" spc="-5"/>
              <a:t>thus</a:t>
            </a:r>
          </a:p>
          <a:p>
            <a:pPr marL="358140">
              <a:lnSpc>
                <a:spcPct val="100000"/>
              </a:lnSpc>
            </a:pPr>
            <a:r>
              <a:rPr dirty="0" lang="en-US" spc="-5"/>
              <a:t>enabling frequency</a:t>
            </a:r>
            <a:r>
              <a:rPr dirty="0" lang="en-US" spc="5"/>
              <a:t> </a:t>
            </a:r>
            <a:r>
              <a:rPr dirty="0" lang="en-US" spc="-5"/>
              <a:t>reuse.</a:t>
            </a:r>
          </a:p>
          <a:p>
            <a:pPr indent="-343535" marL="35814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/>
              <a:t>Figure </a:t>
            </a:r>
            <a:r>
              <a:rPr dirty="0" lang="en-US"/>
              <a:t>2.9 </a:t>
            </a:r>
            <a:r>
              <a:rPr dirty="0" lang="en-US" spc="-5"/>
              <a:t>shows the radiation patterns </a:t>
            </a:r>
            <a:r>
              <a:rPr dirty="0" lang="en-US"/>
              <a:t>of </a:t>
            </a:r>
            <a:r>
              <a:rPr dirty="0" lang="en-US" spc="-5"/>
              <a:t>these sectorized</a:t>
            </a:r>
            <a:r>
              <a:rPr dirty="0" lang="en-US" spc="110"/>
              <a:t> </a:t>
            </a:r>
            <a:r>
              <a:rPr dirty="0" lang="en-US" spc="-5"/>
              <a:t>antennas.</a:t>
            </a:r>
            <a:endParaRPr dirty="0" lang="en-US" spc="-5"/>
          </a:p>
        </p:txBody>
      </p:sp>
      <p:sp>
        <p:nvSpPr>
          <p:cNvPr id="4" name="object 4"/>
          <p:cNvSpPr/>
          <p:nvPr/>
        </p:nvSpPr>
        <p:spPr>
          <a:xfrm rot="0">
            <a:off x="923547" y="4238269"/>
            <a:ext cx="7010754" cy="1981526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3243833" y="533527"/>
            <a:ext cx="2654299" cy="561203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2.3.</a:t>
            </a:r>
            <a:r>
              <a:rPr dirty="0" lang="en-US" spc="-5"/>
              <a:t>Antennas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341976" y="2081222"/>
            <a:ext cx="8073390" cy="3633263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algn="l" indent="-343535" marL="35560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5" sz="2200">
                <a:latin typeface="Times New Roman"/>
              </a:rPr>
              <a:t>Two</a:t>
            </a:r>
            <a:r>
              <a:rPr dirty="0" lang="en-US" spc="2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or</a:t>
            </a:r>
            <a:r>
              <a:rPr dirty="0" lang="en-US" spc="27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more</a:t>
            </a:r>
            <a:r>
              <a:rPr dirty="0" lang="en-US" spc="27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antennas</a:t>
            </a:r>
            <a:r>
              <a:rPr dirty="0" lang="en-US" spc="25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can</a:t>
            </a:r>
            <a:r>
              <a:rPr dirty="0" lang="en-US" spc="27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also</a:t>
            </a:r>
            <a:r>
              <a:rPr dirty="0" lang="en-US" spc="2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be</a:t>
            </a:r>
            <a:r>
              <a:rPr dirty="0" lang="en-US" spc="26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combined</a:t>
            </a:r>
            <a:r>
              <a:rPr dirty="0" lang="en-US" spc="27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to</a:t>
            </a:r>
            <a:r>
              <a:rPr dirty="0" lang="en-US" spc="27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improve</a:t>
            </a:r>
            <a:r>
              <a:rPr dirty="0" lang="en-US" spc="27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reception</a:t>
            </a:r>
          </a:p>
          <a:p>
            <a:pPr algn="l" marL="355600">
              <a:lnSpc>
                <a:spcPct val="100000"/>
              </a:lnSpc>
              <a:spcBef>
                <a:spcPts val="5"/>
              </a:spcBef>
            </a:pPr>
            <a:r>
              <a:rPr dirty="0" lang="en-US" sz="2200">
                <a:latin typeface="Times New Roman"/>
              </a:rPr>
              <a:t>by </a:t>
            </a:r>
            <a:r>
              <a:rPr dirty="0" lang="en-US" spc="-5" sz="2200">
                <a:latin typeface="Times New Roman"/>
              </a:rPr>
              <a:t>counteracting the negative </a:t>
            </a:r>
            <a:r>
              <a:rPr dirty="0" lang="en-US" spc="-10" sz="2200">
                <a:latin typeface="Times New Roman"/>
              </a:rPr>
              <a:t>effects </a:t>
            </a:r>
            <a:r>
              <a:rPr dirty="0" lang="en-US" sz="2200">
                <a:latin typeface="Times New Roman"/>
              </a:rPr>
              <a:t>of </a:t>
            </a:r>
            <a:r>
              <a:rPr dirty="0" err="1" lang="en-US" spc="-5" sz="2200">
                <a:latin typeface="Times New Roman"/>
              </a:rPr>
              <a:t>multi-path</a:t>
            </a:r>
            <a:r>
              <a:rPr dirty="0" lang="en-US" spc="8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propagation.</a:t>
            </a:r>
          </a:p>
          <a:p>
            <a:pPr algn="l" indent="-343535" marL="355600" marR="635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These antennas, also called </a:t>
            </a:r>
            <a:r>
              <a:rPr b="1" dirty="0" err="1" lang="en-US" sz="2200">
                <a:latin typeface="Times New Roman"/>
              </a:rPr>
              <a:t>multi-element</a:t>
            </a:r>
            <a:r>
              <a:rPr b="1" dirty="0" lang="en-US" sz="2200">
                <a:latin typeface="Times New Roman"/>
              </a:rPr>
              <a:t> antenna </a:t>
            </a:r>
            <a:r>
              <a:rPr b="1" dirty="0" lang="en-US" spc="-5" sz="2200">
                <a:latin typeface="Times New Roman"/>
              </a:rPr>
              <a:t>arrays</a:t>
            </a:r>
            <a:r>
              <a:rPr dirty="0" lang="en-US" spc="-5" sz="2200">
                <a:latin typeface="Times New Roman"/>
              </a:rPr>
              <a:t>, allow  </a:t>
            </a:r>
            <a:r>
              <a:rPr dirty="0" lang="en-US" spc="-10" sz="2200">
                <a:latin typeface="Times New Roman"/>
              </a:rPr>
              <a:t>different </a:t>
            </a:r>
            <a:r>
              <a:rPr dirty="0" lang="en-US" spc="-5" sz="2200">
                <a:latin typeface="Times New Roman"/>
              </a:rPr>
              <a:t>diversity</a:t>
            </a:r>
            <a:r>
              <a:rPr dirty="0" lang="en-US" spc="3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schemes.</a:t>
            </a:r>
          </a:p>
          <a:p>
            <a:pPr algn="l" indent="-343535" marL="355600" marR="508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One such scheme is </a:t>
            </a:r>
            <a:r>
              <a:rPr b="1" dirty="0" lang="en-US" spc="-5" sz="2200">
                <a:latin typeface="Times New Roman"/>
              </a:rPr>
              <a:t>switched diversity </a:t>
            </a:r>
            <a:r>
              <a:rPr b="1" dirty="0" lang="en-US" sz="2200">
                <a:latin typeface="Times New Roman"/>
              </a:rPr>
              <a:t>or </a:t>
            </a:r>
            <a:r>
              <a:rPr b="1" dirty="0" lang="en-US" spc="-5" sz="2200">
                <a:latin typeface="Times New Roman"/>
              </a:rPr>
              <a:t>selection diversity</a:t>
            </a:r>
            <a:r>
              <a:rPr dirty="0" lang="en-US" spc="-5" sz="2200">
                <a:latin typeface="Times New Roman"/>
              </a:rPr>
              <a:t>,  where the receiver always uses the antenna element with the </a:t>
            </a:r>
            <a:r>
              <a:rPr dirty="0" lang="en-US" spc="-10" sz="2200">
                <a:latin typeface="Times New Roman"/>
              </a:rPr>
              <a:t>largest  </a:t>
            </a:r>
            <a:r>
              <a:rPr dirty="0" lang="en-US" sz="2200">
                <a:latin typeface="Times New Roman"/>
              </a:rPr>
              <a:t>output.</a:t>
            </a:r>
          </a:p>
          <a:p>
            <a:pPr algn="l" indent="-343535" marL="3556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Diversity </a:t>
            </a:r>
            <a:r>
              <a:rPr dirty="0" lang="en-US" spc="-10" sz="2200">
                <a:latin typeface="Times New Roman"/>
              </a:rPr>
              <a:t>combining </a:t>
            </a:r>
            <a:r>
              <a:rPr dirty="0" lang="en-US" spc="-5" sz="2200">
                <a:latin typeface="Times New Roman"/>
              </a:rPr>
              <a:t>constitutes a combination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10" sz="2200">
                <a:latin typeface="Times New Roman"/>
              </a:rPr>
              <a:t>the </a:t>
            </a:r>
            <a:r>
              <a:rPr dirty="0" lang="en-US" spc="-5" sz="2200">
                <a:latin typeface="Times New Roman"/>
              </a:rPr>
              <a:t>power </a:t>
            </a:r>
            <a:r>
              <a:rPr dirty="0" lang="en-US" sz="2200">
                <a:latin typeface="Times New Roman"/>
              </a:rPr>
              <a:t>of</a:t>
            </a:r>
            <a:r>
              <a:rPr dirty="0" lang="en-US" spc="15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all</a:t>
            </a:r>
          </a:p>
          <a:p>
            <a:pPr algn="l" marL="355600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signals to </a:t>
            </a:r>
            <a:r>
              <a:rPr dirty="0" lang="en-US" sz="2200">
                <a:latin typeface="Times New Roman"/>
              </a:rPr>
              <a:t>produce</a:t>
            </a:r>
            <a:r>
              <a:rPr dirty="0" lang="en-US" spc="-1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gain.</a:t>
            </a:r>
          </a:p>
          <a:p>
            <a:pPr algn="l" indent="-343535" marL="3556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phase is first corrected (co-phasing) to avoid</a:t>
            </a:r>
            <a:r>
              <a:rPr dirty="0" lang="en-US" spc="10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cancellation.</a:t>
            </a:r>
            <a:endParaRPr dirty="0" lang="en-US" spc="-5" sz="2200">
              <a:latin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3243833" y="471881"/>
            <a:ext cx="2655569" cy="561203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2.3.</a:t>
            </a:r>
            <a:r>
              <a:rPr dirty="0" lang="en-US"/>
              <a:t>Antennas</a:t>
            </a:r>
            <a:endParaRPr dirty="0" lang="en-US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395729"/>
            <a:ext cx="6697979" cy="36068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indent="-343535" marL="35560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As shown in Figure 2.10, </a:t>
            </a:r>
            <a:r>
              <a:rPr dirty="0" lang="en-US" spc="-10" sz="2200">
                <a:latin typeface="Times New Roman"/>
              </a:rPr>
              <a:t>different </a:t>
            </a:r>
            <a:r>
              <a:rPr dirty="0" lang="en-US" spc="-5" sz="2200">
                <a:latin typeface="Times New Roman"/>
              </a:rPr>
              <a:t>schemes are</a:t>
            </a:r>
            <a:r>
              <a:rPr dirty="0" lang="en-US" spc="9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possible.</a:t>
            </a:r>
            <a:endParaRPr dirty="0" lang="en-US" spc="-5" sz="2200">
              <a:latin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 rot="0">
            <a:off x="535940" y="4614748"/>
            <a:ext cx="8061325" cy="183642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indent="-343535" marL="35560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On </a:t>
            </a:r>
            <a:r>
              <a:rPr dirty="0" lang="en-US" sz="2200">
                <a:latin typeface="Times New Roman"/>
              </a:rPr>
              <a:t>the </a:t>
            </a:r>
            <a:r>
              <a:rPr dirty="0" lang="en-US" spc="-5" sz="2200">
                <a:latin typeface="Times New Roman"/>
              </a:rPr>
              <a:t>left, two </a:t>
            </a:r>
            <a:r>
              <a:rPr dirty="0" err="1" lang="en-US" spc="-5" sz="2200">
                <a:latin typeface="Times New Roman"/>
              </a:rPr>
              <a:t>λ</a:t>
            </a:r>
            <a:r>
              <a:rPr dirty="0" lang="en-US" spc="-5" sz="2200">
                <a:latin typeface="Times New Roman"/>
              </a:rPr>
              <a:t>/4 antennas are combined with a </a:t>
            </a:r>
            <a:r>
              <a:rPr dirty="0" lang="en-US" sz="2200">
                <a:latin typeface="Times New Roman"/>
              </a:rPr>
              <a:t>distance </a:t>
            </a:r>
            <a:r>
              <a:rPr dirty="0" lang="en-US" spc="-5" sz="2200">
                <a:latin typeface="Times New Roman"/>
              </a:rPr>
              <a:t>of</a:t>
            </a:r>
            <a:r>
              <a:rPr dirty="0" lang="en-US" spc="25" sz="2200">
                <a:latin typeface="Times New Roman"/>
              </a:rPr>
              <a:t> </a:t>
            </a:r>
            <a:r>
              <a:rPr dirty="0" err="1" lang="en-US" spc="-5" sz="2200">
                <a:latin typeface="Times New Roman"/>
              </a:rPr>
              <a:t>λ</a:t>
            </a:r>
            <a:r>
              <a:rPr dirty="0" lang="en-US" spc="-5" sz="2200">
                <a:latin typeface="Times New Roman"/>
              </a:rPr>
              <a:t>/2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lang="en-US" spc="-5" sz="2200">
                <a:latin typeface="Times New Roman"/>
              </a:rPr>
              <a:t>between them on top of a ground</a:t>
            </a:r>
            <a:r>
              <a:rPr dirty="0" lang="en-US" spc="3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plane.</a:t>
            </a:r>
          </a:p>
          <a:p>
            <a:pPr indent="-343535" marL="355600" marR="508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On the right, three standard </a:t>
            </a:r>
            <a:r>
              <a:rPr dirty="0" err="1" lang="en-US" spc="-5" sz="2200">
                <a:latin typeface="Times New Roman"/>
              </a:rPr>
              <a:t>λ</a:t>
            </a:r>
            <a:r>
              <a:rPr dirty="0" lang="en-US" spc="-5" sz="2200">
                <a:latin typeface="Times New Roman"/>
              </a:rPr>
              <a:t>/2 dipoles are combined </a:t>
            </a:r>
            <a:r>
              <a:rPr dirty="0" lang="en-US" spc="-10" sz="2200">
                <a:latin typeface="Times New Roman"/>
              </a:rPr>
              <a:t>with </a:t>
            </a:r>
            <a:r>
              <a:rPr dirty="0" lang="en-US" spc="-5" sz="2200">
                <a:latin typeface="Times New Roman"/>
              </a:rPr>
              <a:t>a distance  of </a:t>
            </a:r>
            <a:r>
              <a:rPr dirty="0" err="1" lang="en-US" spc="-5" sz="2200">
                <a:latin typeface="Times New Roman"/>
              </a:rPr>
              <a:t>λ</a:t>
            </a:r>
            <a:r>
              <a:rPr dirty="0" lang="en-US" spc="-5" sz="2200">
                <a:latin typeface="Times New Roman"/>
              </a:rPr>
              <a:t>/2 between them.</a:t>
            </a:r>
          </a:p>
          <a:p>
            <a:pPr indent="-413384" marL="42545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Spacing could also be in multiples of</a:t>
            </a:r>
            <a:r>
              <a:rPr dirty="0" lang="en-US" spc="20" sz="2200">
                <a:latin typeface="Times New Roman"/>
              </a:rPr>
              <a:t> </a:t>
            </a:r>
            <a:r>
              <a:rPr dirty="0" err="1" lang="en-US" spc="-5" sz="2200">
                <a:latin typeface="Times New Roman"/>
              </a:rPr>
              <a:t>λ</a:t>
            </a:r>
            <a:r>
              <a:rPr dirty="0" lang="en-US" spc="-5" sz="2200">
                <a:latin typeface="Times New Roman"/>
              </a:rPr>
              <a:t>/2.</a:t>
            </a:r>
            <a:endParaRPr dirty="0" lang="en-US" spc="-5" sz="2200">
              <a:latin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 rot="0">
            <a:off x="905226" y="2305752"/>
            <a:ext cx="7466882" cy="1809047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3243833" y="533527"/>
            <a:ext cx="2654299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2.3.</a:t>
            </a:r>
            <a:r>
              <a:rPr dirty="0" lang="en-US" spc="-265"/>
              <a:t> </a:t>
            </a:r>
            <a:r>
              <a:rPr dirty="0" lang="en-US" spc="-5"/>
              <a:t>Antennas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479681"/>
            <a:ext cx="8075295" cy="3867785"/>
          </a:xfrm>
          <a:prstGeom prst="rect">
            <a:avLst/>
          </a:prstGeom>
        </p:spPr>
        <p:txBody>
          <a:bodyPr bIns="0" lIns="0" rIns="0" rtlCol="0" tIns="156845" vert="horz" wrap="square">
            <a:spAutoFit/>
          </a:bodyPr>
          <a:lstStyle/>
          <a:p>
            <a:pPr algn="l" indent="-343535" marL="355600">
              <a:lnSpc>
                <a:spcPct val="100000"/>
              </a:lnSpc>
              <a:spcBef>
                <a:spcPts val="123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A </a:t>
            </a:r>
            <a:r>
              <a:rPr dirty="0" lang="en-US" spc="-10" sz="2200">
                <a:latin typeface="Times New Roman"/>
              </a:rPr>
              <a:t>more </a:t>
            </a:r>
            <a:r>
              <a:rPr dirty="0" lang="en-US" spc="-5" sz="2200">
                <a:latin typeface="Times New Roman"/>
              </a:rPr>
              <a:t>advanced solution is </a:t>
            </a:r>
            <a:r>
              <a:rPr dirty="0" lang="en-US" sz="2200">
                <a:latin typeface="Times New Roman"/>
              </a:rPr>
              <a:t>provided </a:t>
            </a:r>
            <a:r>
              <a:rPr dirty="0" lang="en-US" spc="-5" sz="2200">
                <a:latin typeface="Times New Roman"/>
              </a:rPr>
              <a:t>by </a:t>
            </a:r>
            <a:r>
              <a:rPr b="1" dirty="0" lang="en-US" spc="-5" sz="2200">
                <a:latin typeface="Times New Roman"/>
              </a:rPr>
              <a:t>smart</a:t>
            </a:r>
            <a:r>
              <a:rPr b="1" dirty="0" lang="en-US" spc="-60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antennas</a:t>
            </a:r>
          </a:p>
          <a:p>
            <a:pPr algn="l" indent="-287019" marL="756285" marR="5080">
              <a:lnSpc>
                <a:spcPct val="100000"/>
              </a:lnSpc>
              <a:spcBef>
                <a:spcPts val="1130"/>
              </a:spcBef>
            </a:pPr>
            <a:r>
              <a:rPr dirty="0" lang="en-US" spc="-5" sz="2200">
                <a:latin typeface="Arial"/>
              </a:rPr>
              <a:t>– </a:t>
            </a:r>
            <a:r>
              <a:rPr dirty="0" lang="en-US" spc="-5" sz="2200">
                <a:latin typeface="Times New Roman"/>
              </a:rPr>
              <a:t>which combine multiple </a:t>
            </a:r>
            <a:r>
              <a:rPr dirty="0" lang="en-US" sz="2200">
                <a:latin typeface="Times New Roman"/>
              </a:rPr>
              <a:t>antenna </a:t>
            </a:r>
            <a:r>
              <a:rPr dirty="0" lang="en-US" spc="-5" sz="2200">
                <a:latin typeface="Times New Roman"/>
              </a:rPr>
              <a:t>elements (also called </a:t>
            </a:r>
            <a:r>
              <a:rPr dirty="0" lang="en-US" sz="2200">
                <a:latin typeface="Times New Roman"/>
              </a:rPr>
              <a:t>antenna  array) </a:t>
            </a:r>
            <a:r>
              <a:rPr dirty="0" lang="en-US" spc="-5" sz="2200">
                <a:latin typeface="Times New Roman"/>
              </a:rPr>
              <a:t>with signal processing to optimize the radiation/reception  pattern in response to the </a:t>
            </a:r>
            <a:r>
              <a:rPr dirty="0" lang="en-US" sz="2200">
                <a:latin typeface="Times New Roman"/>
              </a:rPr>
              <a:t>signal</a:t>
            </a:r>
            <a:r>
              <a:rPr dirty="0" lang="en-US" spc="2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environment.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dirty="0" lang="en-US" sz="3200">
                <a:latin typeface="Times New Roman"/>
              </a:rPr>
              <a:t/>
            </a:r>
          </a:p>
          <a:p>
            <a:pPr algn="l" indent="-343535" marL="355600" marR="6350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These antennas </a:t>
            </a:r>
            <a:r>
              <a:rPr dirty="0" lang="en-US" spc="-10" sz="2200">
                <a:latin typeface="Times New Roman"/>
              </a:rPr>
              <a:t>can </a:t>
            </a:r>
            <a:r>
              <a:rPr dirty="0" lang="en-US" spc="-5" sz="2200">
                <a:latin typeface="Times New Roman"/>
              </a:rPr>
              <a:t>adapt to changes in reception </a:t>
            </a:r>
            <a:r>
              <a:rPr dirty="0" lang="en-US" spc="-20" sz="2200">
                <a:latin typeface="Times New Roman"/>
              </a:rPr>
              <a:t>power,  </a:t>
            </a:r>
            <a:r>
              <a:rPr dirty="0" lang="en-US" spc="-5" sz="2200">
                <a:latin typeface="Times New Roman"/>
              </a:rPr>
              <a:t>transmission conditions and </a:t>
            </a:r>
            <a:r>
              <a:rPr dirty="0" lang="en-US" spc="-10" sz="2200">
                <a:latin typeface="Times New Roman"/>
              </a:rPr>
              <a:t>many </a:t>
            </a:r>
            <a:r>
              <a:rPr dirty="0" lang="en-US" spc="-5" sz="2200">
                <a:latin typeface="Times New Roman"/>
              </a:rPr>
              <a:t>signal propagation</a:t>
            </a:r>
            <a:r>
              <a:rPr dirty="0" lang="en-US" spc="90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effects.</a:t>
            </a:r>
          </a:p>
          <a:p>
            <a:pPr algn="l" indent="-343535" marL="355600" marR="635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40" sz="2200">
                <a:latin typeface="Times New Roman"/>
              </a:rPr>
              <a:t>Today’s </a:t>
            </a:r>
            <a:r>
              <a:rPr dirty="0" lang="en-US" spc="-5" sz="2200">
                <a:latin typeface="Times New Roman"/>
              </a:rPr>
              <a:t>handset antennas are </a:t>
            </a:r>
            <a:r>
              <a:rPr dirty="0" err="1" lang="en-US" spc="-5" sz="2200">
                <a:latin typeface="Times New Roman"/>
              </a:rPr>
              <a:t>omni-directional</a:t>
            </a:r>
            <a:r>
              <a:rPr dirty="0" lang="en-US" spc="-5" sz="2200">
                <a:latin typeface="Times New Roman"/>
              </a:rPr>
              <a:t> as the integration </a:t>
            </a:r>
            <a:r>
              <a:rPr dirty="0" lang="en-US" sz="2200">
                <a:latin typeface="Times New Roman"/>
              </a:rPr>
              <a:t>of  </a:t>
            </a:r>
            <a:r>
              <a:rPr dirty="0" lang="en-US" spc="-5" sz="2200">
                <a:latin typeface="Times New Roman"/>
              </a:rPr>
              <a:t>smart </a:t>
            </a:r>
            <a:r>
              <a:rPr dirty="0" lang="en-US" sz="2200">
                <a:latin typeface="Times New Roman"/>
              </a:rPr>
              <a:t>antennas </a:t>
            </a:r>
            <a:r>
              <a:rPr dirty="0" lang="en-US" spc="-5" sz="2200">
                <a:latin typeface="Times New Roman"/>
              </a:rPr>
              <a:t>into mobiles is difficult and has not </a:t>
            </a:r>
            <a:r>
              <a:rPr dirty="0" lang="en-US" sz="2200">
                <a:latin typeface="Times New Roman"/>
              </a:rPr>
              <a:t>yet </a:t>
            </a:r>
            <a:r>
              <a:rPr dirty="0" lang="en-US" spc="-5" sz="2200">
                <a:latin typeface="Times New Roman"/>
              </a:rPr>
              <a:t>been  realized.</a:t>
            </a:r>
            <a:endParaRPr dirty="0" lang="en-US" spc="-5" sz="2200">
              <a:latin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301620" y="533527"/>
            <a:ext cx="4543425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2.4. Signal</a:t>
            </a:r>
            <a:r>
              <a:rPr dirty="0" lang="en-US" spc="-85"/>
              <a:t> </a:t>
            </a:r>
            <a:r>
              <a:rPr dirty="0" lang="en-US" spc="-5"/>
              <a:t>propagation</a:t>
            </a:r>
            <a:endParaRPr dirty="0" lang="en-US" spc="-5"/>
          </a:p>
        </p:txBody>
      </p:sp>
      <p:sp>
        <p:nvSpPr>
          <p:cNvPr id="3" name="object 3"/>
          <p:cNvSpPr/>
          <p:nvPr/>
        </p:nvSpPr>
        <p:spPr>
          <a:xfrm rot="0">
            <a:off x="716691" y="1793184"/>
            <a:ext cx="7748716" cy="4095476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object 4"/>
          <p:cNvSpPr txBox="1"/>
          <p:nvPr/>
        </p:nvSpPr>
        <p:spPr>
          <a:xfrm rot="0">
            <a:off x="4645533" y="5919012"/>
            <a:ext cx="3155315" cy="36068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lang="en-US" spc="-5" sz="2200">
                <a:latin typeface="Times New Roman"/>
              </a:rPr>
              <a:t>Signal propagation</a:t>
            </a:r>
            <a:r>
              <a:rPr b="1" dirty="0" lang="en-US" spc="-60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ranges</a:t>
            </a:r>
            <a:endParaRPr b="1" dirty="0" lang="en-US" spc="-5" sz="2200">
              <a:latin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301620" y="533527"/>
            <a:ext cx="4543425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2.4. Signal</a:t>
            </a:r>
            <a:r>
              <a:rPr dirty="0" lang="en-US" spc="-85"/>
              <a:t> </a:t>
            </a:r>
            <a:r>
              <a:rPr dirty="0" lang="en-US" spc="-5"/>
              <a:t>propagation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472440" y="1471929"/>
            <a:ext cx="8199119" cy="4939664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b="1" dirty="0" lang="en-US" sz="2200">
                <a:latin typeface="Times New Roman"/>
              </a:rPr>
              <a:t>2.4.1. </a:t>
            </a:r>
            <a:r>
              <a:rPr b="1" dirty="0" lang="en-US" spc="-5" sz="2200">
                <a:latin typeface="Times New Roman"/>
              </a:rPr>
              <a:t>Path loss </a:t>
            </a:r>
            <a:r>
              <a:rPr b="1" dirty="0" lang="en-US" sz="2200">
                <a:latin typeface="Times New Roman"/>
              </a:rPr>
              <a:t>of </a:t>
            </a:r>
            <a:r>
              <a:rPr b="1" dirty="0" lang="en-US" spc="-5" sz="2200">
                <a:latin typeface="Times New Roman"/>
              </a:rPr>
              <a:t>radio</a:t>
            </a:r>
            <a:r>
              <a:rPr b="1" dirty="0" lang="en-US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signals</a:t>
            </a:r>
          </a:p>
          <a:p>
            <a:pPr indent="-343535" marL="419100" marR="67310">
              <a:lnSpc>
                <a:spcPct val="100000"/>
              </a:lnSpc>
              <a:spcBef>
                <a:spcPts val="17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In free space radio signals propagate as light does, i.e., </a:t>
            </a:r>
            <a:r>
              <a:rPr dirty="0" lang="en-US" spc="-10" sz="2200">
                <a:latin typeface="Times New Roman"/>
              </a:rPr>
              <a:t>they </a:t>
            </a:r>
            <a:r>
              <a:rPr dirty="0" lang="en-US" sz="2200">
                <a:latin typeface="Times New Roman"/>
              </a:rPr>
              <a:t>follow </a:t>
            </a:r>
            <a:r>
              <a:rPr dirty="0" lang="en-US" spc="-5" sz="2200">
                <a:latin typeface="Times New Roman"/>
              </a:rPr>
              <a:t>a  straight</a:t>
            </a:r>
            <a:r>
              <a:rPr dirty="0" lang="en-US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line.</a:t>
            </a:r>
          </a:p>
          <a:p>
            <a:pPr indent="-343535" marL="4191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If</a:t>
            </a:r>
            <a:r>
              <a:rPr dirty="0" lang="en-US" spc="33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such</a:t>
            </a:r>
            <a:r>
              <a:rPr dirty="0" lang="en-US" spc="33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</a:t>
            </a:r>
            <a:r>
              <a:rPr dirty="0" lang="en-US" spc="32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straight</a:t>
            </a:r>
            <a:r>
              <a:rPr dirty="0" lang="en-US" spc="33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line</a:t>
            </a:r>
            <a:r>
              <a:rPr dirty="0" lang="en-US" spc="31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exists</a:t>
            </a:r>
            <a:r>
              <a:rPr dirty="0" lang="en-US" spc="32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between</a:t>
            </a:r>
            <a:r>
              <a:rPr dirty="0" lang="en-US" spc="32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</a:t>
            </a:r>
            <a:r>
              <a:rPr dirty="0" lang="en-US" spc="33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sender</a:t>
            </a:r>
            <a:r>
              <a:rPr dirty="0" lang="en-US" spc="33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and</a:t>
            </a:r>
            <a:r>
              <a:rPr dirty="0" lang="en-US" spc="31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</a:t>
            </a:r>
            <a:r>
              <a:rPr dirty="0" lang="en-US" spc="32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receiver</a:t>
            </a:r>
            <a:r>
              <a:rPr dirty="0" lang="en-US" spc="33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it</a:t>
            </a:r>
            <a:r>
              <a:rPr dirty="0" lang="en-US" spc="34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is</a:t>
            </a:r>
          </a:p>
          <a:p>
            <a:pPr marL="419100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called </a:t>
            </a:r>
            <a:r>
              <a:rPr b="1" dirty="0" err="1" lang="en-US" spc="-5" sz="2200">
                <a:latin typeface="Times New Roman"/>
              </a:rPr>
              <a:t>line-of-sight</a:t>
            </a:r>
            <a:r>
              <a:rPr b="1" dirty="0" lang="en-US" spc="3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(LOS).</a:t>
            </a:r>
          </a:p>
          <a:p>
            <a:pPr indent="-343535" marL="419100" marR="67945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Even if </a:t>
            </a:r>
            <a:r>
              <a:rPr dirty="0" lang="en-US" sz="2200">
                <a:latin typeface="Times New Roman"/>
              </a:rPr>
              <a:t>no </a:t>
            </a:r>
            <a:r>
              <a:rPr dirty="0" lang="en-US" spc="-5" sz="2200">
                <a:latin typeface="Times New Roman"/>
              </a:rPr>
              <a:t>matter exists between the sender and the receiver (i.e., if  there is a vacuum), the signal still experiences the free space</a:t>
            </a:r>
            <a:r>
              <a:rPr dirty="0" lang="en-US" spc="12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loss.</a:t>
            </a:r>
          </a:p>
          <a:p>
            <a:pPr indent="-343535" marL="41910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Thereceivedpower</a:t>
            </a:r>
            <a:r>
              <a:rPr dirty="0" lang="en-US" sz="2200">
                <a:latin typeface="Times New Roman"/>
              </a:rPr>
              <a:t>P</a:t>
            </a:r>
            <a:r>
              <a:rPr baseline="-21072" dirty="0" lang="en-US" sz="2175">
                <a:latin typeface="Times New Roman"/>
              </a:rPr>
              <a:t>r</a:t>
            </a:r>
            <a:r>
              <a:rPr dirty="0" lang="en-US" spc="-5" sz="2200">
                <a:latin typeface="Times New Roman"/>
              </a:rPr>
              <a:t>isproportionalto</a:t>
            </a:r>
            <a:r>
              <a:rPr dirty="0" lang="en-US" sz="2200">
                <a:latin typeface="Times New Roman"/>
              </a:rPr>
              <a:t>1/d</a:t>
            </a:r>
            <a:r>
              <a:rPr baseline="24904" dirty="0" lang="en-US" sz="2175">
                <a:latin typeface="Times New Roman"/>
              </a:rPr>
              <a:t>2</a:t>
            </a:r>
            <a:r>
              <a:rPr dirty="0" lang="en-US" spc="-5" sz="2200">
                <a:latin typeface="Times New Roman"/>
              </a:rPr>
              <a:t>withdbeing</a:t>
            </a:r>
            <a:r>
              <a:rPr dirty="0" lang="en-US" spc="-10" sz="2200">
                <a:latin typeface="Times New Roman"/>
              </a:rPr>
              <a:t>the</a:t>
            </a:r>
          </a:p>
          <a:p>
            <a:pPr marL="419100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distance between sender and receiver (inverse square</a:t>
            </a:r>
            <a:r>
              <a:rPr dirty="0" lang="en-US" spc="7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law).</a:t>
            </a:r>
          </a:p>
          <a:p>
            <a:pPr indent="-343535" marL="419100" marR="67945">
              <a:lnSpc>
                <a:spcPct val="100000"/>
              </a:lnSpc>
              <a:spcBef>
                <a:spcPts val="53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E</a:t>
            </a:r>
            <a:r>
              <a:rPr dirty="0" lang="en-US" sz="2200">
                <a:latin typeface="Times New Roman"/>
              </a:rPr>
              <a:t>v</a:t>
            </a:r>
            <a:r>
              <a:rPr dirty="0" lang="en-US" spc="-5" sz="2200">
                <a:latin typeface="Times New Roman"/>
              </a:rPr>
              <a:t>en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witho</a:t>
            </a:r>
            <a:r>
              <a:rPr dirty="0" lang="en-US" sz="2200">
                <a:latin typeface="Times New Roman"/>
              </a:rPr>
              <a:t>u</a:t>
            </a:r>
            <a:r>
              <a:rPr dirty="0" lang="en-US" spc="-5" sz="2200">
                <a:latin typeface="Times New Roman"/>
              </a:rPr>
              <a:t>t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a</a:t>
            </a:r>
            <a:r>
              <a:rPr dirty="0" lang="en-US" spc="-15" sz="2200">
                <a:latin typeface="Times New Roman"/>
              </a:rPr>
              <a:t>n</a:t>
            </a:r>
            <a:r>
              <a:rPr dirty="0" lang="en-US" spc="-5" sz="2200">
                <a:latin typeface="Times New Roman"/>
              </a:rPr>
              <a:t>y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25" sz="2200">
                <a:latin typeface="Times New Roman"/>
              </a:rPr>
              <a:t>m</a:t>
            </a:r>
            <a:r>
              <a:rPr dirty="0" lang="en-US" spc="-5" sz="2200">
                <a:latin typeface="Times New Roman"/>
              </a:rPr>
              <a:t>a</a:t>
            </a:r>
            <a:r>
              <a:rPr dirty="0" lang="en-US" sz="2200">
                <a:latin typeface="Times New Roman"/>
              </a:rPr>
              <a:t>t</a:t>
            </a:r>
            <a:r>
              <a:rPr dirty="0" lang="en-US" spc="-5" sz="2200">
                <a:latin typeface="Times New Roman"/>
              </a:rPr>
              <a:t>ter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between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sender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and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rec</a:t>
            </a:r>
            <a:r>
              <a:rPr dirty="0" lang="en-US" spc="-15" sz="2200">
                <a:latin typeface="Times New Roman"/>
              </a:rPr>
              <a:t>e</a:t>
            </a:r>
            <a:r>
              <a:rPr dirty="0" lang="en-US" spc="-5" sz="2200">
                <a:latin typeface="Times New Roman"/>
              </a:rPr>
              <a:t>ive</a:t>
            </a:r>
            <a:r>
              <a:rPr dirty="0" lang="en-US" spc="-95" sz="2200">
                <a:latin typeface="Times New Roman"/>
              </a:rPr>
              <a:t>r</a:t>
            </a:r>
            <a:r>
              <a:rPr dirty="0" lang="en-US" spc="-5" sz="2200">
                <a:latin typeface="Times New Roman"/>
              </a:rPr>
              <a:t>,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ad</a:t>
            </a:r>
            <a:r>
              <a:rPr dirty="0" lang="en-US" sz="2200">
                <a:latin typeface="Times New Roman"/>
              </a:rPr>
              <a:t>d</a:t>
            </a:r>
            <a:r>
              <a:rPr dirty="0" lang="en-US" spc="-5" sz="2200">
                <a:latin typeface="Times New Roman"/>
              </a:rPr>
              <a:t>itio</a:t>
            </a:r>
            <a:r>
              <a:rPr dirty="0" lang="en-US" spc="-15" sz="2200">
                <a:latin typeface="Times New Roman"/>
              </a:rPr>
              <a:t>n</a:t>
            </a:r>
            <a:r>
              <a:rPr dirty="0" lang="en-US" spc="-5" sz="2200">
                <a:latin typeface="Times New Roman"/>
              </a:rPr>
              <a:t>al  </a:t>
            </a:r>
            <a:r>
              <a:rPr dirty="0" lang="en-US" spc="-5" sz="2200">
                <a:latin typeface="Times New Roman"/>
              </a:rPr>
              <a:t>parameters are</a:t>
            </a:r>
            <a:r>
              <a:rPr dirty="0" lang="en-US" spc="4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important.</a:t>
            </a:r>
          </a:p>
          <a:p>
            <a:pPr marL="533400">
              <a:lnSpc>
                <a:spcPct val="100000"/>
              </a:lnSpc>
              <a:spcBef>
                <a:spcPts val="525"/>
              </a:spcBef>
            </a:pPr>
            <a:r>
              <a:rPr dirty="0" lang="en-US" spc="-5" sz="2200">
                <a:latin typeface="Arial"/>
              </a:rPr>
              <a:t>–</a:t>
            </a:r>
            <a:r>
              <a:rPr dirty="0" lang="en-US" spc="-5" sz="2200">
                <a:latin typeface="Times New Roman"/>
              </a:rPr>
              <a:t>The received power also depends </a:t>
            </a:r>
            <a:r>
              <a:rPr dirty="0" lang="en-US" sz="2200">
                <a:latin typeface="Times New Roman"/>
              </a:rPr>
              <a:t>on </a:t>
            </a:r>
            <a:r>
              <a:rPr dirty="0" lang="en-US" spc="-10" sz="2200">
                <a:latin typeface="Times New Roman"/>
              </a:rPr>
              <a:t>the </a:t>
            </a:r>
            <a:r>
              <a:rPr dirty="0" lang="en-US" spc="-5" sz="2200">
                <a:latin typeface="Times New Roman"/>
              </a:rPr>
              <a:t>wavelength and </a:t>
            </a:r>
            <a:r>
              <a:rPr dirty="0" lang="en-US" sz="2200">
                <a:latin typeface="Times New Roman"/>
              </a:rPr>
              <a:t>the</a:t>
            </a:r>
            <a:r>
              <a:rPr dirty="0" lang="en-US" spc="34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gain</a:t>
            </a:r>
          </a:p>
          <a:p>
            <a:pPr marL="819785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of receiver and transmitter</a:t>
            </a:r>
            <a:r>
              <a:rPr dirty="0" lang="en-US" spc="6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antennas.</a:t>
            </a:r>
            <a:endParaRPr dirty="0" lang="en-US" spc="-5" sz="2200">
              <a:latin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301620" y="533527"/>
            <a:ext cx="4543425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2.4. Signal</a:t>
            </a:r>
            <a:r>
              <a:rPr dirty="0" lang="en-US" spc="-85"/>
              <a:t> </a:t>
            </a:r>
            <a:r>
              <a:rPr dirty="0" lang="en-US" spc="-5"/>
              <a:t>propagation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328442"/>
            <a:ext cx="8073390" cy="5257165"/>
          </a:xfrm>
          <a:prstGeom prst="rect">
            <a:avLst/>
          </a:prstGeom>
        </p:spPr>
        <p:txBody>
          <a:bodyPr bIns="0" lIns="0" rIns="0" rtlCol="0" tIns="79374" vert="horz" wrap="square">
            <a:spAutoFit/>
          </a:bodyPr>
          <a:lstStyle/>
          <a:p>
            <a:pPr indent="-343535" marL="355600">
              <a:lnSpc>
                <a:spcPct val="100000"/>
              </a:lnSpc>
              <a:spcBef>
                <a:spcPts val="6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Most radio transmission takes place through </a:t>
            </a:r>
            <a:r>
              <a:rPr dirty="0" lang="en-US" sz="2200">
                <a:latin typeface="Times New Roman"/>
              </a:rPr>
              <a:t>the</a:t>
            </a:r>
            <a:r>
              <a:rPr dirty="0" lang="en-US" spc="4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atmosphere</a:t>
            </a:r>
          </a:p>
          <a:p>
            <a:pPr marL="469900">
              <a:lnSpc>
                <a:spcPct val="100000"/>
              </a:lnSpc>
              <a:spcBef>
                <a:spcPts val="525"/>
              </a:spcBef>
            </a:pPr>
            <a:r>
              <a:rPr dirty="0" lang="en-US" spc="-5" sz="2200">
                <a:latin typeface="Arial"/>
              </a:rPr>
              <a:t>–</a:t>
            </a:r>
            <a:r>
              <a:rPr dirty="0" lang="en-US" spc="-5" sz="2200">
                <a:latin typeface="Times New Roman"/>
              </a:rPr>
              <a:t>signals</a:t>
            </a:r>
            <a:r>
              <a:rPr dirty="0" lang="en-US" spc="32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travel</a:t>
            </a:r>
            <a:r>
              <a:rPr dirty="0" lang="en-US" spc="32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through</a:t>
            </a:r>
            <a:r>
              <a:rPr dirty="0" lang="en-US" spc="330" sz="2200">
                <a:latin typeface="Times New Roman"/>
              </a:rPr>
              <a:t> </a:t>
            </a:r>
            <a:r>
              <a:rPr dirty="0" lang="en-US" spc="-25" sz="2200">
                <a:latin typeface="Times New Roman"/>
              </a:rPr>
              <a:t>air,</a:t>
            </a:r>
            <a:r>
              <a:rPr dirty="0" lang="en-US" spc="31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rain,</a:t>
            </a:r>
            <a:r>
              <a:rPr dirty="0" lang="en-US" spc="335" sz="2200">
                <a:latin typeface="Times New Roman"/>
              </a:rPr>
              <a:t> </a:t>
            </a:r>
            <a:r>
              <a:rPr dirty="0" lang="en-US" spc="-30" sz="2200">
                <a:latin typeface="Times New Roman"/>
              </a:rPr>
              <a:t>snow,</a:t>
            </a:r>
            <a:r>
              <a:rPr dirty="0" lang="en-US" spc="32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fog,</a:t>
            </a:r>
            <a:r>
              <a:rPr dirty="0" lang="en-US" spc="32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dust</a:t>
            </a:r>
            <a:r>
              <a:rPr dirty="0" lang="en-US" spc="32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particles,</a:t>
            </a:r>
            <a:r>
              <a:rPr dirty="0" lang="en-US" spc="335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smog</a:t>
            </a: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dirty="0" lang="en-US" spc="-5" sz="2200">
                <a:latin typeface="Times New Roman"/>
              </a:rPr>
              <a:t>etc.</a:t>
            </a:r>
          </a:p>
          <a:p>
            <a:pPr indent="-343535" marL="355600" marR="762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While the path loss </a:t>
            </a:r>
            <a:r>
              <a:rPr dirty="0" lang="en-US" sz="2200">
                <a:latin typeface="Times New Roman"/>
              </a:rPr>
              <a:t>or </a:t>
            </a:r>
            <a:r>
              <a:rPr dirty="0" lang="en-US" spc="-5" sz="2200">
                <a:latin typeface="Times New Roman"/>
              </a:rPr>
              <a:t>attenuation does </a:t>
            </a:r>
            <a:r>
              <a:rPr dirty="0" lang="en-US" sz="2200">
                <a:latin typeface="Times New Roman"/>
              </a:rPr>
              <a:t>not </a:t>
            </a:r>
            <a:r>
              <a:rPr dirty="0" lang="en-US" spc="-5" sz="2200">
                <a:latin typeface="Times New Roman"/>
              </a:rPr>
              <a:t>cause </a:t>
            </a:r>
            <a:r>
              <a:rPr dirty="0" lang="en-US" spc="-10" sz="2200">
                <a:latin typeface="Times New Roman"/>
              </a:rPr>
              <a:t>too much </a:t>
            </a:r>
            <a:r>
              <a:rPr dirty="0" lang="en-US" spc="-5" sz="2200">
                <a:latin typeface="Times New Roman"/>
              </a:rPr>
              <a:t>trouble  for short distances, e.g., for</a:t>
            </a:r>
            <a:r>
              <a:rPr dirty="0" lang="en-US" spc="25" sz="2200">
                <a:latin typeface="Times New Roman"/>
              </a:rPr>
              <a:t> </a:t>
            </a:r>
            <a:r>
              <a:rPr dirty="0" err="1" lang="en-US" spc="-5" sz="2200">
                <a:latin typeface="Times New Roman"/>
              </a:rPr>
              <a:t>LANs</a:t>
            </a:r>
            <a:r>
              <a:rPr dirty="0" lang="en-US" spc="-5" sz="2200">
                <a:latin typeface="Times New Roman"/>
              </a:rPr>
              <a:t>,</a:t>
            </a:r>
          </a:p>
          <a:p>
            <a:pPr indent="-343535" marL="35560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atmosphere heavily influences transmission </a:t>
            </a:r>
            <a:r>
              <a:rPr dirty="0" lang="en-US" sz="2200">
                <a:latin typeface="Times New Roman"/>
              </a:rPr>
              <a:t>over long</a:t>
            </a:r>
            <a:r>
              <a:rPr dirty="0" lang="en-US" spc="31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distances,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lang="en-US" spc="-5" sz="2200">
                <a:latin typeface="Times New Roman"/>
              </a:rPr>
              <a:t>e.g., satellite</a:t>
            </a:r>
            <a:r>
              <a:rPr dirty="0" lang="en-US" spc="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transmission.</a:t>
            </a:r>
          </a:p>
          <a:p>
            <a:pPr algn="l" indent="-343535" marL="355600" marR="6985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Even mobile </a:t>
            </a:r>
            <a:r>
              <a:rPr dirty="0" lang="en-US" sz="2200">
                <a:latin typeface="Times New Roman"/>
              </a:rPr>
              <a:t>phone </a:t>
            </a:r>
            <a:r>
              <a:rPr dirty="0" lang="en-US" spc="-10" sz="2200">
                <a:latin typeface="Times New Roman"/>
              </a:rPr>
              <a:t>systems </a:t>
            </a:r>
            <a:r>
              <a:rPr dirty="0" lang="en-US" spc="-5" sz="2200">
                <a:latin typeface="Times New Roman"/>
              </a:rPr>
              <a:t>are </a:t>
            </a:r>
            <a:r>
              <a:rPr dirty="0" lang="en-US" sz="2200">
                <a:latin typeface="Times New Roman"/>
              </a:rPr>
              <a:t>influenced </a:t>
            </a:r>
            <a:r>
              <a:rPr dirty="0" lang="en-US" spc="-10" sz="2200">
                <a:latin typeface="Times New Roman"/>
              </a:rPr>
              <a:t>by </a:t>
            </a:r>
            <a:r>
              <a:rPr dirty="0" lang="en-US" spc="-5" sz="2200">
                <a:latin typeface="Times New Roman"/>
              </a:rPr>
              <a:t>weather conditions  such as heavy</a:t>
            </a:r>
            <a:r>
              <a:rPr dirty="0" lang="en-US" spc="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rain.</a:t>
            </a:r>
          </a:p>
          <a:p>
            <a:pPr algn="l" indent="-343535" marL="355600" marR="508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Rain can absorb </a:t>
            </a:r>
            <a:r>
              <a:rPr dirty="0" lang="en-US" spc="-10" sz="2200">
                <a:latin typeface="Times New Roman"/>
              </a:rPr>
              <a:t>much </a:t>
            </a:r>
            <a:r>
              <a:rPr dirty="0" lang="en-US" spc="-5" sz="2200">
                <a:latin typeface="Times New Roman"/>
              </a:rPr>
              <a:t>of the radiated </a:t>
            </a:r>
            <a:r>
              <a:rPr dirty="0" lang="en-US" spc="-10" sz="2200">
                <a:latin typeface="Times New Roman"/>
              </a:rPr>
              <a:t>energy </a:t>
            </a:r>
            <a:r>
              <a:rPr dirty="0" lang="en-US" spc="-5" sz="2200">
                <a:latin typeface="Times New Roman"/>
              </a:rPr>
              <a:t>of the antenna (this  </a:t>
            </a:r>
            <a:r>
              <a:rPr dirty="0" lang="en-US" spc="-10" sz="2200">
                <a:latin typeface="Times New Roman"/>
              </a:rPr>
              <a:t>effect </a:t>
            </a:r>
            <a:r>
              <a:rPr dirty="0" lang="en-US" spc="-5" sz="2200">
                <a:latin typeface="Times New Roman"/>
              </a:rPr>
              <a:t>is used in a microwave </a:t>
            </a:r>
            <a:r>
              <a:rPr dirty="0" lang="en-US" sz="2200">
                <a:latin typeface="Times New Roman"/>
              </a:rPr>
              <a:t>oven </a:t>
            </a:r>
            <a:r>
              <a:rPr dirty="0" lang="en-US" spc="-5" sz="2200">
                <a:latin typeface="Times New Roman"/>
              </a:rPr>
              <a:t>to cook), so communication links  </a:t>
            </a:r>
            <a:r>
              <a:rPr dirty="0" lang="en-US" spc="-10" sz="2200">
                <a:latin typeface="Times New Roman"/>
              </a:rPr>
              <a:t>may </a:t>
            </a:r>
            <a:r>
              <a:rPr dirty="0" lang="en-US" spc="-5" sz="2200">
                <a:latin typeface="Times New Roman"/>
              </a:rPr>
              <a:t>break down as soon as the rain sets</a:t>
            </a:r>
            <a:r>
              <a:rPr dirty="0" lang="en-US" spc="4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in.</a:t>
            </a:r>
          </a:p>
          <a:p>
            <a:pPr algn="l" indent="-343535" marL="3556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Depending </a:t>
            </a:r>
            <a:r>
              <a:rPr dirty="0" lang="en-US" sz="2200">
                <a:latin typeface="Times New Roman"/>
              </a:rPr>
              <a:t>on the </a:t>
            </a:r>
            <a:r>
              <a:rPr dirty="0" lang="en-US" spc="-15" sz="2200">
                <a:latin typeface="Times New Roman"/>
              </a:rPr>
              <a:t>frequency, </a:t>
            </a:r>
            <a:r>
              <a:rPr dirty="0" lang="en-US" spc="-5" sz="2200">
                <a:latin typeface="Times New Roman"/>
              </a:rPr>
              <a:t>radio waves </a:t>
            </a:r>
            <a:r>
              <a:rPr dirty="0" lang="en-US" spc="-10" sz="2200">
                <a:latin typeface="Times New Roman"/>
              </a:rPr>
              <a:t>can </a:t>
            </a:r>
            <a:r>
              <a:rPr dirty="0" lang="en-US" spc="-5" sz="2200">
                <a:latin typeface="Times New Roman"/>
              </a:rPr>
              <a:t>also penetrate</a:t>
            </a:r>
            <a:r>
              <a:rPr dirty="0" lang="en-US" spc="10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objects.</a:t>
            </a:r>
          </a:p>
          <a:p>
            <a:pPr algn="l" indent="-343535" marL="3556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Generally the </a:t>
            </a:r>
            <a:r>
              <a:rPr dirty="0" lang="en-US" sz="2200">
                <a:latin typeface="Times New Roman"/>
              </a:rPr>
              <a:t>lower </a:t>
            </a:r>
            <a:r>
              <a:rPr dirty="0" lang="en-US" spc="-5" sz="2200">
                <a:latin typeface="Times New Roman"/>
              </a:rPr>
              <a:t>the </a:t>
            </a:r>
            <a:r>
              <a:rPr dirty="0" lang="en-US" spc="-15" sz="2200">
                <a:latin typeface="Times New Roman"/>
              </a:rPr>
              <a:t>frequency, </a:t>
            </a:r>
            <a:r>
              <a:rPr dirty="0" lang="en-US" spc="-5" sz="2200">
                <a:latin typeface="Times New Roman"/>
              </a:rPr>
              <a:t>the better </a:t>
            </a:r>
            <a:r>
              <a:rPr dirty="0" lang="en-US" sz="2200">
                <a:latin typeface="Times New Roman"/>
              </a:rPr>
              <a:t>the</a:t>
            </a:r>
            <a:r>
              <a:rPr dirty="0" lang="en-US" spc="7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penetration.</a:t>
            </a:r>
            <a:endParaRPr dirty="0" lang="en-US" spc="-5" sz="2200">
              <a:latin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301620" y="434085"/>
            <a:ext cx="4543425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2.4. Signal</a:t>
            </a:r>
            <a:r>
              <a:rPr dirty="0" lang="en-US" spc="-85"/>
              <a:t> </a:t>
            </a:r>
            <a:r>
              <a:rPr dirty="0" lang="en-US" spc="-5"/>
              <a:t>propagation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319529"/>
            <a:ext cx="8074658" cy="5391785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US" spc="-5" sz="2000">
                <a:latin typeface="Times New Roman"/>
              </a:rPr>
              <a:t>Radio</a:t>
            </a:r>
            <a:r>
              <a:rPr dirty="0" lang="en-US" spc="229" sz="2000">
                <a:latin typeface="Times New Roman"/>
              </a:rPr>
              <a:t> </a:t>
            </a:r>
            <a:r>
              <a:rPr dirty="0" lang="en-US" spc="-5" sz="2000">
                <a:latin typeface="Times New Roman"/>
              </a:rPr>
              <a:t>waves</a:t>
            </a:r>
            <a:r>
              <a:rPr dirty="0" lang="en-US" spc="229" sz="2000">
                <a:latin typeface="Times New Roman"/>
              </a:rPr>
              <a:t> </a:t>
            </a:r>
            <a:r>
              <a:rPr dirty="0" lang="en-US" spc="-5" sz="2000">
                <a:latin typeface="Times New Roman"/>
              </a:rPr>
              <a:t>can</a:t>
            </a:r>
            <a:r>
              <a:rPr dirty="0" lang="en-US" spc="225" sz="2000">
                <a:latin typeface="Times New Roman"/>
              </a:rPr>
              <a:t> </a:t>
            </a:r>
            <a:r>
              <a:rPr dirty="0" lang="en-US" spc="-5" sz="2000">
                <a:latin typeface="Times New Roman"/>
              </a:rPr>
              <a:t>exhibit</a:t>
            </a:r>
            <a:r>
              <a:rPr dirty="0" lang="en-US" spc="225" sz="2000">
                <a:latin typeface="Times New Roman"/>
              </a:rPr>
              <a:t> </a:t>
            </a:r>
            <a:r>
              <a:rPr dirty="0" lang="en-US" spc="-10" sz="2000">
                <a:latin typeface="Times New Roman"/>
              </a:rPr>
              <a:t>three</a:t>
            </a:r>
            <a:r>
              <a:rPr dirty="0" lang="en-US" spc="225" sz="2000">
                <a:latin typeface="Times New Roman"/>
              </a:rPr>
              <a:t> </a:t>
            </a:r>
            <a:r>
              <a:rPr dirty="0" lang="en-US" spc="-5" sz="2000">
                <a:latin typeface="Times New Roman"/>
              </a:rPr>
              <a:t>fundamental</a:t>
            </a:r>
            <a:r>
              <a:rPr dirty="0" lang="en-US" spc="204" sz="2000">
                <a:latin typeface="Times New Roman"/>
              </a:rPr>
              <a:t> </a:t>
            </a:r>
            <a:r>
              <a:rPr dirty="0" lang="en-US" spc="-5" sz="2000">
                <a:latin typeface="Times New Roman"/>
              </a:rPr>
              <a:t>propagation</a:t>
            </a:r>
            <a:r>
              <a:rPr dirty="0" lang="en-US" spc="229" sz="2000">
                <a:latin typeface="Times New Roman"/>
              </a:rPr>
              <a:t> </a:t>
            </a:r>
            <a:r>
              <a:rPr dirty="0" lang="en-US" spc="-5" sz="2000">
                <a:latin typeface="Times New Roman"/>
              </a:rPr>
              <a:t>behaviors</a:t>
            </a:r>
            <a:r>
              <a:rPr dirty="0" lang="en-US" spc="210" sz="2000">
                <a:latin typeface="Times New Roman"/>
              </a:rPr>
              <a:t> </a:t>
            </a:r>
            <a:r>
              <a:rPr dirty="0" lang="en-US" spc="-5" sz="2000">
                <a:latin typeface="Times New Roman"/>
              </a:rPr>
              <a:t>depending</a:t>
            </a:r>
          </a:p>
          <a:p>
            <a:pPr marL="12700">
              <a:lnSpc>
                <a:spcPct val="100000"/>
              </a:lnSpc>
            </a:pPr>
            <a:r>
              <a:rPr dirty="0" lang="en-US" sz="2000">
                <a:latin typeface="Times New Roman"/>
              </a:rPr>
              <a:t>on their frequency</a:t>
            </a:r>
            <a:r>
              <a:rPr dirty="0" lang="en-US" spc="-80" sz="2000">
                <a:latin typeface="Times New Roman"/>
              </a:rPr>
              <a:t> </a:t>
            </a:r>
            <a:r>
              <a:rPr dirty="0" lang="en-US" sz="2000">
                <a:latin typeface="Times New Roman"/>
              </a:rPr>
              <a:t>:</a:t>
            </a:r>
          </a:p>
          <a:p>
            <a:pPr indent="-343535" marL="355600">
              <a:lnSpc>
                <a:spcPct val="100000"/>
              </a:lnSpc>
              <a:spcBef>
                <a:spcPts val="480"/>
              </a:spcBef>
              <a:buFont typeface="Arial"/>
              <a:buChar char="•"/>
            </a:pPr>
            <a:r>
              <a:rPr b="1" dirty="0" lang="en-US" spc="-5" sz="2000">
                <a:latin typeface="Times New Roman"/>
              </a:rPr>
              <a:t>Ground </a:t>
            </a:r>
            <a:r>
              <a:rPr b="1" dirty="0" lang="en-US" sz="2000">
                <a:latin typeface="Times New Roman"/>
              </a:rPr>
              <a:t>wave ( &lt; 2 MHz )</a:t>
            </a:r>
            <a:r>
              <a:rPr b="1" dirty="0" lang="en-US" spc="-80" sz="2000">
                <a:latin typeface="Times New Roman"/>
              </a:rPr>
              <a:t> </a:t>
            </a:r>
            <a:r>
              <a:rPr b="1" dirty="0" lang="en-US" sz="2000">
                <a:latin typeface="Times New Roman"/>
              </a:rPr>
              <a:t>:</a:t>
            </a:r>
          </a:p>
          <a:p>
            <a:pPr indent="-287019" lvl="1" marL="756285" marR="6350">
              <a:lnSpc>
                <a:spcPct val="100000"/>
              </a:lnSpc>
              <a:spcBef>
                <a:spcPts val="480"/>
              </a:spcBef>
              <a:buFont typeface="Arial"/>
              <a:buChar char="–"/>
            </a:pPr>
            <a:r>
              <a:rPr dirty="0" lang="en-US" spc="-155" sz="2000">
                <a:latin typeface="Times New Roman"/>
              </a:rPr>
              <a:t>W</a:t>
            </a:r>
            <a:r>
              <a:rPr dirty="0" lang="en-US" spc="-15" sz="2000">
                <a:latin typeface="Times New Roman"/>
              </a:rPr>
              <a:t>a</a:t>
            </a:r>
            <a:r>
              <a:rPr dirty="0" lang="en-US" sz="2000">
                <a:latin typeface="Times New Roman"/>
              </a:rPr>
              <a:t>ves</a:t>
            </a:r>
            <a:r>
              <a:rPr dirty="0" lang="en-US" sz="2000">
                <a:latin typeface="Times New Roman"/>
              </a:rPr>
              <a:t/>
            </a:r>
            <a:r>
              <a:rPr dirty="0" lang="en-US" spc="-10" sz="2000">
                <a:latin typeface="Times New Roman"/>
              </a:rPr>
              <a:t>w</a:t>
            </a:r>
            <a:r>
              <a:rPr dirty="0" lang="en-US" sz="2000">
                <a:latin typeface="Times New Roman"/>
              </a:rPr>
              <a:t>i</a:t>
            </a:r>
            <a:r>
              <a:rPr dirty="0" lang="en-US" spc="-10" sz="2000">
                <a:latin typeface="Times New Roman"/>
              </a:rPr>
              <a:t>t</a:t>
            </a:r>
            <a:r>
              <a:rPr dirty="0" lang="en-US" sz="2000">
                <a:latin typeface="Times New Roman"/>
              </a:rPr>
              <a:t>h</a:t>
            </a:r>
            <a:r>
              <a:rPr dirty="0" lang="en-US" sz="2000">
                <a:latin typeface="Times New Roman"/>
              </a:rPr>
              <a:t/>
            </a:r>
            <a:r>
              <a:rPr dirty="0" lang="en-US" spc="-20" sz="2000">
                <a:latin typeface="Times New Roman"/>
              </a:rPr>
              <a:t>l</a:t>
            </a:r>
            <a:r>
              <a:rPr dirty="0" lang="en-US" sz="2000">
                <a:latin typeface="Times New Roman"/>
              </a:rPr>
              <a:t>ow</a:t>
            </a:r>
            <a:r>
              <a:rPr dirty="0" lang="en-US" sz="2000">
                <a:latin typeface="Times New Roman"/>
              </a:rPr>
              <a:t/>
            </a:r>
            <a:r>
              <a:rPr dirty="0" lang="en-US" spc="-10" sz="2000">
                <a:latin typeface="Times New Roman"/>
              </a:rPr>
              <a:t>f</a:t>
            </a:r>
            <a:r>
              <a:rPr dirty="0" lang="en-US" sz="2000">
                <a:latin typeface="Times New Roman"/>
              </a:rPr>
              <a:t>requ</a:t>
            </a:r>
            <a:r>
              <a:rPr dirty="0" lang="en-US" spc="-10" sz="2000">
                <a:latin typeface="Times New Roman"/>
              </a:rPr>
              <a:t>e</a:t>
            </a:r>
            <a:r>
              <a:rPr dirty="0" lang="en-US" sz="2000">
                <a:latin typeface="Times New Roman"/>
              </a:rPr>
              <a:t>nci</a:t>
            </a:r>
            <a:r>
              <a:rPr dirty="0" lang="en-US" spc="-15" sz="2000">
                <a:latin typeface="Times New Roman"/>
              </a:rPr>
              <a:t>e</a:t>
            </a:r>
            <a:r>
              <a:rPr dirty="0" lang="en-US" sz="2000">
                <a:latin typeface="Times New Roman"/>
              </a:rPr>
              <a:t>s</a:t>
            </a:r>
            <a:r>
              <a:rPr dirty="0" lang="en-US" sz="2000">
                <a:latin typeface="Times New Roman"/>
              </a:rPr>
              <a:t/>
            </a:r>
            <a:r>
              <a:rPr dirty="0" lang="en-US" spc="-10" sz="2000">
                <a:latin typeface="Times New Roman"/>
              </a:rPr>
              <a:t>f</a:t>
            </a:r>
            <a:r>
              <a:rPr dirty="0" lang="en-US" sz="2000">
                <a:latin typeface="Times New Roman"/>
              </a:rPr>
              <a:t>ol</a:t>
            </a:r>
            <a:r>
              <a:rPr dirty="0" lang="en-US" spc="-20" sz="2000">
                <a:latin typeface="Times New Roman"/>
              </a:rPr>
              <a:t>l</a:t>
            </a:r>
            <a:r>
              <a:rPr dirty="0" lang="en-US" sz="2000">
                <a:latin typeface="Times New Roman"/>
              </a:rPr>
              <a:t>ow</a:t>
            </a:r>
            <a:r>
              <a:rPr dirty="0" lang="en-US" sz="2000">
                <a:latin typeface="Times New Roman"/>
              </a:rPr>
              <a:t/>
            </a:r>
            <a:r>
              <a:rPr dirty="0" lang="en-US" spc="-20" sz="2000">
                <a:latin typeface="Times New Roman"/>
              </a:rPr>
              <a:t>t</a:t>
            </a:r>
            <a:r>
              <a:rPr dirty="0" lang="en-US" sz="2000">
                <a:latin typeface="Times New Roman"/>
              </a:rPr>
              <a:t>he</a:t>
            </a:r>
            <a:r>
              <a:rPr dirty="0" lang="en-US" sz="2000">
                <a:latin typeface="Times New Roman"/>
              </a:rPr>
              <a:t/>
            </a:r>
            <a:r>
              <a:rPr dirty="0" lang="en-US" sz="2000">
                <a:latin typeface="Times New Roman"/>
              </a:rPr>
              <a:t>ea</a:t>
            </a:r>
            <a:r>
              <a:rPr dirty="0" lang="en-US" spc="5" sz="2000">
                <a:latin typeface="Times New Roman"/>
              </a:rPr>
              <a:t>r</a:t>
            </a:r>
            <a:r>
              <a:rPr dirty="0" lang="en-US" spc="-15" sz="2000">
                <a:latin typeface="Times New Roman"/>
              </a:rPr>
              <a:t>t</a:t>
            </a:r>
            <a:r>
              <a:rPr dirty="0" lang="en-US" sz="2000">
                <a:latin typeface="Times New Roman"/>
              </a:rPr>
              <a:t>h</a:t>
            </a:r>
            <a:r>
              <a:rPr dirty="0" lang="en-US" spc="-105" sz="2000">
                <a:latin typeface="Times New Roman"/>
              </a:rPr>
              <a:t>’</a:t>
            </a:r>
            <a:r>
              <a:rPr dirty="0" lang="en-US" sz="2000">
                <a:latin typeface="Times New Roman"/>
              </a:rPr>
              <a:t>s</a:t>
            </a:r>
            <a:r>
              <a:rPr dirty="0" lang="en-US" sz="2000">
                <a:latin typeface="Times New Roman"/>
              </a:rPr>
              <a:t/>
            </a:r>
            <a:r>
              <a:rPr dirty="0" lang="en-US" sz="2000">
                <a:latin typeface="Times New Roman"/>
              </a:rPr>
              <a:t>su</a:t>
            </a:r>
            <a:r>
              <a:rPr dirty="0" lang="en-US" spc="-15" sz="2000">
                <a:latin typeface="Times New Roman"/>
              </a:rPr>
              <a:t>r</a:t>
            </a:r>
            <a:r>
              <a:rPr dirty="0" lang="en-US" sz="2000">
                <a:latin typeface="Times New Roman"/>
              </a:rPr>
              <a:t>f</a:t>
            </a:r>
            <a:r>
              <a:rPr dirty="0" lang="en-US" spc="-10" sz="2000">
                <a:latin typeface="Times New Roman"/>
              </a:rPr>
              <a:t>a</a:t>
            </a:r>
            <a:r>
              <a:rPr dirty="0" lang="en-US" sz="2000">
                <a:latin typeface="Times New Roman"/>
              </a:rPr>
              <a:t>ce</a:t>
            </a:r>
            <a:r>
              <a:rPr dirty="0" lang="en-US" sz="2000">
                <a:latin typeface="Times New Roman"/>
              </a:rPr>
              <a:t/>
            </a:r>
            <a:r>
              <a:rPr dirty="0" lang="en-US" sz="2000">
                <a:latin typeface="Times New Roman"/>
              </a:rPr>
              <a:t>and</a:t>
            </a:r>
            <a:r>
              <a:rPr dirty="0" lang="en-US" sz="2000">
                <a:latin typeface="Times New Roman"/>
              </a:rPr>
              <a:t/>
            </a:r>
            <a:r>
              <a:rPr dirty="0" lang="en-US" sz="2000">
                <a:latin typeface="Times New Roman"/>
              </a:rPr>
              <a:t>c</a:t>
            </a:r>
            <a:r>
              <a:rPr dirty="0" lang="en-US" spc="-20" sz="2000">
                <a:latin typeface="Times New Roman"/>
              </a:rPr>
              <a:t>a</a:t>
            </a:r>
            <a:r>
              <a:rPr dirty="0" lang="en-US" sz="2000">
                <a:latin typeface="Times New Roman"/>
              </a:rPr>
              <a:t>n  </a:t>
            </a:r>
            <a:r>
              <a:rPr dirty="0" lang="en-US" sz="2000">
                <a:latin typeface="Times New Roman"/>
              </a:rPr>
              <a:t>propagate long</a:t>
            </a:r>
            <a:r>
              <a:rPr dirty="0" lang="en-US" spc="-60" sz="2000">
                <a:latin typeface="Times New Roman"/>
              </a:rPr>
              <a:t> </a:t>
            </a:r>
            <a:r>
              <a:rPr dirty="0" lang="en-US" sz="2000">
                <a:latin typeface="Times New Roman"/>
              </a:rPr>
              <a:t>distances.</a:t>
            </a:r>
          </a:p>
          <a:p>
            <a:pPr indent="-287019" lvl="1" marL="756285">
              <a:lnSpc>
                <a:spcPct val="100000"/>
              </a:lnSpc>
              <a:spcBef>
                <a:spcPts val="480"/>
              </a:spcBef>
              <a:buFont typeface="Arial"/>
              <a:buChar char="–"/>
            </a:pPr>
            <a:r>
              <a:rPr dirty="0" lang="en-US" sz="2000">
                <a:latin typeface="Times New Roman"/>
              </a:rPr>
              <a:t>These waves are used </a:t>
            </a:r>
            <a:r>
              <a:rPr dirty="0" lang="en-US" spc="-20" sz="2000">
                <a:latin typeface="Times New Roman"/>
              </a:rPr>
              <a:t>for, </a:t>
            </a:r>
            <a:r>
              <a:rPr dirty="0" lang="en-US" sz="2000">
                <a:latin typeface="Times New Roman"/>
              </a:rPr>
              <a:t>e.g., </a:t>
            </a:r>
            <a:r>
              <a:rPr dirty="0" lang="en-US" spc="-5" sz="2000">
                <a:latin typeface="Times New Roman"/>
              </a:rPr>
              <a:t>submarine communication </a:t>
            </a:r>
            <a:r>
              <a:rPr dirty="0" lang="en-US" sz="2000">
                <a:latin typeface="Times New Roman"/>
              </a:rPr>
              <a:t>or </a:t>
            </a:r>
            <a:r>
              <a:rPr dirty="0" lang="en-US" spc="5" sz="2000">
                <a:latin typeface="Times New Roman"/>
              </a:rPr>
              <a:t>AM</a:t>
            </a:r>
            <a:r>
              <a:rPr dirty="0" lang="en-US" spc="-200" sz="2000">
                <a:latin typeface="Times New Roman"/>
              </a:rPr>
              <a:t> </a:t>
            </a:r>
            <a:r>
              <a:rPr dirty="0" lang="en-US" sz="2000">
                <a:latin typeface="Times New Roman"/>
              </a:rPr>
              <a:t>radio.</a:t>
            </a:r>
          </a:p>
          <a:p>
            <a:pPr indent="-343535" marL="355600">
              <a:lnSpc>
                <a:spcPct val="100000"/>
              </a:lnSpc>
              <a:spcBef>
                <a:spcPts val="480"/>
              </a:spcBef>
              <a:buFont typeface="Arial"/>
              <a:buChar char="•"/>
            </a:pPr>
            <a:r>
              <a:rPr b="1" dirty="0" lang="en-US" sz="2000">
                <a:latin typeface="Times New Roman"/>
              </a:rPr>
              <a:t>Sky wave ( 2 – 30 MHz )</a:t>
            </a:r>
            <a:r>
              <a:rPr b="1" dirty="0" lang="en-US" spc="-85" sz="2000">
                <a:latin typeface="Times New Roman"/>
              </a:rPr>
              <a:t> </a:t>
            </a:r>
            <a:r>
              <a:rPr b="1" dirty="0" lang="en-US" sz="2000">
                <a:latin typeface="Times New Roman"/>
              </a:rPr>
              <a:t>:</a:t>
            </a:r>
          </a:p>
          <a:p>
            <a:pPr indent="-287019" lvl="1" marL="756285" marR="5715">
              <a:lnSpc>
                <a:spcPct val="100000"/>
              </a:lnSpc>
              <a:spcBef>
                <a:spcPts val="484"/>
              </a:spcBef>
              <a:buFont typeface="Arial"/>
              <a:buChar char="–"/>
            </a:pPr>
            <a:r>
              <a:rPr dirty="0" lang="en-US" spc="-5" sz="2000">
                <a:latin typeface="Times New Roman"/>
              </a:rPr>
              <a:t>Many international broadcasts and amateur radio </a:t>
            </a:r>
            <a:r>
              <a:rPr dirty="0" lang="en-US" sz="2000">
                <a:latin typeface="Times New Roman"/>
              </a:rPr>
              <a:t>use </a:t>
            </a:r>
            <a:r>
              <a:rPr dirty="0" lang="en-US" spc="-5" sz="2000">
                <a:latin typeface="Times New Roman"/>
              </a:rPr>
              <a:t>these short waves  </a:t>
            </a:r>
            <a:r>
              <a:rPr dirty="0" lang="en-US" sz="2000">
                <a:latin typeface="Times New Roman"/>
              </a:rPr>
              <a:t>that are </a:t>
            </a:r>
            <a:r>
              <a:rPr dirty="0" lang="en-US" spc="-5" sz="2000">
                <a:latin typeface="Times New Roman"/>
              </a:rPr>
              <a:t>reflected at </a:t>
            </a:r>
            <a:r>
              <a:rPr dirty="0" lang="en-US" sz="2000">
                <a:latin typeface="Times New Roman"/>
              </a:rPr>
              <a:t>the</a:t>
            </a:r>
            <a:r>
              <a:rPr dirty="0" lang="en-US" spc="-70" sz="2000">
                <a:latin typeface="Times New Roman"/>
              </a:rPr>
              <a:t> </a:t>
            </a:r>
            <a:r>
              <a:rPr dirty="0" lang="en-US" sz="2000">
                <a:latin typeface="Times New Roman"/>
              </a:rPr>
              <a:t>ionosphere.</a:t>
            </a:r>
          </a:p>
          <a:p>
            <a:pPr indent="-287019" lvl="1" marL="756285">
              <a:lnSpc>
                <a:spcPct val="100000"/>
              </a:lnSpc>
              <a:spcBef>
                <a:spcPts val="475"/>
              </a:spcBef>
              <a:buFont typeface="Arial"/>
              <a:buChar char="–"/>
            </a:pPr>
            <a:r>
              <a:rPr dirty="0" lang="en-US" sz="2000">
                <a:latin typeface="Times New Roman"/>
              </a:rPr>
              <a:t>This way </a:t>
            </a:r>
            <a:r>
              <a:rPr dirty="0" lang="en-US" spc="-5" sz="2000">
                <a:latin typeface="Times New Roman"/>
              </a:rPr>
              <a:t>the </a:t>
            </a:r>
            <a:r>
              <a:rPr dirty="0" lang="en-US" sz="2000">
                <a:latin typeface="Times New Roman"/>
              </a:rPr>
              <a:t>waves </a:t>
            </a:r>
            <a:r>
              <a:rPr dirty="0" lang="en-US" spc="-5" sz="2000">
                <a:latin typeface="Times New Roman"/>
              </a:rPr>
              <a:t>can bounce back and forth</a:t>
            </a:r>
            <a:r>
              <a:rPr dirty="0" lang="en-US" spc="265" sz="2000">
                <a:latin typeface="Times New Roman"/>
              </a:rPr>
              <a:t> </a:t>
            </a:r>
            <a:r>
              <a:rPr dirty="0" lang="en-US" spc="-5" sz="2000">
                <a:latin typeface="Times New Roman"/>
              </a:rPr>
              <a:t>between</a:t>
            </a:r>
            <a:r>
              <a:rPr dirty="0" lang="en-US" spc="30" sz="2000">
                <a:latin typeface="Times New Roman"/>
              </a:rPr>
              <a:t> </a:t>
            </a:r>
            <a:r>
              <a:rPr dirty="0" lang="en-US" spc="-5" sz="2000">
                <a:latin typeface="Times New Roman"/>
              </a:rPr>
              <a:t>theionosphere</a:t>
            </a:r>
          </a:p>
          <a:p>
            <a:pPr marL="756285">
              <a:lnSpc>
                <a:spcPct val="100000"/>
              </a:lnSpc>
            </a:pPr>
            <a:r>
              <a:rPr dirty="0" lang="en-US" sz="2000">
                <a:latin typeface="Times New Roman"/>
              </a:rPr>
              <a:t>and the </a:t>
            </a:r>
            <a:r>
              <a:rPr dirty="0" lang="en-US" spc="-15" sz="2000">
                <a:latin typeface="Times New Roman"/>
              </a:rPr>
              <a:t>earth’s </a:t>
            </a:r>
            <a:r>
              <a:rPr dirty="0" lang="en-US" sz="2000">
                <a:latin typeface="Times New Roman"/>
              </a:rPr>
              <a:t>surface, travelling around the</a:t>
            </a:r>
            <a:r>
              <a:rPr dirty="0" lang="en-US" spc="-175" sz="2000">
                <a:latin typeface="Times New Roman"/>
              </a:rPr>
              <a:t> </a:t>
            </a:r>
            <a:r>
              <a:rPr dirty="0" lang="en-US" sz="2000">
                <a:latin typeface="Times New Roman"/>
              </a:rPr>
              <a:t>world.</a:t>
            </a:r>
          </a:p>
          <a:p>
            <a:pPr indent="-343535" marL="355600">
              <a:lnSpc>
                <a:spcPct val="100000"/>
              </a:lnSpc>
              <a:spcBef>
                <a:spcPts val="484"/>
              </a:spcBef>
              <a:buFont typeface="Arial"/>
              <a:buChar char="•"/>
            </a:pPr>
            <a:r>
              <a:rPr b="1" dirty="0" err="1" lang="en-US" spc="-5" sz="2000">
                <a:latin typeface="Times New Roman"/>
              </a:rPr>
              <a:t>Line-of-sight</a:t>
            </a:r>
            <a:r>
              <a:rPr b="1" dirty="0" lang="en-US" spc="-5" sz="2000">
                <a:latin typeface="Times New Roman"/>
              </a:rPr>
              <a:t> </a:t>
            </a:r>
            <a:r>
              <a:rPr b="1" dirty="0" lang="en-US" sz="2000">
                <a:latin typeface="Times New Roman"/>
              </a:rPr>
              <a:t>( &gt; 30 MHz )</a:t>
            </a:r>
            <a:r>
              <a:rPr b="1" dirty="0" lang="en-US" spc="-80" sz="2000">
                <a:latin typeface="Times New Roman"/>
              </a:rPr>
              <a:t> </a:t>
            </a:r>
            <a:r>
              <a:rPr b="1" dirty="0" lang="en-US" sz="2000">
                <a:latin typeface="Times New Roman"/>
              </a:rPr>
              <a:t>:</a:t>
            </a:r>
          </a:p>
          <a:p>
            <a:pPr algn="l" indent="-287019" lvl="1" marL="756285" marR="5080">
              <a:lnSpc>
                <a:spcPct val="100000"/>
              </a:lnSpc>
              <a:spcBef>
                <a:spcPts val="480"/>
              </a:spcBef>
              <a:buFont typeface="Arial"/>
              <a:buChar char="–"/>
            </a:pPr>
            <a:r>
              <a:rPr dirty="0" lang="en-US" sz="2000">
                <a:latin typeface="Times New Roman"/>
              </a:rPr>
              <a:t>Mobile phone </a:t>
            </a:r>
            <a:r>
              <a:rPr dirty="0" lang="en-US" spc="-5" sz="2000">
                <a:latin typeface="Times New Roman"/>
              </a:rPr>
              <a:t>systems, </a:t>
            </a:r>
            <a:r>
              <a:rPr dirty="0" lang="en-US" spc="-10" sz="2000">
                <a:latin typeface="Times New Roman"/>
              </a:rPr>
              <a:t>satellite systems, </a:t>
            </a:r>
            <a:r>
              <a:rPr dirty="0" lang="en-US" spc="-5" sz="2000">
                <a:latin typeface="Times New Roman"/>
              </a:rPr>
              <a:t>cordless telephones etc. </a:t>
            </a:r>
            <a:r>
              <a:rPr dirty="0" lang="en-US" sz="2000">
                <a:latin typeface="Times New Roman"/>
              </a:rPr>
              <a:t>use  even </a:t>
            </a:r>
            <a:r>
              <a:rPr dirty="0" lang="en-US" spc="-5" sz="2000">
                <a:latin typeface="Times New Roman"/>
              </a:rPr>
              <a:t>higher frequencies. The emitted waves follow </a:t>
            </a:r>
            <a:r>
              <a:rPr dirty="0" lang="en-US" sz="2000">
                <a:latin typeface="Times New Roman"/>
              </a:rPr>
              <a:t>a </a:t>
            </a:r>
            <a:r>
              <a:rPr dirty="0" lang="en-US" spc="-5" sz="2000">
                <a:latin typeface="Times New Roman"/>
              </a:rPr>
              <a:t>straight line </a:t>
            </a:r>
            <a:r>
              <a:rPr dirty="0" lang="en-US" spc="-10" sz="2000">
                <a:latin typeface="Times New Roman"/>
              </a:rPr>
              <a:t>of  </a:t>
            </a:r>
            <a:r>
              <a:rPr dirty="0" lang="en-US" spc="-5" sz="2000">
                <a:latin typeface="Times New Roman"/>
              </a:rPr>
              <a:t>sight. This enables direct communication </a:t>
            </a:r>
            <a:r>
              <a:rPr dirty="0" lang="en-US" sz="2000">
                <a:latin typeface="Times New Roman"/>
              </a:rPr>
              <a:t>with </a:t>
            </a:r>
            <a:r>
              <a:rPr dirty="0" lang="en-US" spc="-10" sz="2000">
                <a:latin typeface="Times New Roman"/>
              </a:rPr>
              <a:t>satellites </a:t>
            </a:r>
            <a:r>
              <a:rPr dirty="0" lang="en-US" sz="2000">
                <a:latin typeface="Times New Roman"/>
              </a:rPr>
              <a:t>or </a:t>
            </a:r>
            <a:r>
              <a:rPr dirty="0" lang="en-US" spc="-5" sz="2000">
                <a:latin typeface="Times New Roman"/>
              </a:rPr>
              <a:t>microwave  </a:t>
            </a:r>
            <a:r>
              <a:rPr dirty="0" lang="en-US" sz="2000">
                <a:latin typeface="Times New Roman"/>
              </a:rPr>
              <a:t>links on the</a:t>
            </a:r>
            <a:r>
              <a:rPr dirty="0" lang="en-US" spc="-50" sz="2000">
                <a:latin typeface="Times New Roman"/>
              </a:rPr>
              <a:t> </a:t>
            </a:r>
            <a:r>
              <a:rPr dirty="0" lang="en-US" sz="2000">
                <a:latin typeface="Times New Roman"/>
              </a:rPr>
              <a:t>ground.</a:t>
            </a:r>
            <a:endParaRPr dirty="0" lang="en-US" sz="2000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756309" y="533527"/>
            <a:ext cx="7630158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2.1. </a:t>
            </a:r>
            <a:r>
              <a:rPr dirty="0" lang="en-US" spc="-10"/>
              <a:t>Frequencies </a:t>
            </a:r>
            <a:r>
              <a:rPr dirty="0" lang="en-US"/>
              <a:t>for radio</a:t>
            </a:r>
            <a:r>
              <a:rPr dirty="0" lang="en-US" spc="-50"/>
              <a:t> </a:t>
            </a:r>
            <a:r>
              <a:rPr dirty="0" lang="en-US" spc="-5"/>
              <a:t>transmission</a:t>
            </a:r>
            <a:endParaRPr dirty="0" lang="en-US" spc="-5"/>
          </a:p>
        </p:txBody>
      </p:sp>
      <p:sp>
        <p:nvSpPr>
          <p:cNvPr id="3" name="object 3"/>
          <p:cNvSpPr/>
          <p:nvPr/>
        </p:nvSpPr>
        <p:spPr>
          <a:xfrm rot="0">
            <a:off x="463545" y="1483083"/>
            <a:ext cx="8223254" cy="5016776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301620" y="533527"/>
            <a:ext cx="4543425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2.4. Signal</a:t>
            </a:r>
            <a:r>
              <a:rPr dirty="0" lang="en-US" spc="-85"/>
              <a:t> </a:t>
            </a:r>
            <a:r>
              <a:rPr dirty="0" lang="en-US" spc="-5"/>
              <a:t>propagation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624024"/>
            <a:ext cx="8073390" cy="379984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algn="l" marL="12700">
              <a:lnSpc>
                <a:spcPct val="100000"/>
              </a:lnSpc>
              <a:spcBef>
                <a:spcPts val="95"/>
              </a:spcBef>
            </a:pPr>
            <a:r>
              <a:rPr b="1" dirty="0" lang="en-US" sz="2200">
                <a:latin typeface="Times New Roman"/>
              </a:rPr>
              <a:t>2.4.2 </a:t>
            </a:r>
            <a:r>
              <a:rPr b="1" dirty="0" lang="en-US" spc="-5" sz="2200">
                <a:latin typeface="Times New Roman"/>
              </a:rPr>
              <a:t>Additional </a:t>
            </a:r>
            <a:r>
              <a:rPr b="1" dirty="0" lang="en-US" sz="2200">
                <a:latin typeface="Times New Roman"/>
              </a:rPr>
              <a:t>signal </a:t>
            </a:r>
            <a:r>
              <a:rPr b="1" dirty="0" lang="en-US" spc="-5" sz="2200">
                <a:latin typeface="Times New Roman"/>
              </a:rPr>
              <a:t>propagation</a:t>
            </a:r>
            <a:r>
              <a:rPr b="1" dirty="0" lang="en-US" spc="-135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effects</a:t>
            </a:r>
          </a:p>
          <a:p>
            <a:pPr algn="l" indent="-343535" marL="355600" marR="5080">
              <a:lnSpc>
                <a:spcPct val="100000"/>
              </a:lnSpc>
              <a:spcBef>
                <a:spcPts val="173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signal propagation in free space almost follows a straight line, like  </a:t>
            </a:r>
            <a:r>
              <a:rPr dirty="0" lang="en-US" sz="2200">
                <a:latin typeface="Times New Roman"/>
              </a:rPr>
              <a:t>light.</a:t>
            </a:r>
          </a:p>
          <a:p>
            <a:pPr algn="l" indent="-343535" marL="35560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But</a:t>
            </a:r>
            <a:r>
              <a:rPr dirty="0" lang="en-US" spc="32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in</a:t>
            </a:r>
            <a:r>
              <a:rPr dirty="0" lang="en-US" spc="32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real</a:t>
            </a:r>
            <a:r>
              <a:rPr dirty="0" lang="en-US" spc="31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life,</a:t>
            </a:r>
            <a:r>
              <a:rPr dirty="0" lang="en-US" spc="32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we</a:t>
            </a:r>
            <a:r>
              <a:rPr dirty="0" lang="en-US" spc="32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rarely</a:t>
            </a:r>
            <a:r>
              <a:rPr dirty="0" lang="en-US" spc="32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have</a:t>
            </a:r>
            <a:r>
              <a:rPr dirty="0" lang="en-US" spc="32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</a:t>
            </a:r>
            <a:r>
              <a:rPr dirty="0" lang="en-US" spc="315" sz="2200">
                <a:latin typeface="Times New Roman"/>
              </a:rPr>
              <a:t> </a:t>
            </a:r>
            <a:r>
              <a:rPr dirty="0" err="1" lang="en-US" sz="2200">
                <a:latin typeface="Times New Roman"/>
              </a:rPr>
              <a:t>line-of-sight</a:t>
            </a:r>
            <a:r>
              <a:rPr dirty="0" lang="en-US" spc="32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between</a:t>
            </a:r>
            <a:r>
              <a:rPr dirty="0" lang="en-US" spc="32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the</a:t>
            </a:r>
            <a:r>
              <a:rPr dirty="0" lang="en-US" spc="31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sender</a:t>
            </a:r>
          </a:p>
          <a:p>
            <a:pPr algn="l" marL="355600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and receiver of radio</a:t>
            </a:r>
            <a:r>
              <a:rPr dirty="0" lang="en-US" spc="3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signals.</a:t>
            </a:r>
          </a:p>
          <a:p>
            <a:pPr algn="l" indent="-343535" marL="355600" marR="5715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Mobile phones are </a:t>
            </a:r>
            <a:r>
              <a:rPr dirty="0" lang="en-US" sz="2200">
                <a:latin typeface="Times New Roman"/>
              </a:rPr>
              <a:t>typically </a:t>
            </a:r>
            <a:r>
              <a:rPr dirty="0" lang="en-US" spc="-5" sz="2200">
                <a:latin typeface="Times New Roman"/>
              </a:rPr>
              <a:t>used in big cities with skyscrapers, </a:t>
            </a:r>
            <a:r>
              <a:rPr dirty="0" lang="en-US" sz="2200">
                <a:latin typeface="Times New Roman"/>
              </a:rPr>
              <a:t>on  </a:t>
            </a:r>
            <a:r>
              <a:rPr dirty="0" lang="en-US" spc="-5" sz="2200">
                <a:latin typeface="Times New Roman"/>
              </a:rPr>
              <a:t>mountains, inside buildings, while driving through an alley</a:t>
            </a:r>
            <a:r>
              <a:rPr dirty="0" lang="en-US" spc="8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etc.</a:t>
            </a:r>
          </a:p>
          <a:p>
            <a:pPr algn="l" indent="-343535" marL="355600" marR="635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Here several </a:t>
            </a:r>
            <a:r>
              <a:rPr dirty="0" lang="en-US" spc="-10" sz="2200">
                <a:latin typeface="Times New Roman"/>
              </a:rPr>
              <a:t>effects </a:t>
            </a:r>
            <a:r>
              <a:rPr dirty="0" lang="en-US" sz="2200">
                <a:latin typeface="Times New Roman"/>
              </a:rPr>
              <a:t>occur </a:t>
            </a:r>
            <a:r>
              <a:rPr dirty="0" lang="en-US" spc="-5" sz="2200">
                <a:latin typeface="Times New Roman"/>
              </a:rPr>
              <a:t>in addition </a:t>
            </a:r>
            <a:r>
              <a:rPr dirty="0" lang="en-US" spc="-10" sz="2200">
                <a:latin typeface="Times New Roman"/>
              </a:rPr>
              <a:t>to </a:t>
            </a:r>
            <a:r>
              <a:rPr dirty="0" lang="en-US" spc="-5" sz="2200">
                <a:latin typeface="Times New Roman"/>
              </a:rPr>
              <a:t>the attenuation caused </a:t>
            </a:r>
            <a:r>
              <a:rPr dirty="0" lang="en-US" spc="-15" sz="2200">
                <a:latin typeface="Times New Roman"/>
              </a:rPr>
              <a:t>by </a:t>
            </a:r>
            <a:r>
              <a:rPr dirty="0" lang="en-US" spc="52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the distance between sender and </a:t>
            </a:r>
            <a:r>
              <a:rPr dirty="0" lang="en-US" spc="-15" sz="2200">
                <a:latin typeface="Times New Roman"/>
              </a:rPr>
              <a:t>receiver, </a:t>
            </a:r>
            <a:r>
              <a:rPr dirty="0" lang="en-US" spc="-5" sz="2200">
                <a:latin typeface="Times New Roman"/>
              </a:rPr>
              <a:t>which are again very  </a:t>
            </a:r>
            <a:r>
              <a:rPr dirty="0" lang="en-US" spc="-10" sz="2200">
                <a:latin typeface="Times New Roman"/>
              </a:rPr>
              <a:t>much </a:t>
            </a:r>
            <a:r>
              <a:rPr dirty="0" lang="en-US" spc="-5" sz="2200">
                <a:latin typeface="Times New Roman"/>
              </a:rPr>
              <a:t>frequency</a:t>
            </a:r>
            <a:r>
              <a:rPr dirty="0" lang="en-US" spc="3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dependent.</a:t>
            </a:r>
            <a:endParaRPr dirty="0" lang="en-US" spc="-5" sz="2200">
              <a:latin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301620" y="471881"/>
            <a:ext cx="4545965" cy="57467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2.4. Signal</a:t>
            </a:r>
            <a:r>
              <a:rPr dirty="0" lang="en-US" spc="-75"/>
              <a:t> </a:t>
            </a:r>
            <a:r>
              <a:rPr dirty="0" lang="en-US" spc="-5"/>
              <a:t>propagation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395729"/>
            <a:ext cx="8074658" cy="5122545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algn="l" indent="-343535" marL="35560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10" sz="2200">
                <a:latin typeface="Times New Roman"/>
              </a:rPr>
              <a:t>An</a:t>
            </a:r>
            <a:r>
              <a:rPr dirty="0" lang="en-US" spc="18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extreme</a:t>
            </a:r>
            <a:r>
              <a:rPr dirty="0" lang="en-US" spc="17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form</a:t>
            </a:r>
            <a:r>
              <a:rPr dirty="0" lang="en-US" spc="16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of</a:t>
            </a:r>
            <a:r>
              <a:rPr dirty="0" lang="en-US" spc="18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attenuation</a:t>
            </a:r>
            <a:r>
              <a:rPr dirty="0" lang="en-US" spc="20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is</a:t>
            </a:r>
            <a:r>
              <a:rPr dirty="0" lang="en-US" spc="170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blocking</a:t>
            </a:r>
            <a:r>
              <a:rPr b="1" dirty="0" lang="en-US" spc="19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or</a:t>
            </a:r>
            <a:r>
              <a:rPr dirty="0" lang="en-US" spc="180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shadowing</a:t>
            </a:r>
            <a:r>
              <a:rPr b="1" dirty="0" lang="en-US" spc="19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of</a:t>
            </a:r>
            <a:r>
              <a:rPr dirty="0" lang="en-US" spc="18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radio</a:t>
            </a:r>
          </a:p>
          <a:p>
            <a:pPr algn="l" marL="355600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signals due to </a:t>
            </a:r>
            <a:r>
              <a:rPr b="1" dirty="0" lang="en-US" sz="2200">
                <a:latin typeface="Times New Roman"/>
              </a:rPr>
              <a:t>large</a:t>
            </a:r>
            <a:r>
              <a:rPr b="1" dirty="0" lang="en-US" spc="-20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obstacles</a:t>
            </a:r>
            <a:r>
              <a:rPr dirty="0" lang="en-US" spc="-5" sz="2200">
                <a:latin typeface="Times New Roman"/>
              </a:rPr>
              <a:t>.</a:t>
            </a:r>
          </a:p>
          <a:p>
            <a:pPr algn="l" indent="-287019" lvl="1" marL="756285" marR="5080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dirty="0" lang="en-US" spc="-5" sz="2200">
                <a:latin typeface="Times New Roman"/>
              </a:rPr>
              <a:t>The higher </a:t>
            </a:r>
            <a:r>
              <a:rPr dirty="0" lang="en-US" sz="2200">
                <a:latin typeface="Times New Roman"/>
              </a:rPr>
              <a:t>the </a:t>
            </a:r>
            <a:r>
              <a:rPr dirty="0" lang="en-US" spc="-5" sz="2200">
                <a:latin typeface="Times New Roman"/>
              </a:rPr>
              <a:t>frequency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a signal, the </a:t>
            </a:r>
            <a:r>
              <a:rPr dirty="0" lang="en-US" spc="-10" sz="2200">
                <a:latin typeface="Times New Roman"/>
              </a:rPr>
              <a:t>more </a:t>
            </a:r>
            <a:r>
              <a:rPr dirty="0" lang="en-US" spc="-5" sz="2200">
                <a:latin typeface="Times New Roman"/>
              </a:rPr>
              <a:t>it </a:t>
            </a:r>
            <a:r>
              <a:rPr dirty="0" lang="en-US" sz="2200">
                <a:latin typeface="Times New Roman"/>
              </a:rPr>
              <a:t>behaves </a:t>
            </a:r>
            <a:r>
              <a:rPr dirty="0" lang="en-US" spc="-5" sz="2200">
                <a:latin typeface="Times New Roman"/>
              </a:rPr>
              <a:t>like </a:t>
            </a:r>
            <a:r>
              <a:rPr dirty="0" lang="en-US" spc="54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light. </a:t>
            </a:r>
            <a:r>
              <a:rPr dirty="0" lang="en-US" spc="-5" sz="2200">
                <a:latin typeface="Times New Roman"/>
              </a:rPr>
              <a:t>Even </a:t>
            </a:r>
            <a:r>
              <a:rPr dirty="0" lang="en-US" spc="-10" sz="2200">
                <a:latin typeface="Times New Roman"/>
              </a:rPr>
              <a:t>small </a:t>
            </a:r>
            <a:r>
              <a:rPr dirty="0" lang="en-US" spc="-5" sz="2200">
                <a:latin typeface="Times New Roman"/>
              </a:rPr>
              <a:t>obstacles like a simple wall, a </a:t>
            </a:r>
            <a:r>
              <a:rPr dirty="0" lang="en-US" sz="2200">
                <a:latin typeface="Times New Roman"/>
              </a:rPr>
              <a:t>truck on </a:t>
            </a:r>
            <a:r>
              <a:rPr dirty="0" lang="en-US" spc="-5" sz="2200">
                <a:latin typeface="Times New Roman"/>
              </a:rPr>
              <a:t>the  street, </a:t>
            </a:r>
            <a:r>
              <a:rPr dirty="0" lang="en-US" sz="2200">
                <a:latin typeface="Times New Roman"/>
              </a:rPr>
              <a:t>or </a:t>
            </a:r>
            <a:r>
              <a:rPr dirty="0" lang="en-US" spc="-5" sz="2200">
                <a:latin typeface="Times New Roman"/>
              </a:rPr>
              <a:t>trees in an alley </a:t>
            </a:r>
            <a:r>
              <a:rPr dirty="0" lang="en-US" spc="-10" sz="2200">
                <a:latin typeface="Times New Roman"/>
              </a:rPr>
              <a:t>may </a:t>
            </a:r>
            <a:r>
              <a:rPr dirty="0" lang="en-US" spc="-5" sz="2200">
                <a:latin typeface="Times New Roman"/>
              </a:rPr>
              <a:t>block the</a:t>
            </a:r>
            <a:r>
              <a:rPr dirty="0" lang="en-US" spc="8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signal.</a:t>
            </a:r>
          </a:p>
          <a:p>
            <a:pPr algn="l" indent="-343535" marL="355600" marR="508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Another </a:t>
            </a:r>
            <a:r>
              <a:rPr dirty="0" lang="en-US" spc="-10" sz="2200">
                <a:latin typeface="Times New Roman"/>
              </a:rPr>
              <a:t>effect </a:t>
            </a:r>
            <a:r>
              <a:rPr dirty="0" lang="en-US" spc="-5" sz="2200">
                <a:latin typeface="Times New Roman"/>
              </a:rPr>
              <a:t>is the </a:t>
            </a:r>
            <a:r>
              <a:rPr b="1" dirty="0" lang="en-US" spc="-10" sz="2200">
                <a:latin typeface="Times New Roman"/>
              </a:rPr>
              <a:t>reflection </a:t>
            </a:r>
            <a:r>
              <a:rPr dirty="0" lang="en-US" spc="-5" sz="2200">
                <a:latin typeface="Times New Roman"/>
              </a:rPr>
              <a:t>of signals. If an object is </a:t>
            </a:r>
            <a:r>
              <a:rPr dirty="0" lang="en-US" spc="-15" sz="2200">
                <a:latin typeface="Times New Roman"/>
              </a:rPr>
              <a:t>large  </a:t>
            </a:r>
            <a:r>
              <a:rPr dirty="0" lang="en-US" spc="-5" sz="2200">
                <a:latin typeface="Times New Roman"/>
              </a:rPr>
              <a:t>compared to </a:t>
            </a:r>
            <a:r>
              <a:rPr dirty="0" lang="en-US" sz="2200">
                <a:latin typeface="Times New Roman"/>
              </a:rPr>
              <a:t>the </a:t>
            </a:r>
            <a:r>
              <a:rPr dirty="0" lang="en-US" spc="-5" sz="2200">
                <a:latin typeface="Times New Roman"/>
              </a:rPr>
              <a:t>wavelength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the signal, e.g., </a:t>
            </a:r>
            <a:r>
              <a:rPr dirty="0" lang="en-US" sz="2200">
                <a:latin typeface="Times New Roman"/>
              </a:rPr>
              <a:t>huge </a:t>
            </a:r>
            <a:r>
              <a:rPr dirty="0" lang="en-US" spc="-5" sz="2200">
                <a:latin typeface="Times New Roman"/>
              </a:rPr>
              <a:t>buildings,  mountains, </a:t>
            </a:r>
            <a:r>
              <a:rPr dirty="0" lang="en-US" sz="2200">
                <a:latin typeface="Times New Roman"/>
              </a:rPr>
              <a:t>or the </a:t>
            </a:r>
            <a:r>
              <a:rPr dirty="0" lang="en-US" spc="-5" sz="2200">
                <a:latin typeface="Times New Roman"/>
              </a:rPr>
              <a:t>surface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the earth, the signal is</a:t>
            </a:r>
            <a:r>
              <a:rPr dirty="0" lang="en-US" spc="5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reflected.</a:t>
            </a:r>
          </a:p>
          <a:p>
            <a:pPr algn="l" indent="-287019" lvl="1" marL="756285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dirty="0" lang="en-US" spc="-5" sz="2200">
                <a:latin typeface="Times New Roman"/>
              </a:rPr>
              <a:t>The</a:t>
            </a:r>
            <a:r>
              <a:rPr dirty="0" lang="en-US" spc="32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reflected</a:t>
            </a:r>
            <a:r>
              <a:rPr dirty="0" lang="en-US" spc="33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signal</a:t>
            </a:r>
            <a:r>
              <a:rPr dirty="0" lang="en-US" spc="32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is</a:t>
            </a:r>
            <a:r>
              <a:rPr dirty="0" lang="en-US" spc="31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not</a:t>
            </a:r>
            <a:r>
              <a:rPr dirty="0" lang="en-US" spc="32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as</a:t>
            </a:r>
            <a:r>
              <a:rPr dirty="0" lang="en-US" spc="32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strong</a:t>
            </a:r>
            <a:r>
              <a:rPr dirty="0" lang="en-US" spc="33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as</a:t>
            </a:r>
            <a:r>
              <a:rPr dirty="0" lang="en-US" spc="31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the</a:t>
            </a:r>
            <a:r>
              <a:rPr dirty="0" lang="en-US" spc="32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original,</a:t>
            </a:r>
            <a:r>
              <a:rPr dirty="0" lang="en-US" spc="34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as</a:t>
            </a:r>
            <a:r>
              <a:rPr dirty="0" lang="en-US" spc="33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objects</a:t>
            </a:r>
          </a:p>
          <a:p>
            <a:pPr algn="l" marL="756285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can absorb </a:t>
            </a:r>
            <a:r>
              <a:rPr dirty="0" lang="en-US" spc="-10" sz="2200">
                <a:latin typeface="Times New Roman"/>
              </a:rPr>
              <a:t>some </a:t>
            </a:r>
            <a:r>
              <a:rPr dirty="0" lang="en-US" spc="-5" sz="2200">
                <a:latin typeface="Times New Roman"/>
              </a:rPr>
              <a:t>of the </a:t>
            </a:r>
            <a:r>
              <a:rPr dirty="0" lang="en-US" spc="-20" sz="2200">
                <a:latin typeface="Times New Roman"/>
              </a:rPr>
              <a:t>signal’s</a:t>
            </a:r>
            <a:r>
              <a:rPr dirty="0" lang="en-US" spc="30" sz="2200">
                <a:latin typeface="Times New Roman"/>
              </a:rPr>
              <a:t> </a:t>
            </a:r>
            <a:r>
              <a:rPr dirty="0" lang="en-US" spc="-25" sz="2200">
                <a:latin typeface="Times New Roman"/>
              </a:rPr>
              <a:t>power.</a:t>
            </a:r>
          </a:p>
          <a:p>
            <a:pPr indent="-287019" lvl="1" marL="756285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dirty="0" lang="en-US" spc="-5" sz="2200">
                <a:latin typeface="Times New Roman"/>
              </a:rPr>
              <a:t>Reflection </a:t>
            </a:r>
            <a:r>
              <a:rPr dirty="0" lang="en-US" sz="2200">
                <a:latin typeface="Times New Roman"/>
              </a:rPr>
              <a:t>helps </a:t>
            </a:r>
            <a:r>
              <a:rPr dirty="0" lang="en-US" spc="-5" sz="2200">
                <a:latin typeface="Times New Roman"/>
              </a:rPr>
              <a:t>transmitting signals as soon as </a:t>
            </a:r>
            <a:r>
              <a:rPr dirty="0" lang="en-US" sz="2200">
                <a:latin typeface="Times New Roman"/>
              </a:rPr>
              <a:t>no </a:t>
            </a:r>
            <a:r>
              <a:rPr dirty="0" lang="en-US" spc="-5" sz="2200">
                <a:latin typeface="Times New Roman"/>
              </a:rPr>
              <a:t>LOS</a:t>
            </a:r>
            <a:r>
              <a:rPr dirty="0" lang="en-US" spc="7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exists.</a:t>
            </a:r>
          </a:p>
          <a:p>
            <a:pPr indent="-287019" lvl="1" marL="756285" marR="6350">
              <a:lnSpc>
                <a:spcPct val="100000"/>
              </a:lnSpc>
              <a:spcBef>
                <a:spcPts val="525"/>
              </a:spcBef>
              <a:buFont typeface="Arial"/>
              <a:buChar char="–"/>
            </a:pPr>
            <a:r>
              <a:rPr dirty="0" lang="en-US" spc="-5" sz="2200">
                <a:latin typeface="Times New Roman"/>
              </a:rPr>
              <a:t>Signals transmitted </a:t>
            </a:r>
            <a:r>
              <a:rPr dirty="0" lang="en-US" sz="2200">
                <a:latin typeface="Times New Roman"/>
              </a:rPr>
              <a:t>from </a:t>
            </a:r>
            <a:r>
              <a:rPr dirty="0" lang="en-US" spc="-5" sz="2200">
                <a:latin typeface="Times New Roman"/>
              </a:rPr>
              <a:t>a sender </a:t>
            </a:r>
            <a:r>
              <a:rPr dirty="0" lang="en-US" spc="-10" sz="2200">
                <a:latin typeface="Times New Roman"/>
              </a:rPr>
              <a:t>may </a:t>
            </a:r>
            <a:r>
              <a:rPr dirty="0" lang="en-US" spc="-5" sz="2200">
                <a:latin typeface="Times New Roman"/>
              </a:rPr>
              <a:t>bounce </a:t>
            </a:r>
            <a:r>
              <a:rPr dirty="0" lang="en-US" spc="-15" sz="2200">
                <a:latin typeface="Times New Roman"/>
              </a:rPr>
              <a:t>off </a:t>
            </a:r>
            <a:r>
              <a:rPr dirty="0" lang="en-US" spc="-5" sz="2200">
                <a:latin typeface="Times New Roman"/>
              </a:rPr>
              <a:t>the walls </a:t>
            </a:r>
            <a:r>
              <a:rPr dirty="0" lang="en-US" sz="2200">
                <a:latin typeface="Times New Roman"/>
              </a:rPr>
              <a:t>of  </a:t>
            </a:r>
            <a:r>
              <a:rPr dirty="0" lang="en-US" spc="-5" sz="2200">
                <a:latin typeface="Times New Roman"/>
              </a:rPr>
              <a:t>buildings several times before they reach </a:t>
            </a:r>
            <a:r>
              <a:rPr dirty="0" lang="en-US" sz="2200">
                <a:latin typeface="Times New Roman"/>
              </a:rPr>
              <a:t>the</a:t>
            </a:r>
            <a:r>
              <a:rPr dirty="0" lang="en-US" spc="75" sz="2200">
                <a:latin typeface="Times New Roman"/>
              </a:rPr>
              <a:t> </a:t>
            </a:r>
            <a:r>
              <a:rPr dirty="0" lang="en-US" spc="-20" sz="2200">
                <a:latin typeface="Times New Roman"/>
              </a:rPr>
              <a:t>receiver.</a:t>
            </a:r>
          </a:p>
          <a:p>
            <a:pPr indent="-287019" lvl="1" marL="756285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dirty="0" lang="en-US" spc="-5" sz="2200">
                <a:latin typeface="Times New Roman"/>
              </a:rPr>
              <a:t>The </a:t>
            </a:r>
            <a:r>
              <a:rPr dirty="0" lang="en-US" spc="-10" sz="2200">
                <a:latin typeface="Times New Roman"/>
              </a:rPr>
              <a:t>more </a:t>
            </a:r>
            <a:r>
              <a:rPr dirty="0" lang="en-US" spc="-5" sz="2200">
                <a:latin typeface="Times New Roman"/>
              </a:rPr>
              <a:t>often the signal is reflected, the weaker it</a:t>
            </a:r>
            <a:r>
              <a:rPr dirty="0" lang="en-US" spc="14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becomes.</a:t>
            </a:r>
            <a:endParaRPr dirty="0" lang="en-US" spc="-5" sz="2200">
              <a:latin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301620" y="533527"/>
            <a:ext cx="4543425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2.4. Signal</a:t>
            </a:r>
            <a:r>
              <a:rPr dirty="0" lang="en-US" spc="-85"/>
              <a:t> </a:t>
            </a:r>
            <a:r>
              <a:rPr dirty="0" lang="en-US" spc="-5"/>
              <a:t>propagation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548129"/>
            <a:ext cx="8075295" cy="4719955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algn="l" indent="-343535" marL="355600" marR="762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b="1" dirty="0" lang="en-US" spc="-5" sz="2200">
                <a:latin typeface="Times New Roman"/>
              </a:rPr>
              <a:t>Refraction </a:t>
            </a:r>
            <a:r>
              <a:rPr dirty="0" lang="en-US" spc="-10" sz="2200">
                <a:latin typeface="Times New Roman"/>
              </a:rPr>
              <a:t>effect </a:t>
            </a:r>
            <a:r>
              <a:rPr dirty="0" lang="en-US" spc="-5" sz="2200">
                <a:latin typeface="Times New Roman"/>
              </a:rPr>
              <a:t>occurs because the velocity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the electromagnetic  waves depends </a:t>
            </a:r>
            <a:r>
              <a:rPr dirty="0" lang="en-US" sz="2200">
                <a:latin typeface="Times New Roman"/>
              </a:rPr>
              <a:t>on </a:t>
            </a:r>
            <a:r>
              <a:rPr dirty="0" lang="en-US" spc="-5" sz="2200">
                <a:latin typeface="Times New Roman"/>
              </a:rPr>
              <a:t>the density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the medium </a:t>
            </a:r>
            <a:r>
              <a:rPr dirty="0" lang="en-US" sz="2200">
                <a:latin typeface="Times New Roman"/>
              </a:rPr>
              <a:t>through </a:t>
            </a:r>
            <a:r>
              <a:rPr dirty="0" lang="en-US" spc="-5" sz="2200">
                <a:latin typeface="Times New Roman"/>
              </a:rPr>
              <a:t>which it  travels.</a:t>
            </a:r>
          </a:p>
          <a:p>
            <a:pPr algn="l" indent="-343535" marL="355600" marR="6985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If the size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an obstacle is in the order </a:t>
            </a:r>
            <a:r>
              <a:rPr dirty="0" lang="en-US" sz="2200">
                <a:latin typeface="Times New Roman"/>
              </a:rPr>
              <a:t>of the </a:t>
            </a:r>
            <a:r>
              <a:rPr dirty="0" lang="en-US" spc="-5" sz="2200">
                <a:latin typeface="Times New Roman"/>
              </a:rPr>
              <a:t>wavelength </a:t>
            </a:r>
            <a:r>
              <a:rPr dirty="0" lang="en-US" sz="2200">
                <a:latin typeface="Times New Roman"/>
              </a:rPr>
              <a:t>or </a:t>
            </a:r>
            <a:r>
              <a:rPr dirty="0" lang="en-US" spc="-5" sz="2200">
                <a:latin typeface="Times New Roman"/>
              </a:rPr>
              <a:t>less, </a:t>
            </a:r>
            <a:r>
              <a:rPr dirty="0" lang="en-US" spc="54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then waves </a:t>
            </a:r>
            <a:r>
              <a:rPr dirty="0" lang="en-US" spc="-10" sz="2200">
                <a:latin typeface="Times New Roman"/>
              </a:rPr>
              <a:t>can </a:t>
            </a:r>
            <a:r>
              <a:rPr dirty="0" lang="en-US" sz="2200">
                <a:latin typeface="Times New Roman"/>
              </a:rPr>
              <a:t>be</a:t>
            </a:r>
            <a:r>
              <a:rPr dirty="0" lang="en-US" spc="15" sz="2200">
                <a:latin typeface="Times New Roman"/>
              </a:rPr>
              <a:t> </a:t>
            </a:r>
            <a:r>
              <a:rPr b="1" dirty="0" lang="en-US" spc="-10" sz="2200">
                <a:latin typeface="Times New Roman"/>
              </a:rPr>
              <a:t>scattered</a:t>
            </a:r>
            <a:r>
              <a:rPr dirty="0" lang="en-US" spc="-10" sz="2200">
                <a:latin typeface="Times New Roman"/>
              </a:rPr>
              <a:t>.</a:t>
            </a:r>
          </a:p>
          <a:p>
            <a:pPr algn="l" indent="-287019" marL="756285" marR="7620">
              <a:lnSpc>
                <a:spcPct val="100000"/>
              </a:lnSpc>
              <a:spcBef>
                <a:spcPts val="530"/>
              </a:spcBef>
            </a:pPr>
            <a:r>
              <a:rPr dirty="0" lang="en-US" spc="-5" sz="2200">
                <a:latin typeface="Arial"/>
              </a:rPr>
              <a:t>– </a:t>
            </a:r>
            <a:r>
              <a:rPr dirty="0" lang="en-US" spc="-10" sz="2200">
                <a:latin typeface="Times New Roman"/>
              </a:rPr>
              <a:t>An </a:t>
            </a:r>
            <a:r>
              <a:rPr dirty="0" lang="en-US" spc="-5" sz="2200">
                <a:latin typeface="Times New Roman"/>
              </a:rPr>
              <a:t>incoming signal is scattered into several weaker outgoing  signals.</a:t>
            </a:r>
          </a:p>
          <a:p>
            <a:pPr indent="-343535" marL="355600" marR="508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b="1" dirty="0" lang="en-US" spc="-5" sz="2200">
                <a:latin typeface="Times New Roman"/>
              </a:rPr>
              <a:t>Diffraction </a:t>
            </a:r>
            <a:r>
              <a:rPr dirty="0" lang="en-US" spc="-10" sz="2200">
                <a:latin typeface="Times New Roman"/>
              </a:rPr>
              <a:t>effect </a:t>
            </a:r>
            <a:r>
              <a:rPr dirty="0" lang="en-US" spc="-5" sz="2200">
                <a:latin typeface="Times New Roman"/>
              </a:rPr>
              <a:t>is </a:t>
            </a:r>
            <a:r>
              <a:rPr dirty="0" lang="en-US" sz="2200">
                <a:latin typeface="Times New Roman"/>
              </a:rPr>
              <a:t>very </a:t>
            </a:r>
            <a:r>
              <a:rPr dirty="0" lang="en-US" spc="-5" sz="2200">
                <a:latin typeface="Times New Roman"/>
              </a:rPr>
              <a:t>similar to scattering. Radio waves will </a:t>
            </a:r>
            <a:r>
              <a:rPr dirty="0" lang="en-US" spc="10" sz="2200">
                <a:latin typeface="Times New Roman"/>
              </a:rPr>
              <a:t>be </a:t>
            </a:r>
            <a:r>
              <a:rPr dirty="0" lang="en-US" spc="57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deflected at an edge and propagate in </a:t>
            </a:r>
            <a:r>
              <a:rPr dirty="0" lang="en-US" spc="-10" sz="2200">
                <a:latin typeface="Times New Roman"/>
              </a:rPr>
              <a:t>different</a:t>
            </a:r>
            <a:r>
              <a:rPr dirty="0" lang="en-US" spc="10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directions.</a:t>
            </a:r>
          </a:p>
          <a:p>
            <a:pPr indent="-343535" marL="355600" marR="635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</a:t>
            </a:r>
            <a:r>
              <a:rPr dirty="0" lang="en-US" sz="2200">
                <a:latin typeface="Times New Roman"/>
              </a:rPr>
              <a:t>h</a:t>
            </a:r>
            <a:r>
              <a:rPr dirty="0" lang="en-US" spc="-5" sz="2200">
                <a:latin typeface="Times New Roman"/>
              </a:rPr>
              <a:t>e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result</a:t>
            </a:r>
            <a:r>
              <a:rPr dirty="0" lang="en-US" sz="2200">
                <a:latin typeface="Times New Roman"/>
              </a:rPr>
              <a:t/>
            </a:r>
            <a:r>
              <a:rPr dirty="0" lang="en-US" sz="2200">
                <a:latin typeface="Times New Roman"/>
              </a:rPr>
              <a:t>o</a:t>
            </a:r>
            <a:r>
              <a:rPr dirty="0" lang="en-US" spc="-5" sz="2200">
                <a:latin typeface="Times New Roman"/>
              </a:rPr>
              <a:t>f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sc</a:t>
            </a:r>
            <a:r>
              <a:rPr dirty="0" lang="en-US" spc="-15" sz="2200">
                <a:latin typeface="Times New Roman"/>
              </a:rPr>
              <a:t>a</a:t>
            </a:r>
            <a:r>
              <a:rPr dirty="0" lang="en-US" spc="-5" sz="2200">
                <a:latin typeface="Times New Roman"/>
              </a:rPr>
              <a:t>tteri</a:t>
            </a:r>
            <a:r>
              <a:rPr dirty="0" lang="en-US" sz="2200">
                <a:latin typeface="Times New Roman"/>
              </a:rPr>
              <a:t>n</a:t>
            </a:r>
            <a:r>
              <a:rPr dirty="0" lang="en-US" spc="-5" sz="2200">
                <a:latin typeface="Times New Roman"/>
              </a:rPr>
              <a:t>g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and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di</a:t>
            </a:r>
            <a:r>
              <a:rPr dirty="0" lang="en-US" spc="-45" sz="2200">
                <a:latin typeface="Times New Roman"/>
              </a:rPr>
              <a:t>f</a:t>
            </a:r>
            <a:r>
              <a:rPr dirty="0" lang="en-US" spc="-5" sz="2200">
                <a:latin typeface="Times New Roman"/>
              </a:rPr>
              <a:t>fracti</a:t>
            </a:r>
            <a:r>
              <a:rPr dirty="0" lang="en-US" spc="5" sz="2200">
                <a:latin typeface="Times New Roman"/>
              </a:rPr>
              <a:t>o</a:t>
            </a:r>
            <a:r>
              <a:rPr dirty="0" lang="en-US" spc="-5" sz="2200">
                <a:latin typeface="Times New Roman"/>
              </a:rPr>
              <a:t>n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are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patter</a:t>
            </a:r>
            <a:r>
              <a:rPr dirty="0" lang="en-US" sz="2200">
                <a:latin typeface="Times New Roman"/>
              </a:rPr>
              <a:t>n</a:t>
            </a:r>
            <a:r>
              <a:rPr dirty="0" lang="en-US" spc="-5" sz="2200">
                <a:latin typeface="Times New Roman"/>
              </a:rPr>
              <a:t>s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with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var</a:t>
            </a:r>
            <a:r>
              <a:rPr dirty="0" lang="en-US" spc="10" sz="2200">
                <a:latin typeface="Times New Roman"/>
              </a:rPr>
              <a:t>y</a:t>
            </a:r>
            <a:r>
              <a:rPr dirty="0" lang="en-US" spc="-20" sz="2200">
                <a:latin typeface="Times New Roman"/>
              </a:rPr>
              <a:t>i</a:t>
            </a:r>
            <a:r>
              <a:rPr dirty="0" lang="en-US" spc="-5" sz="2200">
                <a:latin typeface="Times New Roman"/>
              </a:rPr>
              <a:t>ng  </a:t>
            </a:r>
            <a:r>
              <a:rPr dirty="0" lang="en-US" spc="-5" sz="2200">
                <a:latin typeface="Times New Roman"/>
              </a:rPr>
              <a:t>signal strengths depending </a:t>
            </a:r>
            <a:r>
              <a:rPr dirty="0" lang="en-US" sz="2200">
                <a:latin typeface="Times New Roman"/>
              </a:rPr>
              <a:t>on </a:t>
            </a:r>
            <a:r>
              <a:rPr dirty="0" lang="en-US" spc="-5" sz="2200">
                <a:latin typeface="Times New Roman"/>
              </a:rPr>
              <a:t>the location </a:t>
            </a:r>
            <a:r>
              <a:rPr dirty="0" lang="en-US" sz="2200">
                <a:latin typeface="Times New Roman"/>
              </a:rPr>
              <a:t>of the</a:t>
            </a:r>
            <a:r>
              <a:rPr dirty="0" lang="en-US" spc="20" sz="2200">
                <a:latin typeface="Times New Roman"/>
              </a:rPr>
              <a:t> </a:t>
            </a:r>
            <a:r>
              <a:rPr dirty="0" lang="en-US" spc="-20" sz="2200">
                <a:latin typeface="Times New Roman"/>
              </a:rPr>
              <a:t>receiver.</a:t>
            </a:r>
          </a:p>
          <a:p>
            <a:pPr indent="-343535" marL="355600" marR="889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E</a:t>
            </a:r>
            <a:r>
              <a:rPr dirty="0" lang="en-US" spc="-40" sz="2200">
                <a:latin typeface="Times New Roman"/>
              </a:rPr>
              <a:t>f</a:t>
            </a:r>
            <a:r>
              <a:rPr dirty="0" lang="en-US" spc="-5" sz="2200">
                <a:latin typeface="Times New Roman"/>
              </a:rPr>
              <a:t>f</a:t>
            </a:r>
            <a:r>
              <a:rPr dirty="0" lang="en-US" sz="2200">
                <a:latin typeface="Times New Roman"/>
              </a:rPr>
              <a:t>e</a:t>
            </a:r>
            <a:r>
              <a:rPr dirty="0" lang="en-US" spc="-5" sz="2200">
                <a:latin typeface="Times New Roman"/>
              </a:rPr>
              <a:t>cts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li</a:t>
            </a:r>
            <a:r>
              <a:rPr dirty="0" lang="en-US" sz="2200">
                <a:latin typeface="Times New Roman"/>
              </a:rPr>
              <a:t>k</a:t>
            </a:r>
            <a:r>
              <a:rPr dirty="0" lang="en-US" spc="-5" sz="2200">
                <a:latin typeface="Times New Roman"/>
              </a:rPr>
              <a:t>e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atten</a:t>
            </a:r>
            <a:r>
              <a:rPr dirty="0" lang="en-US" sz="2200">
                <a:latin typeface="Times New Roman"/>
              </a:rPr>
              <a:t>u</a:t>
            </a:r>
            <a:r>
              <a:rPr dirty="0" lang="en-US" spc="-5" sz="2200">
                <a:latin typeface="Times New Roman"/>
              </a:rPr>
              <a:t>atio</a:t>
            </a:r>
            <a:r>
              <a:rPr dirty="0" lang="en-US" sz="2200">
                <a:latin typeface="Times New Roman"/>
              </a:rPr>
              <a:t>n</a:t>
            </a:r>
            <a:r>
              <a:rPr dirty="0" lang="en-US" spc="-5" sz="2200">
                <a:latin typeface="Times New Roman"/>
              </a:rPr>
              <a:t>,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sc</a:t>
            </a:r>
            <a:r>
              <a:rPr dirty="0" lang="en-US" spc="-15" sz="2200">
                <a:latin typeface="Times New Roman"/>
              </a:rPr>
              <a:t>a</a:t>
            </a:r>
            <a:r>
              <a:rPr dirty="0" lang="en-US" spc="-5" sz="2200">
                <a:latin typeface="Times New Roman"/>
              </a:rPr>
              <a:t>tteri</a:t>
            </a:r>
            <a:r>
              <a:rPr dirty="0" lang="en-US" sz="2200">
                <a:latin typeface="Times New Roman"/>
              </a:rPr>
              <a:t>n</a:t>
            </a:r>
            <a:r>
              <a:rPr dirty="0" lang="en-US" spc="-5" sz="2200">
                <a:latin typeface="Times New Roman"/>
              </a:rPr>
              <a:t>g,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di</a:t>
            </a:r>
            <a:r>
              <a:rPr dirty="0" lang="en-US" spc="-45" sz="2200">
                <a:latin typeface="Times New Roman"/>
              </a:rPr>
              <a:t>f</a:t>
            </a:r>
            <a:r>
              <a:rPr dirty="0" lang="en-US" spc="-5" sz="2200">
                <a:latin typeface="Times New Roman"/>
              </a:rPr>
              <a:t>fr</a:t>
            </a:r>
            <a:r>
              <a:rPr dirty="0" lang="en-US" sz="2200">
                <a:latin typeface="Times New Roman"/>
              </a:rPr>
              <a:t>a</a:t>
            </a:r>
            <a:r>
              <a:rPr dirty="0" lang="en-US" spc="-5" sz="2200">
                <a:latin typeface="Times New Roman"/>
              </a:rPr>
              <a:t>ctio</a:t>
            </a:r>
            <a:r>
              <a:rPr dirty="0" lang="en-US" sz="2200">
                <a:latin typeface="Times New Roman"/>
              </a:rPr>
              <a:t>n</a:t>
            </a:r>
            <a:r>
              <a:rPr dirty="0" lang="en-US" spc="-5" sz="2200">
                <a:latin typeface="Times New Roman"/>
              </a:rPr>
              <a:t>,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and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refr</a:t>
            </a:r>
            <a:r>
              <a:rPr dirty="0" lang="en-US" sz="2200">
                <a:latin typeface="Times New Roman"/>
              </a:rPr>
              <a:t>a</a:t>
            </a:r>
            <a:r>
              <a:rPr dirty="0" lang="en-US" spc="-5" sz="2200">
                <a:latin typeface="Times New Roman"/>
              </a:rPr>
              <a:t>ction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all  </a:t>
            </a:r>
            <a:r>
              <a:rPr dirty="0" lang="en-US" spc="-5" sz="2200">
                <a:latin typeface="Times New Roman"/>
              </a:rPr>
              <a:t>happen simultaneously and are frequency and </a:t>
            </a:r>
            <a:r>
              <a:rPr dirty="0" lang="en-US" spc="-10" sz="2200">
                <a:latin typeface="Times New Roman"/>
              </a:rPr>
              <a:t>time</a:t>
            </a:r>
            <a:r>
              <a:rPr dirty="0" lang="en-US" spc="10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dependent.</a:t>
            </a:r>
            <a:endParaRPr dirty="0" lang="en-US" sz="2200">
              <a:latin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301620" y="471881"/>
            <a:ext cx="4545965" cy="57467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2.4. Signal</a:t>
            </a:r>
            <a:r>
              <a:rPr dirty="0" lang="en-US" spc="-75"/>
              <a:t> </a:t>
            </a:r>
            <a:r>
              <a:rPr dirty="0" lang="en-US" spc="-5"/>
              <a:t>propagation</a:t>
            </a:r>
            <a:endParaRPr dirty="0" lang="en-US" spc="-5"/>
          </a:p>
        </p:txBody>
      </p:sp>
      <p:sp>
        <p:nvSpPr>
          <p:cNvPr id="3" name="object 3"/>
          <p:cNvSpPr/>
          <p:nvPr/>
        </p:nvSpPr>
        <p:spPr>
          <a:xfrm rot="0">
            <a:off x="639569" y="1600200"/>
            <a:ext cx="8199628" cy="4114800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301620" y="533527"/>
            <a:ext cx="4543425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2.4. Signal</a:t>
            </a:r>
            <a:r>
              <a:rPr dirty="0" lang="en-US" spc="-85"/>
              <a:t> </a:t>
            </a:r>
            <a:r>
              <a:rPr dirty="0" lang="en-US" spc="-5"/>
              <a:t>propagation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624024"/>
            <a:ext cx="8074024" cy="379984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lang="en-US" sz="2200">
                <a:latin typeface="Times New Roman"/>
              </a:rPr>
              <a:t>2.4.3 </a:t>
            </a:r>
            <a:r>
              <a:rPr b="1" dirty="0" err="1" lang="en-US" spc="-5" sz="2200">
                <a:latin typeface="Times New Roman"/>
              </a:rPr>
              <a:t>Multi-path</a:t>
            </a:r>
            <a:r>
              <a:rPr b="1" dirty="0" lang="en-US" spc="10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propagation</a:t>
            </a:r>
          </a:p>
          <a:p>
            <a:pPr indent="-343535" marL="355600" marR="5080">
              <a:lnSpc>
                <a:spcPct val="100000"/>
              </a:lnSpc>
              <a:spcBef>
                <a:spcPts val="173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Due to the finite speed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light, signals travelling </a:t>
            </a:r>
            <a:r>
              <a:rPr dirty="0" lang="en-US" spc="-10" sz="2200">
                <a:latin typeface="Times New Roman"/>
              </a:rPr>
              <a:t>along </a:t>
            </a:r>
            <a:r>
              <a:rPr dirty="0" lang="en-US" spc="-5" sz="2200">
                <a:latin typeface="Times New Roman"/>
              </a:rPr>
              <a:t>different  paths with </a:t>
            </a:r>
            <a:r>
              <a:rPr dirty="0" lang="en-US" spc="-10" sz="2200">
                <a:latin typeface="Times New Roman"/>
              </a:rPr>
              <a:t>different </a:t>
            </a:r>
            <a:r>
              <a:rPr dirty="0" lang="en-US" spc="-5" sz="2200">
                <a:latin typeface="Times New Roman"/>
              </a:rPr>
              <a:t>lengths arrive at the receiver at </a:t>
            </a:r>
            <a:r>
              <a:rPr dirty="0" lang="en-US" spc="-10" sz="2200">
                <a:latin typeface="Times New Roman"/>
              </a:rPr>
              <a:t>different</a:t>
            </a:r>
            <a:r>
              <a:rPr dirty="0" lang="en-US" spc="1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times.</a:t>
            </a:r>
          </a:p>
          <a:p>
            <a:pPr indent="-343535" marL="35560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</a:t>
            </a:r>
            <a:r>
              <a:rPr dirty="0" lang="en-US" sz="2200">
                <a:latin typeface="Times New Roman"/>
              </a:rPr>
              <a:t>h</a:t>
            </a:r>
            <a:r>
              <a:rPr dirty="0" lang="en-US" spc="-5" sz="2200">
                <a:latin typeface="Times New Roman"/>
              </a:rPr>
              <a:t>is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e</a:t>
            </a:r>
            <a:r>
              <a:rPr dirty="0" lang="en-US" spc="-45" sz="2200">
                <a:latin typeface="Times New Roman"/>
              </a:rPr>
              <a:t>f</a:t>
            </a:r>
            <a:r>
              <a:rPr dirty="0" lang="en-US" spc="-5" sz="2200">
                <a:latin typeface="Times New Roman"/>
              </a:rPr>
              <a:t>fect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(caused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15" sz="2200">
                <a:latin typeface="Times New Roman"/>
              </a:rPr>
              <a:t>b</a:t>
            </a:r>
            <a:r>
              <a:rPr dirty="0" lang="en-US" spc="-5" sz="2200">
                <a:latin typeface="Times New Roman"/>
              </a:rPr>
              <a:t>y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25" sz="2200">
                <a:latin typeface="Times New Roman"/>
              </a:rPr>
              <a:t>m</a:t>
            </a:r>
            <a:r>
              <a:rPr dirty="0" lang="en-US" spc="-5" sz="2200">
                <a:latin typeface="Times New Roman"/>
              </a:rPr>
              <a:t>ult</a:t>
            </a:r>
            <a:r>
              <a:rPr dirty="0" lang="en-US" spc="15" sz="2200">
                <a:latin typeface="Times New Roman"/>
              </a:rPr>
              <a:t>i</a:t>
            </a:r>
            <a:r>
              <a:rPr dirty="0" lang="en-US" spc="-5" sz="2200">
                <a:latin typeface="Times New Roman"/>
              </a:rPr>
              <a:t>-path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pro</a:t>
            </a:r>
            <a:r>
              <a:rPr dirty="0" lang="en-US" sz="2200">
                <a:latin typeface="Times New Roman"/>
              </a:rPr>
              <a:t>p</a:t>
            </a:r>
            <a:r>
              <a:rPr dirty="0" lang="en-US" spc="-5" sz="2200">
                <a:latin typeface="Times New Roman"/>
              </a:rPr>
              <a:t>agati</a:t>
            </a:r>
            <a:r>
              <a:rPr dirty="0" lang="en-US" sz="2200">
                <a:latin typeface="Times New Roman"/>
              </a:rPr>
              <a:t>o</a:t>
            </a:r>
            <a:r>
              <a:rPr dirty="0" lang="en-US" spc="-5" sz="2200">
                <a:latin typeface="Times New Roman"/>
              </a:rPr>
              <a:t>n)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20" sz="2200">
                <a:latin typeface="Times New Roman"/>
              </a:rPr>
              <a:t>i</a:t>
            </a:r>
            <a:r>
              <a:rPr dirty="0" lang="en-US" spc="-5" sz="2200">
                <a:latin typeface="Times New Roman"/>
              </a:rPr>
              <a:t>s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called</a:t>
            </a:r>
            <a:r>
              <a:rPr dirty="0" lang="en-US" sz="2200">
                <a:latin typeface="Times New Roman"/>
              </a:rPr>
              <a:t/>
            </a:r>
            <a:r>
              <a:rPr b="1" dirty="0" lang="en-US" spc="-5" sz="2200">
                <a:latin typeface="Times New Roman"/>
              </a:rPr>
              <a:t>delay</a:t>
            </a:r>
          </a:p>
          <a:p>
            <a:pPr marL="355600">
              <a:lnSpc>
                <a:spcPct val="100000"/>
              </a:lnSpc>
            </a:pPr>
            <a:r>
              <a:rPr b="1" dirty="0" lang="en-US" spc="-10" sz="2200">
                <a:latin typeface="Times New Roman"/>
              </a:rPr>
              <a:t>spread</a:t>
            </a:r>
            <a:r>
              <a:rPr dirty="0" lang="en-US" spc="-10" sz="2200">
                <a:latin typeface="Times New Roman"/>
              </a:rPr>
              <a:t>.</a:t>
            </a:r>
          </a:p>
          <a:p>
            <a:pPr indent="-287019" marL="756285" marR="5715">
              <a:lnSpc>
                <a:spcPct val="100000"/>
              </a:lnSpc>
              <a:spcBef>
                <a:spcPts val="530"/>
              </a:spcBef>
            </a:pPr>
            <a:r>
              <a:rPr dirty="0" lang="en-US" spc="-5" sz="2200">
                <a:latin typeface="Arial"/>
              </a:rPr>
              <a:t>–</a:t>
            </a:r>
            <a:r>
              <a:rPr dirty="0" lang="en-US" spc="-5" sz="2200">
                <a:latin typeface="Times New Roman"/>
              </a:rPr>
              <a:t>The original signal is spread </a:t>
            </a:r>
            <a:r>
              <a:rPr dirty="0" lang="en-US" sz="2200">
                <a:latin typeface="Times New Roman"/>
              </a:rPr>
              <a:t>due </a:t>
            </a:r>
            <a:r>
              <a:rPr dirty="0" lang="en-US" spc="-5" sz="2200">
                <a:latin typeface="Times New Roman"/>
              </a:rPr>
              <a:t>to </a:t>
            </a:r>
            <a:r>
              <a:rPr dirty="0" lang="en-US" spc="-10" sz="2200">
                <a:latin typeface="Times New Roman"/>
              </a:rPr>
              <a:t>different </a:t>
            </a:r>
            <a:r>
              <a:rPr dirty="0" lang="en-US" sz="2200">
                <a:latin typeface="Times New Roman"/>
              </a:rPr>
              <a:t>delays of </a:t>
            </a:r>
            <a:r>
              <a:rPr dirty="0" lang="en-US" spc="-5" sz="2200">
                <a:latin typeface="Times New Roman"/>
              </a:rPr>
              <a:t>parts </a:t>
            </a:r>
            <a:r>
              <a:rPr dirty="0" lang="en-US" spc="-15" sz="2200">
                <a:latin typeface="Times New Roman"/>
              </a:rPr>
              <a:t>of  </a:t>
            </a:r>
            <a:r>
              <a:rPr dirty="0" lang="en-US" spc="-5" sz="2200">
                <a:latin typeface="Times New Roman"/>
              </a:rPr>
              <a:t>the signal.</a:t>
            </a:r>
          </a:p>
          <a:p>
            <a:pPr algn="l" indent="-343535" marL="355600" marR="5715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</a:t>
            </a:r>
            <a:r>
              <a:rPr dirty="0" lang="en-US" spc="-10" sz="2200">
                <a:latin typeface="Times New Roman"/>
              </a:rPr>
              <a:t>effect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this delay spread </a:t>
            </a:r>
            <a:r>
              <a:rPr dirty="0" lang="en-US" sz="2200">
                <a:latin typeface="Times New Roman"/>
              </a:rPr>
              <a:t>on </a:t>
            </a:r>
            <a:r>
              <a:rPr dirty="0" lang="en-US" spc="-5" sz="2200">
                <a:latin typeface="Times New Roman"/>
              </a:rPr>
              <a:t>the signals </a:t>
            </a:r>
            <a:r>
              <a:rPr dirty="0" lang="en-US" sz="2200">
                <a:latin typeface="Times New Roman"/>
              </a:rPr>
              <a:t>representing </a:t>
            </a:r>
            <a:r>
              <a:rPr dirty="0" lang="en-US" spc="-5" sz="2200">
                <a:latin typeface="Times New Roman"/>
              </a:rPr>
              <a:t>the data is  that a short </a:t>
            </a:r>
            <a:r>
              <a:rPr dirty="0" lang="en-US" spc="-10" sz="2200">
                <a:latin typeface="Times New Roman"/>
              </a:rPr>
              <a:t>impulse </a:t>
            </a:r>
            <a:r>
              <a:rPr dirty="0" lang="en-US" spc="-5" sz="2200">
                <a:latin typeface="Times New Roman"/>
              </a:rPr>
              <a:t>will be smeared </a:t>
            </a:r>
            <a:r>
              <a:rPr dirty="0" lang="en-US" sz="2200">
                <a:latin typeface="Times New Roman"/>
              </a:rPr>
              <a:t>out </a:t>
            </a:r>
            <a:r>
              <a:rPr dirty="0" lang="en-US" spc="-5" sz="2200">
                <a:latin typeface="Times New Roman"/>
              </a:rPr>
              <a:t>into a </a:t>
            </a:r>
            <a:r>
              <a:rPr dirty="0" lang="en-US" sz="2200">
                <a:latin typeface="Times New Roman"/>
              </a:rPr>
              <a:t>broader </a:t>
            </a:r>
            <a:r>
              <a:rPr dirty="0" lang="en-US" spc="-5" sz="2200">
                <a:latin typeface="Times New Roman"/>
              </a:rPr>
              <a:t>impulse, or  rather into several weaker</a:t>
            </a:r>
            <a:r>
              <a:rPr dirty="0" lang="en-US" spc="5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impulses.</a:t>
            </a:r>
            <a:endParaRPr dirty="0" lang="en-US" spc="-5" sz="2200">
              <a:latin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301620" y="533527"/>
            <a:ext cx="4543425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2.4. Signal</a:t>
            </a:r>
            <a:r>
              <a:rPr dirty="0" lang="en-US" spc="-85"/>
              <a:t> </a:t>
            </a:r>
            <a:r>
              <a:rPr dirty="0" lang="en-US" spc="-5"/>
              <a:t>propagation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555964"/>
            <a:ext cx="8073390" cy="4117975"/>
          </a:xfrm>
          <a:prstGeom prst="rect">
            <a:avLst/>
          </a:prstGeom>
        </p:spPr>
        <p:txBody>
          <a:bodyPr bIns="0" lIns="0" rIns="0" rtlCol="0" tIns="80645" vert="horz" wrap="square">
            <a:spAutoFit/>
          </a:bodyPr>
          <a:lstStyle/>
          <a:p>
            <a:pPr algn="l" indent="-343535" marL="355600">
              <a:lnSpc>
                <a:spcPct val="100000"/>
              </a:lnSpc>
              <a:spcBef>
                <a:spcPts val="634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Now consider </a:t>
            </a:r>
            <a:r>
              <a:rPr dirty="0" lang="en-US" sz="2200">
                <a:latin typeface="Times New Roman"/>
              </a:rPr>
              <a:t>on </a:t>
            </a:r>
            <a:r>
              <a:rPr dirty="0" lang="en-US" spc="-5" sz="2200">
                <a:latin typeface="Times New Roman"/>
              </a:rPr>
              <a:t>the sender side, </a:t>
            </a:r>
            <a:r>
              <a:rPr dirty="0" lang="en-US" sz="2200">
                <a:latin typeface="Times New Roman"/>
              </a:rPr>
              <a:t>both </a:t>
            </a:r>
            <a:r>
              <a:rPr dirty="0" lang="en-US" spc="-5" sz="2200">
                <a:latin typeface="Times New Roman"/>
              </a:rPr>
              <a:t>impulses are</a:t>
            </a:r>
            <a:r>
              <a:rPr dirty="0" lang="en-US" spc="4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separated.</a:t>
            </a:r>
          </a:p>
          <a:p>
            <a:pPr algn="l" indent="-343535" marL="3556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At the </a:t>
            </a:r>
            <a:r>
              <a:rPr dirty="0" lang="en-US" spc="-15" sz="2200">
                <a:latin typeface="Times New Roman"/>
              </a:rPr>
              <a:t>receiver, </a:t>
            </a:r>
            <a:r>
              <a:rPr dirty="0" lang="en-US" spc="-5" sz="2200">
                <a:latin typeface="Times New Roman"/>
              </a:rPr>
              <a:t>both impulses interfere, i.e., they overlap in</a:t>
            </a:r>
            <a:r>
              <a:rPr dirty="0" lang="en-US" spc="150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time.</a:t>
            </a:r>
          </a:p>
          <a:p>
            <a:pPr algn="l" indent="-343535" marL="355600" marR="5715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Now consider </a:t>
            </a:r>
            <a:r>
              <a:rPr dirty="0" lang="en-US" sz="2200">
                <a:latin typeface="Times New Roman"/>
              </a:rPr>
              <a:t>that </a:t>
            </a:r>
            <a:r>
              <a:rPr dirty="0" lang="en-US" spc="-10" sz="2200">
                <a:latin typeface="Times New Roman"/>
              </a:rPr>
              <a:t>each </a:t>
            </a:r>
            <a:r>
              <a:rPr dirty="0" lang="en-US" spc="-5" sz="2200">
                <a:latin typeface="Times New Roman"/>
              </a:rPr>
              <a:t>impulse should represent a symbol, and that  </a:t>
            </a:r>
            <a:r>
              <a:rPr dirty="0" lang="en-US" sz="2200">
                <a:latin typeface="Times New Roman"/>
              </a:rPr>
              <a:t>one or </a:t>
            </a:r>
            <a:r>
              <a:rPr dirty="0" lang="en-US" spc="-5" sz="2200">
                <a:latin typeface="Times New Roman"/>
              </a:rPr>
              <a:t>several symbols could represent a bit.</a:t>
            </a:r>
          </a:p>
          <a:p>
            <a:pPr algn="l" indent="-343535" marL="3556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</a:t>
            </a:r>
            <a:r>
              <a:rPr dirty="0" lang="en-US" spc="125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energy</a:t>
            </a:r>
            <a:r>
              <a:rPr dirty="0" lang="en-US" spc="14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intended</a:t>
            </a:r>
            <a:r>
              <a:rPr dirty="0" lang="en-US" spc="13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for</a:t>
            </a:r>
            <a:r>
              <a:rPr dirty="0" lang="en-US" spc="13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one</a:t>
            </a:r>
            <a:r>
              <a:rPr dirty="0" lang="en-US" spc="12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symbol</a:t>
            </a:r>
            <a:r>
              <a:rPr dirty="0" lang="en-US" spc="12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now</a:t>
            </a:r>
            <a:r>
              <a:rPr dirty="0" lang="en-US" spc="12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spills</a:t>
            </a:r>
            <a:r>
              <a:rPr dirty="0" lang="en-US" spc="13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over</a:t>
            </a:r>
            <a:r>
              <a:rPr dirty="0" lang="en-US" spc="12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to</a:t>
            </a:r>
            <a:r>
              <a:rPr dirty="0" lang="en-US" spc="13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the</a:t>
            </a:r>
            <a:r>
              <a:rPr dirty="0" lang="en-US" spc="12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adjacent</a:t>
            </a:r>
          </a:p>
          <a:p>
            <a:pPr algn="l" marL="355600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symbol, an </a:t>
            </a:r>
            <a:r>
              <a:rPr dirty="0" lang="en-US" spc="-10" sz="2200">
                <a:latin typeface="Times New Roman"/>
              </a:rPr>
              <a:t>effect </a:t>
            </a:r>
            <a:r>
              <a:rPr dirty="0" lang="en-US" spc="-5" sz="2200">
                <a:latin typeface="Times New Roman"/>
              </a:rPr>
              <a:t>which is called </a:t>
            </a:r>
            <a:r>
              <a:rPr b="1" dirty="0" lang="en-US" spc="-5" sz="2200">
                <a:latin typeface="Times New Roman"/>
              </a:rPr>
              <a:t>inter symbol </a:t>
            </a:r>
            <a:r>
              <a:rPr b="1" dirty="0" lang="en-US" spc="-10" sz="2200">
                <a:latin typeface="Times New Roman"/>
              </a:rPr>
              <a:t>interference</a:t>
            </a:r>
            <a:r>
              <a:rPr b="1" dirty="0" lang="en-US" spc="12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(ISI).</a:t>
            </a:r>
          </a:p>
          <a:p>
            <a:pPr algn="l" indent="-343535" marL="355600" marR="508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higher the symbol rate to </a:t>
            </a:r>
            <a:r>
              <a:rPr dirty="0" lang="en-US" sz="2200">
                <a:latin typeface="Times New Roman"/>
              </a:rPr>
              <a:t>be </a:t>
            </a:r>
            <a:r>
              <a:rPr dirty="0" lang="en-US" spc="-5" sz="2200">
                <a:latin typeface="Times New Roman"/>
              </a:rPr>
              <a:t>transmitted, </a:t>
            </a:r>
            <a:r>
              <a:rPr dirty="0" lang="en-US" sz="2200">
                <a:latin typeface="Times New Roman"/>
              </a:rPr>
              <a:t>the </a:t>
            </a:r>
            <a:r>
              <a:rPr dirty="0" lang="en-US" spc="-5" sz="2200">
                <a:latin typeface="Times New Roman"/>
              </a:rPr>
              <a:t>worse the </a:t>
            </a:r>
            <a:r>
              <a:rPr dirty="0" lang="en-US" spc="-10" sz="2200">
                <a:latin typeface="Times New Roman"/>
              </a:rPr>
              <a:t>effects </a:t>
            </a:r>
            <a:r>
              <a:rPr dirty="0" lang="en-US" sz="2200">
                <a:latin typeface="Times New Roman"/>
              </a:rPr>
              <a:t>of  </a:t>
            </a:r>
            <a:r>
              <a:rPr dirty="0" lang="en-US" spc="-5" sz="2200">
                <a:latin typeface="Times New Roman"/>
              </a:rPr>
              <a:t>ISI will be, as the original symbols are </a:t>
            </a:r>
            <a:r>
              <a:rPr dirty="0" lang="en-US" spc="-10" sz="2200">
                <a:latin typeface="Times New Roman"/>
              </a:rPr>
              <a:t>moved </a:t>
            </a:r>
            <a:r>
              <a:rPr dirty="0" lang="en-US" spc="-5" sz="2200">
                <a:latin typeface="Times New Roman"/>
              </a:rPr>
              <a:t>closer and closer </a:t>
            </a:r>
            <a:r>
              <a:rPr dirty="0" lang="en-US" spc="-20" sz="2200">
                <a:latin typeface="Times New Roman"/>
              </a:rPr>
              <a:t>to  </a:t>
            </a:r>
            <a:r>
              <a:rPr dirty="0" lang="en-US" spc="-5" sz="2200">
                <a:latin typeface="Times New Roman"/>
              </a:rPr>
              <a:t>each</a:t>
            </a:r>
            <a:r>
              <a:rPr dirty="0" lang="en-US" sz="2200">
                <a:latin typeface="Times New Roman"/>
              </a:rPr>
              <a:t> </a:t>
            </a:r>
            <a:r>
              <a:rPr dirty="0" lang="en-US" spc="-25" sz="2200">
                <a:latin typeface="Times New Roman"/>
              </a:rPr>
              <a:t>other.</a:t>
            </a:r>
          </a:p>
          <a:p>
            <a:pPr algn="l" indent="-343535" marL="355600" marR="8255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ISI </a:t>
            </a:r>
            <a:r>
              <a:rPr dirty="0" lang="en-US" sz="2200">
                <a:latin typeface="Times New Roman"/>
              </a:rPr>
              <a:t>limits </a:t>
            </a:r>
            <a:r>
              <a:rPr dirty="0" lang="en-US" spc="-5" sz="2200">
                <a:latin typeface="Times New Roman"/>
              </a:rPr>
              <a:t>the bandwidth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a radio channel with </a:t>
            </a:r>
            <a:r>
              <a:rPr dirty="0" err="1" lang="en-US" spc="-5" sz="2200">
                <a:latin typeface="Times New Roman"/>
              </a:rPr>
              <a:t>multi-path</a:t>
            </a:r>
            <a:r>
              <a:rPr dirty="0" lang="en-US" spc="-5" sz="2200">
                <a:latin typeface="Times New Roman"/>
              </a:rPr>
              <a:t>  propagation</a:t>
            </a:r>
            <a:endParaRPr dirty="0" lang="en-US" spc="-5" sz="2200">
              <a:latin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301620" y="533527"/>
            <a:ext cx="4543425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2.4. Signal</a:t>
            </a:r>
            <a:r>
              <a:rPr dirty="0" lang="en-US" spc="-85"/>
              <a:t> </a:t>
            </a:r>
            <a:r>
              <a:rPr dirty="0" lang="en-US" spc="-5"/>
              <a:t>propagation</a:t>
            </a:r>
            <a:endParaRPr dirty="0" lang="en-US" spc="-5"/>
          </a:p>
        </p:txBody>
      </p:sp>
      <p:sp>
        <p:nvSpPr>
          <p:cNvPr id="3" name="object 3"/>
          <p:cNvSpPr/>
          <p:nvPr/>
        </p:nvSpPr>
        <p:spPr>
          <a:xfrm rot="0">
            <a:off x="546955" y="2438400"/>
            <a:ext cx="8354362" cy="2421944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301620" y="533527"/>
            <a:ext cx="4543425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2.4. Signal</a:t>
            </a:r>
            <a:r>
              <a:rPr dirty="0" lang="en-US" spc="-85"/>
              <a:t> </a:t>
            </a:r>
            <a:r>
              <a:rPr dirty="0" lang="en-US" spc="-5"/>
              <a:t>propagation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624024"/>
            <a:ext cx="8073390" cy="4385309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algn="l" indent="-343535" marL="355600" marR="508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While ISI and delay spread already occur in the case of fixed radio  transmitters and receivers, the situation is even worse if receivers, </a:t>
            </a:r>
            <a:r>
              <a:rPr dirty="0" lang="en-US" spc="10" sz="2200">
                <a:latin typeface="Times New Roman"/>
              </a:rPr>
              <a:t>or  </a:t>
            </a:r>
            <a:r>
              <a:rPr dirty="0" lang="en-US" spc="-5" sz="2200">
                <a:latin typeface="Times New Roman"/>
              </a:rPr>
              <a:t>senders, </a:t>
            </a:r>
            <a:r>
              <a:rPr dirty="0" lang="en-US" sz="2200">
                <a:latin typeface="Times New Roman"/>
              </a:rPr>
              <a:t>or </a:t>
            </a:r>
            <a:r>
              <a:rPr dirty="0" lang="en-US" spc="-5" sz="2200">
                <a:latin typeface="Times New Roman"/>
              </a:rPr>
              <a:t>both,</a:t>
            </a:r>
            <a:r>
              <a:rPr dirty="0" lang="en-US" spc="-1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move.</a:t>
            </a:r>
          </a:p>
          <a:p>
            <a:pPr algn="l" indent="-343535" marL="355600">
              <a:lnSpc>
                <a:spcPct val="100000"/>
              </a:lnSpc>
              <a:spcBef>
                <a:spcPts val="53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Then</a:t>
            </a:r>
            <a:r>
              <a:rPr dirty="0" lang="en-US" spc="254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the</a:t>
            </a:r>
            <a:r>
              <a:rPr dirty="0" lang="en-US" spc="25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channel</a:t>
            </a:r>
            <a:r>
              <a:rPr dirty="0" lang="en-US" spc="26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characteristics</a:t>
            </a:r>
            <a:r>
              <a:rPr dirty="0" lang="en-US" spc="254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change</a:t>
            </a:r>
            <a:r>
              <a:rPr dirty="0" lang="en-US" spc="25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over</a:t>
            </a:r>
            <a:r>
              <a:rPr dirty="0" lang="en-US" spc="254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time,</a:t>
            </a:r>
            <a:r>
              <a:rPr dirty="0" lang="en-US" spc="26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and</a:t>
            </a:r>
            <a:r>
              <a:rPr dirty="0" lang="en-US" spc="2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the</a:t>
            </a:r>
            <a:r>
              <a:rPr dirty="0" lang="en-US" spc="25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paths</a:t>
            </a:r>
            <a:r>
              <a:rPr dirty="0" lang="en-US" spc="24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</a:t>
            </a:r>
          </a:p>
          <a:p>
            <a:pPr algn="l" marL="355600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signal can travel along</a:t>
            </a:r>
            <a:r>
              <a:rPr dirty="0" lang="en-US" spc="20" sz="2200">
                <a:latin typeface="Times New Roman"/>
              </a:rPr>
              <a:t> </a:t>
            </a:r>
            <a:r>
              <a:rPr dirty="0" lang="en-US" spc="-30" sz="2200">
                <a:latin typeface="Times New Roman"/>
              </a:rPr>
              <a:t>vary.</a:t>
            </a:r>
          </a:p>
          <a:p>
            <a:pPr indent="-343535" marL="355600" marR="5715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This </a:t>
            </a:r>
            <a:r>
              <a:rPr dirty="0" lang="en-US" spc="-10" sz="2200">
                <a:latin typeface="Times New Roman"/>
              </a:rPr>
              <a:t>effect </a:t>
            </a:r>
            <a:r>
              <a:rPr dirty="0" lang="en-US" spc="-5" sz="2200">
                <a:latin typeface="Times New Roman"/>
              </a:rPr>
              <a:t>is well known (and audible) with analog radios while  driving.</a:t>
            </a:r>
          </a:p>
          <a:p>
            <a:pPr indent="-343535" marL="35560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power </a:t>
            </a:r>
            <a:r>
              <a:rPr dirty="0" lang="en-US" sz="2200">
                <a:latin typeface="Times New Roman"/>
              </a:rPr>
              <a:t>of the </a:t>
            </a:r>
            <a:r>
              <a:rPr dirty="0" lang="en-US" spc="-5" sz="2200">
                <a:latin typeface="Times New Roman"/>
              </a:rPr>
              <a:t>received signal changes considerably over</a:t>
            </a:r>
            <a:r>
              <a:rPr dirty="0" lang="en-US" spc="90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time.</a:t>
            </a:r>
          </a:p>
          <a:p>
            <a:pPr indent="-343535" marL="3556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These </a:t>
            </a:r>
            <a:r>
              <a:rPr dirty="0" lang="en-US" sz="2200">
                <a:latin typeface="Times New Roman"/>
              </a:rPr>
              <a:t>quick </a:t>
            </a:r>
            <a:r>
              <a:rPr dirty="0" lang="en-US" spc="-5" sz="2200">
                <a:latin typeface="Times New Roman"/>
              </a:rPr>
              <a:t>changes in </a:t>
            </a:r>
            <a:r>
              <a:rPr dirty="0" lang="en-US" spc="-10" sz="2200">
                <a:latin typeface="Times New Roman"/>
              </a:rPr>
              <a:t>the </a:t>
            </a:r>
            <a:r>
              <a:rPr dirty="0" lang="en-US" spc="-5" sz="2200">
                <a:latin typeface="Times New Roman"/>
              </a:rPr>
              <a:t>received power are </a:t>
            </a:r>
            <a:r>
              <a:rPr dirty="0" lang="en-US" sz="2200">
                <a:latin typeface="Times New Roman"/>
              </a:rPr>
              <a:t>also </a:t>
            </a:r>
            <a:r>
              <a:rPr dirty="0" lang="en-US" spc="-5" sz="2200">
                <a:latin typeface="Times New Roman"/>
              </a:rPr>
              <a:t>called</a:t>
            </a:r>
            <a:r>
              <a:rPr dirty="0" lang="en-US" spc="335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short-</a:t>
            </a:r>
          </a:p>
          <a:p>
            <a:pPr marL="355600">
              <a:lnSpc>
                <a:spcPct val="100000"/>
              </a:lnSpc>
            </a:pPr>
            <a:r>
              <a:rPr b="1" dirty="0" lang="en-US" spc="-5" sz="2200">
                <a:latin typeface="Times New Roman"/>
              </a:rPr>
              <a:t>term</a:t>
            </a:r>
            <a:r>
              <a:rPr b="1" dirty="0" lang="en-US" spc="10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fading</a:t>
            </a:r>
            <a:r>
              <a:rPr dirty="0" lang="en-US" spc="-5" sz="2200">
                <a:latin typeface="Times New Roman"/>
              </a:rPr>
              <a:t>.</a:t>
            </a:r>
          </a:p>
          <a:p>
            <a:pPr indent="-343535" marL="355600" marR="762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Depending </a:t>
            </a:r>
            <a:r>
              <a:rPr dirty="0" lang="en-US" spc="-10" sz="2200">
                <a:latin typeface="Times New Roman"/>
              </a:rPr>
              <a:t>on </a:t>
            </a:r>
            <a:r>
              <a:rPr dirty="0" lang="en-US" spc="-5" sz="2200">
                <a:latin typeface="Times New Roman"/>
              </a:rPr>
              <a:t>the </a:t>
            </a:r>
            <a:r>
              <a:rPr dirty="0" lang="en-US" spc="-10" sz="2200">
                <a:latin typeface="Times New Roman"/>
              </a:rPr>
              <a:t>different </a:t>
            </a:r>
            <a:r>
              <a:rPr dirty="0" lang="en-US" spc="-5" sz="2200">
                <a:latin typeface="Times New Roman"/>
              </a:rPr>
              <a:t>paths the signals take, these signals </a:t>
            </a:r>
            <a:r>
              <a:rPr dirty="0" lang="en-US" spc="-10" sz="2200">
                <a:latin typeface="Times New Roman"/>
              </a:rPr>
              <a:t>may  </a:t>
            </a:r>
            <a:r>
              <a:rPr dirty="0" lang="en-US" spc="-5" sz="2200">
                <a:latin typeface="Times New Roman"/>
              </a:rPr>
              <a:t>have a </a:t>
            </a:r>
            <a:r>
              <a:rPr dirty="0" lang="en-US" spc="-10" sz="2200">
                <a:latin typeface="Times New Roman"/>
              </a:rPr>
              <a:t>different </a:t>
            </a:r>
            <a:r>
              <a:rPr dirty="0" lang="en-US" spc="-5" sz="2200">
                <a:latin typeface="Times New Roman"/>
              </a:rPr>
              <a:t>phase and cancel </a:t>
            </a:r>
            <a:r>
              <a:rPr dirty="0" lang="en-US" spc="-10" sz="2200">
                <a:latin typeface="Times New Roman"/>
              </a:rPr>
              <a:t>each</a:t>
            </a:r>
            <a:r>
              <a:rPr dirty="0" lang="en-US" spc="55" sz="2200">
                <a:latin typeface="Times New Roman"/>
              </a:rPr>
              <a:t> </a:t>
            </a:r>
            <a:r>
              <a:rPr dirty="0" lang="en-US" spc="-25" sz="2200">
                <a:latin typeface="Times New Roman"/>
              </a:rPr>
              <a:t>other.</a:t>
            </a:r>
            <a:endParaRPr dirty="0" lang="en-US" spc="-25" sz="2200">
              <a:latin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301620" y="533527"/>
            <a:ext cx="4543425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2.4. Signal</a:t>
            </a:r>
            <a:r>
              <a:rPr dirty="0" lang="en-US" spc="-85"/>
              <a:t> </a:t>
            </a:r>
            <a:r>
              <a:rPr dirty="0" lang="en-US" spc="-5"/>
              <a:t>propagation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471929"/>
            <a:ext cx="8072120" cy="176911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indent="-342900" marL="34290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b="1" dirty="0" err="1" lang="en-US" spc="-5" sz="2200">
                <a:latin typeface="Times New Roman"/>
              </a:rPr>
              <a:t>long-term</a:t>
            </a:r>
            <a:r>
              <a:rPr b="1" dirty="0" lang="en-US" spc="-5" sz="2200">
                <a:latin typeface="Times New Roman"/>
              </a:rPr>
              <a:t> </a:t>
            </a:r>
            <a:r>
              <a:rPr b="1" dirty="0" lang="en-US" sz="2200">
                <a:latin typeface="Times New Roman"/>
              </a:rPr>
              <a:t>fading </a:t>
            </a:r>
            <a:r>
              <a:rPr dirty="0" lang="en-US" spc="-5" sz="2200">
                <a:latin typeface="Times New Roman"/>
              </a:rPr>
              <a:t>has </a:t>
            </a:r>
            <a:r>
              <a:rPr dirty="0" lang="en-US" spc="-10" sz="2200">
                <a:latin typeface="Times New Roman"/>
              </a:rPr>
              <a:t>the </a:t>
            </a:r>
            <a:r>
              <a:rPr dirty="0" lang="en-US" spc="-5" sz="2200">
                <a:latin typeface="Times New Roman"/>
              </a:rPr>
              <a:t>average power over time, is caused </a:t>
            </a:r>
            <a:r>
              <a:rPr dirty="0" lang="en-US" spc="-50" sz="2200">
                <a:latin typeface="Times New Roman"/>
              </a:rPr>
              <a:t>by,</a:t>
            </a:r>
            <a:r>
              <a:rPr dirty="0" lang="en-US" spc="30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for</a:t>
            </a:r>
          </a:p>
          <a:p>
            <a:pPr algn="ctr" marL="18415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example, </a:t>
            </a:r>
            <a:r>
              <a:rPr dirty="0" lang="en-US" sz="2200">
                <a:latin typeface="Times New Roman"/>
              </a:rPr>
              <a:t>varying </a:t>
            </a:r>
            <a:r>
              <a:rPr dirty="0" lang="en-US" spc="-5" sz="2200">
                <a:latin typeface="Times New Roman"/>
              </a:rPr>
              <a:t>distance to </a:t>
            </a:r>
            <a:r>
              <a:rPr dirty="0" lang="en-US" sz="2200">
                <a:latin typeface="Times New Roman"/>
              </a:rPr>
              <a:t>the </a:t>
            </a:r>
            <a:r>
              <a:rPr dirty="0" lang="en-US" spc="-5" sz="2200">
                <a:latin typeface="Times New Roman"/>
              </a:rPr>
              <a:t>sender or </a:t>
            </a:r>
            <a:r>
              <a:rPr dirty="0" lang="en-US" spc="-10" sz="2200">
                <a:latin typeface="Times New Roman"/>
              </a:rPr>
              <a:t>more </a:t>
            </a:r>
            <a:r>
              <a:rPr dirty="0" lang="en-US" spc="-5" sz="2200">
                <a:latin typeface="Times New Roman"/>
              </a:rPr>
              <a:t>remote</a:t>
            </a:r>
            <a:r>
              <a:rPr dirty="0" lang="en-US" spc="114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obstacles.</a:t>
            </a:r>
          </a:p>
          <a:p>
            <a:pPr algn="l" indent="-343535" marL="355600" marR="508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30" sz="2200">
                <a:latin typeface="Times New Roman"/>
              </a:rPr>
              <a:t>Typically, </a:t>
            </a:r>
            <a:r>
              <a:rPr dirty="0" lang="en-US" spc="-5" sz="2200">
                <a:latin typeface="Times New Roman"/>
              </a:rPr>
              <a:t>senders </a:t>
            </a:r>
            <a:r>
              <a:rPr dirty="0" lang="en-US" spc="-10" sz="2200">
                <a:latin typeface="Times New Roman"/>
              </a:rPr>
              <a:t>can </a:t>
            </a:r>
            <a:r>
              <a:rPr dirty="0" lang="en-US" spc="-5" sz="2200">
                <a:latin typeface="Times New Roman"/>
              </a:rPr>
              <a:t>compensate for </a:t>
            </a:r>
            <a:r>
              <a:rPr dirty="0" err="1" lang="en-US" sz="2200">
                <a:latin typeface="Times New Roman"/>
              </a:rPr>
              <a:t>long-term</a:t>
            </a:r>
            <a:r>
              <a:rPr dirty="0" lang="en-US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fading </a:t>
            </a:r>
            <a:r>
              <a:rPr dirty="0" lang="en-US" spc="-15" sz="2200">
                <a:latin typeface="Times New Roman"/>
              </a:rPr>
              <a:t>by  </a:t>
            </a:r>
            <a:r>
              <a:rPr dirty="0" lang="en-US" spc="-5" sz="2200">
                <a:latin typeface="Times New Roman"/>
              </a:rPr>
              <a:t>increasing/decreasing sending power so that the received signal  always </a:t>
            </a:r>
            <a:r>
              <a:rPr dirty="0" lang="en-US" sz="2200">
                <a:latin typeface="Times New Roman"/>
              </a:rPr>
              <a:t>stays </a:t>
            </a:r>
            <a:r>
              <a:rPr dirty="0" lang="en-US" spc="-5" sz="2200">
                <a:latin typeface="Times New Roman"/>
              </a:rPr>
              <a:t>within certain</a:t>
            </a:r>
            <a:r>
              <a:rPr dirty="0" lang="en-US" spc="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limits.</a:t>
            </a:r>
            <a:endParaRPr dirty="0" lang="en-US" spc="-5" sz="2200">
              <a:latin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 rot="0">
            <a:off x="2045978" y="3671349"/>
            <a:ext cx="4787821" cy="2669092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960370" y="434085"/>
            <a:ext cx="3338828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2.5.</a:t>
            </a:r>
            <a:r>
              <a:rPr dirty="0" lang="en-US" spc="-50"/>
              <a:t> </a:t>
            </a:r>
            <a:r>
              <a:rPr dirty="0" lang="en-US" spc="-5"/>
              <a:t>Multiplexing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243329"/>
            <a:ext cx="8073390" cy="5256529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indent="-343535" marL="35560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Multiplexing </a:t>
            </a:r>
            <a:r>
              <a:rPr dirty="0" lang="en-US" sz="2200">
                <a:latin typeface="Times New Roman"/>
              </a:rPr>
              <a:t>describes </a:t>
            </a:r>
            <a:r>
              <a:rPr dirty="0" lang="en-US" spc="-5" sz="2200">
                <a:latin typeface="Times New Roman"/>
              </a:rPr>
              <a:t>how several users </a:t>
            </a:r>
            <a:r>
              <a:rPr dirty="0" lang="en-US" spc="-10" sz="2200">
                <a:latin typeface="Times New Roman"/>
              </a:rPr>
              <a:t>can </a:t>
            </a:r>
            <a:r>
              <a:rPr dirty="0" lang="en-US" spc="-5" sz="2200">
                <a:latin typeface="Times New Roman"/>
              </a:rPr>
              <a:t>share a medium</a:t>
            </a:r>
            <a:r>
              <a:rPr dirty="0" lang="en-US" spc="17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with</a:t>
            </a:r>
          </a:p>
          <a:p>
            <a:pPr marL="355600">
              <a:lnSpc>
                <a:spcPct val="100000"/>
              </a:lnSpc>
            </a:pPr>
            <a:r>
              <a:rPr dirty="0" lang="en-US" spc="-10" sz="2200">
                <a:latin typeface="Times New Roman"/>
              </a:rPr>
              <a:t>minimum </a:t>
            </a:r>
            <a:r>
              <a:rPr dirty="0" lang="en-US" spc="-5" sz="2200">
                <a:latin typeface="Times New Roman"/>
              </a:rPr>
              <a:t>or no</a:t>
            </a:r>
            <a:r>
              <a:rPr dirty="0" lang="en-US" spc="5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interference.</a:t>
            </a:r>
          </a:p>
          <a:p>
            <a:pPr indent="-287019" lvl="1" marL="756285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dirty="0" lang="en-US" spc="-5" sz="2200">
                <a:latin typeface="Times New Roman"/>
              </a:rPr>
              <a:t>One example, is highways with several</a:t>
            </a:r>
            <a:r>
              <a:rPr dirty="0" lang="en-US" spc="4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lanes.</a:t>
            </a:r>
          </a:p>
          <a:p>
            <a:pPr indent="-343535" marL="355600" marR="635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For wireless communication, </a:t>
            </a:r>
            <a:r>
              <a:rPr dirty="0" lang="en-US" sz="2200">
                <a:latin typeface="Times New Roman"/>
              </a:rPr>
              <a:t>multiplexing </a:t>
            </a:r>
            <a:r>
              <a:rPr dirty="0" lang="en-US" spc="-10" sz="2200">
                <a:latin typeface="Times New Roman"/>
              </a:rPr>
              <a:t>can </a:t>
            </a:r>
            <a:r>
              <a:rPr dirty="0" lang="en-US" sz="2200">
                <a:latin typeface="Times New Roman"/>
              </a:rPr>
              <a:t>be </a:t>
            </a:r>
            <a:r>
              <a:rPr dirty="0" lang="en-US" spc="-5" sz="2200">
                <a:latin typeface="Times New Roman"/>
              </a:rPr>
              <a:t>carried </a:t>
            </a:r>
            <a:r>
              <a:rPr dirty="0" lang="en-US" sz="2200">
                <a:latin typeface="Times New Roman"/>
              </a:rPr>
              <a:t>out </a:t>
            </a:r>
            <a:r>
              <a:rPr dirty="0" lang="en-US" spc="-5" sz="2200">
                <a:latin typeface="Times New Roman"/>
              </a:rPr>
              <a:t>in four  dimensions</a:t>
            </a:r>
            <a:r>
              <a:rPr dirty="0" lang="en-US" spc="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:</a:t>
            </a:r>
          </a:p>
          <a:p>
            <a:pPr indent="-287019" lvl="1" marL="756285">
              <a:lnSpc>
                <a:spcPct val="100000"/>
              </a:lnSpc>
              <a:spcBef>
                <a:spcPts val="525"/>
              </a:spcBef>
              <a:buFont typeface="Arial"/>
              <a:buChar char="–"/>
            </a:pPr>
            <a:r>
              <a:rPr b="1" dirty="0" lang="en-US" spc="-5" sz="2200">
                <a:latin typeface="Times New Roman"/>
              </a:rPr>
              <a:t>space</a:t>
            </a:r>
          </a:p>
          <a:p>
            <a:pPr indent="-287019" lvl="1" marL="756285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b="1" dirty="0" lang="en-US" spc="-5" sz="2200">
                <a:latin typeface="Times New Roman"/>
              </a:rPr>
              <a:t>time</a:t>
            </a:r>
          </a:p>
          <a:p>
            <a:pPr indent="-287019" lvl="1" marL="756285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b="1" dirty="0" lang="en-US" spc="-10" sz="2200">
                <a:latin typeface="Times New Roman"/>
              </a:rPr>
              <a:t>frequency</a:t>
            </a:r>
            <a:r>
              <a:rPr b="1" dirty="0" lang="en-US" spc="1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and</a:t>
            </a:r>
          </a:p>
          <a:p>
            <a:pPr indent="-287019" lvl="1" marL="756285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b="1" dirty="0" lang="en-US" spc="-5" sz="2200">
                <a:latin typeface="Times New Roman"/>
              </a:rPr>
              <a:t>code</a:t>
            </a:r>
          </a:p>
          <a:p>
            <a:pPr algn="l" indent="-343535" marL="355600" marR="508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In this field, the task of multiplexing is to assign space, time,  </a:t>
            </a:r>
            <a:r>
              <a:rPr dirty="0" lang="en-US" spc="-15" sz="2200">
                <a:latin typeface="Times New Roman"/>
              </a:rPr>
              <a:t>frequency,</a:t>
            </a:r>
            <a:r>
              <a:rPr dirty="0" lang="en-US" spc="52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and code to </a:t>
            </a:r>
            <a:r>
              <a:rPr dirty="0" lang="en-US" spc="-10" sz="2200">
                <a:latin typeface="Times New Roman"/>
              </a:rPr>
              <a:t>each </a:t>
            </a:r>
            <a:r>
              <a:rPr dirty="0" lang="en-US" spc="-5" sz="2200">
                <a:latin typeface="Times New Roman"/>
              </a:rPr>
              <a:t>communication channel with a  </a:t>
            </a:r>
            <a:r>
              <a:rPr dirty="0" lang="en-US" spc="-10" sz="2200">
                <a:latin typeface="Times New Roman"/>
              </a:rPr>
              <a:t>minimum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interference and a </a:t>
            </a:r>
            <a:r>
              <a:rPr dirty="0" lang="en-US" spc="-10" sz="2200">
                <a:latin typeface="Times New Roman"/>
              </a:rPr>
              <a:t>maximum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medium</a:t>
            </a:r>
            <a:r>
              <a:rPr dirty="0" lang="en-US" spc="19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utilization.</a:t>
            </a:r>
          </a:p>
          <a:p>
            <a:pPr algn="l" indent="-343535" marL="3556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</a:t>
            </a:r>
            <a:r>
              <a:rPr dirty="0" lang="en-US" spc="16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term</a:t>
            </a:r>
            <a:r>
              <a:rPr dirty="0" lang="en-US" spc="17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communication</a:t>
            </a:r>
            <a:r>
              <a:rPr dirty="0" lang="en-US" spc="19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channel</a:t>
            </a:r>
            <a:r>
              <a:rPr dirty="0" lang="en-US" spc="1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here</a:t>
            </a:r>
            <a:r>
              <a:rPr dirty="0" lang="en-US" spc="18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only</a:t>
            </a:r>
            <a:r>
              <a:rPr dirty="0" lang="en-US" spc="18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refers</a:t>
            </a:r>
            <a:r>
              <a:rPr dirty="0" lang="en-US" spc="17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to</a:t>
            </a:r>
            <a:r>
              <a:rPr dirty="0" lang="en-US" spc="1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an</a:t>
            </a:r>
            <a:r>
              <a:rPr dirty="0" lang="en-US" spc="17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association</a:t>
            </a:r>
          </a:p>
          <a:p>
            <a:pPr algn="l" marL="355600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of sender(s) and receiver(s) who want to exchange</a:t>
            </a:r>
            <a:r>
              <a:rPr dirty="0" lang="en-US" spc="9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data.</a:t>
            </a:r>
            <a:endParaRPr dirty="0" lang="en-US" spc="-5" sz="2200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756309" y="471881"/>
            <a:ext cx="7630794" cy="57467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2.1. </a:t>
            </a:r>
            <a:r>
              <a:rPr dirty="0" lang="en-US" spc="-10"/>
              <a:t>Frequencies </a:t>
            </a:r>
            <a:r>
              <a:rPr dirty="0" lang="en-US"/>
              <a:t>for radio</a:t>
            </a:r>
            <a:r>
              <a:rPr dirty="0" lang="en-US" spc="-110"/>
              <a:t> </a:t>
            </a:r>
            <a:r>
              <a:rPr dirty="0" lang="en-US"/>
              <a:t>transmission</a:t>
            </a:r>
            <a:endParaRPr dirty="0" lang="en-US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471929"/>
            <a:ext cx="8074024" cy="5122545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indent="-343535" marL="35560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Radio</a:t>
            </a:r>
            <a:r>
              <a:rPr dirty="0" lang="en-US" spc="33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transmission</a:t>
            </a:r>
            <a:r>
              <a:rPr dirty="0" lang="en-US" spc="340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can</a:t>
            </a:r>
            <a:r>
              <a:rPr dirty="0" lang="en-US" spc="33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take</a:t>
            </a:r>
            <a:r>
              <a:rPr dirty="0" lang="en-US" spc="33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place</a:t>
            </a:r>
            <a:r>
              <a:rPr dirty="0" lang="en-US" spc="32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using</a:t>
            </a:r>
            <a:r>
              <a:rPr dirty="0" lang="en-US" spc="340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many</a:t>
            </a:r>
            <a:r>
              <a:rPr dirty="0" lang="en-US" spc="350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different</a:t>
            </a:r>
            <a:r>
              <a:rPr dirty="0" lang="en-US" spc="33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frequency</a:t>
            </a:r>
          </a:p>
          <a:p>
            <a:pPr marL="355600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bands. For traditional wired</a:t>
            </a:r>
            <a:r>
              <a:rPr dirty="0" lang="en-US" spc="1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networks,</a:t>
            </a:r>
          </a:p>
          <a:p>
            <a:pPr indent="-287019" lvl="1" marL="756285" marR="5080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dirty="0" lang="en-US" spc="-5" sz="2200">
                <a:latin typeface="Times New Roman"/>
              </a:rPr>
              <a:t>frequencies </a:t>
            </a:r>
            <a:r>
              <a:rPr dirty="0" lang="en-US" sz="2200">
                <a:latin typeface="Times New Roman"/>
              </a:rPr>
              <a:t>of up </a:t>
            </a:r>
            <a:r>
              <a:rPr dirty="0" lang="en-US" spc="-5" sz="2200">
                <a:latin typeface="Times New Roman"/>
              </a:rPr>
              <a:t>to several hundred </a:t>
            </a:r>
            <a:r>
              <a:rPr dirty="0" lang="en-US" spc="-10" sz="2200">
                <a:latin typeface="Times New Roman"/>
              </a:rPr>
              <a:t>kHz </a:t>
            </a:r>
            <a:r>
              <a:rPr dirty="0" lang="en-US" spc="-5" sz="2200">
                <a:latin typeface="Times New Roman"/>
              </a:rPr>
              <a:t>are used </a:t>
            </a:r>
            <a:r>
              <a:rPr dirty="0" lang="en-US" sz="2200">
                <a:latin typeface="Times New Roman"/>
              </a:rPr>
              <a:t>for </a:t>
            </a:r>
            <a:r>
              <a:rPr dirty="0" lang="en-US" spc="-5" sz="2200">
                <a:latin typeface="Times New Roman"/>
              </a:rPr>
              <a:t>distances  </a:t>
            </a:r>
            <a:r>
              <a:rPr dirty="0" lang="en-US" sz="2200">
                <a:latin typeface="Times New Roman"/>
              </a:rPr>
              <a:t>up </a:t>
            </a:r>
            <a:r>
              <a:rPr dirty="0" lang="en-US" spc="-5" sz="2200">
                <a:latin typeface="Times New Roman"/>
              </a:rPr>
              <a:t>to </a:t>
            </a:r>
            <a:r>
              <a:rPr dirty="0" lang="en-US" spc="-10" sz="2200">
                <a:latin typeface="Times New Roman"/>
              </a:rPr>
              <a:t>some </a:t>
            </a:r>
            <a:r>
              <a:rPr dirty="0" lang="en-US" spc="-5" sz="2200">
                <a:latin typeface="Times New Roman"/>
              </a:rPr>
              <a:t>km with twisted pair copper</a:t>
            </a:r>
            <a:r>
              <a:rPr dirty="0" lang="en-US" spc="7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wires,</a:t>
            </a:r>
          </a:p>
          <a:p>
            <a:pPr indent="-287019" lvl="1" marL="756285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dirty="0" lang="en-US" spc="-5" sz="2200">
                <a:latin typeface="Times New Roman"/>
              </a:rPr>
              <a:t>while</a:t>
            </a:r>
            <a:r>
              <a:rPr dirty="0" lang="en-US" spc="9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frequencies</a:t>
            </a:r>
            <a:r>
              <a:rPr dirty="0" lang="en-US" spc="9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of</a:t>
            </a:r>
            <a:r>
              <a:rPr dirty="0" lang="en-US" spc="9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several</a:t>
            </a:r>
            <a:r>
              <a:rPr dirty="0" lang="en-US" spc="10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hundred</a:t>
            </a:r>
            <a:r>
              <a:rPr dirty="0" lang="en-US" spc="90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MHz</a:t>
            </a:r>
            <a:r>
              <a:rPr dirty="0" lang="en-US" spc="9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are</a:t>
            </a:r>
            <a:r>
              <a:rPr dirty="0" lang="en-US" spc="9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used</a:t>
            </a:r>
            <a:r>
              <a:rPr dirty="0" lang="en-US" spc="114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with</a:t>
            </a:r>
            <a:r>
              <a:rPr dirty="0" lang="en-US" spc="10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coaxial</a:t>
            </a:r>
          </a:p>
          <a:p>
            <a:pPr marL="756285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cable.</a:t>
            </a:r>
          </a:p>
          <a:p>
            <a:pPr indent="-287019" lvl="1" marL="756285" marR="5080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dirty="0" lang="en-US" spc="-5" sz="2200">
                <a:latin typeface="Times New Roman"/>
              </a:rPr>
              <a:t>Fiber optics are used for frequency ranges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several </a:t>
            </a:r>
            <a:r>
              <a:rPr dirty="0" lang="en-US" sz="2200">
                <a:latin typeface="Times New Roman"/>
              </a:rPr>
              <a:t>hundred  </a:t>
            </a:r>
            <a:r>
              <a:rPr dirty="0" err="1" lang="en-US" spc="-5" sz="2200">
                <a:latin typeface="Times New Roman"/>
              </a:rPr>
              <a:t>THz</a:t>
            </a:r>
            <a:r>
              <a:rPr dirty="0" lang="en-US" spc="-5" sz="2200">
                <a:latin typeface="Times New Roman"/>
              </a:rPr>
              <a:t>.</a:t>
            </a:r>
          </a:p>
          <a:p>
            <a:pPr indent="-343535" marL="35560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Radio</a:t>
            </a:r>
            <a:r>
              <a:rPr dirty="0" lang="en-US" spc="3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transmission</a:t>
            </a:r>
            <a:r>
              <a:rPr dirty="0" lang="en-US" spc="37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starts</a:t>
            </a:r>
            <a:r>
              <a:rPr dirty="0" lang="en-US" spc="35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at</a:t>
            </a:r>
            <a:r>
              <a:rPr dirty="0" lang="en-US" spc="36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several</a:t>
            </a:r>
            <a:r>
              <a:rPr dirty="0" lang="en-US" spc="34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kHz,</a:t>
            </a:r>
            <a:r>
              <a:rPr dirty="0" lang="en-US" spc="36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the</a:t>
            </a:r>
            <a:r>
              <a:rPr dirty="0" lang="en-US" spc="360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very</a:t>
            </a:r>
            <a:r>
              <a:rPr b="1" dirty="0" lang="en-US" spc="360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low</a:t>
            </a:r>
            <a:r>
              <a:rPr b="1" dirty="0" lang="en-US" spc="360" sz="2200">
                <a:latin typeface="Times New Roman"/>
              </a:rPr>
              <a:t> </a:t>
            </a:r>
            <a:r>
              <a:rPr b="1" dirty="0" lang="en-US" spc="-10" sz="2200">
                <a:latin typeface="Times New Roman"/>
              </a:rPr>
              <a:t>frequency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lang="en-US" spc="-5" sz="2200">
                <a:latin typeface="Times New Roman"/>
              </a:rPr>
              <a:t>(VLF) range. These are very long</a:t>
            </a:r>
            <a:r>
              <a:rPr dirty="0" lang="en-US" spc="2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waves.</a:t>
            </a:r>
          </a:p>
          <a:p>
            <a:pPr indent="-343535" marL="355600" marR="6985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40" sz="2200">
                <a:latin typeface="Times New Roman"/>
              </a:rPr>
              <a:t>Waves </a:t>
            </a:r>
            <a:r>
              <a:rPr dirty="0" lang="en-US" spc="-5" sz="2200">
                <a:latin typeface="Times New Roman"/>
              </a:rPr>
              <a:t>in the </a:t>
            </a:r>
            <a:r>
              <a:rPr b="1" dirty="0" lang="en-US" spc="-5" sz="2200">
                <a:latin typeface="Times New Roman"/>
              </a:rPr>
              <a:t>low </a:t>
            </a:r>
            <a:r>
              <a:rPr b="1" dirty="0" lang="en-US" spc="-10" sz="2200">
                <a:latin typeface="Times New Roman"/>
              </a:rPr>
              <a:t>frequency </a:t>
            </a:r>
            <a:r>
              <a:rPr dirty="0" lang="en-US" sz="2200">
                <a:latin typeface="Times New Roman"/>
              </a:rPr>
              <a:t>(LF) range </a:t>
            </a:r>
            <a:r>
              <a:rPr dirty="0" lang="en-US" spc="-5" sz="2200">
                <a:latin typeface="Times New Roman"/>
              </a:rPr>
              <a:t>are used </a:t>
            </a:r>
            <a:r>
              <a:rPr dirty="0" lang="en-US" spc="-10" sz="2200">
                <a:latin typeface="Times New Roman"/>
              </a:rPr>
              <a:t>by </a:t>
            </a:r>
            <a:r>
              <a:rPr dirty="0" lang="en-US" spc="-5" sz="2200">
                <a:latin typeface="Times New Roman"/>
              </a:rPr>
              <a:t>submarines,  because they </a:t>
            </a:r>
            <a:r>
              <a:rPr dirty="0" lang="en-US" spc="-10" sz="2200">
                <a:latin typeface="Times New Roman"/>
              </a:rPr>
              <a:t>can </a:t>
            </a:r>
            <a:r>
              <a:rPr dirty="0" lang="en-US" spc="-5" sz="2200">
                <a:latin typeface="Times New Roman"/>
              </a:rPr>
              <a:t>penetrate water and </a:t>
            </a:r>
            <a:r>
              <a:rPr dirty="0" lang="en-US" spc="-10" sz="2200">
                <a:latin typeface="Times New Roman"/>
              </a:rPr>
              <a:t>can </a:t>
            </a:r>
            <a:r>
              <a:rPr dirty="0" lang="en-US" spc="-5" sz="2200">
                <a:latin typeface="Times New Roman"/>
              </a:rPr>
              <a:t>follow the </a:t>
            </a:r>
            <a:r>
              <a:rPr dirty="0" lang="en-US" spc="-20" sz="2200">
                <a:latin typeface="Times New Roman"/>
              </a:rPr>
              <a:t>earth’s</a:t>
            </a:r>
            <a:r>
              <a:rPr dirty="0" lang="en-US" spc="1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surface.</a:t>
            </a:r>
          </a:p>
          <a:p>
            <a:pPr indent="-343535" marL="355600" marR="5715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Some radio stations still </a:t>
            </a:r>
            <a:r>
              <a:rPr dirty="0" lang="en-US" spc="-10" sz="2200">
                <a:latin typeface="Times New Roman"/>
              </a:rPr>
              <a:t>use </a:t>
            </a:r>
            <a:r>
              <a:rPr dirty="0" lang="en-US" sz="2200">
                <a:latin typeface="Times New Roman"/>
              </a:rPr>
              <a:t>these </a:t>
            </a:r>
            <a:r>
              <a:rPr dirty="0" lang="en-US" spc="-5" sz="2200">
                <a:latin typeface="Times New Roman"/>
              </a:rPr>
              <a:t>frequencies, e.g., between 148.5  kHz and </a:t>
            </a:r>
            <a:r>
              <a:rPr dirty="0" lang="en-US" sz="2200">
                <a:latin typeface="Times New Roman"/>
              </a:rPr>
              <a:t>283.5 </a:t>
            </a:r>
            <a:r>
              <a:rPr dirty="0" lang="en-US" spc="-5" sz="2200">
                <a:latin typeface="Times New Roman"/>
              </a:rPr>
              <a:t>kHz in </a:t>
            </a:r>
            <a:r>
              <a:rPr dirty="0" lang="en-US" spc="-25" sz="2200">
                <a:latin typeface="Times New Roman"/>
              </a:rPr>
              <a:t>Germany.</a:t>
            </a:r>
            <a:endParaRPr dirty="0" lang="en-US" spc="-25" sz="2200">
              <a:latin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960370" y="395985"/>
            <a:ext cx="3338828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2.5.</a:t>
            </a:r>
            <a:r>
              <a:rPr dirty="0" lang="en-US" spc="-50"/>
              <a:t> </a:t>
            </a:r>
            <a:r>
              <a:rPr dirty="0" lang="en-US" spc="-5"/>
              <a:t>Multiplexing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321171" y="3557792"/>
            <a:ext cx="69849" cy="309245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>
              <a:lnSpc>
                <a:spcPts val="2395"/>
              </a:lnSpc>
            </a:pPr>
            <a:r>
              <a:rPr dirty="0" lang="en-US" spc="-5" sz="2200">
                <a:latin typeface="Times New Roman"/>
              </a:rPr>
              <a:t>.</a:t>
            </a:r>
            <a:endParaRPr dirty="0" lang="en-US" spc="-5" sz="2200">
              <a:latin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 rot="0">
            <a:off x="459739" y="947063"/>
            <a:ext cx="8185150" cy="5744845"/>
          </a:xfrm>
          <a:prstGeom prst="rect">
            <a:avLst/>
          </a:prstGeom>
        </p:spPr>
        <p:txBody>
          <a:bodyPr bIns="0" lIns="0" rIns="0" rtlCol="0" tIns="155575" vert="horz" wrap="square">
            <a:spAutoFit/>
          </a:bodyPr>
          <a:lstStyle/>
          <a:p>
            <a:pPr marL="88900">
              <a:lnSpc>
                <a:spcPct val="100000"/>
              </a:lnSpc>
              <a:spcBef>
                <a:spcPts val="1225"/>
              </a:spcBef>
            </a:pPr>
            <a:r>
              <a:rPr b="1" dirty="0" lang="en-US" sz="2200">
                <a:latin typeface="Times New Roman"/>
              </a:rPr>
              <a:t>2.5.1. </a:t>
            </a:r>
            <a:r>
              <a:rPr b="1" dirty="0" lang="en-US" spc="-5" sz="2200">
                <a:latin typeface="Times New Roman"/>
              </a:rPr>
              <a:t>Space division</a:t>
            </a:r>
            <a:r>
              <a:rPr b="1" dirty="0" lang="en-US" spc="-15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multiplexing</a:t>
            </a:r>
          </a:p>
          <a:p>
            <a:pPr indent="-343535" marL="431800" marR="43180">
              <a:lnSpc>
                <a:spcPct val="100000"/>
              </a:lnSpc>
              <a:spcBef>
                <a:spcPts val="11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Figureshows six channels </a:t>
            </a:r>
            <a:r>
              <a:rPr dirty="0" lang="en-US" sz="2200">
                <a:latin typeface="Times New Roman"/>
              </a:rPr>
              <a:t>k</a:t>
            </a:r>
            <a:r>
              <a:rPr baseline="-21072" dirty="0" lang="en-US" sz="2175">
                <a:latin typeface="Times New Roman"/>
              </a:rPr>
              <a:t>i </a:t>
            </a:r>
            <a:r>
              <a:rPr dirty="0" lang="en-US" spc="-5" sz="2200">
                <a:latin typeface="Times New Roman"/>
              </a:rPr>
              <a:t>and introduces a three dimensional  coordinate</a:t>
            </a:r>
            <a:r>
              <a:rPr dirty="0" lang="en-US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system.</a:t>
            </a:r>
          </a:p>
          <a:p>
            <a:pPr indent="-349885" marL="438150" marR="3900804">
              <a:lnSpc>
                <a:spcPct val="120000"/>
              </a:lnSpc>
              <a:spcBef>
                <a:spcPts val="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In space division multiplexing  (SDM), the space s</a:t>
            </a:r>
            <a:r>
              <a:rPr baseline="-21072" dirty="0" lang="en-US" spc="-7" sz="2175">
                <a:latin typeface="Times New Roman"/>
              </a:rPr>
              <a:t>i </a:t>
            </a:r>
            <a:r>
              <a:rPr dirty="0" lang="en-US" spc="-5" sz="2200">
                <a:latin typeface="Times New Roman"/>
              </a:rPr>
              <a:t>is also</a:t>
            </a:r>
            <a:r>
              <a:rPr dirty="0" lang="en-US" spc="-14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shown.</a:t>
            </a:r>
          </a:p>
          <a:p>
            <a:pPr indent="-343535" marL="43180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Here space is </a:t>
            </a:r>
            <a:r>
              <a:rPr dirty="0" lang="en-US" sz="2200">
                <a:latin typeface="Times New Roman"/>
              </a:rPr>
              <a:t>represented </a:t>
            </a:r>
            <a:r>
              <a:rPr dirty="0" lang="en-US" spc="-5" sz="2200">
                <a:latin typeface="Times New Roman"/>
              </a:rPr>
              <a:t>via</a:t>
            </a:r>
          </a:p>
          <a:p>
            <a:pPr marL="438150">
              <a:lnSpc>
                <a:spcPct val="100000"/>
              </a:lnSpc>
              <a:spcBef>
                <a:spcPts val="530"/>
              </a:spcBef>
            </a:pPr>
            <a:r>
              <a:rPr dirty="0" lang="en-US" spc="-5" sz="2200">
                <a:latin typeface="Times New Roman"/>
              </a:rPr>
              <a:t>circles indicating the interference</a:t>
            </a:r>
            <a:r>
              <a:rPr dirty="0" lang="en-US" spc="5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range</a:t>
            </a:r>
          </a:p>
          <a:p>
            <a:pPr indent="-349885" marL="438150" marR="3576954">
              <a:lnSpc>
                <a:spcPct val="120000"/>
              </a:lnSpc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How is the separation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the </a:t>
            </a:r>
            <a:r>
              <a:rPr dirty="0" lang="en-US" spc="-10" sz="2200">
                <a:latin typeface="Times New Roman"/>
              </a:rPr>
              <a:t>different  </a:t>
            </a:r>
            <a:r>
              <a:rPr dirty="0" lang="en-US" spc="-5" sz="2200">
                <a:latin typeface="Times New Roman"/>
              </a:rPr>
              <a:t>channels achieved?</a:t>
            </a:r>
          </a:p>
          <a:p>
            <a:pPr indent="-349885" marL="438150" marR="3627120">
              <a:lnSpc>
                <a:spcPct val="120000"/>
              </a:lnSpc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channels </a:t>
            </a:r>
            <a:r>
              <a:rPr dirty="0" lang="en-US" spc="5" sz="2200">
                <a:latin typeface="Times New Roman"/>
              </a:rPr>
              <a:t>k</a:t>
            </a:r>
            <a:r>
              <a:rPr baseline="-21072" dirty="0" lang="en-US" spc="7" sz="2175">
                <a:latin typeface="Times New Roman"/>
              </a:rPr>
              <a:t>1 </a:t>
            </a:r>
            <a:r>
              <a:rPr dirty="0" lang="en-US" spc="-5" sz="2200">
                <a:latin typeface="Times New Roman"/>
              </a:rPr>
              <a:t>to </a:t>
            </a:r>
            <a:r>
              <a:rPr dirty="0" lang="en-US" sz="2200">
                <a:latin typeface="Times New Roman"/>
              </a:rPr>
              <a:t>k</a:t>
            </a:r>
            <a:r>
              <a:rPr baseline="-21072" dirty="0" lang="en-US" sz="2175">
                <a:latin typeface="Times New Roman"/>
              </a:rPr>
              <a:t>3 </a:t>
            </a:r>
            <a:r>
              <a:rPr dirty="0" lang="en-US" spc="-5" sz="2200">
                <a:latin typeface="Times New Roman"/>
              </a:rPr>
              <a:t>can be mapped  onto the three ‘spaces’ </a:t>
            </a:r>
            <a:r>
              <a:rPr dirty="0" lang="en-US" sz="2200">
                <a:latin typeface="Times New Roman"/>
              </a:rPr>
              <a:t>s</a:t>
            </a:r>
            <a:r>
              <a:rPr baseline="-21072" dirty="0" lang="en-US" sz="2175">
                <a:latin typeface="Times New Roman"/>
              </a:rPr>
              <a:t>1 </a:t>
            </a:r>
            <a:r>
              <a:rPr dirty="0" lang="en-US" spc="-5" sz="2200">
                <a:latin typeface="Times New Roman"/>
              </a:rPr>
              <a:t>to </a:t>
            </a:r>
            <a:r>
              <a:rPr dirty="0" lang="en-US" sz="2200">
                <a:latin typeface="Times New Roman"/>
              </a:rPr>
              <a:t>s</a:t>
            </a:r>
            <a:r>
              <a:rPr baseline="-21072" dirty="0" lang="en-US" sz="2175">
                <a:latin typeface="Times New Roman"/>
              </a:rPr>
              <a:t>3 </a:t>
            </a:r>
            <a:r>
              <a:rPr dirty="0" lang="en-US" spc="-5" sz="2200">
                <a:latin typeface="Times New Roman"/>
              </a:rPr>
              <a:t>which  clearly separate the channels and  prevent the interference ranges from  </a:t>
            </a:r>
            <a:r>
              <a:rPr dirty="0" lang="en-US" sz="2200">
                <a:latin typeface="Times New Roman"/>
              </a:rPr>
              <a:t>overlapping.</a:t>
            </a:r>
            <a:endParaRPr dirty="0" lang="en-US" sz="2200">
              <a:latin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 rot="0">
            <a:off x="5422180" y="2133600"/>
            <a:ext cx="3350883" cy="4038600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960370" y="434085"/>
            <a:ext cx="3338828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2.5.</a:t>
            </a:r>
            <a:r>
              <a:rPr dirty="0" lang="en-US" spc="-50"/>
              <a:t> </a:t>
            </a:r>
            <a:r>
              <a:rPr dirty="0" lang="en-US" spc="-5"/>
              <a:t>Multiplexing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23240" y="1319529"/>
            <a:ext cx="8100059" cy="5457825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algn="l" indent="-343535" marL="368300" marR="19685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space between the interference </a:t>
            </a:r>
            <a:r>
              <a:rPr dirty="0" lang="en-US" sz="2200">
                <a:latin typeface="Times New Roman"/>
              </a:rPr>
              <a:t>ranges </a:t>
            </a:r>
            <a:r>
              <a:rPr dirty="0" lang="en-US" spc="-5" sz="2200">
                <a:latin typeface="Times New Roman"/>
              </a:rPr>
              <a:t>is sometimes called  </a:t>
            </a:r>
            <a:r>
              <a:rPr b="1" dirty="0" lang="en-US" sz="2200">
                <a:latin typeface="Times New Roman"/>
              </a:rPr>
              <a:t>guard </a:t>
            </a:r>
            <a:r>
              <a:rPr b="1" dirty="0" lang="en-US" spc="-5" sz="2200">
                <a:latin typeface="Times New Roman"/>
              </a:rPr>
              <a:t>space</a:t>
            </a:r>
            <a:r>
              <a:rPr dirty="0" lang="en-US" spc="-5" sz="2200">
                <a:latin typeface="Times New Roman"/>
              </a:rPr>
              <a:t>. </a:t>
            </a:r>
            <a:r>
              <a:rPr dirty="0" lang="en-US" sz="2200">
                <a:latin typeface="Times New Roman"/>
              </a:rPr>
              <a:t>Such </a:t>
            </a:r>
            <a:r>
              <a:rPr dirty="0" lang="en-US" spc="-5" sz="2200">
                <a:latin typeface="Times New Roman"/>
              </a:rPr>
              <a:t>a </a:t>
            </a:r>
            <a:r>
              <a:rPr dirty="0" lang="en-US" sz="2200">
                <a:latin typeface="Times New Roman"/>
              </a:rPr>
              <a:t>guard </a:t>
            </a:r>
            <a:r>
              <a:rPr dirty="0" lang="en-US" spc="-5" sz="2200">
                <a:latin typeface="Times New Roman"/>
              </a:rPr>
              <a:t>space is </a:t>
            </a:r>
            <a:r>
              <a:rPr dirty="0" lang="en-US" sz="2200">
                <a:latin typeface="Times New Roman"/>
              </a:rPr>
              <a:t>needed </a:t>
            </a:r>
            <a:r>
              <a:rPr dirty="0" lang="en-US" spc="-5" sz="2200">
                <a:latin typeface="Times New Roman"/>
              </a:rPr>
              <a:t>in all </a:t>
            </a:r>
            <a:r>
              <a:rPr dirty="0" lang="en-US" sz="2200">
                <a:latin typeface="Times New Roman"/>
              </a:rPr>
              <a:t>four </a:t>
            </a:r>
            <a:r>
              <a:rPr dirty="0" lang="en-US" spc="-5" sz="2200">
                <a:latin typeface="Times New Roman"/>
              </a:rPr>
              <a:t>multiplexing  schemes</a:t>
            </a:r>
            <a:r>
              <a:rPr dirty="0" lang="en-US" spc="1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presented.</a:t>
            </a:r>
          </a:p>
          <a:p>
            <a:pPr algn="l" indent="-343535" marL="368300" marR="2032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For the remaining channels ( </a:t>
            </a:r>
            <a:r>
              <a:rPr dirty="0" lang="en-US" spc="5" sz="2200">
                <a:latin typeface="Times New Roman"/>
              </a:rPr>
              <a:t>k</a:t>
            </a:r>
            <a:r>
              <a:rPr baseline="-21072" dirty="0" lang="en-US" spc="7" sz="2175">
                <a:latin typeface="Times New Roman"/>
              </a:rPr>
              <a:t>4 </a:t>
            </a:r>
            <a:r>
              <a:rPr dirty="0" lang="en-US" spc="-5" sz="2200">
                <a:latin typeface="Times New Roman"/>
              </a:rPr>
              <a:t>to </a:t>
            </a:r>
            <a:r>
              <a:rPr dirty="0" lang="en-US" spc="5" sz="2200">
                <a:latin typeface="Times New Roman"/>
              </a:rPr>
              <a:t>k</a:t>
            </a:r>
            <a:r>
              <a:rPr baseline="-21072" dirty="0" lang="en-US" spc="7" sz="2175">
                <a:latin typeface="Times New Roman"/>
              </a:rPr>
              <a:t>6 </a:t>
            </a:r>
            <a:r>
              <a:rPr dirty="0" lang="en-US" spc="-5" sz="2200">
                <a:latin typeface="Times New Roman"/>
              </a:rPr>
              <a:t>) three </a:t>
            </a:r>
            <a:r>
              <a:rPr dirty="0" lang="en-US" sz="2200">
                <a:latin typeface="Times New Roman"/>
              </a:rPr>
              <a:t>additional </a:t>
            </a:r>
            <a:r>
              <a:rPr dirty="0" lang="en-US" spc="-5" sz="2200">
                <a:latin typeface="Times New Roman"/>
              </a:rPr>
              <a:t>spaces would  </a:t>
            </a:r>
            <a:r>
              <a:rPr dirty="0" lang="en-US" sz="2200">
                <a:latin typeface="Times New Roman"/>
              </a:rPr>
              <a:t>be</a:t>
            </a:r>
            <a:r>
              <a:rPr dirty="0" lang="en-US" spc="-1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needed.</a:t>
            </a:r>
          </a:p>
          <a:p>
            <a:pPr algn="l" indent="-343535" marL="3683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z="2200">
                <a:latin typeface="Times New Roman"/>
              </a:rPr>
              <a:t>Although</a:t>
            </a:r>
            <a:r>
              <a:rPr dirty="0" lang="en-US" spc="22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this</a:t>
            </a:r>
            <a:r>
              <a:rPr dirty="0" lang="en-US" spc="19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procedure</a:t>
            </a:r>
            <a:r>
              <a:rPr dirty="0" lang="en-US" spc="21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clearly</a:t>
            </a:r>
            <a:r>
              <a:rPr dirty="0" lang="en-US" spc="23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represents</a:t>
            </a:r>
            <a:r>
              <a:rPr dirty="0" lang="en-US" spc="21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</a:t>
            </a:r>
            <a:r>
              <a:rPr dirty="0" lang="en-US" spc="21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waste</a:t>
            </a:r>
            <a:r>
              <a:rPr dirty="0" lang="en-US" spc="200" sz="2200">
                <a:latin typeface="Times New Roman"/>
              </a:rPr>
              <a:t> </a:t>
            </a:r>
            <a:r>
              <a:rPr dirty="0" lang="en-US" spc="5" sz="2200">
                <a:latin typeface="Times New Roman"/>
              </a:rPr>
              <a:t>of</a:t>
            </a:r>
            <a:r>
              <a:rPr dirty="0" lang="en-US" spc="21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space,</a:t>
            </a:r>
            <a:r>
              <a:rPr dirty="0" lang="en-US" spc="21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this</a:t>
            </a:r>
            <a:r>
              <a:rPr dirty="0" lang="en-US" spc="215" sz="2200">
                <a:latin typeface="Times New Roman"/>
              </a:rPr>
              <a:t> </a:t>
            </a:r>
            <a:r>
              <a:rPr dirty="0" lang="en-US" spc="5" sz="2200">
                <a:latin typeface="Times New Roman"/>
              </a:rPr>
              <a:t>is</a:t>
            </a:r>
          </a:p>
          <a:p>
            <a:pPr algn="l" marL="368300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exactly the principle used </a:t>
            </a:r>
            <a:r>
              <a:rPr dirty="0" lang="en-US" sz="2200">
                <a:latin typeface="Times New Roman"/>
              </a:rPr>
              <a:t>by the </a:t>
            </a:r>
            <a:r>
              <a:rPr b="1" dirty="0" lang="en-US" spc="-5" sz="2200">
                <a:latin typeface="Times New Roman"/>
              </a:rPr>
              <a:t>old analog telephone </a:t>
            </a:r>
            <a:r>
              <a:rPr dirty="0" lang="en-US" spc="-5" sz="2200">
                <a:latin typeface="Times New Roman"/>
              </a:rPr>
              <a:t>system</a:t>
            </a:r>
            <a:r>
              <a:rPr dirty="0" lang="en-US" spc="8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:</a:t>
            </a:r>
          </a:p>
          <a:p>
            <a:pPr algn="l" indent="-287019" marL="768985" marR="19685">
              <a:lnSpc>
                <a:spcPct val="100000"/>
              </a:lnSpc>
              <a:spcBef>
                <a:spcPts val="530"/>
              </a:spcBef>
            </a:pPr>
            <a:r>
              <a:rPr dirty="0" lang="en-US" spc="-5" sz="2200">
                <a:latin typeface="Arial"/>
              </a:rPr>
              <a:t>– </a:t>
            </a:r>
            <a:r>
              <a:rPr dirty="0" lang="en-US" spc="-10" sz="2200">
                <a:latin typeface="Times New Roman"/>
              </a:rPr>
              <a:t>each </a:t>
            </a:r>
            <a:r>
              <a:rPr dirty="0" lang="en-US" spc="-5" sz="2200">
                <a:latin typeface="Times New Roman"/>
              </a:rPr>
              <a:t>subscriber is given a separate </a:t>
            </a:r>
            <a:r>
              <a:rPr dirty="0" lang="en-US" sz="2200">
                <a:latin typeface="Times New Roman"/>
              </a:rPr>
              <a:t>pair of </a:t>
            </a:r>
            <a:r>
              <a:rPr dirty="0" lang="en-US" spc="-5" sz="2200">
                <a:latin typeface="Times New Roman"/>
              </a:rPr>
              <a:t>copper wires to the </a:t>
            </a:r>
            <a:r>
              <a:rPr dirty="0" lang="en-US" spc="54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local exchange.</a:t>
            </a:r>
          </a:p>
          <a:p>
            <a:pPr algn="l" indent="-343535" marL="36830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SDM implies a separate sender for each communication</a:t>
            </a:r>
            <a:r>
              <a:rPr dirty="0" lang="en-US" spc="254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channel</a:t>
            </a:r>
          </a:p>
          <a:p>
            <a:pPr algn="l" marL="368300">
              <a:lnSpc>
                <a:spcPct val="100000"/>
              </a:lnSpc>
              <a:spcBef>
                <a:spcPts val="5"/>
              </a:spcBef>
            </a:pPr>
            <a:r>
              <a:rPr dirty="0" lang="en-US" spc="-5" sz="2200">
                <a:latin typeface="Times New Roman"/>
              </a:rPr>
              <a:t>with a wide enough distance between</a:t>
            </a:r>
            <a:r>
              <a:rPr dirty="0" lang="en-US" spc="4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senders.</a:t>
            </a:r>
          </a:p>
          <a:p>
            <a:pPr algn="l" indent="-343535" marL="368300" marR="19685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This multiplexing scheme is used, for example, at FM radio stations  where the transmission range is limited to a certain</a:t>
            </a:r>
            <a:r>
              <a:rPr dirty="0" lang="en-US" spc="12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region.</a:t>
            </a:r>
          </a:p>
          <a:p>
            <a:pPr algn="l" indent="-343535" marL="3683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Many</a:t>
            </a:r>
            <a:r>
              <a:rPr dirty="0" lang="en-US" spc="31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radio</a:t>
            </a:r>
            <a:r>
              <a:rPr dirty="0" lang="en-US" spc="30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stations</a:t>
            </a:r>
            <a:r>
              <a:rPr dirty="0" lang="en-US" spc="30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around</a:t>
            </a:r>
            <a:r>
              <a:rPr dirty="0" lang="en-US" spc="29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the</a:t>
            </a:r>
            <a:r>
              <a:rPr dirty="0" lang="en-US" spc="29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world</a:t>
            </a:r>
            <a:r>
              <a:rPr dirty="0" lang="en-US" spc="29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can</a:t>
            </a:r>
            <a:r>
              <a:rPr dirty="0" lang="en-US" spc="30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use</a:t>
            </a:r>
            <a:r>
              <a:rPr dirty="0" lang="en-US" spc="29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the</a:t>
            </a:r>
            <a:r>
              <a:rPr dirty="0" lang="en-US" spc="300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same</a:t>
            </a:r>
            <a:r>
              <a:rPr dirty="0" lang="en-US" spc="29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frequency</a:t>
            </a:r>
          </a:p>
          <a:p>
            <a:pPr algn="l" marL="368300">
              <a:lnSpc>
                <a:spcPct val="100000"/>
              </a:lnSpc>
              <a:spcBef>
                <a:spcPts val="5"/>
              </a:spcBef>
            </a:pPr>
            <a:r>
              <a:rPr dirty="0" lang="en-US" spc="-5" sz="2200">
                <a:latin typeface="Times New Roman"/>
              </a:rPr>
              <a:t>without</a:t>
            </a:r>
            <a:r>
              <a:rPr dirty="0" lang="en-US" spc="-1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interference.</a:t>
            </a:r>
            <a:endParaRPr dirty="0" lang="en-US" spc="-5" sz="2200">
              <a:latin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960370" y="471881"/>
            <a:ext cx="3338828" cy="57467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2.5.</a:t>
            </a:r>
            <a:r>
              <a:rPr dirty="0" lang="en-US" spc="-50"/>
              <a:t> </a:t>
            </a:r>
            <a:r>
              <a:rPr dirty="0" lang="en-US" spc="-5"/>
              <a:t>Multiplexing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319529"/>
            <a:ext cx="6511924" cy="915669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lang="en-US" sz="2200">
                <a:latin typeface="Times New Roman"/>
              </a:rPr>
              <a:t>2.5.2 </a:t>
            </a:r>
            <a:r>
              <a:rPr b="1" dirty="0" lang="en-US" spc="-10" sz="2200">
                <a:latin typeface="Times New Roman"/>
              </a:rPr>
              <a:t>Frequency </a:t>
            </a:r>
            <a:r>
              <a:rPr b="1" dirty="0" lang="en-US" sz="2200">
                <a:latin typeface="Times New Roman"/>
              </a:rPr>
              <a:t>division </a:t>
            </a:r>
            <a:r>
              <a:rPr b="1" dirty="0" lang="en-US" spc="-5" sz="2200">
                <a:latin typeface="Times New Roman"/>
              </a:rPr>
              <a:t>multiplexing</a:t>
            </a:r>
          </a:p>
          <a:p>
            <a:pPr indent="-343535" marL="355600">
              <a:lnSpc>
                <a:spcPct val="100000"/>
              </a:lnSpc>
              <a:spcBef>
                <a:spcPts val="17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Freque</a:t>
            </a:r>
            <a:r>
              <a:rPr dirty="0" lang="en-US" sz="2200">
                <a:latin typeface="Times New Roman"/>
              </a:rPr>
              <a:t>n</a:t>
            </a:r>
            <a:r>
              <a:rPr dirty="0" lang="en-US" spc="-5" sz="2200">
                <a:latin typeface="Times New Roman"/>
              </a:rPr>
              <a:t>cy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divisi</a:t>
            </a:r>
            <a:r>
              <a:rPr dirty="0" lang="en-US" sz="2200">
                <a:latin typeface="Times New Roman"/>
              </a:rPr>
              <a:t>o</a:t>
            </a:r>
            <a:r>
              <a:rPr dirty="0" lang="en-US" spc="-5" sz="2200">
                <a:latin typeface="Times New Roman"/>
              </a:rPr>
              <a:t>n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25" sz="2200">
                <a:latin typeface="Times New Roman"/>
              </a:rPr>
              <a:t>m</a:t>
            </a:r>
            <a:r>
              <a:rPr dirty="0" lang="en-US" spc="-5" sz="2200">
                <a:latin typeface="Times New Roman"/>
              </a:rPr>
              <a:t>ult</a:t>
            </a:r>
            <a:r>
              <a:rPr dirty="0" lang="en-US" spc="5" sz="2200">
                <a:latin typeface="Times New Roman"/>
              </a:rPr>
              <a:t>i</a:t>
            </a:r>
            <a:r>
              <a:rPr dirty="0" lang="en-US" spc="-5" sz="2200">
                <a:latin typeface="Times New Roman"/>
              </a:rPr>
              <a:t>plexi</a:t>
            </a:r>
            <a:r>
              <a:rPr dirty="0" lang="en-US" sz="2200">
                <a:latin typeface="Times New Roman"/>
              </a:rPr>
              <a:t>n</a:t>
            </a:r>
            <a:r>
              <a:rPr dirty="0" lang="en-US" spc="-5" sz="2200">
                <a:latin typeface="Times New Roman"/>
              </a:rPr>
              <a:t>g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(FD</a:t>
            </a:r>
            <a:r>
              <a:rPr dirty="0" lang="en-US" sz="2200">
                <a:latin typeface="Times New Roman"/>
              </a:rPr>
              <a:t>M</a:t>
            </a:r>
            <a:r>
              <a:rPr dirty="0" lang="en-US" spc="-5" sz="2200">
                <a:latin typeface="Times New Roman"/>
              </a:rPr>
              <a:t>)</a:t>
            </a:r>
            <a:r>
              <a:rPr dirty="0" lang="en-US" sz="2200">
                <a:latin typeface="Times New Roman"/>
              </a:rPr>
              <a:t/>
            </a:r>
            <a:r>
              <a:rPr dirty="0" lang="en-US" sz="2200">
                <a:latin typeface="Times New Roman"/>
              </a:rPr>
              <a:t>d</a:t>
            </a:r>
            <a:r>
              <a:rPr dirty="0" lang="en-US" spc="-5" sz="2200">
                <a:latin typeface="Times New Roman"/>
              </a:rPr>
              <a:t>escri</a:t>
            </a:r>
            <a:r>
              <a:rPr dirty="0" lang="en-US" spc="5" sz="2200">
                <a:latin typeface="Times New Roman"/>
              </a:rPr>
              <a:t>b</a:t>
            </a:r>
            <a:r>
              <a:rPr dirty="0" lang="en-US" spc="-5" sz="2200">
                <a:latin typeface="Times New Roman"/>
              </a:rPr>
              <a:t>es</a:t>
            </a:r>
            <a:endParaRPr dirty="0" lang="en-US" spc="-5" sz="2200">
              <a:latin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 rot="0">
            <a:off x="7221473" y="1874647"/>
            <a:ext cx="1386205" cy="36068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lang="en-US" spc="-5" sz="2200">
                <a:latin typeface="Times New Roman"/>
              </a:rPr>
              <a:t>sche</a:t>
            </a:r>
            <a:r>
              <a:rPr dirty="0" lang="en-US" spc="-25" sz="2200">
                <a:latin typeface="Times New Roman"/>
              </a:rPr>
              <a:t>m</a:t>
            </a:r>
            <a:r>
              <a:rPr dirty="0" lang="en-US" spc="-5" sz="2200">
                <a:latin typeface="Times New Roman"/>
              </a:rPr>
              <a:t>es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to</a:t>
            </a:r>
            <a:endParaRPr dirty="0" lang="en-US" spc="-5" sz="2200">
              <a:latin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 rot="0">
            <a:off x="485140" y="2209926"/>
            <a:ext cx="8187690" cy="4317365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algn="l" marL="406400" marR="71754">
              <a:lnSpc>
                <a:spcPct val="100000"/>
              </a:lnSpc>
              <a:spcBef>
                <a:spcPts val="95"/>
              </a:spcBef>
            </a:pPr>
            <a:r>
              <a:rPr dirty="0" lang="en-US" spc="-5" sz="2200">
                <a:latin typeface="Times New Roman"/>
              </a:rPr>
              <a:t>subdivide the frequency dimension into several </a:t>
            </a:r>
            <a:r>
              <a:rPr dirty="0" err="1" lang="en-US" spc="-5" sz="2200">
                <a:latin typeface="Times New Roman"/>
              </a:rPr>
              <a:t>non-overlapping</a:t>
            </a:r>
            <a:r>
              <a:rPr dirty="0" lang="en-US" spc="-5" sz="2200">
                <a:latin typeface="Times New Roman"/>
              </a:rPr>
              <a:t>  frequency</a:t>
            </a:r>
            <a:r>
              <a:rPr dirty="0" lang="en-US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bands.</a:t>
            </a:r>
          </a:p>
          <a:p>
            <a:pPr algn="l" indent="-343535" marL="406400" marR="6858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Each channel </a:t>
            </a:r>
            <a:r>
              <a:rPr dirty="0" lang="en-US" sz="2200">
                <a:latin typeface="Times New Roman"/>
              </a:rPr>
              <a:t>k</a:t>
            </a:r>
            <a:r>
              <a:rPr baseline="-21072" dirty="0" lang="en-US" sz="2175">
                <a:latin typeface="Times New Roman"/>
              </a:rPr>
              <a:t>i </a:t>
            </a:r>
            <a:r>
              <a:rPr dirty="0" lang="en-US" spc="-5" sz="2200">
                <a:latin typeface="Times New Roman"/>
              </a:rPr>
              <a:t>is </a:t>
            </a:r>
            <a:r>
              <a:rPr dirty="0" lang="en-US" sz="2200">
                <a:latin typeface="Times New Roman"/>
              </a:rPr>
              <a:t>now </a:t>
            </a:r>
            <a:r>
              <a:rPr dirty="0" lang="en-US" spc="-5" sz="2200">
                <a:latin typeface="Times New Roman"/>
              </a:rPr>
              <a:t>allotted its own frequency band as indicated.  Senders using a certain frequency band can use this band  </a:t>
            </a:r>
            <a:r>
              <a:rPr dirty="0" lang="en-US" spc="-10" sz="2200">
                <a:latin typeface="Times New Roman"/>
              </a:rPr>
              <a:t>continuously.</a:t>
            </a:r>
          </a:p>
          <a:p>
            <a:pPr algn="l" indent="-343535" marL="406400" marR="69215">
              <a:lnSpc>
                <a:spcPct val="100000"/>
              </a:lnSpc>
              <a:spcBef>
                <a:spcPts val="53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Again, guard spaces </a:t>
            </a:r>
            <a:r>
              <a:rPr dirty="0" lang="en-US" spc="-10" sz="2200">
                <a:latin typeface="Times New Roman"/>
              </a:rPr>
              <a:t>are </a:t>
            </a:r>
            <a:r>
              <a:rPr dirty="0" lang="en-US" spc="-5" sz="2200">
                <a:latin typeface="Times New Roman"/>
              </a:rPr>
              <a:t>needed to avoid frequency band  overlapping (also called </a:t>
            </a:r>
            <a:r>
              <a:rPr b="1" dirty="0" lang="en-US" spc="-5" sz="2200">
                <a:latin typeface="Times New Roman"/>
              </a:rPr>
              <a:t>adjacent channel</a:t>
            </a:r>
            <a:r>
              <a:rPr b="1" dirty="0" lang="en-US" spc="65" sz="2200">
                <a:latin typeface="Times New Roman"/>
              </a:rPr>
              <a:t> </a:t>
            </a:r>
            <a:r>
              <a:rPr b="1" dirty="0" lang="en-US" spc="-10" sz="2200">
                <a:latin typeface="Times New Roman"/>
              </a:rPr>
              <a:t>interference</a:t>
            </a:r>
            <a:r>
              <a:rPr dirty="0" lang="en-US" spc="-10" sz="2200">
                <a:latin typeface="Times New Roman"/>
              </a:rPr>
              <a:t>).</a:t>
            </a:r>
          </a:p>
          <a:p>
            <a:pPr algn="l" indent="-343535" marL="406400" marR="69215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This scheme is used for radio stations within </a:t>
            </a:r>
            <a:r>
              <a:rPr dirty="0" lang="en-US" sz="2200">
                <a:latin typeface="Times New Roman"/>
              </a:rPr>
              <a:t>the </a:t>
            </a:r>
            <a:r>
              <a:rPr dirty="0" lang="en-US" spc="-5" sz="2200">
                <a:latin typeface="Times New Roman"/>
              </a:rPr>
              <a:t>same </a:t>
            </a:r>
            <a:r>
              <a:rPr dirty="0" lang="en-US" sz="2200">
                <a:latin typeface="Times New Roman"/>
              </a:rPr>
              <a:t>region, </a:t>
            </a:r>
            <a:r>
              <a:rPr dirty="0" lang="en-US" spc="-5" sz="2200">
                <a:latin typeface="Times New Roman"/>
              </a:rPr>
              <a:t>where  </a:t>
            </a:r>
            <a:r>
              <a:rPr dirty="0" lang="en-US" spc="-10" sz="2200">
                <a:latin typeface="Times New Roman"/>
              </a:rPr>
              <a:t>each </a:t>
            </a:r>
            <a:r>
              <a:rPr dirty="0" lang="en-US" spc="-5" sz="2200">
                <a:latin typeface="Times New Roman"/>
              </a:rPr>
              <a:t>radio station has its own</a:t>
            </a:r>
            <a:r>
              <a:rPr dirty="0" lang="en-US" spc="45" sz="2200">
                <a:latin typeface="Times New Roman"/>
              </a:rPr>
              <a:t> </a:t>
            </a:r>
            <a:r>
              <a:rPr dirty="0" lang="en-US" spc="-15" sz="2200">
                <a:latin typeface="Times New Roman"/>
              </a:rPr>
              <a:t>frequency.</a:t>
            </a:r>
          </a:p>
          <a:p>
            <a:pPr algn="l" indent="-343535" marL="406400" marR="69215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This very </a:t>
            </a:r>
            <a:r>
              <a:rPr dirty="0" lang="en-US" spc="-10" sz="2200">
                <a:latin typeface="Times New Roman"/>
              </a:rPr>
              <a:t>simple </a:t>
            </a:r>
            <a:r>
              <a:rPr dirty="0" lang="en-US" spc="-5" sz="2200">
                <a:latin typeface="Times New Roman"/>
              </a:rPr>
              <a:t>multiplexing scheme does </a:t>
            </a:r>
            <a:r>
              <a:rPr dirty="0" lang="en-US" sz="2200">
                <a:latin typeface="Times New Roman"/>
              </a:rPr>
              <a:t>not </a:t>
            </a:r>
            <a:r>
              <a:rPr dirty="0" lang="en-US" spc="-5" sz="2200">
                <a:latin typeface="Times New Roman"/>
              </a:rPr>
              <a:t>need complex  coordination between sender and </a:t>
            </a:r>
            <a:r>
              <a:rPr dirty="0" lang="en-US" sz="2200">
                <a:latin typeface="Times New Roman"/>
              </a:rPr>
              <a:t>receiver: </a:t>
            </a:r>
            <a:r>
              <a:rPr dirty="0" lang="en-US" spc="-5" sz="2200">
                <a:latin typeface="Times New Roman"/>
              </a:rPr>
              <a:t>the receiver only has </a:t>
            </a:r>
            <a:r>
              <a:rPr dirty="0" lang="en-US" spc="-20" sz="2200">
                <a:latin typeface="Times New Roman"/>
              </a:rPr>
              <a:t>to  </a:t>
            </a:r>
            <a:r>
              <a:rPr dirty="0" lang="en-US" sz="2200">
                <a:latin typeface="Times New Roman"/>
              </a:rPr>
              <a:t>tune </a:t>
            </a:r>
            <a:r>
              <a:rPr dirty="0" lang="en-US" spc="-5" sz="2200">
                <a:latin typeface="Times New Roman"/>
              </a:rPr>
              <a:t>in to the specific</a:t>
            </a:r>
            <a:r>
              <a:rPr dirty="0" lang="en-US" sz="2200">
                <a:latin typeface="Times New Roman"/>
              </a:rPr>
              <a:t> </a:t>
            </a:r>
            <a:r>
              <a:rPr dirty="0" lang="en-US" spc="-20" sz="2200">
                <a:latin typeface="Times New Roman"/>
              </a:rPr>
              <a:t>sender.</a:t>
            </a:r>
            <a:endParaRPr dirty="0" lang="en-US" spc="-20" sz="2200">
              <a:latin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960370" y="533527"/>
            <a:ext cx="3338828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2.5.</a:t>
            </a:r>
            <a:r>
              <a:rPr dirty="0" lang="en-US" spc="-50"/>
              <a:t> </a:t>
            </a:r>
            <a:r>
              <a:rPr dirty="0" lang="en-US" spc="-5"/>
              <a:t>Multiplexing</a:t>
            </a:r>
            <a:endParaRPr dirty="0" lang="en-US" spc="-5"/>
          </a:p>
        </p:txBody>
      </p:sp>
      <p:sp>
        <p:nvSpPr>
          <p:cNvPr id="3" name="object 3"/>
          <p:cNvSpPr/>
          <p:nvPr/>
        </p:nvSpPr>
        <p:spPr>
          <a:xfrm rot="0">
            <a:off x="715927" y="1483245"/>
            <a:ext cx="8038256" cy="4856594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960370" y="533527"/>
            <a:ext cx="3338828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2.5.</a:t>
            </a:r>
            <a:r>
              <a:rPr dirty="0" lang="en-US" spc="-50"/>
              <a:t> </a:t>
            </a:r>
            <a:r>
              <a:rPr dirty="0" lang="en-US" spc="-5"/>
              <a:t>Multiplexing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459739" y="1624024"/>
            <a:ext cx="8239759" cy="379984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algn="l" marL="88900">
              <a:lnSpc>
                <a:spcPct val="100000"/>
              </a:lnSpc>
              <a:spcBef>
                <a:spcPts val="95"/>
              </a:spcBef>
            </a:pPr>
            <a:r>
              <a:rPr b="1" dirty="0" lang="en-US" sz="2200">
                <a:latin typeface="Times New Roman"/>
              </a:rPr>
              <a:t>2.5.3 </a:t>
            </a:r>
            <a:r>
              <a:rPr b="1" dirty="0" lang="en-US" spc="-15" sz="2200">
                <a:latin typeface="Times New Roman"/>
              </a:rPr>
              <a:t>Time </a:t>
            </a:r>
            <a:r>
              <a:rPr b="1" dirty="0" lang="en-US" spc="-5" sz="2200">
                <a:latin typeface="Times New Roman"/>
              </a:rPr>
              <a:t>division</a:t>
            </a:r>
            <a:r>
              <a:rPr b="1" dirty="0" lang="en-US" spc="-45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multiplexing</a:t>
            </a:r>
          </a:p>
          <a:p>
            <a:pPr algn="l" indent="-343535" marL="431800" marR="95885">
              <a:lnSpc>
                <a:spcPct val="100000"/>
              </a:lnSpc>
              <a:spcBef>
                <a:spcPts val="173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In </a:t>
            </a:r>
            <a:r>
              <a:rPr dirty="0" lang="en-US" spc="-25" sz="2200">
                <a:latin typeface="Times New Roman"/>
              </a:rPr>
              <a:t>Time </a:t>
            </a:r>
            <a:r>
              <a:rPr dirty="0" lang="en-US" sz="2200">
                <a:latin typeface="Times New Roman"/>
              </a:rPr>
              <a:t>division </a:t>
            </a:r>
            <a:r>
              <a:rPr dirty="0" lang="en-US" spc="-5" sz="2200">
                <a:latin typeface="Times New Roman"/>
              </a:rPr>
              <a:t>multiplexing (TDM) a channel </a:t>
            </a:r>
            <a:r>
              <a:rPr dirty="0" lang="en-US" sz="2200">
                <a:latin typeface="Times New Roman"/>
              </a:rPr>
              <a:t>k</a:t>
            </a:r>
            <a:r>
              <a:rPr baseline="-21072" dirty="0" lang="en-US" sz="2175">
                <a:latin typeface="Times New Roman"/>
              </a:rPr>
              <a:t>i </a:t>
            </a:r>
            <a:r>
              <a:rPr dirty="0" lang="en-US" spc="-5" sz="2200">
                <a:latin typeface="Times New Roman"/>
              </a:rPr>
              <a:t>is given the  whole bandwidth for a </a:t>
            </a:r>
            <a:r>
              <a:rPr dirty="0" lang="en-US" sz="2200">
                <a:latin typeface="Times New Roman"/>
              </a:rPr>
              <a:t>certain </a:t>
            </a:r>
            <a:r>
              <a:rPr dirty="0" lang="en-US" spc="-5" sz="2200">
                <a:latin typeface="Times New Roman"/>
              </a:rPr>
              <a:t>amount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time, i.e., all senders use  the </a:t>
            </a:r>
            <a:r>
              <a:rPr dirty="0" lang="en-US" spc="-10" sz="2200">
                <a:latin typeface="Times New Roman"/>
              </a:rPr>
              <a:t>same </a:t>
            </a:r>
            <a:r>
              <a:rPr dirty="0" lang="en-US" spc="-5" sz="2200">
                <a:latin typeface="Times New Roman"/>
              </a:rPr>
              <a:t>frequency </a:t>
            </a:r>
            <a:r>
              <a:rPr dirty="0" lang="en-US" sz="2200">
                <a:latin typeface="Times New Roman"/>
              </a:rPr>
              <a:t>but </a:t>
            </a:r>
            <a:r>
              <a:rPr dirty="0" lang="en-US" spc="-5" sz="2200">
                <a:latin typeface="Times New Roman"/>
              </a:rPr>
              <a:t>at </a:t>
            </a:r>
            <a:r>
              <a:rPr dirty="0" lang="en-US" spc="-10" sz="2200">
                <a:latin typeface="Times New Roman"/>
              </a:rPr>
              <a:t>different </a:t>
            </a:r>
            <a:r>
              <a:rPr dirty="0" lang="en-US" spc="-5" sz="2200">
                <a:latin typeface="Times New Roman"/>
              </a:rPr>
              <a:t>points in</a:t>
            </a:r>
            <a:r>
              <a:rPr dirty="0" lang="en-US" spc="75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time.</a:t>
            </a:r>
          </a:p>
          <a:p>
            <a:pPr algn="l" indent="-343535" marL="43180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Again, </a:t>
            </a:r>
            <a:r>
              <a:rPr dirty="0" lang="en-US" sz="2200">
                <a:latin typeface="Times New Roman"/>
              </a:rPr>
              <a:t>guard </a:t>
            </a:r>
            <a:r>
              <a:rPr dirty="0" lang="en-US" spc="-5" sz="2200">
                <a:latin typeface="Times New Roman"/>
              </a:rPr>
              <a:t>spaces, which now represent time gaps, have</a:t>
            </a:r>
            <a:r>
              <a:rPr dirty="0" lang="en-US" spc="459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to</a:t>
            </a:r>
          </a:p>
          <a:p>
            <a:pPr algn="l" marL="431800">
              <a:lnSpc>
                <a:spcPct val="100000"/>
              </a:lnSpc>
              <a:spcBef>
                <a:spcPts val="5"/>
              </a:spcBef>
            </a:pPr>
            <a:r>
              <a:rPr dirty="0" lang="en-US" spc="-5" sz="2200">
                <a:latin typeface="Times New Roman"/>
              </a:rPr>
              <a:t>separate the </a:t>
            </a:r>
            <a:r>
              <a:rPr dirty="0" lang="en-US" spc="-10" sz="2200">
                <a:latin typeface="Times New Roman"/>
              </a:rPr>
              <a:t>different </a:t>
            </a:r>
            <a:r>
              <a:rPr dirty="0" lang="en-US" spc="-5" sz="2200">
                <a:latin typeface="Times New Roman"/>
              </a:rPr>
              <a:t>periods when the senders use the</a:t>
            </a:r>
            <a:r>
              <a:rPr dirty="0" lang="en-US" spc="105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medium.</a:t>
            </a:r>
          </a:p>
          <a:p>
            <a:pPr algn="l" indent="-343535" marL="431800" marR="9525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If two transmissions overlap in time, this is called </a:t>
            </a:r>
            <a:r>
              <a:rPr b="1" dirty="0" err="1" lang="en-US" spc="-5" sz="2200">
                <a:latin typeface="Times New Roman"/>
              </a:rPr>
              <a:t>co-channel</a:t>
            </a:r>
            <a:r>
              <a:rPr b="1" dirty="0" lang="en-US" spc="-5" sz="2200">
                <a:latin typeface="Times New Roman"/>
              </a:rPr>
              <a:t>  </a:t>
            </a:r>
            <a:r>
              <a:rPr b="1" dirty="0" lang="en-US" spc="-10" sz="2200">
                <a:latin typeface="Times New Roman"/>
              </a:rPr>
              <a:t>interference</a:t>
            </a:r>
            <a:r>
              <a:rPr dirty="0" lang="en-US" spc="-10" sz="2200">
                <a:latin typeface="Times New Roman"/>
              </a:rPr>
              <a:t>.</a:t>
            </a:r>
          </a:p>
          <a:p>
            <a:pPr algn="l" indent="-343535" marL="4318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80" sz="2200">
                <a:latin typeface="Times New Roman"/>
              </a:rPr>
              <a:t>To</a:t>
            </a:r>
            <a:r>
              <a:rPr dirty="0" lang="en-US" spc="21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avoid</a:t>
            </a:r>
            <a:r>
              <a:rPr dirty="0" lang="en-US" spc="22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this</a:t>
            </a:r>
            <a:r>
              <a:rPr dirty="0" lang="en-US" spc="204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type</a:t>
            </a:r>
            <a:r>
              <a:rPr dirty="0" lang="en-US" spc="20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of</a:t>
            </a:r>
            <a:r>
              <a:rPr dirty="0" lang="en-US" spc="21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interference,</a:t>
            </a:r>
            <a:r>
              <a:rPr dirty="0" lang="en-US" spc="21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precise</a:t>
            </a:r>
            <a:r>
              <a:rPr dirty="0" lang="en-US" spc="204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synchronization</a:t>
            </a:r>
            <a:r>
              <a:rPr dirty="0" lang="en-US" spc="22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between</a:t>
            </a:r>
          </a:p>
          <a:p>
            <a:pPr algn="l" marL="431800">
              <a:lnSpc>
                <a:spcPct val="100000"/>
              </a:lnSpc>
            </a:pPr>
            <a:r>
              <a:rPr dirty="0" lang="en-US" spc="-10" sz="2200">
                <a:latin typeface="Times New Roman"/>
              </a:rPr>
              <a:t>different </a:t>
            </a:r>
            <a:r>
              <a:rPr dirty="0" lang="en-US" spc="-5" sz="2200">
                <a:latin typeface="Times New Roman"/>
              </a:rPr>
              <a:t>senders is</a:t>
            </a:r>
            <a:r>
              <a:rPr dirty="0" lang="en-US" spc="20" sz="2200">
                <a:latin typeface="Times New Roman"/>
              </a:rPr>
              <a:t> </a:t>
            </a:r>
            <a:r>
              <a:rPr dirty="0" lang="en-US" spc="-20" sz="2200">
                <a:latin typeface="Times New Roman"/>
              </a:rPr>
              <a:t>necessary.</a:t>
            </a:r>
            <a:endParaRPr dirty="0" lang="en-US" spc="-20" sz="2200">
              <a:latin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960370" y="533527"/>
            <a:ext cx="3338828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2.5.</a:t>
            </a:r>
            <a:r>
              <a:rPr dirty="0" lang="en-US" spc="-50"/>
              <a:t> </a:t>
            </a:r>
            <a:r>
              <a:rPr dirty="0" lang="en-US" spc="-5"/>
              <a:t>Multiplexing</a:t>
            </a:r>
            <a:endParaRPr dirty="0" lang="en-US" spc="-5"/>
          </a:p>
        </p:txBody>
      </p:sp>
      <p:sp>
        <p:nvSpPr>
          <p:cNvPr id="3" name="object 3"/>
          <p:cNvSpPr/>
          <p:nvPr/>
        </p:nvSpPr>
        <p:spPr>
          <a:xfrm rot="0">
            <a:off x="711436" y="1447800"/>
            <a:ext cx="7942942" cy="4847844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960370" y="434085"/>
            <a:ext cx="3338828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2.5.</a:t>
            </a:r>
            <a:r>
              <a:rPr dirty="0" lang="en-US" spc="-50"/>
              <a:t> </a:t>
            </a:r>
            <a:r>
              <a:rPr dirty="0" lang="en-US" spc="-5"/>
              <a:t>Multiplexing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459739" y="1471929"/>
            <a:ext cx="8238489" cy="4719955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algn="l" indent="-343535" marL="431800" marR="9398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Frequency </a:t>
            </a:r>
            <a:r>
              <a:rPr dirty="0" lang="en-US" spc="-10" sz="2200">
                <a:latin typeface="Times New Roman"/>
              </a:rPr>
              <a:t>and </a:t>
            </a:r>
            <a:r>
              <a:rPr dirty="0" lang="en-US" spc="-5" sz="2200">
                <a:latin typeface="Times New Roman"/>
              </a:rPr>
              <a:t>time division multiplexing </a:t>
            </a:r>
            <a:r>
              <a:rPr dirty="0" lang="en-US" spc="-10" sz="2200">
                <a:latin typeface="Times New Roman"/>
              </a:rPr>
              <a:t>can </a:t>
            </a:r>
            <a:r>
              <a:rPr dirty="0" lang="en-US" sz="2200">
                <a:latin typeface="Times New Roman"/>
              </a:rPr>
              <a:t>be </a:t>
            </a:r>
            <a:r>
              <a:rPr dirty="0" lang="en-US" spc="-5" sz="2200">
                <a:latin typeface="Times New Roman"/>
              </a:rPr>
              <a:t>combined, i.e., a  channel </a:t>
            </a:r>
            <a:r>
              <a:rPr dirty="0" lang="en-US" sz="2200">
                <a:latin typeface="Times New Roman"/>
              </a:rPr>
              <a:t>k</a:t>
            </a:r>
            <a:r>
              <a:rPr baseline="-21072" dirty="0" lang="en-US" sz="2175">
                <a:latin typeface="Times New Roman"/>
              </a:rPr>
              <a:t>i </a:t>
            </a:r>
            <a:r>
              <a:rPr dirty="0" lang="en-US" spc="-5" sz="2200">
                <a:latin typeface="Times New Roman"/>
              </a:rPr>
              <a:t>can use a certain frequency band </a:t>
            </a:r>
            <a:r>
              <a:rPr dirty="0" lang="en-US" sz="2200">
                <a:latin typeface="Times New Roman"/>
              </a:rPr>
              <a:t>for </a:t>
            </a:r>
            <a:r>
              <a:rPr dirty="0" lang="en-US" spc="-5" sz="2200">
                <a:latin typeface="Times New Roman"/>
              </a:rPr>
              <a:t>a certain amount of  </a:t>
            </a:r>
            <a:r>
              <a:rPr dirty="0" lang="en-US" spc="-10" sz="2200">
                <a:latin typeface="Times New Roman"/>
              </a:rPr>
              <a:t>time.</a:t>
            </a:r>
          </a:p>
          <a:p>
            <a:pPr algn="l" indent="-343535" marL="431800" marR="95885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Now guard spaces are needed both in </a:t>
            </a:r>
            <a:r>
              <a:rPr dirty="0" lang="en-US" spc="-10" sz="2200">
                <a:latin typeface="Times New Roman"/>
              </a:rPr>
              <a:t>the time </a:t>
            </a:r>
            <a:r>
              <a:rPr dirty="0" lang="en-US" spc="-5" sz="2200">
                <a:latin typeface="Times New Roman"/>
              </a:rPr>
              <a:t>and in the frequency  dimension.</a:t>
            </a:r>
          </a:p>
          <a:p>
            <a:pPr algn="l" indent="-343535" marL="4318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This scheme is more </a:t>
            </a:r>
            <a:r>
              <a:rPr dirty="0" lang="en-US" sz="2200">
                <a:latin typeface="Times New Roman"/>
              </a:rPr>
              <a:t>robust </a:t>
            </a:r>
            <a:r>
              <a:rPr dirty="0" lang="en-US" spc="-5" sz="2200">
                <a:latin typeface="Times New Roman"/>
              </a:rPr>
              <a:t>against frequency selective</a:t>
            </a:r>
            <a:r>
              <a:rPr dirty="0" lang="en-US" spc="1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interference,</a:t>
            </a:r>
          </a:p>
          <a:p>
            <a:pPr algn="l" marL="431800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i.e., interference in a certain </a:t>
            </a:r>
            <a:r>
              <a:rPr dirty="0" lang="en-US" spc="-10" sz="2200">
                <a:latin typeface="Times New Roman"/>
              </a:rPr>
              <a:t>small </a:t>
            </a:r>
            <a:r>
              <a:rPr dirty="0" lang="en-US" spc="-5" sz="2200">
                <a:latin typeface="Times New Roman"/>
              </a:rPr>
              <a:t>frequency</a:t>
            </a:r>
            <a:r>
              <a:rPr dirty="0" lang="en-US" spc="11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band.</a:t>
            </a:r>
          </a:p>
          <a:p>
            <a:pPr algn="l" indent="-343535" marL="4318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A channel </a:t>
            </a:r>
            <a:r>
              <a:rPr dirty="0" lang="en-US" spc="-10" sz="2200">
                <a:latin typeface="Times New Roman"/>
              </a:rPr>
              <a:t>may </a:t>
            </a:r>
            <a:r>
              <a:rPr dirty="0" lang="en-US" spc="-5" sz="2200">
                <a:latin typeface="Times New Roman"/>
              </a:rPr>
              <a:t>use this band </a:t>
            </a:r>
            <a:r>
              <a:rPr dirty="0" lang="en-US" sz="2200">
                <a:latin typeface="Times New Roman"/>
              </a:rPr>
              <a:t>only </a:t>
            </a:r>
            <a:r>
              <a:rPr dirty="0" lang="en-US" spc="-5" sz="2200">
                <a:latin typeface="Times New Roman"/>
              </a:rPr>
              <a:t>for a short </a:t>
            </a:r>
            <a:r>
              <a:rPr dirty="0" lang="en-US" sz="2200">
                <a:latin typeface="Times New Roman"/>
              </a:rPr>
              <a:t>period of</a:t>
            </a:r>
            <a:r>
              <a:rPr dirty="0" lang="en-US" spc="-45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time.</a:t>
            </a:r>
          </a:p>
          <a:p>
            <a:pPr algn="l" indent="-343535" marL="431800" marR="9398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15" sz="2200">
                <a:latin typeface="Times New Roman"/>
              </a:rPr>
              <a:t>Additionally, </a:t>
            </a:r>
            <a:r>
              <a:rPr dirty="0" lang="en-US" sz="2200">
                <a:latin typeface="Times New Roman"/>
              </a:rPr>
              <a:t>this </a:t>
            </a:r>
            <a:r>
              <a:rPr dirty="0" lang="en-US" spc="-5" sz="2200">
                <a:latin typeface="Times New Roman"/>
              </a:rPr>
              <a:t>scheme provides some (weak) protection against  tapping, as </a:t>
            </a:r>
            <a:r>
              <a:rPr dirty="0" lang="en-US" spc="-10" sz="2200">
                <a:latin typeface="Times New Roman"/>
              </a:rPr>
              <a:t>in </a:t>
            </a:r>
            <a:r>
              <a:rPr dirty="0" lang="en-US" sz="2200">
                <a:latin typeface="Times New Roman"/>
              </a:rPr>
              <a:t>this </a:t>
            </a:r>
            <a:r>
              <a:rPr dirty="0" lang="en-US" spc="-10" sz="2200">
                <a:latin typeface="Times New Roman"/>
              </a:rPr>
              <a:t>case </a:t>
            </a:r>
            <a:r>
              <a:rPr dirty="0" lang="en-US" spc="-5" sz="2200">
                <a:latin typeface="Times New Roman"/>
              </a:rPr>
              <a:t>the sequence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frequencies a sender uses </a:t>
            </a:r>
            <a:r>
              <a:rPr dirty="0" lang="en-US" spc="-10" sz="2200">
                <a:latin typeface="Times New Roman"/>
              </a:rPr>
              <a:t>has  </a:t>
            </a:r>
            <a:r>
              <a:rPr dirty="0" lang="en-US" spc="-5" sz="2200">
                <a:latin typeface="Times New Roman"/>
              </a:rPr>
              <a:t>to </a:t>
            </a:r>
            <a:r>
              <a:rPr dirty="0" lang="en-US" sz="2200">
                <a:latin typeface="Times New Roman"/>
              </a:rPr>
              <a:t>be </a:t>
            </a:r>
            <a:r>
              <a:rPr dirty="0" lang="en-US" spc="-5" sz="2200">
                <a:latin typeface="Times New Roman"/>
              </a:rPr>
              <a:t>known to listen in to a</a:t>
            </a:r>
            <a:r>
              <a:rPr dirty="0" lang="en-US" spc="3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channel.</a:t>
            </a:r>
          </a:p>
          <a:p>
            <a:pPr algn="l" indent="-343535" marL="431800" marR="97155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A disadvantage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this </a:t>
            </a:r>
            <a:r>
              <a:rPr dirty="0" lang="en-US" spc="-10" sz="2200">
                <a:latin typeface="Times New Roman"/>
              </a:rPr>
              <a:t>scheme </a:t>
            </a:r>
            <a:r>
              <a:rPr dirty="0" lang="en-US" spc="-5" sz="2200">
                <a:latin typeface="Times New Roman"/>
              </a:rPr>
              <a:t>is again the necessary coordination  between </a:t>
            </a:r>
            <a:r>
              <a:rPr dirty="0" lang="en-US" spc="-10" sz="2200">
                <a:latin typeface="Times New Roman"/>
              </a:rPr>
              <a:t>different</a:t>
            </a:r>
            <a:r>
              <a:rPr dirty="0" lang="en-US" spc="2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senders.</a:t>
            </a:r>
            <a:endParaRPr dirty="0" lang="en-US" spc="-5" sz="2200">
              <a:latin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960370" y="533527"/>
            <a:ext cx="3338828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2.5.</a:t>
            </a:r>
            <a:r>
              <a:rPr dirty="0" lang="en-US" spc="-50"/>
              <a:t> </a:t>
            </a:r>
            <a:r>
              <a:rPr dirty="0" lang="en-US" spc="-5"/>
              <a:t>Multiplexing</a:t>
            </a:r>
            <a:endParaRPr dirty="0" lang="en-US" spc="-5"/>
          </a:p>
        </p:txBody>
      </p:sp>
      <p:sp>
        <p:nvSpPr>
          <p:cNvPr id="3" name="object 3"/>
          <p:cNvSpPr/>
          <p:nvPr/>
        </p:nvSpPr>
        <p:spPr>
          <a:xfrm rot="0">
            <a:off x="694581" y="1558432"/>
            <a:ext cx="8089307" cy="4923139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960370" y="533527"/>
            <a:ext cx="3338828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2.5.</a:t>
            </a:r>
            <a:r>
              <a:rPr dirty="0" lang="en-US" spc="-50"/>
              <a:t> </a:t>
            </a:r>
            <a:r>
              <a:rPr dirty="0" lang="en-US" spc="-5"/>
              <a:t>Multiplexing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472440" y="1548129"/>
            <a:ext cx="8213725" cy="4537074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b="1" dirty="0" lang="en-US" sz="2200">
                <a:latin typeface="Times New Roman"/>
              </a:rPr>
              <a:t>2.5.4 </a:t>
            </a:r>
            <a:r>
              <a:rPr b="1" dirty="0" lang="en-US" spc="-5" sz="2200">
                <a:latin typeface="Times New Roman"/>
              </a:rPr>
              <a:t>Code division</a:t>
            </a:r>
            <a:r>
              <a:rPr b="1" dirty="0" lang="en-US" spc="-10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multiplexing</a:t>
            </a:r>
          </a:p>
          <a:p>
            <a:pPr algn="l" indent="-343535" marL="419100" marR="84455">
              <a:lnSpc>
                <a:spcPct val="100000"/>
              </a:lnSpc>
              <a:spcBef>
                <a:spcPts val="17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In Code division multiplexing all channels </a:t>
            </a:r>
            <a:r>
              <a:rPr dirty="0" lang="en-US" sz="2200">
                <a:latin typeface="Times New Roman"/>
              </a:rPr>
              <a:t>k</a:t>
            </a:r>
            <a:r>
              <a:rPr baseline="-21072" dirty="0" lang="en-US" sz="2175">
                <a:latin typeface="Times New Roman"/>
              </a:rPr>
              <a:t>i </a:t>
            </a:r>
            <a:r>
              <a:rPr dirty="0" lang="en-US" spc="-5" sz="2200">
                <a:latin typeface="Times New Roman"/>
              </a:rPr>
              <a:t>use the </a:t>
            </a:r>
            <a:r>
              <a:rPr dirty="0" lang="en-US" spc="-10" sz="2200">
                <a:latin typeface="Times New Roman"/>
              </a:rPr>
              <a:t>same </a:t>
            </a:r>
            <a:r>
              <a:rPr dirty="0" lang="en-US" spc="-5" sz="2200">
                <a:latin typeface="Times New Roman"/>
              </a:rPr>
              <a:t>frequency  at the </a:t>
            </a:r>
            <a:r>
              <a:rPr dirty="0" lang="en-US" spc="-10" sz="2200">
                <a:latin typeface="Times New Roman"/>
              </a:rPr>
              <a:t>same time </a:t>
            </a:r>
            <a:r>
              <a:rPr dirty="0" lang="en-US" spc="-5" sz="2200">
                <a:latin typeface="Times New Roman"/>
              </a:rPr>
              <a:t>for</a:t>
            </a:r>
            <a:r>
              <a:rPr dirty="0" lang="en-US" spc="7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transmission.</a:t>
            </a:r>
          </a:p>
          <a:p>
            <a:pPr algn="l" indent="-343535" marL="419100" marR="83185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Separation is </a:t>
            </a:r>
            <a:r>
              <a:rPr dirty="0" lang="en-US" sz="2200">
                <a:latin typeface="Times New Roman"/>
              </a:rPr>
              <a:t>now </a:t>
            </a:r>
            <a:r>
              <a:rPr dirty="0" lang="en-US" spc="-5" sz="2200">
                <a:latin typeface="Times New Roman"/>
              </a:rPr>
              <a:t>achieved </a:t>
            </a:r>
            <a:r>
              <a:rPr dirty="0" lang="en-US" spc="-10" sz="2200">
                <a:latin typeface="Times New Roman"/>
              </a:rPr>
              <a:t>by </a:t>
            </a:r>
            <a:r>
              <a:rPr dirty="0" lang="en-US" spc="-5" sz="2200">
                <a:latin typeface="Times New Roman"/>
              </a:rPr>
              <a:t>assigning </a:t>
            </a:r>
            <a:r>
              <a:rPr dirty="0" lang="en-US" spc="-10" sz="2200">
                <a:latin typeface="Times New Roman"/>
              </a:rPr>
              <a:t>each channel </a:t>
            </a:r>
            <a:r>
              <a:rPr dirty="0" lang="en-US" spc="-5" sz="2200">
                <a:latin typeface="Times New Roman"/>
              </a:rPr>
              <a:t>its </a:t>
            </a:r>
            <a:r>
              <a:rPr dirty="0" lang="en-US" spc="-10" sz="2200">
                <a:latin typeface="Times New Roman"/>
              </a:rPr>
              <a:t>own  </a:t>
            </a:r>
            <a:r>
              <a:rPr dirty="0" lang="en-US" sz="2200">
                <a:latin typeface="Times New Roman"/>
              </a:rPr>
              <a:t>‘code’, guard </a:t>
            </a:r>
            <a:r>
              <a:rPr dirty="0" lang="en-US" spc="-5" sz="2200">
                <a:latin typeface="Times New Roman"/>
              </a:rPr>
              <a:t>spaces are realized by using codes with the necessary  ‘distance’ in code space, e.g., </a:t>
            </a:r>
            <a:r>
              <a:rPr dirty="0" lang="en-US" sz="2200">
                <a:latin typeface="Times New Roman"/>
              </a:rPr>
              <a:t>orthogonal</a:t>
            </a:r>
            <a:r>
              <a:rPr dirty="0" lang="en-US" spc="-16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codes.</a:t>
            </a:r>
          </a:p>
          <a:p>
            <a:pPr algn="l" indent="-343535" marL="419100" marR="84455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</a:t>
            </a:r>
            <a:r>
              <a:rPr dirty="0" lang="en-US" spc="-10" sz="2200">
                <a:latin typeface="Times New Roman"/>
              </a:rPr>
              <a:t>main </a:t>
            </a:r>
            <a:r>
              <a:rPr dirty="0" lang="en-US" spc="-5" sz="2200">
                <a:latin typeface="Times New Roman"/>
              </a:rPr>
              <a:t>advantage </a:t>
            </a:r>
            <a:r>
              <a:rPr dirty="0" lang="en-US" sz="2200">
                <a:latin typeface="Times New Roman"/>
              </a:rPr>
              <a:t>of </a:t>
            </a:r>
            <a:r>
              <a:rPr dirty="0" err="1" lang="en-US" spc="-10" sz="2200">
                <a:latin typeface="Times New Roman"/>
              </a:rPr>
              <a:t>CDM</a:t>
            </a:r>
            <a:r>
              <a:rPr dirty="0" lang="en-US" spc="-1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for wireless transmission is that </a:t>
            </a:r>
            <a:r>
              <a:rPr dirty="0" lang="en-US" spc="-20" sz="2200">
                <a:latin typeface="Times New Roman"/>
              </a:rPr>
              <a:t>it  </a:t>
            </a:r>
            <a:r>
              <a:rPr dirty="0" lang="en-US" spc="-5" sz="2200">
                <a:latin typeface="Times New Roman"/>
              </a:rPr>
              <a:t>gives </a:t>
            </a:r>
            <a:r>
              <a:rPr dirty="0" lang="en-US" sz="2200">
                <a:latin typeface="Times New Roman"/>
              </a:rPr>
              <a:t>good </a:t>
            </a:r>
            <a:r>
              <a:rPr dirty="0" lang="en-US" spc="-5" sz="2200">
                <a:latin typeface="Times New Roman"/>
              </a:rPr>
              <a:t>protection against </a:t>
            </a:r>
            <a:r>
              <a:rPr dirty="0" lang="en-US" sz="2200">
                <a:latin typeface="Times New Roman"/>
              </a:rPr>
              <a:t>interference </a:t>
            </a:r>
            <a:r>
              <a:rPr dirty="0" lang="en-US" spc="-5" sz="2200">
                <a:latin typeface="Times New Roman"/>
              </a:rPr>
              <a:t>and</a:t>
            </a:r>
            <a:r>
              <a:rPr dirty="0" lang="en-US" sz="2200">
                <a:latin typeface="Times New Roman"/>
              </a:rPr>
              <a:t> tapping.</a:t>
            </a:r>
          </a:p>
          <a:p>
            <a:pPr algn="l" indent="-287019" lvl="1" marL="819785">
              <a:lnSpc>
                <a:spcPct val="100000"/>
              </a:lnSpc>
              <a:spcBef>
                <a:spcPts val="525"/>
              </a:spcBef>
              <a:buFont typeface="Arial"/>
              <a:buChar char="–"/>
            </a:pPr>
            <a:r>
              <a:rPr dirty="0" lang="en-US" spc="-5" sz="2200">
                <a:latin typeface="Times New Roman"/>
              </a:rPr>
              <a:t>Different </a:t>
            </a:r>
            <a:r>
              <a:rPr dirty="0" lang="en-US" sz="2200">
                <a:latin typeface="Times New Roman"/>
              </a:rPr>
              <a:t>codes </a:t>
            </a:r>
            <a:r>
              <a:rPr dirty="0" lang="en-US" spc="-5" sz="2200">
                <a:latin typeface="Times New Roman"/>
              </a:rPr>
              <a:t>have to </a:t>
            </a:r>
            <a:r>
              <a:rPr dirty="0" lang="en-US" sz="2200">
                <a:latin typeface="Times New Roman"/>
              </a:rPr>
              <a:t>be </a:t>
            </a:r>
            <a:r>
              <a:rPr dirty="0" lang="en-US" spc="-5" sz="2200">
                <a:latin typeface="Times New Roman"/>
              </a:rPr>
              <a:t>assigned, but code space is</a:t>
            </a:r>
            <a:r>
              <a:rPr dirty="0" lang="en-US" spc="43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huge</a:t>
            </a:r>
          </a:p>
          <a:p>
            <a:pPr algn="l" marL="819785">
              <a:lnSpc>
                <a:spcPct val="100000"/>
              </a:lnSpc>
              <a:spcBef>
                <a:spcPts val="5"/>
              </a:spcBef>
            </a:pPr>
            <a:r>
              <a:rPr dirty="0" lang="en-US" spc="-5" sz="2200">
                <a:latin typeface="Times New Roman"/>
              </a:rPr>
              <a:t>compared to the frequency</a:t>
            </a:r>
            <a:r>
              <a:rPr dirty="0" lang="en-US" spc="4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space.</a:t>
            </a:r>
          </a:p>
          <a:p>
            <a:pPr algn="l" indent="-287019" lvl="1" marL="819785" marR="81280">
              <a:lnSpc>
                <a:spcPct val="100000"/>
              </a:lnSpc>
              <a:spcBef>
                <a:spcPts val="525"/>
              </a:spcBef>
              <a:buFont typeface="Arial"/>
              <a:buChar char="–"/>
            </a:pPr>
            <a:r>
              <a:rPr dirty="0" lang="en-US" spc="-5" sz="2200">
                <a:latin typeface="Times New Roman"/>
              </a:rPr>
              <a:t>Assigning </a:t>
            </a:r>
            <a:r>
              <a:rPr dirty="0" lang="en-US" sz="2200">
                <a:latin typeface="Times New Roman"/>
              </a:rPr>
              <a:t>individual </a:t>
            </a:r>
            <a:r>
              <a:rPr dirty="0" lang="en-US" spc="-5" sz="2200">
                <a:latin typeface="Times New Roman"/>
              </a:rPr>
              <a:t>codes to </a:t>
            </a:r>
            <a:r>
              <a:rPr dirty="0" lang="en-US" spc="-10" sz="2200">
                <a:latin typeface="Times New Roman"/>
              </a:rPr>
              <a:t>each </a:t>
            </a:r>
            <a:r>
              <a:rPr dirty="0" lang="en-US" spc="-5" sz="2200">
                <a:latin typeface="Times New Roman"/>
              </a:rPr>
              <a:t>sender does </a:t>
            </a:r>
            <a:r>
              <a:rPr dirty="0" lang="en-US" sz="2200">
                <a:latin typeface="Times New Roman"/>
              </a:rPr>
              <a:t>not </a:t>
            </a:r>
            <a:r>
              <a:rPr dirty="0" lang="en-US" spc="-5" sz="2200">
                <a:latin typeface="Times New Roman"/>
              </a:rPr>
              <a:t>usually </a:t>
            </a:r>
            <a:r>
              <a:rPr dirty="0" lang="en-US" spc="-10" sz="2200">
                <a:latin typeface="Times New Roman"/>
              </a:rPr>
              <a:t>cause  </a:t>
            </a:r>
            <a:r>
              <a:rPr dirty="0" lang="en-US" spc="-5" sz="2200">
                <a:latin typeface="Times New Roman"/>
              </a:rPr>
              <a:t>problems.</a:t>
            </a:r>
            <a:endParaRPr dirty="0" lang="en-US" spc="-5" sz="2200">
              <a:latin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960370" y="533527"/>
            <a:ext cx="3338828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2.5.</a:t>
            </a:r>
            <a:r>
              <a:rPr dirty="0" lang="en-US" spc="-50"/>
              <a:t> </a:t>
            </a:r>
            <a:r>
              <a:rPr dirty="0" lang="en-US" spc="-5"/>
              <a:t>Multiplexing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624024"/>
            <a:ext cx="8074658" cy="2506979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algn="l" indent="-343535" marL="35560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</a:t>
            </a:r>
            <a:r>
              <a:rPr dirty="0" lang="en-US" spc="409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main</a:t>
            </a:r>
            <a:r>
              <a:rPr dirty="0" lang="en-US" spc="40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disadvantage</a:t>
            </a:r>
            <a:r>
              <a:rPr dirty="0" lang="en-US" spc="38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of</a:t>
            </a:r>
            <a:r>
              <a:rPr dirty="0" lang="en-US" spc="40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this</a:t>
            </a:r>
            <a:r>
              <a:rPr dirty="0" lang="en-US" spc="40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scheme</a:t>
            </a:r>
            <a:r>
              <a:rPr dirty="0" lang="en-US" spc="38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is</a:t>
            </a:r>
            <a:r>
              <a:rPr dirty="0" lang="en-US" spc="40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the</a:t>
            </a:r>
            <a:r>
              <a:rPr dirty="0" lang="en-US" spc="39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relatively</a:t>
            </a:r>
            <a:r>
              <a:rPr dirty="0" lang="en-US" spc="42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high</a:t>
            </a:r>
          </a:p>
          <a:p>
            <a:pPr algn="l" marL="355600">
              <a:lnSpc>
                <a:spcPct val="100000"/>
              </a:lnSpc>
              <a:spcBef>
                <a:spcPts val="5"/>
              </a:spcBef>
            </a:pPr>
            <a:r>
              <a:rPr dirty="0" lang="en-US" spc="-5" sz="2200">
                <a:latin typeface="Times New Roman"/>
              </a:rPr>
              <a:t>complexity </a:t>
            </a:r>
            <a:r>
              <a:rPr dirty="0" lang="en-US" sz="2200">
                <a:latin typeface="Times New Roman"/>
              </a:rPr>
              <a:t>of the</a:t>
            </a:r>
            <a:r>
              <a:rPr dirty="0" lang="en-US" spc="20" sz="2200">
                <a:latin typeface="Times New Roman"/>
              </a:rPr>
              <a:t> </a:t>
            </a:r>
            <a:r>
              <a:rPr dirty="0" lang="en-US" spc="-20" sz="2200">
                <a:latin typeface="Times New Roman"/>
              </a:rPr>
              <a:t>receiver.</a:t>
            </a:r>
          </a:p>
          <a:p>
            <a:pPr algn="l" indent="-287019" lvl="1" marL="756285" marR="5080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dirty="0" lang="en-US" spc="-5" sz="2200">
                <a:latin typeface="Times New Roman"/>
              </a:rPr>
              <a:t>A receiver </a:t>
            </a:r>
            <a:r>
              <a:rPr dirty="0" lang="en-US" sz="2200">
                <a:latin typeface="Times New Roman"/>
              </a:rPr>
              <a:t>has </a:t>
            </a:r>
            <a:r>
              <a:rPr dirty="0" lang="en-US" spc="-5" sz="2200">
                <a:latin typeface="Times New Roman"/>
              </a:rPr>
              <a:t>to know the code and </a:t>
            </a:r>
            <a:r>
              <a:rPr dirty="0" lang="en-US" spc="-10" sz="2200">
                <a:latin typeface="Times New Roman"/>
              </a:rPr>
              <a:t>must </a:t>
            </a:r>
            <a:r>
              <a:rPr dirty="0" lang="en-US" spc="-5" sz="2200">
                <a:latin typeface="Times New Roman"/>
              </a:rPr>
              <a:t>separate the channel  with user </a:t>
            </a:r>
            <a:r>
              <a:rPr dirty="0" lang="en-US" sz="2200">
                <a:latin typeface="Times New Roman"/>
              </a:rPr>
              <a:t>data from </a:t>
            </a:r>
            <a:r>
              <a:rPr dirty="0" lang="en-US" spc="-5" sz="2200">
                <a:latin typeface="Times New Roman"/>
              </a:rPr>
              <a:t>the </a:t>
            </a:r>
            <a:r>
              <a:rPr dirty="0" lang="en-US" sz="2200">
                <a:latin typeface="Times New Roman"/>
              </a:rPr>
              <a:t>background </a:t>
            </a:r>
            <a:r>
              <a:rPr dirty="0" lang="en-US" spc="-5" sz="2200">
                <a:latin typeface="Times New Roman"/>
              </a:rPr>
              <a:t>noise composed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other  signals and environmental</a:t>
            </a:r>
            <a:r>
              <a:rPr dirty="0" lang="en-US" spc="2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noise.</a:t>
            </a:r>
          </a:p>
          <a:p>
            <a:pPr algn="l" indent="-287019" lvl="1" marL="756285" marR="6985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dirty="0" lang="en-US" spc="-15" sz="2200">
                <a:latin typeface="Times New Roman"/>
              </a:rPr>
              <a:t>Additionally, </a:t>
            </a:r>
            <a:r>
              <a:rPr dirty="0" lang="en-US" spc="-5" sz="2200">
                <a:latin typeface="Times New Roman"/>
              </a:rPr>
              <a:t>a receiver must </a:t>
            </a:r>
            <a:r>
              <a:rPr dirty="0" lang="en-US" sz="2200">
                <a:latin typeface="Times New Roman"/>
              </a:rPr>
              <a:t>be </a:t>
            </a:r>
            <a:r>
              <a:rPr dirty="0" lang="en-US" spc="-5" sz="2200">
                <a:latin typeface="Times New Roman"/>
              </a:rPr>
              <a:t>precisely synchronized with the  transmitter to apply the decoding</a:t>
            </a:r>
            <a:r>
              <a:rPr dirty="0" lang="en-US" spc="55" sz="2200">
                <a:latin typeface="Times New Roman"/>
              </a:rPr>
              <a:t> </a:t>
            </a:r>
            <a:r>
              <a:rPr dirty="0" lang="en-US" spc="-15" sz="2200">
                <a:latin typeface="Times New Roman"/>
              </a:rPr>
              <a:t>correctly.</a:t>
            </a:r>
            <a:endParaRPr dirty="0" lang="en-US" spc="-15" sz="2200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756309" y="533527"/>
            <a:ext cx="7630158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2.1. </a:t>
            </a:r>
            <a:r>
              <a:rPr dirty="0" lang="en-US" spc="-10"/>
              <a:t>Frequencies </a:t>
            </a:r>
            <a:r>
              <a:rPr dirty="0" lang="en-US"/>
              <a:t>for radio</a:t>
            </a:r>
            <a:r>
              <a:rPr dirty="0" lang="en-US" spc="-50"/>
              <a:t> </a:t>
            </a:r>
            <a:r>
              <a:rPr dirty="0" lang="en-US" spc="-5"/>
              <a:t>transmission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624024"/>
            <a:ext cx="8073390" cy="4451985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indent="-343535" marL="35560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</a:t>
            </a:r>
            <a:r>
              <a:rPr dirty="0" lang="en-US" spc="135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medium</a:t>
            </a:r>
            <a:r>
              <a:rPr b="1" dirty="0" lang="en-US" spc="130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frequency</a:t>
            </a:r>
            <a:r>
              <a:rPr b="1" dirty="0" lang="en-US" spc="114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(MF)</a:t>
            </a:r>
            <a:r>
              <a:rPr dirty="0" lang="en-US" spc="12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and</a:t>
            </a:r>
            <a:r>
              <a:rPr dirty="0" lang="en-US" spc="125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high</a:t>
            </a:r>
            <a:r>
              <a:rPr b="1" dirty="0" lang="en-US" spc="130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frequency</a:t>
            </a:r>
            <a:r>
              <a:rPr b="1" dirty="0" lang="en-US" spc="13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(HF)</a:t>
            </a:r>
            <a:r>
              <a:rPr dirty="0" lang="en-US" spc="13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ranges</a:t>
            </a:r>
            <a:r>
              <a:rPr dirty="0" lang="en-US" spc="13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are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lang="en-US" sz="2200">
                <a:latin typeface="Times New Roman"/>
              </a:rPr>
              <a:t>typical </a:t>
            </a:r>
            <a:r>
              <a:rPr dirty="0" lang="en-US" spc="-5" sz="2200">
                <a:latin typeface="Times New Roman"/>
              </a:rPr>
              <a:t>for transmission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hundreds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radio </a:t>
            </a:r>
            <a:r>
              <a:rPr dirty="0" lang="en-US" sz="2200">
                <a:latin typeface="Times New Roman"/>
              </a:rPr>
              <a:t>stations</a:t>
            </a:r>
            <a:r>
              <a:rPr dirty="0" lang="en-US" spc="3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either</a:t>
            </a:r>
          </a:p>
          <a:p>
            <a:pPr indent="-287019" lvl="1" marL="756285" marR="5080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dirty="0" lang="en-US" spc="-10" sz="2200">
                <a:latin typeface="Times New Roman"/>
              </a:rPr>
              <a:t>a</a:t>
            </a:r>
            <a:r>
              <a:rPr dirty="0" lang="en-US" spc="-5" sz="2200">
                <a:latin typeface="Times New Roman"/>
              </a:rPr>
              <a:t>s</a:t>
            </a:r>
            <a:r>
              <a:rPr dirty="0" lang="en-US" sz="2200">
                <a:latin typeface="Times New Roman"/>
              </a:rPr>
              <a:t/>
            </a:r>
            <a:r>
              <a:rPr dirty="0" lang="en-US" sz="2200">
                <a:latin typeface="Times New Roman"/>
              </a:rPr>
              <a:t>a</a:t>
            </a:r>
            <a:r>
              <a:rPr dirty="0" lang="en-US" spc="-25" sz="2200">
                <a:latin typeface="Times New Roman"/>
              </a:rPr>
              <a:t>m</a:t>
            </a:r>
            <a:r>
              <a:rPr dirty="0" lang="en-US" spc="-5" sz="2200">
                <a:latin typeface="Times New Roman"/>
              </a:rPr>
              <a:t>plit</a:t>
            </a:r>
            <a:r>
              <a:rPr dirty="0" lang="en-US" sz="2200">
                <a:latin typeface="Times New Roman"/>
              </a:rPr>
              <a:t>u</a:t>
            </a:r>
            <a:r>
              <a:rPr dirty="0" lang="en-US" spc="-5" sz="2200">
                <a:latin typeface="Times New Roman"/>
              </a:rPr>
              <a:t>de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25" sz="2200">
                <a:latin typeface="Times New Roman"/>
              </a:rPr>
              <a:t>m</a:t>
            </a:r>
            <a:r>
              <a:rPr dirty="0" lang="en-US" spc="-5" sz="2200">
                <a:latin typeface="Times New Roman"/>
              </a:rPr>
              <a:t>o</a:t>
            </a:r>
            <a:r>
              <a:rPr dirty="0" lang="en-US" sz="2200">
                <a:latin typeface="Times New Roman"/>
              </a:rPr>
              <a:t>d</a:t>
            </a:r>
            <a:r>
              <a:rPr dirty="0" lang="en-US" spc="-5" sz="2200">
                <a:latin typeface="Times New Roman"/>
              </a:rPr>
              <a:t>ulation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(AM</a:t>
            </a:r>
            <a:r>
              <a:rPr dirty="0" lang="en-US" spc="-5" sz="2200">
                <a:latin typeface="Times New Roman"/>
              </a:rPr>
              <a:t>)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betwe</a:t>
            </a:r>
            <a:r>
              <a:rPr dirty="0" lang="en-US" sz="2200">
                <a:latin typeface="Times New Roman"/>
              </a:rPr>
              <a:t>e</a:t>
            </a:r>
            <a:r>
              <a:rPr dirty="0" lang="en-US" spc="-5" sz="2200">
                <a:latin typeface="Times New Roman"/>
              </a:rPr>
              <a:t>n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520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kHz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25" sz="2200">
                <a:latin typeface="Times New Roman"/>
              </a:rPr>
              <a:t>a</a:t>
            </a:r>
            <a:r>
              <a:rPr dirty="0" lang="en-US" spc="-5" sz="2200">
                <a:latin typeface="Times New Roman"/>
              </a:rPr>
              <a:t>nd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160</a:t>
            </a:r>
            <a:r>
              <a:rPr dirty="0" lang="en-US" spc="5" sz="2200">
                <a:latin typeface="Times New Roman"/>
              </a:rPr>
              <a:t>5</a:t>
            </a:r>
            <a:r>
              <a:rPr dirty="0" lang="en-US" spc="-15" sz="2200">
                <a:latin typeface="Times New Roman"/>
              </a:rPr>
              <a:t>.</a:t>
            </a:r>
            <a:r>
              <a:rPr dirty="0" lang="en-US" spc="-5" sz="2200">
                <a:latin typeface="Times New Roman"/>
              </a:rPr>
              <a:t>5  </a:t>
            </a:r>
            <a:r>
              <a:rPr dirty="0" lang="en-US" spc="-5" sz="2200">
                <a:latin typeface="Times New Roman"/>
              </a:rPr>
              <a:t>kHz,</a:t>
            </a:r>
          </a:p>
          <a:p>
            <a:pPr indent="-287019" lvl="1" marL="756285">
              <a:lnSpc>
                <a:spcPct val="100000"/>
              </a:lnSpc>
              <a:spcBef>
                <a:spcPts val="525"/>
              </a:spcBef>
              <a:buFont typeface="Arial"/>
              <a:buChar char="–"/>
            </a:pPr>
            <a:r>
              <a:rPr dirty="0" lang="en-US" spc="-5" sz="2200">
                <a:latin typeface="Times New Roman"/>
              </a:rPr>
              <a:t>as short wave (SW) between 5.9 MHz and 26.1 MHz,</a:t>
            </a:r>
            <a:r>
              <a:rPr dirty="0" lang="en-US" spc="4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or</a:t>
            </a:r>
          </a:p>
          <a:p>
            <a:pPr indent="-287019" lvl="1" marL="756285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dirty="0" lang="en-US" spc="-5" sz="2200">
                <a:latin typeface="Times New Roman"/>
              </a:rPr>
              <a:t>as frequency modulation (FM) between </a:t>
            </a:r>
            <a:r>
              <a:rPr dirty="0" lang="en-US" sz="2200">
                <a:latin typeface="Times New Roman"/>
              </a:rPr>
              <a:t>87.5 </a:t>
            </a:r>
            <a:r>
              <a:rPr dirty="0" lang="en-US" spc="-5" sz="2200">
                <a:latin typeface="Times New Roman"/>
              </a:rPr>
              <a:t>MHz and </a:t>
            </a:r>
            <a:r>
              <a:rPr dirty="0" lang="en-US" sz="2200">
                <a:latin typeface="Times New Roman"/>
              </a:rPr>
              <a:t>108</a:t>
            </a:r>
            <a:r>
              <a:rPr dirty="0" lang="en-US" spc="7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MHz.</a:t>
            </a:r>
          </a:p>
          <a:p>
            <a:pPr indent="-343535" marL="355600" marR="5715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frequencies limiting these ranges </a:t>
            </a:r>
            <a:r>
              <a:rPr dirty="0" lang="en-US" spc="-10" sz="2200">
                <a:latin typeface="Times New Roman"/>
              </a:rPr>
              <a:t>are </a:t>
            </a:r>
            <a:r>
              <a:rPr dirty="0" lang="en-US" spc="-5" sz="2200">
                <a:latin typeface="Times New Roman"/>
              </a:rPr>
              <a:t>typically fixed </a:t>
            </a:r>
            <a:r>
              <a:rPr dirty="0" lang="en-US" spc="-10" sz="2200">
                <a:latin typeface="Times New Roman"/>
              </a:rPr>
              <a:t>by </a:t>
            </a:r>
            <a:r>
              <a:rPr dirty="0" lang="en-US" spc="-5" sz="2200">
                <a:latin typeface="Times New Roman"/>
              </a:rPr>
              <a:t>national  regulation and, vary from country to</a:t>
            </a:r>
            <a:r>
              <a:rPr dirty="0" lang="en-US" spc="60" sz="2200">
                <a:latin typeface="Times New Roman"/>
              </a:rPr>
              <a:t> </a:t>
            </a:r>
            <a:r>
              <a:rPr dirty="0" lang="en-US" spc="-20" sz="2200">
                <a:latin typeface="Times New Roman"/>
              </a:rPr>
              <a:t>country.</a:t>
            </a:r>
          </a:p>
          <a:p>
            <a:pPr indent="-343535" marL="35560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z="2200">
                <a:latin typeface="Times New Roman"/>
              </a:rPr>
              <a:t>Short</a:t>
            </a:r>
            <a:r>
              <a:rPr dirty="0" lang="en-US" spc="-5" sz="2200">
                <a:latin typeface="Times New Roman"/>
              </a:rPr>
              <a:t>wavesare</a:t>
            </a:r>
            <a:r>
              <a:rPr dirty="0" lang="en-US" sz="2200">
                <a:latin typeface="Times New Roman"/>
              </a:rPr>
              <a:t>typically</a:t>
            </a:r>
            <a:r>
              <a:rPr dirty="0" lang="en-US" spc="-5" sz="2200">
                <a:latin typeface="Times New Roman"/>
              </a:rPr>
              <a:t>usedfor(amateur)</a:t>
            </a:r>
            <a:r>
              <a:rPr dirty="0" lang="en-US" sz="2200">
                <a:latin typeface="Times New Roman"/>
              </a:rPr>
              <a:t>radio</a:t>
            </a:r>
            <a:r>
              <a:rPr dirty="0" lang="en-US" spc="-5" sz="2200">
                <a:latin typeface="Times New Roman"/>
              </a:rPr>
              <a:t>transmission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lang="en-US" spc="-5" sz="2200">
                <a:latin typeface="Times New Roman"/>
              </a:rPr>
              <a:t>around the world, enabled </a:t>
            </a:r>
            <a:r>
              <a:rPr dirty="0" lang="en-US" sz="2200">
                <a:latin typeface="Times New Roman"/>
              </a:rPr>
              <a:t>by reflection </a:t>
            </a:r>
            <a:r>
              <a:rPr dirty="0" lang="en-US" spc="-5" sz="2200">
                <a:latin typeface="Times New Roman"/>
              </a:rPr>
              <a:t>at the</a:t>
            </a:r>
            <a:r>
              <a:rPr dirty="0" lang="en-US" spc="3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ionosphere.</a:t>
            </a:r>
          </a:p>
          <a:p>
            <a:pPr indent="-343535" marL="355600" marR="508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15" sz="2200">
                <a:latin typeface="Times New Roman"/>
              </a:rPr>
              <a:t>Transmit </a:t>
            </a:r>
            <a:r>
              <a:rPr dirty="0" lang="en-US" spc="-5" sz="2200">
                <a:latin typeface="Times New Roman"/>
              </a:rPr>
              <a:t>power is </a:t>
            </a:r>
            <a:r>
              <a:rPr dirty="0" lang="en-US" sz="2200">
                <a:latin typeface="Times New Roman"/>
              </a:rPr>
              <a:t>up </a:t>
            </a:r>
            <a:r>
              <a:rPr dirty="0" lang="en-US" spc="-5" sz="2200">
                <a:latin typeface="Times New Roman"/>
              </a:rPr>
              <a:t>to </a:t>
            </a:r>
            <a:r>
              <a:rPr dirty="0" lang="en-US" sz="2200">
                <a:latin typeface="Times New Roman"/>
              </a:rPr>
              <a:t>500 </a:t>
            </a:r>
            <a:r>
              <a:rPr dirty="0" lang="en-US" spc="-5" sz="2200">
                <a:latin typeface="Times New Roman"/>
              </a:rPr>
              <a:t>kW – which is quite high compared to  the 1 W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a mobile</a:t>
            </a:r>
            <a:r>
              <a:rPr dirty="0" lang="en-US" spc="-5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phone.</a:t>
            </a:r>
            <a:endParaRPr dirty="0" lang="en-US" sz="2200">
              <a:latin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960370" y="533527"/>
            <a:ext cx="3338828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2.5.</a:t>
            </a:r>
            <a:r>
              <a:rPr dirty="0" lang="en-US" spc="-50"/>
              <a:t> </a:t>
            </a:r>
            <a:r>
              <a:rPr dirty="0" lang="en-US" spc="-5"/>
              <a:t>Multiplexing</a:t>
            </a:r>
            <a:endParaRPr dirty="0" lang="en-US" spc="-5"/>
          </a:p>
        </p:txBody>
      </p:sp>
      <p:sp>
        <p:nvSpPr>
          <p:cNvPr id="3" name="object 3"/>
          <p:cNvSpPr/>
          <p:nvPr/>
        </p:nvSpPr>
        <p:spPr>
          <a:xfrm rot="0">
            <a:off x="813056" y="1629418"/>
            <a:ext cx="7589578" cy="4704324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3073145" y="471881"/>
            <a:ext cx="3112135" cy="57467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2.6.</a:t>
            </a:r>
            <a:r>
              <a:rPr dirty="0" lang="en-US" spc="-50"/>
              <a:t> </a:t>
            </a:r>
            <a:r>
              <a:rPr dirty="0" lang="en-US" spc="-5"/>
              <a:t>Modulation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23240" y="1243329"/>
            <a:ext cx="8099425" cy="526288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algn="l" indent="-343535" marL="36830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basic function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a sine wave </a:t>
            </a:r>
            <a:r>
              <a:rPr dirty="0" lang="en-US" sz="2200">
                <a:latin typeface="Times New Roman"/>
              </a:rPr>
              <a:t>which </a:t>
            </a:r>
            <a:r>
              <a:rPr dirty="0" lang="en-US" spc="-5" sz="2200">
                <a:latin typeface="Times New Roman"/>
              </a:rPr>
              <a:t>already indicates the</a:t>
            </a:r>
            <a:r>
              <a:rPr dirty="0" lang="en-US" spc="4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three</a:t>
            </a:r>
          </a:p>
          <a:p>
            <a:pPr algn="l" marL="368300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basic modulation</a:t>
            </a:r>
            <a:r>
              <a:rPr dirty="0" lang="en-US" spc="10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schemes.</a:t>
            </a:r>
          </a:p>
          <a:p>
            <a:pPr algn="ctr" marR="824865">
              <a:lnSpc>
                <a:spcPct val="100000"/>
              </a:lnSpc>
              <a:spcBef>
                <a:spcPts val="650"/>
              </a:spcBef>
            </a:pPr>
            <a:r>
              <a:rPr dirty="0" lang="en-US" sz="2400">
                <a:latin typeface="Times New Roman"/>
              </a:rPr>
              <a:t>g(</a:t>
            </a:r>
            <a:r>
              <a:rPr dirty="0" lang="en-US" spc="5" sz="2400">
                <a:latin typeface="Times New Roman"/>
              </a:rPr>
              <a:t> </a:t>
            </a:r>
            <a:r>
              <a:rPr dirty="0" lang="en-US" sz="2400">
                <a:latin typeface="Times New Roman"/>
              </a:rPr>
              <a:t>t</a:t>
            </a:r>
            <a:r>
              <a:rPr dirty="0" lang="en-US" spc="-10" sz="2400">
                <a:latin typeface="Times New Roman"/>
              </a:rPr>
              <a:t> </a:t>
            </a:r>
            <a:r>
              <a:rPr dirty="0" lang="en-US" sz="2400">
                <a:latin typeface="Times New Roman"/>
              </a:rPr>
              <a:t>)=</a:t>
            </a:r>
            <a:r>
              <a:rPr dirty="0" lang="en-US" spc="-5" sz="2400">
                <a:latin typeface="Times New Roman"/>
              </a:rPr>
              <a:t>A</a:t>
            </a:r>
            <a:r>
              <a:rPr baseline="-20833" dirty="0" lang="en-US" spc="-7" sz="2400">
                <a:latin typeface="Times New Roman"/>
              </a:rPr>
              <a:t>t  </a:t>
            </a:r>
            <a:r>
              <a:rPr dirty="0" lang="en-US" spc="-5" sz="2400">
                <a:latin typeface="Times New Roman"/>
              </a:rPr>
              <a:t>sin </a:t>
            </a:r>
            <a:r>
              <a:rPr dirty="0" lang="en-US" sz="2400">
                <a:latin typeface="Times New Roman"/>
              </a:rPr>
              <a:t>( 2 </a:t>
            </a:r>
            <a:r>
              <a:rPr dirty="0" err="1" lang="en-US" spc="-5" sz="2400">
                <a:latin typeface="Times New Roman"/>
              </a:rPr>
              <a:t>πf</a:t>
            </a:r>
            <a:r>
              <a:rPr baseline="-20833" dirty="0" err="1" lang="en-US" spc="-7" sz="2400">
                <a:latin typeface="Times New Roman"/>
              </a:rPr>
              <a:t>t</a:t>
            </a:r>
            <a:r>
              <a:rPr baseline="-20833" dirty="0" lang="en-US" spc="75" sz="2400">
                <a:latin typeface="Times New Roman"/>
              </a:rPr>
              <a:t> </a:t>
            </a:r>
            <a:r>
              <a:rPr dirty="0" lang="en-US" sz="2400">
                <a:latin typeface="Times New Roman"/>
              </a:rPr>
              <a:t>t</a:t>
            </a:r>
            <a:r>
              <a:rPr dirty="0" lang="en-US" spc="-5" sz="2400">
                <a:latin typeface="Times New Roman"/>
              </a:rPr>
              <a:t> </a:t>
            </a:r>
            <a:r>
              <a:rPr dirty="0" lang="en-US" sz="2400">
                <a:latin typeface="Times New Roman"/>
              </a:rPr>
              <a:t>+</a:t>
            </a:r>
            <a:r>
              <a:rPr dirty="0" lang="en-US" spc="-10" sz="2800">
                <a:latin typeface="Times New Roman"/>
              </a:rPr>
              <a:t>φ</a:t>
            </a:r>
            <a:r>
              <a:rPr baseline="-20833" dirty="0" lang="en-US" spc="-15" sz="2400">
                <a:latin typeface="Times New Roman"/>
              </a:rPr>
              <a:t>t</a:t>
            </a:r>
            <a:r>
              <a:rPr baseline="-20833" dirty="0" lang="en-US" spc="307" sz="2400">
                <a:latin typeface="Times New Roman"/>
              </a:rPr>
              <a:t> </a:t>
            </a:r>
            <a:r>
              <a:rPr dirty="0" lang="en-US" sz="2400">
                <a:latin typeface="Times New Roman"/>
              </a:rPr>
              <a:t>)</a:t>
            </a:r>
          </a:p>
          <a:p>
            <a:pPr algn="l" indent="-343535" marL="368300" marR="19050">
              <a:lnSpc>
                <a:spcPct val="100000"/>
              </a:lnSpc>
              <a:spcBef>
                <a:spcPts val="55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This function has three parameters: amplitude </a:t>
            </a:r>
            <a:r>
              <a:rPr dirty="0" lang="en-US" spc="5" sz="2000">
                <a:latin typeface="Times New Roman"/>
              </a:rPr>
              <a:t>A</a:t>
            </a:r>
            <a:r>
              <a:rPr baseline="-21367" dirty="0" lang="en-US" spc="7" sz="1950">
                <a:latin typeface="Times New Roman"/>
              </a:rPr>
              <a:t>t</a:t>
            </a:r>
            <a:r>
              <a:rPr dirty="0" lang="en-US" spc="5" sz="2200">
                <a:latin typeface="Times New Roman"/>
              </a:rPr>
              <a:t>, </a:t>
            </a:r>
            <a:r>
              <a:rPr dirty="0" lang="en-US" spc="-5" sz="2200">
                <a:latin typeface="Times New Roman"/>
              </a:rPr>
              <a:t>frequency </a:t>
            </a:r>
            <a:r>
              <a:rPr dirty="0" lang="en-US" sz="2000">
                <a:latin typeface="Times New Roman"/>
              </a:rPr>
              <a:t>f</a:t>
            </a:r>
            <a:r>
              <a:rPr baseline="-21367" dirty="0" lang="en-US" sz="1950">
                <a:latin typeface="Times New Roman"/>
              </a:rPr>
              <a:t>t</a:t>
            </a:r>
            <a:r>
              <a:rPr dirty="0" lang="en-US" sz="2200">
                <a:latin typeface="Times New Roman"/>
              </a:rPr>
              <a:t>, </a:t>
            </a:r>
            <a:r>
              <a:rPr dirty="0" lang="en-US" spc="-10" sz="2200">
                <a:latin typeface="Times New Roman"/>
              </a:rPr>
              <a:t>and  </a:t>
            </a:r>
            <a:r>
              <a:rPr dirty="0" lang="en-US" spc="-5" sz="2200">
                <a:latin typeface="Times New Roman"/>
              </a:rPr>
              <a:t>phase </a:t>
            </a:r>
            <a:r>
              <a:rPr dirty="0" err="1" lang="en-US" spc="-5" sz="2400">
                <a:latin typeface="Times New Roman"/>
              </a:rPr>
              <a:t>φ</a:t>
            </a:r>
            <a:r>
              <a:rPr baseline="-21367" dirty="0" err="1" lang="en-US" spc="-7" sz="1950">
                <a:latin typeface="Times New Roman"/>
              </a:rPr>
              <a:t>t</a:t>
            </a:r>
            <a:r>
              <a:rPr baseline="-21367" dirty="0" lang="en-US" spc="-7" sz="195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which </a:t>
            </a:r>
            <a:r>
              <a:rPr dirty="0" lang="en-US" spc="-10" sz="2200">
                <a:latin typeface="Times New Roman"/>
              </a:rPr>
              <a:t>may </a:t>
            </a:r>
            <a:r>
              <a:rPr dirty="0" lang="en-US" sz="2200">
                <a:latin typeface="Times New Roman"/>
              </a:rPr>
              <a:t>be </a:t>
            </a:r>
            <a:r>
              <a:rPr dirty="0" lang="en-US" spc="-5" sz="2200">
                <a:latin typeface="Times New Roman"/>
              </a:rPr>
              <a:t>varied in accordance with data </a:t>
            </a:r>
            <a:r>
              <a:rPr dirty="0" lang="en-US" sz="2200">
                <a:latin typeface="Times New Roman"/>
              </a:rPr>
              <a:t>or </a:t>
            </a:r>
            <a:r>
              <a:rPr dirty="0" lang="en-US" spc="-5" sz="2200">
                <a:latin typeface="Times New Roman"/>
              </a:rPr>
              <a:t>another  modulating</a:t>
            </a:r>
            <a:r>
              <a:rPr dirty="0" lang="en-US" spc="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signal.</a:t>
            </a:r>
          </a:p>
          <a:p>
            <a:pPr algn="l" indent="-343535" marL="368300" marR="18415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For </a:t>
            </a:r>
            <a:r>
              <a:rPr b="1" dirty="0" lang="en-US" spc="-5" sz="2200">
                <a:latin typeface="Times New Roman"/>
              </a:rPr>
              <a:t>digital modulation</a:t>
            </a:r>
            <a:r>
              <a:rPr dirty="0" lang="en-US" spc="-5" sz="2200">
                <a:latin typeface="Times New Roman"/>
              </a:rPr>
              <a:t>, digital data </a:t>
            </a:r>
            <a:r>
              <a:rPr dirty="0" lang="en-US" sz="2200">
                <a:latin typeface="Times New Roman"/>
              </a:rPr>
              <a:t>(0 </a:t>
            </a:r>
            <a:r>
              <a:rPr dirty="0" lang="en-US" spc="-5" sz="2200">
                <a:latin typeface="Times New Roman"/>
              </a:rPr>
              <a:t>and </a:t>
            </a:r>
            <a:r>
              <a:rPr dirty="0" lang="en-US" sz="2200">
                <a:latin typeface="Times New Roman"/>
              </a:rPr>
              <a:t>1) </a:t>
            </a:r>
            <a:r>
              <a:rPr dirty="0" lang="en-US" spc="-5" sz="2200">
                <a:latin typeface="Times New Roman"/>
              </a:rPr>
              <a:t>is translated into </a:t>
            </a:r>
            <a:r>
              <a:rPr dirty="0" lang="en-US" spc="-10" sz="2200">
                <a:latin typeface="Times New Roman"/>
              </a:rPr>
              <a:t>an  </a:t>
            </a:r>
            <a:r>
              <a:rPr dirty="0" lang="en-US" spc="-5" sz="2200">
                <a:latin typeface="Times New Roman"/>
              </a:rPr>
              <a:t>analog signal ( </a:t>
            </a:r>
            <a:r>
              <a:rPr b="1" dirty="0" lang="en-US" spc="-5" sz="2200">
                <a:latin typeface="Times New Roman"/>
              </a:rPr>
              <a:t>baseband signal</a:t>
            </a:r>
            <a:r>
              <a:rPr b="1" dirty="0" lang="en-US" spc="3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).</a:t>
            </a:r>
          </a:p>
          <a:p>
            <a:pPr algn="l" indent="-343535" marL="36830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Digital modulation is required if digital data has </a:t>
            </a:r>
            <a:r>
              <a:rPr dirty="0" lang="en-US" spc="-10" sz="2200">
                <a:latin typeface="Times New Roman"/>
              </a:rPr>
              <a:t>to </a:t>
            </a:r>
            <a:r>
              <a:rPr dirty="0" lang="en-US" sz="2200">
                <a:latin typeface="Times New Roman"/>
              </a:rPr>
              <a:t>be</a:t>
            </a:r>
            <a:r>
              <a:rPr dirty="0" lang="en-US" spc="42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transmitted</a:t>
            </a:r>
          </a:p>
          <a:p>
            <a:pPr algn="l" marL="368300">
              <a:lnSpc>
                <a:spcPct val="100000"/>
              </a:lnSpc>
            </a:pPr>
            <a:r>
              <a:rPr dirty="0" lang="en-US" sz="2200">
                <a:latin typeface="Times New Roman"/>
              </a:rPr>
              <a:t>over </a:t>
            </a:r>
            <a:r>
              <a:rPr dirty="0" lang="en-US" spc="-5" sz="2200">
                <a:latin typeface="Times New Roman"/>
              </a:rPr>
              <a:t>a medium that </a:t>
            </a:r>
            <a:r>
              <a:rPr dirty="0" lang="en-US" sz="2200">
                <a:latin typeface="Times New Roman"/>
              </a:rPr>
              <a:t>only </a:t>
            </a:r>
            <a:r>
              <a:rPr dirty="0" lang="en-US" spc="-5" sz="2200">
                <a:latin typeface="Times New Roman"/>
              </a:rPr>
              <a:t>allows for </a:t>
            </a:r>
            <a:r>
              <a:rPr b="1" dirty="0" lang="en-US" sz="2200">
                <a:latin typeface="Times New Roman"/>
              </a:rPr>
              <a:t>analog</a:t>
            </a:r>
            <a:r>
              <a:rPr b="1" dirty="0" lang="en-US" spc="50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transmission</a:t>
            </a:r>
            <a:r>
              <a:rPr dirty="0" lang="en-US" spc="-5" sz="2200">
                <a:latin typeface="Times New Roman"/>
              </a:rPr>
              <a:t>.</a:t>
            </a:r>
          </a:p>
          <a:p>
            <a:pPr algn="l" indent="-343535" marL="3683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One example </a:t>
            </a:r>
            <a:r>
              <a:rPr dirty="0" lang="en-US" sz="2200">
                <a:latin typeface="Times New Roman"/>
              </a:rPr>
              <a:t>for </a:t>
            </a:r>
            <a:r>
              <a:rPr dirty="0" lang="en-US" spc="-5" sz="2200">
                <a:latin typeface="Times New Roman"/>
              </a:rPr>
              <a:t>wired networks is the old analog telephone</a:t>
            </a:r>
            <a:r>
              <a:rPr dirty="0" lang="en-US" spc="12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system.</a:t>
            </a:r>
          </a:p>
          <a:p>
            <a:pPr algn="l" indent="-287019" marL="768985" marR="17780">
              <a:lnSpc>
                <a:spcPct val="100000"/>
              </a:lnSpc>
              <a:spcBef>
                <a:spcPts val="530"/>
              </a:spcBef>
            </a:pPr>
            <a:r>
              <a:rPr dirty="0" lang="en-US" spc="-5" sz="2200">
                <a:latin typeface="Arial"/>
              </a:rPr>
              <a:t>– </a:t>
            </a:r>
            <a:r>
              <a:rPr dirty="0" lang="en-US" spc="-5" sz="2200">
                <a:latin typeface="Times New Roman"/>
              </a:rPr>
              <a:t>to connect a computer to this system a modem is needed. The </a:t>
            </a:r>
            <a:r>
              <a:rPr dirty="0" lang="en-US" spc="54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modem then performs the translation </a:t>
            </a:r>
            <a:r>
              <a:rPr dirty="0" lang="en-US" sz="2200">
                <a:latin typeface="Times New Roman"/>
              </a:rPr>
              <a:t>of digital </a:t>
            </a:r>
            <a:r>
              <a:rPr dirty="0" lang="en-US" spc="-5" sz="2200">
                <a:latin typeface="Times New Roman"/>
              </a:rPr>
              <a:t>data </a:t>
            </a:r>
            <a:r>
              <a:rPr dirty="0" lang="en-US" spc="-10" sz="2200">
                <a:latin typeface="Times New Roman"/>
              </a:rPr>
              <a:t>into </a:t>
            </a:r>
            <a:r>
              <a:rPr dirty="0" lang="en-US" spc="-5" sz="2200">
                <a:latin typeface="Times New Roman"/>
              </a:rPr>
              <a:t>analog  signals and vice</a:t>
            </a:r>
            <a:r>
              <a:rPr dirty="0" lang="en-US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versa.</a:t>
            </a:r>
            <a:endParaRPr dirty="0" lang="en-US" spc="-5" sz="2200">
              <a:latin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3073145" y="434085"/>
            <a:ext cx="3112770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2.6.</a:t>
            </a:r>
            <a:r>
              <a:rPr dirty="0" lang="en-US" spc="-90"/>
              <a:t> </a:t>
            </a:r>
            <a:r>
              <a:rPr dirty="0" lang="en-US"/>
              <a:t>Modulation</a:t>
            </a:r>
            <a:endParaRPr dirty="0" lang="en-US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328442"/>
            <a:ext cx="8074024" cy="4988560"/>
          </a:xfrm>
          <a:prstGeom prst="rect">
            <a:avLst/>
          </a:prstGeom>
        </p:spPr>
        <p:txBody>
          <a:bodyPr bIns="0" lIns="0" rIns="0" rtlCol="0" tIns="79374" vert="horz" wrap="square">
            <a:spAutoFit/>
          </a:bodyPr>
          <a:lstStyle/>
          <a:p>
            <a:pPr indent="-343535" marL="355600">
              <a:lnSpc>
                <a:spcPct val="100000"/>
              </a:lnSpc>
              <a:spcBef>
                <a:spcPts val="6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In wireless networks, </a:t>
            </a:r>
            <a:r>
              <a:rPr dirty="0" lang="en-US" spc="-15" sz="2200">
                <a:latin typeface="Times New Roman"/>
              </a:rPr>
              <a:t>however, </a:t>
            </a:r>
            <a:r>
              <a:rPr dirty="0" lang="en-US" spc="-5" sz="2200">
                <a:latin typeface="Times New Roman"/>
              </a:rPr>
              <a:t>digital transmission cannot </a:t>
            </a:r>
            <a:r>
              <a:rPr dirty="0" lang="en-US" sz="2200">
                <a:latin typeface="Times New Roman"/>
              </a:rPr>
              <a:t>be</a:t>
            </a:r>
            <a:r>
              <a:rPr dirty="0" lang="en-US" spc="14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used.</a:t>
            </a:r>
          </a:p>
          <a:p>
            <a:pPr indent="-343535" marL="35560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Here,</a:t>
            </a:r>
            <a:r>
              <a:rPr dirty="0" lang="en-US" spc="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the</a:t>
            </a:r>
            <a:r>
              <a:rPr dirty="0" lang="en-US" spc="6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binary</a:t>
            </a:r>
            <a:r>
              <a:rPr dirty="0" lang="en-US" spc="80" sz="2200">
                <a:latin typeface="Times New Roman"/>
              </a:rPr>
              <a:t> </a:t>
            </a:r>
            <a:r>
              <a:rPr dirty="0" err="1" lang="en-US" spc="-5" sz="2200">
                <a:latin typeface="Times New Roman"/>
              </a:rPr>
              <a:t>bit-stream</a:t>
            </a:r>
            <a:r>
              <a:rPr dirty="0" lang="en-US" spc="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has</a:t>
            </a:r>
            <a:r>
              <a:rPr dirty="0" lang="en-US" spc="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to</a:t>
            </a:r>
            <a:r>
              <a:rPr dirty="0" lang="en-US" spc="7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be</a:t>
            </a:r>
            <a:r>
              <a:rPr dirty="0" lang="en-US" spc="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translated</a:t>
            </a:r>
            <a:r>
              <a:rPr dirty="0" lang="en-US" spc="7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into</a:t>
            </a:r>
            <a:r>
              <a:rPr dirty="0" lang="en-US" spc="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an</a:t>
            </a:r>
            <a:r>
              <a:rPr dirty="0" lang="en-US" spc="7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analog</a:t>
            </a:r>
            <a:r>
              <a:rPr dirty="0" lang="en-US" spc="7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signal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lang="en-US" spc="-5" sz="2200">
                <a:latin typeface="Times New Roman"/>
              </a:rPr>
              <a:t>first.</a:t>
            </a:r>
          </a:p>
          <a:p>
            <a:pPr indent="-343535" marL="3556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three basic methods for this translation</a:t>
            </a:r>
            <a:r>
              <a:rPr dirty="0" lang="en-US" spc="7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are,</a:t>
            </a:r>
          </a:p>
          <a:p>
            <a:pPr indent="-287019" lvl="1" marL="756285">
              <a:lnSpc>
                <a:spcPct val="100000"/>
              </a:lnSpc>
              <a:spcBef>
                <a:spcPts val="525"/>
              </a:spcBef>
              <a:buFont typeface="Arial"/>
              <a:buChar char="–"/>
            </a:pPr>
            <a:r>
              <a:rPr b="1" dirty="0" lang="en-US" spc="-5" sz="2200">
                <a:latin typeface="Times New Roman"/>
              </a:rPr>
              <a:t>amplitude shift keying</a:t>
            </a:r>
            <a:r>
              <a:rPr b="1" dirty="0" lang="en-US" spc="5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(ASK)</a:t>
            </a:r>
          </a:p>
          <a:p>
            <a:pPr indent="-287019" lvl="1" marL="756285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b="1" dirty="0" lang="en-US" spc="-10" sz="2200">
                <a:latin typeface="Times New Roman"/>
              </a:rPr>
              <a:t>frequency </a:t>
            </a:r>
            <a:r>
              <a:rPr b="1" dirty="0" lang="en-US" spc="-5" sz="2200">
                <a:latin typeface="Times New Roman"/>
              </a:rPr>
              <a:t>shift keying </a:t>
            </a:r>
            <a:r>
              <a:rPr dirty="0" lang="en-US" spc="-5" sz="2200">
                <a:latin typeface="Times New Roman"/>
              </a:rPr>
              <a:t>(FSK)</a:t>
            </a:r>
            <a:r>
              <a:rPr dirty="0" lang="en-US" spc="6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and</a:t>
            </a:r>
          </a:p>
          <a:p>
            <a:pPr indent="-287019" lvl="1" marL="756285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b="1" dirty="0" lang="en-US" spc="-5" sz="2200">
                <a:latin typeface="Times New Roman"/>
              </a:rPr>
              <a:t>phase shift keying</a:t>
            </a:r>
            <a:r>
              <a:rPr b="1" dirty="0" lang="en-US" spc="2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(PSK)</a:t>
            </a: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–"/>
            </a:pPr>
            <a:r>
              <a:rPr dirty="0" lang="en-US" sz="3200">
                <a:latin typeface="Times New Roman"/>
              </a:rPr>
              <a:t/>
            </a:r>
          </a:p>
          <a:p>
            <a:pPr algn="l" indent="-343535" marL="355600" marR="5080">
              <a:lnSpc>
                <a:spcPct val="100000"/>
              </a:lnSpc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Apart </a:t>
            </a:r>
            <a:r>
              <a:rPr dirty="0" lang="en-US" sz="2200">
                <a:latin typeface="Times New Roman"/>
              </a:rPr>
              <a:t>from </a:t>
            </a:r>
            <a:r>
              <a:rPr dirty="0" lang="en-US" spc="-5" sz="2200">
                <a:latin typeface="Times New Roman"/>
              </a:rPr>
              <a:t>the translation of </a:t>
            </a:r>
            <a:r>
              <a:rPr dirty="0" lang="en-US" sz="2200">
                <a:latin typeface="Times New Roman"/>
              </a:rPr>
              <a:t>digital </a:t>
            </a:r>
            <a:r>
              <a:rPr dirty="0" lang="en-US" spc="-5" sz="2200">
                <a:latin typeface="Times New Roman"/>
              </a:rPr>
              <a:t>data into analog signals,  wireless transmission requires an </a:t>
            </a:r>
            <a:r>
              <a:rPr dirty="0" lang="en-US" sz="2200">
                <a:latin typeface="Times New Roman"/>
              </a:rPr>
              <a:t>additional </a:t>
            </a:r>
            <a:r>
              <a:rPr dirty="0" lang="en-US" spc="-5" sz="2200">
                <a:latin typeface="Times New Roman"/>
              </a:rPr>
              <a:t>modulation, an </a:t>
            </a:r>
            <a:r>
              <a:rPr b="1" dirty="0" lang="en-US" spc="-5" sz="2200">
                <a:latin typeface="Times New Roman"/>
              </a:rPr>
              <a:t>analog  modulation.</a:t>
            </a:r>
          </a:p>
          <a:p>
            <a:pPr algn="l" indent="-343535" marL="3556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Analog modulation shifts the center frequency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the</a:t>
            </a:r>
            <a:r>
              <a:rPr dirty="0" lang="en-US" spc="445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baseband</a:t>
            </a:r>
          </a:p>
          <a:p>
            <a:pPr algn="l" marL="355600">
              <a:lnSpc>
                <a:spcPct val="100000"/>
              </a:lnSpc>
            </a:pPr>
            <a:r>
              <a:rPr b="1" dirty="0" lang="en-US" sz="2200">
                <a:latin typeface="Times New Roman"/>
              </a:rPr>
              <a:t>signal </a:t>
            </a:r>
            <a:r>
              <a:rPr dirty="0" lang="en-US" spc="-5" sz="2200">
                <a:latin typeface="Times New Roman"/>
              </a:rPr>
              <a:t>generated by the </a:t>
            </a:r>
            <a:r>
              <a:rPr dirty="0" lang="en-US" sz="2200">
                <a:latin typeface="Times New Roman"/>
              </a:rPr>
              <a:t>digital </a:t>
            </a:r>
            <a:r>
              <a:rPr dirty="0" lang="en-US" spc="-5" sz="2200">
                <a:latin typeface="Times New Roman"/>
              </a:rPr>
              <a:t>modulation up to the </a:t>
            </a:r>
            <a:r>
              <a:rPr b="1" dirty="0" lang="en-US" spc="-5" sz="2200">
                <a:latin typeface="Times New Roman"/>
              </a:rPr>
              <a:t>radio</a:t>
            </a:r>
            <a:r>
              <a:rPr b="1" dirty="0" lang="en-US" spc="70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carrier</a:t>
            </a:r>
            <a:r>
              <a:rPr dirty="0" lang="en-US" spc="-5" sz="2200">
                <a:latin typeface="Times New Roman"/>
              </a:rPr>
              <a:t>.</a:t>
            </a:r>
            <a:endParaRPr dirty="0" lang="en-US" spc="-5" sz="2200">
              <a:latin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3073145" y="434085"/>
            <a:ext cx="3112770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2.6.</a:t>
            </a:r>
            <a:r>
              <a:rPr dirty="0" lang="en-US" spc="-90"/>
              <a:t> </a:t>
            </a:r>
            <a:r>
              <a:rPr dirty="0" lang="en-US"/>
              <a:t>Modulation</a:t>
            </a:r>
            <a:endParaRPr dirty="0" lang="en-US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243329"/>
            <a:ext cx="8075295" cy="5525135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algn="l" indent="-343535" marL="35560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There</a:t>
            </a:r>
            <a:r>
              <a:rPr dirty="0" lang="en-US" spc="21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are</a:t>
            </a:r>
            <a:r>
              <a:rPr dirty="0" lang="en-US" spc="21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several</a:t>
            </a:r>
            <a:r>
              <a:rPr dirty="0" lang="en-US" spc="21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reasons</a:t>
            </a:r>
            <a:r>
              <a:rPr dirty="0" lang="en-US" spc="204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why</a:t>
            </a:r>
            <a:r>
              <a:rPr dirty="0" lang="en-US" spc="225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this</a:t>
            </a:r>
            <a:r>
              <a:rPr dirty="0" lang="en-US" spc="21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baseband</a:t>
            </a:r>
            <a:r>
              <a:rPr dirty="0" lang="en-US" spc="22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signal</a:t>
            </a:r>
            <a:r>
              <a:rPr dirty="0" lang="en-US" spc="21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cannot</a:t>
            </a:r>
            <a:r>
              <a:rPr dirty="0" lang="en-US" spc="21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be</a:t>
            </a:r>
          </a:p>
          <a:p>
            <a:pPr algn="l" marL="355600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directly transmitted in a wireless </a:t>
            </a:r>
            <a:r>
              <a:rPr dirty="0" lang="en-US" sz="2200">
                <a:latin typeface="Times New Roman"/>
              </a:rPr>
              <a:t>system</a:t>
            </a:r>
            <a:r>
              <a:rPr dirty="0" lang="en-US" spc="5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:</a:t>
            </a:r>
          </a:p>
          <a:p>
            <a:pPr algn="l" indent="-343535" marL="3556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b="1" dirty="0" lang="en-US" spc="-5" sz="2200">
                <a:latin typeface="Times New Roman"/>
              </a:rPr>
              <a:t>Antennas</a:t>
            </a:r>
            <a:r>
              <a:rPr b="1" dirty="0" lang="en-US" spc="5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:</a:t>
            </a:r>
          </a:p>
          <a:p>
            <a:pPr algn="l" indent="-287019" lvl="1" marL="756285" marR="5715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dirty="0" lang="en-US" spc="-10" sz="2200">
                <a:latin typeface="Times New Roman"/>
              </a:rPr>
              <a:t>An </a:t>
            </a:r>
            <a:r>
              <a:rPr dirty="0" lang="en-US" spc="-5" sz="2200">
                <a:latin typeface="Times New Roman"/>
              </a:rPr>
              <a:t>antenna </a:t>
            </a:r>
            <a:r>
              <a:rPr dirty="0" lang="en-US" spc="-10" sz="2200">
                <a:latin typeface="Times New Roman"/>
              </a:rPr>
              <a:t>must </a:t>
            </a:r>
            <a:r>
              <a:rPr dirty="0" lang="en-US" sz="2200">
                <a:latin typeface="Times New Roman"/>
              </a:rPr>
              <a:t>be </a:t>
            </a:r>
            <a:r>
              <a:rPr dirty="0" lang="en-US" spc="-5" sz="2200">
                <a:latin typeface="Times New Roman"/>
              </a:rPr>
              <a:t>the order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magnitude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the </a:t>
            </a:r>
            <a:r>
              <a:rPr dirty="0" lang="en-US" spc="-20" sz="2200">
                <a:latin typeface="Times New Roman"/>
              </a:rPr>
              <a:t>signal’s </a:t>
            </a:r>
            <a:r>
              <a:rPr dirty="0" lang="en-US" spc="-5" sz="2200">
                <a:latin typeface="Times New Roman"/>
              </a:rPr>
              <a:t>wave  length in size to </a:t>
            </a:r>
            <a:r>
              <a:rPr dirty="0" lang="en-US" sz="2200">
                <a:latin typeface="Times New Roman"/>
              </a:rPr>
              <a:t>be </a:t>
            </a:r>
            <a:r>
              <a:rPr dirty="0" lang="en-US" spc="-10" sz="2200">
                <a:latin typeface="Times New Roman"/>
              </a:rPr>
              <a:t>effective.</a:t>
            </a:r>
          </a:p>
          <a:p>
            <a:pPr algn="l" indent="-287019" lvl="1" marL="756285" marR="8255">
              <a:lnSpc>
                <a:spcPct val="100000"/>
              </a:lnSpc>
              <a:spcBef>
                <a:spcPts val="525"/>
              </a:spcBef>
              <a:buFont typeface="Arial"/>
              <a:buChar char="–"/>
            </a:pPr>
            <a:r>
              <a:rPr dirty="0" lang="en-US" spc="-5" sz="2200">
                <a:latin typeface="Times New Roman"/>
              </a:rPr>
              <a:t>For the 1 MHz signal in the example </a:t>
            </a:r>
            <a:r>
              <a:rPr dirty="0" lang="en-US" sz="2200">
                <a:latin typeface="Times New Roman"/>
              </a:rPr>
              <a:t>this </a:t>
            </a:r>
            <a:r>
              <a:rPr dirty="0" lang="en-US" spc="-5" sz="2200">
                <a:latin typeface="Times New Roman"/>
              </a:rPr>
              <a:t>would result in </a:t>
            </a:r>
            <a:r>
              <a:rPr dirty="0" lang="en-US" spc="-10" sz="2200">
                <a:latin typeface="Times New Roman"/>
              </a:rPr>
              <a:t>an  </a:t>
            </a:r>
            <a:r>
              <a:rPr dirty="0" lang="en-US" spc="-5" sz="2200">
                <a:latin typeface="Times New Roman"/>
              </a:rPr>
              <a:t>antenna </a:t>
            </a:r>
            <a:r>
              <a:rPr dirty="0" lang="en-US" spc="-10" sz="2200">
                <a:latin typeface="Times New Roman"/>
              </a:rPr>
              <a:t>some </a:t>
            </a:r>
            <a:r>
              <a:rPr dirty="0" lang="en-US" spc="-5" sz="2200">
                <a:latin typeface="Times New Roman"/>
              </a:rPr>
              <a:t>hundred meters </a:t>
            </a:r>
            <a:r>
              <a:rPr dirty="0" lang="en-US" sz="2200">
                <a:latin typeface="Times New Roman"/>
              </a:rPr>
              <a:t>high, </a:t>
            </a:r>
            <a:r>
              <a:rPr dirty="0" lang="en-US" spc="-5" sz="2200">
                <a:latin typeface="Times New Roman"/>
              </a:rPr>
              <a:t>which is obviously </a:t>
            </a:r>
            <a:r>
              <a:rPr dirty="0" lang="en-US" sz="2200">
                <a:latin typeface="Times New Roman"/>
              </a:rPr>
              <a:t>not </a:t>
            </a:r>
            <a:r>
              <a:rPr dirty="0" lang="en-US" spc="-5" sz="2200">
                <a:latin typeface="Times New Roman"/>
              </a:rPr>
              <a:t>very  practical for handheld</a:t>
            </a:r>
            <a:r>
              <a:rPr dirty="0" lang="en-US" spc="2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devices.</a:t>
            </a:r>
          </a:p>
          <a:p>
            <a:pPr algn="l" indent="-287019" lvl="1" marL="756285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dirty="0" lang="en-US" spc="-25" sz="2200">
                <a:latin typeface="Times New Roman"/>
              </a:rPr>
              <a:t>With </a:t>
            </a:r>
            <a:r>
              <a:rPr dirty="0" lang="en-US" spc="-5" sz="2200">
                <a:latin typeface="Times New Roman"/>
              </a:rPr>
              <a:t>1 GHz, antennas a few centimeters in length </a:t>
            </a:r>
            <a:r>
              <a:rPr dirty="0" lang="en-US" spc="-10" sz="2200">
                <a:latin typeface="Times New Roman"/>
              </a:rPr>
              <a:t>can </a:t>
            </a:r>
            <a:r>
              <a:rPr dirty="0" lang="en-US" sz="2200">
                <a:latin typeface="Times New Roman"/>
              </a:rPr>
              <a:t>be</a:t>
            </a:r>
            <a:r>
              <a:rPr dirty="0" lang="en-US" spc="14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used.</a:t>
            </a:r>
          </a:p>
          <a:p>
            <a:pPr algn="l" indent="-343535" marL="3556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b="1" dirty="0" lang="en-US" spc="-10" sz="2200">
                <a:latin typeface="Times New Roman"/>
              </a:rPr>
              <a:t>Frequency </a:t>
            </a:r>
            <a:r>
              <a:rPr b="1" dirty="0" lang="en-US" spc="-5" sz="2200">
                <a:latin typeface="Times New Roman"/>
              </a:rPr>
              <a:t>division multiplexing</a:t>
            </a:r>
            <a:r>
              <a:rPr b="1" dirty="0" lang="en-US" spc="65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:</a:t>
            </a:r>
          </a:p>
          <a:p>
            <a:pPr algn="l" indent="-287019" lvl="1" marL="756285" marR="5715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dirty="0" lang="en-US" spc="-5" sz="2200">
                <a:latin typeface="Times New Roman"/>
              </a:rPr>
              <a:t>Using only baseband transmission, FDM could </a:t>
            </a:r>
            <a:r>
              <a:rPr dirty="0" lang="en-US" sz="2200">
                <a:latin typeface="Times New Roman"/>
              </a:rPr>
              <a:t>not be </a:t>
            </a:r>
            <a:r>
              <a:rPr dirty="0" lang="en-US" spc="-5" sz="2200">
                <a:latin typeface="Times New Roman"/>
              </a:rPr>
              <a:t>applied.  Analog modulation shifts the baseband signals to different  carrier</a:t>
            </a:r>
            <a:r>
              <a:rPr dirty="0" lang="en-US" spc="1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frequencies.</a:t>
            </a:r>
          </a:p>
          <a:p>
            <a:pPr algn="l" indent="-287019" lvl="1" marL="756285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dirty="0" lang="en-US" spc="-5" sz="2200">
                <a:latin typeface="Times New Roman"/>
              </a:rPr>
              <a:t>The </a:t>
            </a:r>
            <a:r>
              <a:rPr dirty="0" lang="en-US" sz="2200">
                <a:latin typeface="Times New Roman"/>
              </a:rPr>
              <a:t>higher the </a:t>
            </a:r>
            <a:r>
              <a:rPr dirty="0" lang="en-US" spc="-5" sz="2200">
                <a:latin typeface="Times New Roman"/>
              </a:rPr>
              <a:t>carrier </a:t>
            </a:r>
            <a:r>
              <a:rPr dirty="0" lang="en-US" spc="-15" sz="2200">
                <a:latin typeface="Times New Roman"/>
              </a:rPr>
              <a:t>frequency, </a:t>
            </a:r>
            <a:r>
              <a:rPr dirty="0" lang="en-US" spc="-10" sz="2200">
                <a:latin typeface="Times New Roman"/>
              </a:rPr>
              <a:t>the more </a:t>
            </a:r>
            <a:r>
              <a:rPr dirty="0" lang="en-US" spc="-5" sz="2200">
                <a:latin typeface="Times New Roman"/>
              </a:rPr>
              <a:t>bandwidth that</a:t>
            </a:r>
            <a:r>
              <a:rPr dirty="0" lang="en-US" spc="385" sz="2200">
                <a:latin typeface="Times New Roman"/>
              </a:rPr>
              <a:t> </a:t>
            </a:r>
            <a:r>
              <a:rPr dirty="0" lang="en-US" spc="-20" sz="2200">
                <a:latin typeface="Times New Roman"/>
              </a:rPr>
              <a:t>is</a:t>
            </a:r>
          </a:p>
          <a:p>
            <a:pPr algn="l" marL="756285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available for </a:t>
            </a:r>
            <a:r>
              <a:rPr dirty="0" lang="en-US" spc="-10" sz="2200">
                <a:latin typeface="Times New Roman"/>
              </a:rPr>
              <a:t>many </a:t>
            </a:r>
            <a:r>
              <a:rPr dirty="0" lang="en-US" spc="-5" sz="2200">
                <a:latin typeface="Times New Roman"/>
              </a:rPr>
              <a:t>baseband</a:t>
            </a:r>
            <a:r>
              <a:rPr dirty="0" lang="en-US" spc="6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signals.</a:t>
            </a:r>
            <a:endParaRPr dirty="0" lang="en-US" spc="-5" sz="2200">
              <a:latin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3073145" y="471881"/>
            <a:ext cx="3112135" cy="57467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2.6.</a:t>
            </a:r>
            <a:r>
              <a:rPr dirty="0" lang="en-US" spc="-50"/>
              <a:t> </a:t>
            </a:r>
            <a:r>
              <a:rPr dirty="0" lang="en-US" spc="-5"/>
              <a:t>Modulation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403882"/>
            <a:ext cx="8075295" cy="4989195"/>
          </a:xfrm>
          <a:prstGeom prst="rect">
            <a:avLst/>
          </a:prstGeom>
        </p:spPr>
        <p:txBody>
          <a:bodyPr bIns="0" lIns="0" rIns="0" rtlCol="0" tIns="80009" vert="horz" wrap="square">
            <a:spAutoFit/>
          </a:bodyPr>
          <a:lstStyle/>
          <a:p>
            <a:pPr indent="-343535" marL="355600">
              <a:lnSpc>
                <a:spcPct val="100000"/>
              </a:lnSpc>
              <a:spcBef>
                <a:spcPts val="630"/>
              </a:spcBef>
              <a:buFont typeface="Arial"/>
              <a:buChar char="•"/>
            </a:pPr>
            <a:r>
              <a:rPr b="1" dirty="0" lang="en-US" spc="-5" sz="2200">
                <a:latin typeface="Times New Roman"/>
              </a:rPr>
              <a:t>Medium characteristics</a:t>
            </a:r>
            <a:r>
              <a:rPr b="1" dirty="0" lang="en-US" spc="35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:</a:t>
            </a:r>
          </a:p>
          <a:p>
            <a:pPr indent="-287019" lvl="1" marL="756285" marR="6985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dirty="0" lang="en-US" spc="-5" sz="2200">
                <a:latin typeface="Times New Roman"/>
              </a:rPr>
              <a:t>Pat</a:t>
            </a:r>
            <a:r>
              <a:rPr dirty="0" lang="en-US" sz="2200">
                <a:latin typeface="Times New Roman"/>
              </a:rPr>
              <a:t>h</a:t>
            </a:r>
            <a:r>
              <a:rPr dirty="0" lang="en-US" spc="-5" sz="2200">
                <a:latin typeface="Times New Roman"/>
              </a:rPr>
              <a:t>-lo</a:t>
            </a:r>
            <a:r>
              <a:rPr dirty="0" lang="en-US" spc="-5" sz="2200">
                <a:latin typeface="Times New Roman"/>
              </a:rPr>
              <a:t>s</a:t>
            </a:r>
            <a:r>
              <a:rPr dirty="0" lang="en-US" spc="-10" sz="2200">
                <a:latin typeface="Times New Roman"/>
              </a:rPr>
              <a:t>s</a:t>
            </a:r>
            <a:r>
              <a:rPr dirty="0" lang="en-US" spc="-5" sz="2200">
                <a:latin typeface="Times New Roman"/>
              </a:rPr>
              <a:t>,</a:t>
            </a:r>
            <a:r>
              <a:rPr dirty="0" lang="en-US" sz="2200">
                <a:latin typeface="Times New Roman"/>
              </a:rPr>
              <a:t/>
            </a:r>
            <a:r>
              <a:rPr dirty="0" lang="en-US" sz="2200">
                <a:latin typeface="Times New Roman"/>
              </a:rPr>
              <a:t>p</a:t>
            </a:r>
            <a:r>
              <a:rPr dirty="0" lang="en-US" spc="-5" sz="2200">
                <a:latin typeface="Times New Roman"/>
              </a:rPr>
              <a:t>e</a:t>
            </a:r>
            <a:r>
              <a:rPr dirty="0" lang="en-US" sz="2200">
                <a:latin typeface="Times New Roman"/>
              </a:rPr>
              <a:t>n</a:t>
            </a:r>
            <a:r>
              <a:rPr dirty="0" lang="en-US" spc="-5" sz="2200">
                <a:latin typeface="Times New Roman"/>
              </a:rPr>
              <a:t>etra</a:t>
            </a:r>
            <a:r>
              <a:rPr dirty="0" lang="en-US" sz="2200">
                <a:latin typeface="Times New Roman"/>
              </a:rPr>
              <a:t>t</a:t>
            </a:r>
            <a:r>
              <a:rPr dirty="0" lang="en-US" spc="-5" sz="2200">
                <a:latin typeface="Times New Roman"/>
              </a:rPr>
              <a:t>i</a:t>
            </a:r>
            <a:r>
              <a:rPr dirty="0" lang="en-US" spc="5" sz="2200">
                <a:latin typeface="Times New Roman"/>
              </a:rPr>
              <a:t>o</a:t>
            </a:r>
            <a:r>
              <a:rPr dirty="0" lang="en-US" spc="-5" sz="2200">
                <a:latin typeface="Times New Roman"/>
              </a:rPr>
              <a:t>n</a:t>
            </a:r>
            <a:r>
              <a:rPr dirty="0" lang="en-US" sz="2200">
                <a:latin typeface="Times New Roman"/>
              </a:rPr>
              <a:t/>
            </a:r>
            <a:r>
              <a:rPr dirty="0" lang="en-US" sz="2200">
                <a:latin typeface="Times New Roman"/>
              </a:rPr>
              <a:t>o</a:t>
            </a:r>
            <a:r>
              <a:rPr dirty="0" lang="en-US" spc="-5" sz="2200">
                <a:latin typeface="Times New Roman"/>
              </a:rPr>
              <a:t>f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o</a:t>
            </a:r>
            <a:r>
              <a:rPr dirty="0" lang="en-US" sz="2200">
                <a:latin typeface="Times New Roman"/>
              </a:rPr>
              <a:t>b</a:t>
            </a:r>
            <a:r>
              <a:rPr dirty="0" lang="en-US" spc="-5" sz="2200">
                <a:latin typeface="Times New Roman"/>
              </a:rPr>
              <a:t>sta</a:t>
            </a:r>
            <a:r>
              <a:rPr dirty="0" lang="en-US" spc="-15" sz="2200">
                <a:latin typeface="Times New Roman"/>
              </a:rPr>
              <a:t>c</a:t>
            </a:r>
            <a:r>
              <a:rPr dirty="0" lang="en-US" spc="-5" sz="2200">
                <a:latin typeface="Times New Roman"/>
              </a:rPr>
              <a:t>les,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re</a:t>
            </a:r>
            <a:r>
              <a:rPr dirty="0" lang="en-US" sz="2200">
                <a:latin typeface="Times New Roman"/>
              </a:rPr>
              <a:t>f</a:t>
            </a:r>
            <a:r>
              <a:rPr dirty="0" lang="en-US" spc="-5" sz="2200">
                <a:latin typeface="Times New Roman"/>
              </a:rPr>
              <a:t>lectio</a:t>
            </a:r>
            <a:r>
              <a:rPr dirty="0" lang="en-US" sz="2200">
                <a:latin typeface="Times New Roman"/>
              </a:rPr>
              <a:t>n</a:t>
            </a:r>
            <a:r>
              <a:rPr dirty="0" lang="en-US" spc="-5" sz="2200">
                <a:latin typeface="Times New Roman"/>
              </a:rPr>
              <a:t>,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sc</a:t>
            </a:r>
            <a:r>
              <a:rPr dirty="0" lang="en-US" spc="-15" sz="2200">
                <a:latin typeface="Times New Roman"/>
              </a:rPr>
              <a:t>a</a:t>
            </a:r>
            <a:r>
              <a:rPr dirty="0" lang="en-US" spc="-5" sz="2200">
                <a:latin typeface="Times New Roman"/>
              </a:rPr>
              <a:t>tteri</a:t>
            </a:r>
            <a:r>
              <a:rPr dirty="0" lang="en-US" sz="2200">
                <a:latin typeface="Times New Roman"/>
              </a:rPr>
              <a:t>n</a:t>
            </a:r>
            <a:r>
              <a:rPr dirty="0" lang="en-US" spc="5" sz="2200">
                <a:latin typeface="Times New Roman"/>
              </a:rPr>
              <a:t>g</a:t>
            </a:r>
            <a:r>
              <a:rPr dirty="0" lang="en-US" spc="-5" sz="2200">
                <a:latin typeface="Times New Roman"/>
              </a:rPr>
              <a:t>,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and  </a:t>
            </a:r>
            <a:r>
              <a:rPr dirty="0" lang="en-US" spc="-10" sz="2200">
                <a:latin typeface="Times New Roman"/>
              </a:rPr>
              <a:t>diffraction </a:t>
            </a:r>
            <a:r>
              <a:rPr dirty="0" lang="en-US" sz="2200">
                <a:latin typeface="Times New Roman"/>
              </a:rPr>
              <a:t>depend </a:t>
            </a:r>
            <a:r>
              <a:rPr dirty="0" lang="en-US" spc="-5" sz="2200">
                <a:latin typeface="Times New Roman"/>
              </a:rPr>
              <a:t>heavily </a:t>
            </a:r>
            <a:r>
              <a:rPr dirty="0" lang="en-US" sz="2200">
                <a:latin typeface="Times New Roman"/>
              </a:rPr>
              <a:t>on </a:t>
            </a:r>
            <a:r>
              <a:rPr dirty="0" lang="en-US" spc="-5" sz="2200">
                <a:latin typeface="Times New Roman"/>
              </a:rPr>
              <a:t>the wavelength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the</a:t>
            </a:r>
            <a:r>
              <a:rPr dirty="0" lang="en-US" spc="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signal.</a:t>
            </a:r>
          </a:p>
          <a:p>
            <a:pPr indent="-287019" lvl="1" marL="756285" marR="6985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dirty="0" lang="en-US" spc="-5" sz="2200">
                <a:latin typeface="Times New Roman"/>
              </a:rPr>
              <a:t>Depending </a:t>
            </a:r>
            <a:r>
              <a:rPr dirty="0" lang="en-US" spc="-10" sz="2200">
                <a:latin typeface="Times New Roman"/>
              </a:rPr>
              <a:t>on </a:t>
            </a:r>
            <a:r>
              <a:rPr dirty="0" lang="en-US" spc="-5" sz="2200">
                <a:latin typeface="Times New Roman"/>
              </a:rPr>
              <a:t>the application, the right carrier frequency with  the desired characteristics has to </a:t>
            </a:r>
            <a:r>
              <a:rPr dirty="0" lang="en-US" sz="2200">
                <a:latin typeface="Times New Roman"/>
              </a:rPr>
              <a:t>be</a:t>
            </a:r>
            <a:r>
              <a:rPr dirty="0" lang="en-US" spc="3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chosen.</a:t>
            </a:r>
          </a:p>
          <a:p>
            <a:pPr indent="-287019" lvl="1" marL="756285" marR="5080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dirty="0" lang="en-US" spc="-5" sz="2200">
                <a:latin typeface="Times New Roman"/>
              </a:rPr>
              <a:t>long waves for submarines, short waves for handheld devices,  very short waves for directed microwave transmission</a:t>
            </a:r>
            <a:r>
              <a:rPr dirty="0" lang="en-US" spc="10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etc.</a:t>
            </a: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–"/>
            </a:pPr>
            <a:r>
              <a:rPr dirty="0" lang="en-US" sz="3200">
                <a:latin typeface="Times New Roman"/>
              </a:rPr>
              <a:t/>
            </a:r>
          </a:p>
          <a:p>
            <a:pPr indent="-343535" marL="355600">
              <a:lnSpc>
                <a:spcPct val="100000"/>
              </a:lnSpc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As</a:t>
            </a:r>
            <a:r>
              <a:rPr dirty="0" lang="en-US" spc="21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for</a:t>
            </a:r>
            <a:r>
              <a:rPr dirty="0" lang="en-US" spc="22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digital</a:t>
            </a:r>
            <a:r>
              <a:rPr dirty="0" lang="en-US" spc="21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modulation,</a:t>
            </a:r>
            <a:r>
              <a:rPr dirty="0" lang="en-US" spc="204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three</a:t>
            </a:r>
            <a:r>
              <a:rPr dirty="0" lang="en-US" spc="21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different</a:t>
            </a:r>
            <a:r>
              <a:rPr dirty="0" lang="en-US" spc="22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basic</a:t>
            </a:r>
            <a:r>
              <a:rPr dirty="0" lang="en-US" spc="21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schemes</a:t>
            </a:r>
            <a:r>
              <a:rPr dirty="0" lang="en-US" spc="21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are</a:t>
            </a:r>
            <a:r>
              <a:rPr dirty="0" lang="en-US" spc="21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known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lang="en-US" spc="-5" sz="2200">
                <a:latin typeface="Times New Roman"/>
              </a:rPr>
              <a:t>for </a:t>
            </a:r>
            <a:r>
              <a:rPr b="1" dirty="0" lang="en-US" spc="-5" sz="2200">
                <a:latin typeface="Times New Roman"/>
              </a:rPr>
              <a:t>analog</a:t>
            </a:r>
            <a:r>
              <a:rPr b="1" dirty="0" lang="en-US" spc="5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modulation</a:t>
            </a:r>
            <a:r>
              <a:rPr dirty="0" lang="en-US" spc="-5" sz="2200">
                <a:latin typeface="Times New Roman"/>
              </a:rPr>
              <a:t>,</a:t>
            </a:r>
          </a:p>
          <a:p>
            <a:pPr indent="-287019" lvl="1" marL="756285">
              <a:lnSpc>
                <a:spcPct val="100000"/>
              </a:lnSpc>
              <a:spcBef>
                <a:spcPts val="525"/>
              </a:spcBef>
              <a:buFont typeface="Arial"/>
              <a:buChar char="–"/>
            </a:pPr>
            <a:r>
              <a:rPr b="1" dirty="0" lang="en-US" spc="-5" sz="2200">
                <a:latin typeface="Times New Roman"/>
              </a:rPr>
              <a:t>amplitude modulation</a:t>
            </a:r>
            <a:r>
              <a:rPr b="1" dirty="0" lang="en-US" spc="4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(AM)</a:t>
            </a:r>
          </a:p>
          <a:p>
            <a:pPr indent="-287019" lvl="1" marL="756285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b="1" dirty="0" lang="en-US" spc="-10" sz="2200">
                <a:latin typeface="Times New Roman"/>
              </a:rPr>
              <a:t>frequency </a:t>
            </a:r>
            <a:r>
              <a:rPr b="1" dirty="0" lang="en-US" spc="-5" sz="2200">
                <a:latin typeface="Times New Roman"/>
              </a:rPr>
              <a:t>modulation </a:t>
            </a:r>
            <a:r>
              <a:rPr dirty="0" lang="en-US" spc="-5" sz="2200">
                <a:latin typeface="Times New Roman"/>
              </a:rPr>
              <a:t>(FM)</a:t>
            </a:r>
            <a:r>
              <a:rPr dirty="0" lang="en-US" spc="5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and</a:t>
            </a:r>
          </a:p>
          <a:p>
            <a:pPr indent="-287019" lvl="1" marL="756285">
              <a:lnSpc>
                <a:spcPct val="100000"/>
              </a:lnSpc>
              <a:spcBef>
                <a:spcPts val="525"/>
              </a:spcBef>
              <a:buFont typeface="Arial"/>
              <a:buChar char="–"/>
            </a:pPr>
            <a:r>
              <a:rPr b="1" dirty="0" lang="en-US" sz="2200">
                <a:latin typeface="Times New Roman"/>
              </a:rPr>
              <a:t>phase </a:t>
            </a:r>
            <a:r>
              <a:rPr b="1" dirty="0" lang="en-US" spc="-5" sz="2200">
                <a:latin typeface="Times New Roman"/>
              </a:rPr>
              <a:t>modulation</a:t>
            </a:r>
            <a:r>
              <a:rPr b="1" dirty="0" lang="en-US" spc="1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(PM)</a:t>
            </a:r>
            <a:endParaRPr dirty="0" lang="en-US" spc="-5" sz="2200">
              <a:latin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3073145" y="533527"/>
            <a:ext cx="3112770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2.6.</a:t>
            </a:r>
            <a:r>
              <a:rPr dirty="0" lang="en-US" spc="-90"/>
              <a:t> </a:t>
            </a:r>
            <a:r>
              <a:rPr dirty="0" lang="en-US"/>
              <a:t>Modulation</a:t>
            </a:r>
            <a:endParaRPr dirty="0" lang="en-US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471929"/>
            <a:ext cx="8070214" cy="69596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indent="-343535" marL="35560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Figure</a:t>
            </a:r>
            <a:r>
              <a:rPr dirty="0" lang="en-US" spc="12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2.21</a:t>
            </a:r>
            <a:r>
              <a:rPr dirty="0" lang="en-US" spc="114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shows</a:t>
            </a:r>
            <a:r>
              <a:rPr dirty="0" lang="en-US" spc="12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</a:t>
            </a:r>
            <a:r>
              <a:rPr dirty="0" lang="en-US" spc="114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simplified</a:t>
            </a:r>
            <a:r>
              <a:rPr dirty="0" lang="en-US" spc="14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block</a:t>
            </a:r>
            <a:r>
              <a:rPr dirty="0" lang="en-US" spc="13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diagram</a:t>
            </a:r>
            <a:r>
              <a:rPr dirty="0" lang="en-US" spc="114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of</a:t>
            </a:r>
            <a:r>
              <a:rPr dirty="0" lang="en-US" spc="12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</a:t>
            </a:r>
            <a:r>
              <a:rPr dirty="0" lang="en-US" spc="12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radio</a:t>
            </a:r>
            <a:r>
              <a:rPr dirty="0" lang="en-US" spc="13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transmitter</a:t>
            </a:r>
          </a:p>
          <a:p>
            <a:pPr marL="355600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for </a:t>
            </a:r>
            <a:r>
              <a:rPr dirty="0" lang="en-US" sz="2200">
                <a:latin typeface="Times New Roman"/>
              </a:rPr>
              <a:t>digital</a:t>
            </a:r>
            <a:r>
              <a:rPr dirty="0" lang="en-US" spc="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data.</a:t>
            </a:r>
            <a:endParaRPr dirty="0" lang="en-US" spc="-5" sz="2200">
              <a:latin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 rot="0">
            <a:off x="535940" y="4623892"/>
            <a:ext cx="8071484" cy="183642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indent="-343535" marL="35560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</a:t>
            </a:r>
            <a:r>
              <a:rPr dirty="0" lang="en-US" spc="-5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first</a:t>
            </a:r>
            <a:r>
              <a:rPr dirty="0" lang="en-US" spc="-5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step</a:t>
            </a:r>
            <a:r>
              <a:rPr dirty="0" lang="en-US" spc="-5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is</a:t>
            </a:r>
            <a:r>
              <a:rPr dirty="0" lang="en-US" spc="-5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the</a:t>
            </a:r>
            <a:r>
              <a:rPr dirty="0" lang="en-US" spc="-5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dig</a:t>
            </a:r>
            <a:r>
              <a:rPr dirty="0" lang="en-US" spc="-20" sz="2200">
                <a:latin typeface="Times New Roman"/>
              </a:rPr>
              <a:t>i</a:t>
            </a:r>
            <a:r>
              <a:rPr dirty="0" lang="en-US" spc="-5" sz="2200">
                <a:latin typeface="Times New Roman"/>
              </a:rPr>
              <a:t>tal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25" sz="2200">
                <a:latin typeface="Times New Roman"/>
              </a:rPr>
              <a:t>m</a:t>
            </a:r>
            <a:r>
              <a:rPr dirty="0" lang="en-US" spc="-5" sz="2200">
                <a:latin typeface="Times New Roman"/>
              </a:rPr>
              <a:t>o</a:t>
            </a:r>
            <a:r>
              <a:rPr dirty="0" lang="en-US" sz="2200">
                <a:latin typeface="Times New Roman"/>
              </a:rPr>
              <a:t>d</a:t>
            </a:r>
            <a:r>
              <a:rPr dirty="0" lang="en-US" spc="-5" sz="2200">
                <a:latin typeface="Times New Roman"/>
              </a:rPr>
              <a:t>ulat</a:t>
            </a:r>
            <a:r>
              <a:rPr dirty="0" lang="en-US" spc="5" sz="2200">
                <a:latin typeface="Times New Roman"/>
              </a:rPr>
              <a:t>i</a:t>
            </a:r>
            <a:r>
              <a:rPr dirty="0" lang="en-US" spc="-5" sz="2200">
                <a:latin typeface="Times New Roman"/>
              </a:rPr>
              <a:t>on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of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data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20" sz="2200">
                <a:latin typeface="Times New Roman"/>
              </a:rPr>
              <a:t>i</a:t>
            </a:r>
            <a:r>
              <a:rPr dirty="0" lang="en-US" spc="-5" sz="2200">
                <a:latin typeface="Times New Roman"/>
              </a:rPr>
              <a:t>nto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20" sz="2200">
                <a:latin typeface="Times New Roman"/>
              </a:rPr>
              <a:t>t</a:t>
            </a:r>
            <a:r>
              <a:rPr dirty="0" lang="en-US" spc="-5" sz="2200">
                <a:latin typeface="Times New Roman"/>
              </a:rPr>
              <a:t>he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ana</a:t>
            </a:r>
            <a:r>
              <a:rPr dirty="0" lang="en-US" spc="-25" sz="2200">
                <a:latin typeface="Times New Roman"/>
              </a:rPr>
              <a:t>l</a:t>
            </a:r>
            <a:r>
              <a:rPr dirty="0" lang="en-US" spc="-5" sz="2200">
                <a:latin typeface="Times New Roman"/>
              </a:rPr>
              <a:t>og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lang="en-US" spc="-5" sz="2200">
                <a:latin typeface="Times New Roman"/>
              </a:rPr>
              <a:t>baseband</a:t>
            </a:r>
            <a:r>
              <a:rPr dirty="0" lang="en-US" spc="-1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signal.</a:t>
            </a:r>
          </a:p>
          <a:p>
            <a:pPr indent="-343535" marL="355600" marR="508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analog modulation </a:t>
            </a:r>
            <a:r>
              <a:rPr dirty="0" lang="en-US" spc="-10" sz="2200">
                <a:latin typeface="Times New Roman"/>
              </a:rPr>
              <a:t>then </a:t>
            </a:r>
            <a:r>
              <a:rPr dirty="0" lang="en-US" spc="-5" sz="2200">
                <a:latin typeface="Times New Roman"/>
              </a:rPr>
              <a:t>shifts the center </a:t>
            </a:r>
            <a:r>
              <a:rPr dirty="0" lang="en-US" sz="2200">
                <a:latin typeface="Times New Roman"/>
              </a:rPr>
              <a:t>frequency of </a:t>
            </a:r>
            <a:r>
              <a:rPr dirty="0" lang="en-US" spc="-5" sz="2200">
                <a:latin typeface="Times New Roman"/>
              </a:rPr>
              <a:t>the analog  signal </a:t>
            </a:r>
            <a:r>
              <a:rPr dirty="0" lang="en-US" sz="2200">
                <a:latin typeface="Times New Roman"/>
              </a:rPr>
              <a:t>up </a:t>
            </a:r>
            <a:r>
              <a:rPr dirty="0" lang="en-US" spc="-5" sz="2200">
                <a:latin typeface="Times New Roman"/>
              </a:rPr>
              <a:t>to the radio</a:t>
            </a:r>
            <a:r>
              <a:rPr dirty="0" lang="en-US" spc="15" sz="2200">
                <a:latin typeface="Times New Roman"/>
              </a:rPr>
              <a:t> </a:t>
            </a:r>
            <a:r>
              <a:rPr dirty="0" lang="en-US" spc="-20" sz="2200">
                <a:latin typeface="Times New Roman"/>
              </a:rPr>
              <a:t>carrier.</a:t>
            </a:r>
          </a:p>
          <a:p>
            <a:pPr indent="-343535" marL="3556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This signal is </a:t>
            </a:r>
            <a:r>
              <a:rPr dirty="0" lang="en-US" sz="2200">
                <a:latin typeface="Times New Roman"/>
              </a:rPr>
              <a:t>then </a:t>
            </a:r>
            <a:r>
              <a:rPr dirty="0" lang="en-US" spc="-5" sz="2200">
                <a:latin typeface="Times New Roman"/>
              </a:rPr>
              <a:t>transmitted via the</a:t>
            </a:r>
            <a:r>
              <a:rPr dirty="0" lang="en-US" spc="4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antenna.</a:t>
            </a:r>
            <a:endParaRPr dirty="0" lang="en-US" spc="-5" sz="2200">
              <a:latin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 rot="0">
            <a:off x="804055" y="2370276"/>
            <a:ext cx="7584633" cy="1938359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3073145" y="395985"/>
            <a:ext cx="3112770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2.6.</a:t>
            </a:r>
            <a:r>
              <a:rPr dirty="0" lang="en-US" spc="-90"/>
              <a:t> </a:t>
            </a:r>
            <a:r>
              <a:rPr dirty="0" lang="en-US"/>
              <a:t>Modulation</a:t>
            </a:r>
            <a:endParaRPr dirty="0" lang="en-US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167129"/>
            <a:ext cx="8072754" cy="176911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algn="l" indent="-343535" marL="355600" marR="508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receiver receives the analog radio signal via its antenna and  demodulates the signal </a:t>
            </a:r>
            <a:r>
              <a:rPr dirty="0" lang="en-US" spc="-10" sz="2200">
                <a:latin typeface="Times New Roman"/>
              </a:rPr>
              <a:t>into </a:t>
            </a:r>
            <a:r>
              <a:rPr dirty="0" lang="en-US" spc="-5" sz="2200">
                <a:latin typeface="Times New Roman"/>
              </a:rPr>
              <a:t>the analog baseband signal with </a:t>
            </a:r>
            <a:r>
              <a:rPr dirty="0" lang="en-US" sz="2200">
                <a:latin typeface="Times New Roman"/>
              </a:rPr>
              <a:t>the </a:t>
            </a:r>
            <a:r>
              <a:rPr dirty="0" lang="en-US" spc="-5" sz="2200">
                <a:latin typeface="Times New Roman"/>
              </a:rPr>
              <a:t>help  of the </a:t>
            </a:r>
            <a:r>
              <a:rPr dirty="0" lang="en-US" sz="2200">
                <a:latin typeface="Times New Roman"/>
              </a:rPr>
              <a:t>known </a:t>
            </a:r>
            <a:r>
              <a:rPr dirty="0" lang="en-US" spc="-20" sz="2200">
                <a:latin typeface="Times New Roman"/>
              </a:rPr>
              <a:t>carrier.</a:t>
            </a:r>
          </a:p>
          <a:p>
            <a:pPr algn="l" indent="-343535" marL="355600" marR="508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This would </a:t>
            </a:r>
            <a:r>
              <a:rPr dirty="0" lang="en-US" sz="2200">
                <a:latin typeface="Times New Roman"/>
              </a:rPr>
              <a:t>be </a:t>
            </a:r>
            <a:r>
              <a:rPr dirty="0" lang="en-US" spc="-5" sz="2200">
                <a:latin typeface="Times New Roman"/>
              </a:rPr>
              <a:t>all that is needed for </a:t>
            </a:r>
            <a:r>
              <a:rPr dirty="0" lang="en-US" sz="2200">
                <a:latin typeface="Times New Roman"/>
              </a:rPr>
              <a:t>an </a:t>
            </a:r>
            <a:r>
              <a:rPr dirty="0" lang="en-US" spc="-5" sz="2200">
                <a:latin typeface="Times New Roman"/>
              </a:rPr>
              <a:t>analog radio tuned </a:t>
            </a:r>
            <a:r>
              <a:rPr dirty="0" lang="en-US" spc="-10" sz="2200">
                <a:latin typeface="Times New Roman"/>
              </a:rPr>
              <a:t>in to </a:t>
            </a:r>
            <a:r>
              <a:rPr dirty="0" lang="en-US" spc="-5" sz="2200">
                <a:latin typeface="Times New Roman"/>
              </a:rPr>
              <a:t>a  radio</a:t>
            </a:r>
            <a:r>
              <a:rPr dirty="0" lang="en-US" spc="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station.</a:t>
            </a:r>
            <a:endParaRPr dirty="0" lang="en-US" spc="-5" sz="2200">
              <a:latin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 rot="0">
            <a:off x="535940" y="4990338"/>
            <a:ext cx="8073390" cy="176911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algn="l" indent="-343535" marL="355600" marR="508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For digital data, another step is needed. Bits </a:t>
            </a:r>
            <a:r>
              <a:rPr dirty="0" lang="en-US" sz="2200">
                <a:latin typeface="Times New Roman"/>
              </a:rPr>
              <a:t>or </a:t>
            </a:r>
            <a:r>
              <a:rPr dirty="0" lang="en-US" spc="-5" sz="2200">
                <a:latin typeface="Times New Roman"/>
              </a:rPr>
              <a:t>frames have to </a:t>
            </a:r>
            <a:r>
              <a:rPr dirty="0" lang="en-US" sz="2200">
                <a:latin typeface="Times New Roman"/>
              </a:rPr>
              <a:t>be  </a:t>
            </a:r>
            <a:r>
              <a:rPr dirty="0" lang="en-US" spc="-5" sz="2200">
                <a:latin typeface="Times New Roman"/>
              </a:rPr>
              <a:t>detected, i.e., </a:t>
            </a:r>
            <a:r>
              <a:rPr dirty="0" lang="en-US" sz="2200">
                <a:latin typeface="Times New Roman"/>
              </a:rPr>
              <a:t>the </a:t>
            </a:r>
            <a:r>
              <a:rPr dirty="0" lang="en-US" spc="-5" sz="2200">
                <a:latin typeface="Times New Roman"/>
              </a:rPr>
              <a:t>receiver </a:t>
            </a:r>
            <a:r>
              <a:rPr dirty="0" lang="en-US" spc="-10" sz="2200">
                <a:latin typeface="Times New Roman"/>
              </a:rPr>
              <a:t>must </a:t>
            </a:r>
            <a:r>
              <a:rPr dirty="0" lang="en-US" spc="-5" sz="2200">
                <a:latin typeface="Times New Roman"/>
              </a:rPr>
              <a:t>synchronize with the</a:t>
            </a:r>
            <a:r>
              <a:rPr dirty="0" lang="en-US" spc="85" sz="2200">
                <a:latin typeface="Times New Roman"/>
              </a:rPr>
              <a:t> </a:t>
            </a:r>
            <a:r>
              <a:rPr dirty="0" lang="en-US" spc="-20" sz="2200">
                <a:latin typeface="Times New Roman"/>
              </a:rPr>
              <a:t>sender.</a:t>
            </a:r>
          </a:p>
          <a:p>
            <a:pPr algn="l" indent="-343535" marL="355600" marR="5715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How synchronization is achieved, depends </a:t>
            </a:r>
            <a:r>
              <a:rPr dirty="0" lang="en-US" spc="-10" sz="2200">
                <a:latin typeface="Times New Roman"/>
              </a:rPr>
              <a:t>on </a:t>
            </a:r>
            <a:r>
              <a:rPr dirty="0" lang="en-US" spc="-5" sz="2200">
                <a:latin typeface="Times New Roman"/>
              </a:rPr>
              <a:t>the digital modulation  scheme. </a:t>
            </a:r>
            <a:r>
              <a:rPr dirty="0" lang="en-US" sz="2200">
                <a:latin typeface="Times New Roman"/>
              </a:rPr>
              <a:t>After </a:t>
            </a:r>
            <a:r>
              <a:rPr dirty="0" lang="en-US" spc="-5" sz="2200">
                <a:latin typeface="Times New Roman"/>
              </a:rPr>
              <a:t>synchronization, the receiver has to decide if </a:t>
            </a:r>
            <a:r>
              <a:rPr dirty="0" lang="en-US" sz="2200">
                <a:latin typeface="Times New Roman"/>
              </a:rPr>
              <a:t>the  </a:t>
            </a:r>
            <a:r>
              <a:rPr dirty="0" lang="en-US" spc="-5" sz="2200">
                <a:latin typeface="Times New Roman"/>
              </a:rPr>
              <a:t>signal represents a digital 1 </a:t>
            </a:r>
            <a:r>
              <a:rPr dirty="0" lang="en-US" sz="2200">
                <a:latin typeface="Times New Roman"/>
              </a:rPr>
              <a:t>or </a:t>
            </a:r>
            <a:r>
              <a:rPr dirty="0" lang="en-US" spc="-5" sz="2200">
                <a:latin typeface="Times New Roman"/>
              </a:rPr>
              <a:t>a </a:t>
            </a:r>
            <a:r>
              <a:rPr dirty="0" lang="en-US" sz="2200">
                <a:latin typeface="Times New Roman"/>
              </a:rPr>
              <a:t>0, </a:t>
            </a:r>
            <a:r>
              <a:rPr dirty="0" lang="en-US" spc="-5" sz="2200">
                <a:latin typeface="Times New Roman"/>
              </a:rPr>
              <a:t>reconstructing the original</a:t>
            </a:r>
            <a:r>
              <a:rPr dirty="0" lang="en-US" spc="12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data.</a:t>
            </a:r>
            <a:endParaRPr dirty="0" lang="en-US" spc="-5" sz="2200">
              <a:latin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 rot="0">
            <a:off x="691423" y="3116545"/>
            <a:ext cx="7760594" cy="1592197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3073145" y="434085"/>
            <a:ext cx="3112770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2.6.</a:t>
            </a:r>
            <a:r>
              <a:rPr dirty="0" lang="en-US" spc="-90"/>
              <a:t> </a:t>
            </a:r>
            <a:r>
              <a:rPr dirty="0" lang="en-US"/>
              <a:t>Modulation</a:t>
            </a:r>
            <a:endParaRPr dirty="0" lang="en-US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167129"/>
            <a:ext cx="8073390" cy="554355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lang="en-US" sz="2200">
                <a:latin typeface="Times New Roman"/>
              </a:rPr>
              <a:t>2.6.1. </a:t>
            </a:r>
            <a:r>
              <a:rPr b="1" dirty="0" lang="en-US" spc="-5" sz="2200">
                <a:latin typeface="Times New Roman"/>
              </a:rPr>
              <a:t>Amplitude shift</a:t>
            </a:r>
            <a:r>
              <a:rPr b="1" dirty="0" lang="en-US" spc="-90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keying</a:t>
            </a:r>
          </a:p>
          <a:p>
            <a:pPr indent="-343535" marL="355600">
              <a:lnSpc>
                <a:spcPct val="100000"/>
              </a:lnSpc>
              <a:spcBef>
                <a:spcPts val="17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Amplitude shift </a:t>
            </a:r>
            <a:r>
              <a:rPr dirty="0" lang="en-US" sz="2200">
                <a:latin typeface="Times New Roman"/>
              </a:rPr>
              <a:t>keying, </a:t>
            </a:r>
            <a:r>
              <a:rPr dirty="0" lang="en-US" spc="-5" sz="2200">
                <a:latin typeface="Times New Roman"/>
              </a:rPr>
              <a:t>the </a:t>
            </a:r>
            <a:r>
              <a:rPr dirty="0" lang="en-US" spc="-10" sz="2200">
                <a:latin typeface="Times New Roman"/>
              </a:rPr>
              <a:t>most </a:t>
            </a:r>
            <a:r>
              <a:rPr dirty="0" lang="en-US" spc="-5" sz="2200">
                <a:latin typeface="Times New Roman"/>
              </a:rPr>
              <a:t>simple </a:t>
            </a:r>
            <a:r>
              <a:rPr dirty="0" lang="en-US" sz="2200">
                <a:latin typeface="Times New Roman"/>
              </a:rPr>
              <a:t>digital </a:t>
            </a:r>
            <a:r>
              <a:rPr dirty="0" lang="en-US" spc="-5" sz="2200">
                <a:latin typeface="Times New Roman"/>
              </a:rPr>
              <a:t>modulation</a:t>
            </a:r>
            <a:r>
              <a:rPr dirty="0" lang="en-US" spc="114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scheme.</a:t>
            </a:r>
          </a:p>
          <a:p>
            <a:pPr indent="-349885" marL="361950" marR="5045075">
              <a:lnSpc>
                <a:spcPct val="120000"/>
              </a:lnSpc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two binary values,  1 and </a:t>
            </a:r>
            <a:r>
              <a:rPr dirty="0" lang="en-US" sz="2200">
                <a:latin typeface="Times New Roman"/>
              </a:rPr>
              <a:t>0, </a:t>
            </a:r>
            <a:r>
              <a:rPr dirty="0" lang="en-US" spc="-5" sz="2200">
                <a:latin typeface="Times New Roman"/>
              </a:rPr>
              <a:t>are</a:t>
            </a:r>
            <a:r>
              <a:rPr dirty="0" lang="en-US" spc="-3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represented</a:t>
            </a:r>
          </a:p>
          <a:p>
            <a:pPr marL="361950">
              <a:lnSpc>
                <a:spcPct val="100000"/>
              </a:lnSpc>
              <a:spcBef>
                <a:spcPts val="530"/>
              </a:spcBef>
            </a:pPr>
            <a:r>
              <a:rPr dirty="0" lang="en-US" sz="2200">
                <a:latin typeface="Times New Roman"/>
              </a:rPr>
              <a:t>by </a:t>
            </a:r>
            <a:r>
              <a:rPr b="1" dirty="0" lang="en-US" spc="-5" sz="2200">
                <a:latin typeface="Times New Roman"/>
              </a:rPr>
              <a:t>two </a:t>
            </a:r>
            <a:r>
              <a:rPr b="1" dirty="0" lang="en-US" spc="-10" sz="2200">
                <a:latin typeface="Times New Roman"/>
              </a:rPr>
              <a:t>different</a:t>
            </a:r>
            <a:r>
              <a:rPr b="1" dirty="0" lang="en-US" spc="25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amplitudes</a:t>
            </a:r>
            <a:r>
              <a:rPr dirty="0" lang="en-US" spc="-5" sz="2200">
                <a:latin typeface="Times New Roman"/>
              </a:rPr>
              <a:t>.</a:t>
            </a:r>
          </a:p>
          <a:p>
            <a:pPr algn="l" indent="-349885" marL="361950" marR="4924425">
              <a:lnSpc>
                <a:spcPct val="120000"/>
              </a:lnSpc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This </a:t>
            </a:r>
            <a:r>
              <a:rPr dirty="0" lang="en-US" spc="-10" sz="2200">
                <a:latin typeface="Times New Roman"/>
              </a:rPr>
              <a:t>simple scheme </a:t>
            </a:r>
            <a:r>
              <a:rPr dirty="0" lang="en-US" spc="-5" sz="2200">
                <a:latin typeface="Times New Roman"/>
              </a:rPr>
              <a:t>only  requires low bandwidth,  </a:t>
            </a:r>
            <a:r>
              <a:rPr dirty="0" lang="en-US" sz="2200">
                <a:latin typeface="Times New Roman"/>
              </a:rPr>
              <a:t>but </a:t>
            </a:r>
            <a:r>
              <a:rPr dirty="0" lang="en-US" spc="-5" sz="2200">
                <a:latin typeface="Times New Roman"/>
              </a:rPr>
              <a:t>is very</a:t>
            </a:r>
            <a:r>
              <a:rPr dirty="0" lang="en-US" spc="-1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susceptible</a:t>
            </a:r>
          </a:p>
          <a:p>
            <a:pPr algn="l" marL="361950">
              <a:lnSpc>
                <a:spcPct val="100000"/>
              </a:lnSpc>
              <a:spcBef>
                <a:spcPts val="530"/>
              </a:spcBef>
            </a:pPr>
            <a:r>
              <a:rPr dirty="0" lang="en-US" spc="-5" sz="2200">
                <a:latin typeface="Times New Roman"/>
              </a:rPr>
              <a:t>to</a:t>
            </a:r>
            <a:r>
              <a:rPr dirty="0" lang="en-US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interference.</a:t>
            </a:r>
          </a:p>
          <a:p>
            <a:pPr algn="l" indent="-343535" marL="355600" marR="6985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10" sz="2200">
                <a:latin typeface="Times New Roman"/>
              </a:rPr>
              <a:t>Effects </a:t>
            </a:r>
            <a:r>
              <a:rPr dirty="0" lang="en-US" spc="-5" sz="2200">
                <a:latin typeface="Times New Roman"/>
              </a:rPr>
              <a:t>like </a:t>
            </a:r>
            <a:r>
              <a:rPr dirty="0" err="1" lang="en-US" spc="-5" sz="2200">
                <a:latin typeface="Times New Roman"/>
              </a:rPr>
              <a:t>multi-path</a:t>
            </a:r>
            <a:r>
              <a:rPr dirty="0" lang="en-US" spc="-5" sz="2200">
                <a:latin typeface="Times New Roman"/>
              </a:rPr>
              <a:t> propagation, noise, </a:t>
            </a:r>
            <a:r>
              <a:rPr dirty="0" lang="en-US" sz="2200">
                <a:latin typeface="Times New Roman"/>
              </a:rPr>
              <a:t>or </a:t>
            </a:r>
            <a:r>
              <a:rPr dirty="0" lang="en-US" spc="-5" sz="2200">
                <a:latin typeface="Times New Roman"/>
              </a:rPr>
              <a:t>path </a:t>
            </a:r>
            <a:r>
              <a:rPr dirty="0" lang="en-US" spc="-10" sz="2200">
                <a:latin typeface="Times New Roman"/>
              </a:rPr>
              <a:t>loss </a:t>
            </a:r>
            <a:r>
              <a:rPr dirty="0" lang="en-US" spc="-5" sz="2200">
                <a:latin typeface="Times New Roman"/>
              </a:rPr>
              <a:t>heavily  influence the</a:t>
            </a:r>
            <a:r>
              <a:rPr dirty="0" lang="en-US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amplitude.</a:t>
            </a:r>
          </a:p>
          <a:p>
            <a:pPr algn="l" indent="-343535" marL="355600" marR="508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In a wireless environment, a </a:t>
            </a:r>
            <a:r>
              <a:rPr b="1" dirty="0" lang="en-US" spc="-5" sz="2200">
                <a:latin typeface="Times New Roman"/>
              </a:rPr>
              <a:t>constant </a:t>
            </a:r>
            <a:r>
              <a:rPr b="1" dirty="0" lang="en-US" sz="2200">
                <a:latin typeface="Times New Roman"/>
              </a:rPr>
              <a:t>amplitude </a:t>
            </a:r>
            <a:r>
              <a:rPr dirty="0" lang="en-US" spc="-5" sz="2200">
                <a:latin typeface="Times New Roman"/>
              </a:rPr>
              <a:t>cannot </a:t>
            </a:r>
            <a:r>
              <a:rPr dirty="0" lang="en-US" sz="2200">
                <a:latin typeface="Times New Roman"/>
              </a:rPr>
              <a:t>be  </a:t>
            </a:r>
            <a:r>
              <a:rPr dirty="0" lang="en-US" spc="-5" sz="2200">
                <a:latin typeface="Times New Roman"/>
              </a:rPr>
              <a:t>guaranteed, so ASK is typically </a:t>
            </a:r>
            <a:r>
              <a:rPr b="1" dirty="0" lang="en-US" spc="-5" sz="2200">
                <a:latin typeface="Times New Roman"/>
              </a:rPr>
              <a:t>not </a:t>
            </a:r>
            <a:r>
              <a:rPr dirty="0" lang="en-US" spc="-5" sz="2200">
                <a:latin typeface="Times New Roman"/>
              </a:rPr>
              <a:t>used for </a:t>
            </a:r>
            <a:r>
              <a:rPr b="1" dirty="0" lang="en-US" spc="-10" sz="2200">
                <a:latin typeface="Times New Roman"/>
              </a:rPr>
              <a:t>wireless </a:t>
            </a:r>
            <a:r>
              <a:rPr b="1" dirty="0" lang="en-US" sz="2200">
                <a:latin typeface="Times New Roman"/>
              </a:rPr>
              <a:t>radio  </a:t>
            </a:r>
            <a:r>
              <a:rPr b="1" dirty="0" lang="en-US" spc="-5" sz="2200">
                <a:latin typeface="Times New Roman"/>
              </a:rPr>
              <a:t>transmission</a:t>
            </a:r>
            <a:r>
              <a:rPr dirty="0" lang="en-US" spc="-5" sz="2200">
                <a:latin typeface="Times New Roman"/>
              </a:rPr>
              <a:t>.</a:t>
            </a:r>
            <a:endParaRPr dirty="0" lang="en-US" spc="-5" sz="2200">
              <a:latin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 rot="0">
            <a:off x="4248911" y="2057400"/>
            <a:ext cx="4818888" cy="2828544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3073145" y="434085"/>
            <a:ext cx="3112770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2.6.</a:t>
            </a:r>
            <a:r>
              <a:rPr dirty="0" lang="en-US" spc="-90"/>
              <a:t> </a:t>
            </a:r>
            <a:r>
              <a:rPr dirty="0" lang="en-US"/>
              <a:t>Modulation</a:t>
            </a:r>
            <a:endParaRPr dirty="0" lang="en-US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319529"/>
            <a:ext cx="8072754" cy="125095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lang="en-US" sz="2200">
                <a:latin typeface="Times New Roman"/>
              </a:rPr>
              <a:t>2.6.2. </a:t>
            </a:r>
            <a:r>
              <a:rPr b="1" dirty="0" lang="en-US" spc="-10" sz="2200">
                <a:latin typeface="Times New Roman"/>
              </a:rPr>
              <a:t>Frequency </a:t>
            </a:r>
            <a:r>
              <a:rPr b="1" dirty="0" lang="en-US" spc="-5" sz="2200">
                <a:latin typeface="Times New Roman"/>
              </a:rPr>
              <a:t>shift</a:t>
            </a:r>
            <a:r>
              <a:rPr b="1" dirty="0" lang="en-US" spc="20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keying</a:t>
            </a:r>
          </a:p>
          <a:p>
            <a:pPr indent="-343535" marL="355600" marR="5080">
              <a:lnSpc>
                <a:spcPct val="100000"/>
              </a:lnSpc>
              <a:spcBef>
                <a:spcPts val="17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A</a:t>
            </a:r>
            <a:r>
              <a:rPr dirty="0" lang="en-US" spc="-5" sz="2200">
                <a:latin typeface="Times New Roman"/>
              </a:rPr>
              <a:t/>
            </a:r>
            <a:r>
              <a:rPr dirty="0" lang="en-US" spc="-25" sz="2200">
                <a:latin typeface="Times New Roman"/>
              </a:rPr>
              <a:t>m</a:t>
            </a:r>
            <a:r>
              <a:rPr dirty="0" lang="en-US" spc="-5" sz="2200">
                <a:latin typeface="Times New Roman"/>
              </a:rPr>
              <a:t>o</a:t>
            </a:r>
            <a:r>
              <a:rPr dirty="0" lang="en-US" sz="2200">
                <a:latin typeface="Times New Roman"/>
              </a:rPr>
              <a:t>d</a:t>
            </a:r>
            <a:r>
              <a:rPr dirty="0" lang="en-US" spc="-5" sz="2200">
                <a:latin typeface="Times New Roman"/>
              </a:rPr>
              <a:t>ulation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sche</a:t>
            </a:r>
            <a:r>
              <a:rPr dirty="0" lang="en-US" spc="-25" sz="2200">
                <a:latin typeface="Times New Roman"/>
              </a:rPr>
              <a:t>m</a:t>
            </a:r>
            <a:r>
              <a:rPr dirty="0" lang="en-US" spc="-5" sz="2200">
                <a:latin typeface="Times New Roman"/>
              </a:rPr>
              <a:t>e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o</a:t>
            </a:r>
            <a:r>
              <a:rPr dirty="0" lang="en-US" spc="10" sz="2200">
                <a:latin typeface="Times New Roman"/>
              </a:rPr>
              <a:t>f</a:t>
            </a:r>
            <a:r>
              <a:rPr dirty="0" lang="en-US" spc="-5" sz="2200">
                <a:latin typeface="Times New Roman"/>
              </a:rPr>
              <a:t>ten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used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for</a:t>
            </a:r>
            <a:r>
              <a:rPr dirty="0" lang="en-US" sz="2200">
                <a:latin typeface="Times New Roman"/>
              </a:rPr>
              <a:t/>
            </a:r>
            <a:r>
              <a:rPr b="1" dirty="0" lang="en-US" spc="-5" sz="2200">
                <a:latin typeface="Times New Roman"/>
              </a:rPr>
              <a:t>wi</a:t>
            </a:r>
            <a:r>
              <a:rPr b="1" dirty="0" lang="en-US" spc="-45" sz="2200">
                <a:latin typeface="Times New Roman"/>
              </a:rPr>
              <a:t>r</a:t>
            </a:r>
            <a:r>
              <a:rPr b="1" dirty="0" lang="en-US" spc="-5" sz="2200">
                <a:latin typeface="Times New Roman"/>
              </a:rPr>
              <a:t>ele</a:t>
            </a:r>
            <a:r>
              <a:rPr b="1" dirty="0" lang="en-US" spc="-15" sz="2200">
                <a:latin typeface="Times New Roman"/>
              </a:rPr>
              <a:t>s</a:t>
            </a:r>
            <a:r>
              <a:rPr b="1" dirty="0" lang="en-US" spc="-5" sz="2200">
                <a:latin typeface="Times New Roman"/>
              </a:rPr>
              <a:t>s</a:t>
            </a:r>
            <a:r>
              <a:rPr b="1" dirty="0" lang="en-US" sz="2200">
                <a:latin typeface="Times New Roman"/>
              </a:rPr>
              <a:t/>
            </a:r>
            <a:r>
              <a:rPr b="1" dirty="0" lang="en-US" spc="-5" sz="2200">
                <a:latin typeface="Times New Roman"/>
              </a:rPr>
              <a:t>trans</a:t>
            </a:r>
            <a:r>
              <a:rPr b="1" dirty="0" lang="en-US" spc="-15" sz="2200">
                <a:latin typeface="Times New Roman"/>
              </a:rPr>
              <a:t>m</a:t>
            </a:r>
            <a:r>
              <a:rPr b="1" dirty="0" lang="en-US" spc="-5" sz="2200">
                <a:latin typeface="Times New Roman"/>
              </a:rPr>
              <a:t>ission</a:t>
            </a:r>
            <a:r>
              <a:rPr b="1"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is  </a:t>
            </a:r>
            <a:r>
              <a:rPr dirty="0" lang="en-US" spc="-5" sz="2200">
                <a:latin typeface="Times New Roman"/>
              </a:rPr>
              <a:t>frequency shift</a:t>
            </a:r>
            <a:r>
              <a:rPr dirty="0" lang="en-US" spc="1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keying.</a:t>
            </a:r>
            <a:endParaRPr dirty="0" lang="en-US" sz="2200">
              <a:latin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 rot="0">
            <a:off x="510540" y="5429199"/>
            <a:ext cx="8136890" cy="103124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algn="l" indent="-343535" marL="381000" marR="4318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simplest </a:t>
            </a:r>
            <a:r>
              <a:rPr dirty="0" lang="en-US" sz="2200">
                <a:latin typeface="Times New Roman"/>
              </a:rPr>
              <a:t>form of </a:t>
            </a:r>
            <a:r>
              <a:rPr dirty="0" lang="en-US" spc="-5" sz="2200">
                <a:latin typeface="Times New Roman"/>
              </a:rPr>
              <a:t>FSK, also called </a:t>
            </a:r>
            <a:r>
              <a:rPr b="1" dirty="0" lang="en-US" sz="2200">
                <a:latin typeface="Times New Roman"/>
              </a:rPr>
              <a:t>binary </a:t>
            </a:r>
            <a:r>
              <a:rPr b="1" dirty="0" lang="en-US" spc="-5" sz="2200">
                <a:latin typeface="Times New Roman"/>
              </a:rPr>
              <a:t>FSK </a:t>
            </a:r>
            <a:r>
              <a:rPr dirty="0" lang="en-US" spc="-5" sz="2200">
                <a:latin typeface="Times New Roman"/>
              </a:rPr>
              <a:t>(</a:t>
            </a:r>
            <a:r>
              <a:rPr dirty="0" err="1" lang="en-US" spc="-5" sz="2200">
                <a:latin typeface="Times New Roman"/>
              </a:rPr>
              <a:t>BFSK</a:t>
            </a:r>
            <a:r>
              <a:rPr dirty="0" lang="en-US" spc="-5" sz="2200">
                <a:latin typeface="Times New Roman"/>
              </a:rPr>
              <a:t>), assigns  </a:t>
            </a:r>
            <a:r>
              <a:rPr dirty="0" lang="en-US" sz="2200">
                <a:latin typeface="Times New Roman"/>
              </a:rPr>
              <a:t>one </a:t>
            </a:r>
            <a:r>
              <a:rPr dirty="0" lang="en-US" spc="-5" sz="2200">
                <a:latin typeface="Times New Roman"/>
              </a:rPr>
              <a:t>frequency </a:t>
            </a:r>
            <a:r>
              <a:rPr dirty="0" lang="en-US" sz="2200">
                <a:latin typeface="Times New Roman"/>
              </a:rPr>
              <a:t>f</a:t>
            </a:r>
            <a:r>
              <a:rPr baseline="-21072" dirty="0" lang="en-US" sz="2175">
                <a:latin typeface="Times New Roman"/>
              </a:rPr>
              <a:t>1 </a:t>
            </a:r>
            <a:r>
              <a:rPr dirty="0" lang="en-US" spc="-5" sz="2200">
                <a:latin typeface="Times New Roman"/>
              </a:rPr>
              <a:t>to the binary 1 and another frequency </a:t>
            </a:r>
            <a:r>
              <a:rPr dirty="0" lang="en-US" sz="2200">
                <a:latin typeface="Times New Roman"/>
              </a:rPr>
              <a:t>f</a:t>
            </a:r>
            <a:r>
              <a:rPr baseline="-21072" dirty="0" lang="en-US" sz="2175">
                <a:latin typeface="Times New Roman"/>
              </a:rPr>
              <a:t>2 </a:t>
            </a:r>
            <a:r>
              <a:rPr dirty="0" lang="en-US" spc="-5" sz="2200">
                <a:latin typeface="Times New Roman"/>
              </a:rPr>
              <a:t>to </a:t>
            </a:r>
            <a:r>
              <a:rPr dirty="0" lang="en-US" spc="-10" sz="2200">
                <a:latin typeface="Times New Roman"/>
              </a:rPr>
              <a:t>the  </a:t>
            </a:r>
            <a:r>
              <a:rPr dirty="0" lang="en-US" sz="2200">
                <a:latin typeface="Times New Roman"/>
              </a:rPr>
              <a:t>binary</a:t>
            </a:r>
            <a:r>
              <a:rPr dirty="0" lang="en-US" spc="-5" sz="2200">
                <a:latin typeface="Times New Roman"/>
              </a:rPr>
              <a:t> 0.</a:t>
            </a:r>
            <a:endParaRPr dirty="0" lang="en-US" spc="-5" sz="2200">
              <a:latin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 rot="0">
            <a:off x="2057400" y="2819375"/>
            <a:ext cx="4648200" cy="2057069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3073145" y="533527"/>
            <a:ext cx="3112770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2.6.</a:t>
            </a:r>
            <a:r>
              <a:rPr dirty="0" lang="en-US" spc="-90"/>
              <a:t> </a:t>
            </a:r>
            <a:r>
              <a:rPr dirty="0" lang="en-US"/>
              <a:t>Modulation</a:t>
            </a:r>
            <a:endParaRPr dirty="0" lang="en-US"/>
          </a:p>
        </p:txBody>
      </p:sp>
      <p:sp>
        <p:nvSpPr>
          <p:cNvPr id="3" name="object 3"/>
          <p:cNvSpPr txBox="1"/>
          <p:nvPr/>
        </p:nvSpPr>
        <p:spPr>
          <a:xfrm rot="0">
            <a:off x="523240" y="1471929"/>
            <a:ext cx="8099425" cy="4719955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algn="l" indent="-343535" marL="368300" marR="19685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A very simple way to implement FSK is to </a:t>
            </a:r>
            <a:r>
              <a:rPr dirty="0" lang="en-US" spc="-10" sz="2200">
                <a:latin typeface="Times New Roman"/>
              </a:rPr>
              <a:t>switch </a:t>
            </a:r>
            <a:r>
              <a:rPr dirty="0" lang="en-US" spc="-5" sz="2200">
                <a:latin typeface="Times New Roman"/>
              </a:rPr>
              <a:t>between two  oscillators, one with the frequency </a:t>
            </a:r>
            <a:r>
              <a:rPr dirty="0" lang="en-US" sz="2200">
                <a:latin typeface="Times New Roman"/>
              </a:rPr>
              <a:t>f</a:t>
            </a:r>
            <a:r>
              <a:rPr baseline="-21072" dirty="0" lang="en-US" sz="2175">
                <a:latin typeface="Times New Roman"/>
              </a:rPr>
              <a:t>1 </a:t>
            </a:r>
            <a:r>
              <a:rPr dirty="0" lang="en-US" spc="-5" sz="2200">
                <a:latin typeface="Times New Roman"/>
              </a:rPr>
              <a:t>and the </a:t>
            </a:r>
            <a:r>
              <a:rPr dirty="0" lang="en-US" sz="2200">
                <a:latin typeface="Times New Roman"/>
              </a:rPr>
              <a:t>other </a:t>
            </a:r>
            <a:r>
              <a:rPr dirty="0" lang="en-US" spc="-5" sz="2200">
                <a:latin typeface="Times New Roman"/>
              </a:rPr>
              <a:t>with </a:t>
            </a:r>
            <a:r>
              <a:rPr dirty="0" lang="en-US" spc="5" sz="2200">
                <a:latin typeface="Times New Roman"/>
              </a:rPr>
              <a:t>f</a:t>
            </a:r>
            <a:r>
              <a:rPr baseline="-21072" dirty="0" lang="en-US" spc="7" sz="2175">
                <a:latin typeface="Times New Roman"/>
              </a:rPr>
              <a:t>2</a:t>
            </a:r>
            <a:r>
              <a:rPr dirty="0" lang="en-US" spc="5" sz="2200">
                <a:latin typeface="Times New Roman"/>
              </a:rPr>
              <a:t>,  </a:t>
            </a:r>
            <a:r>
              <a:rPr dirty="0" lang="en-US" spc="-5" sz="2200">
                <a:latin typeface="Times New Roman"/>
              </a:rPr>
              <a:t>depending </a:t>
            </a:r>
            <a:r>
              <a:rPr dirty="0" lang="en-US" sz="2200">
                <a:latin typeface="Times New Roman"/>
              </a:rPr>
              <a:t>on the</a:t>
            </a:r>
            <a:r>
              <a:rPr dirty="0" lang="en-US" spc="-2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input.</a:t>
            </a:r>
          </a:p>
          <a:p>
            <a:pPr algn="l" indent="-343535" marL="368300" marR="20955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80" sz="2200">
                <a:latin typeface="Times New Roman"/>
              </a:rPr>
              <a:t>To </a:t>
            </a:r>
            <a:r>
              <a:rPr dirty="0" lang="en-US" spc="-5" sz="2200">
                <a:latin typeface="Times New Roman"/>
              </a:rPr>
              <a:t>avoid </a:t>
            </a:r>
            <a:r>
              <a:rPr b="1" dirty="0" lang="en-US" spc="-5" sz="2200">
                <a:latin typeface="Times New Roman"/>
              </a:rPr>
              <a:t>sudden changes </a:t>
            </a:r>
            <a:r>
              <a:rPr dirty="0" lang="en-US" spc="-5" sz="2200">
                <a:latin typeface="Times New Roman"/>
              </a:rPr>
              <a:t>in </a:t>
            </a:r>
            <a:r>
              <a:rPr b="1" dirty="0" lang="en-US" spc="-5" sz="2200">
                <a:latin typeface="Times New Roman"/>
              </a:rPr>
              <a:t>phase</a:t>
            </a:r>
            <a:r>
              <a:rPr dirty="0" lang="en-US" spc="-5" sz="2200">
                <a:latin typeface="Times New Roman"/>
              </a:rPr>
              <a:t>, special frequency modulators  with </a:t>
            </a:r>
            <a:r>
              <a:rPr b="1" dirty="0" lang="en-US" spc="-5" sz="2200">
                <a:latin typeface="Times New Roman"/>
              </a:rPr>
              <a:t>continuous phase modulation</a:t>
            </a:r>
            <a:r>
              <a:rPr dirty="0" lang="en-US" spc="-5" sz="2200">
                <a:latin typeface="Times New Roman"/>
              </a:rPr>
              <a:t>, (CPM) </a:t>
            </a:r>
            <a:r>
              <a:rPr dirty="0" lang="en-US" spc="-10" sz="2200">
                <a:latin typeface="Times New Roman"/>
              </a:rPr>
              <a:t>can </a:t>
            </a:r>
            <a:r>
              <a:rPr dirty="0" lang="en-US" sz="2200">
                <a:latin typeface="Times New Roman"/>
              </a:rPr>
              <a:t>be</a:t>
            </a:r>
            <a:r>
              <a:rPr dirty="0" lang="en-US" spc="8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used.</a:t>
            </a:r>
          </a:p>
          <a:p>
            <a:pPr algn="l" indent="-343535" marL="3683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z="2200">
                <a:latin typeface="Times New Roman"/>
              </a:rPr>
              <a:t>Sudden</a:t>
            </a:r>
            <a:r>
              <a:rPr dirty="0" lang="en-US" spc="22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changes</a:t>
            </a:r>
            <a:r>
              <a:rPr dirty="0" lang="en-US" spc="229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in</a:t>
            </a:r>
            <a:r>
              <a:rPr dirty="0" lang="en-US" spc="23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phase</a:t>
            </a:r>
            <a:r>
              <a:rPr dirty="0" lang="en-US" spc="21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cause</a:t>
            </a:r>
            <a:r>
              <a:rPr dirty="0" lang="en-US" spc="229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high</a:t>
            </a:r>
            <a:r>
              <a:rPr dirty="0" lang="en-US" spc="21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frequencies,</a:t>
            </a:r>
            <a:r>
              <a:rPr dirty="0" lang="en-US" spc="24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which</a:t>
            </a:r>
            <a:r>
              <a:rPr dirty="0" lang="en-US" spc="23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is</a:t>
            </a:r>
            <a:r>
              <a:rPr dirty="0" lang="en-US" spc="225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an</a:t>
            </a:r>
          </a:p>
          <a:p>
            <a:pPr algn="l" marL="368300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undesired</a:t>
            </a:r>
            <a:r>
              <a:rPr dirty="0" lang="en-US" spc="-10" sz="2200">
                <a:latin typeface="Times New Roman"/>
              </a:rPr>
              <a:t> side-effect.</a:t>
            </a:r>
          </a:p>
          <a:p>
            <a:pPr indent="-343535" marL="368300" marR="19685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A  </a:t>
            </a:r>
            <a:r>
              <a:rPr dirty="0" lang="en-US" spc="-10" sz="2200">
                <a:latin typeface="Times New Roman"/>
              </a:rPr>
              <a:t>simple  </a:t>
            </a:r>
            <a:r>
              <a:rPr dirty="0" lang="en-US" sz="2200">
                <a:latin typeface="Times New Roman"/>
              </a:rPr>
              <a:t>way  </a:t>
            </a:r>
            <a:r>
              <a:rPr dirty="0" lang="en-US" spc="-5" sz="2200">
                <a:latin typeface="Times New Roman"/>
              </a:rPr>
              <a:t>to</a:t>
            </a:r>
            <a:r>
              <a:rPr dirty="0" lang="en-US" spc="5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implement</a:t>
            </a:r>
            <a:r>
              <a:rPr dirty="0" lang="en-US" spc="459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demodulationis </a:t>
            </a:r>
            <a:r>
              <a:rPr dirty="0" lang="en-US" spc="-10" sz="2200">
                <a:latin typeface="Times New Roman"/>
              </a:rPr>
              <a:t>by </a:t>
            </a:r>
            <a:r>
              <a:rPr dirty="0" lang="en-US" spc="-5" sz="2200">
                <a:latin typeface="Times New Roman"/>
              </a:rPr>
              <a:t>using </a:t>
            </a:r>
            <a:r>
              <a:rPr b="1" dirty="0" lang="en-US" spc="-5" sz="2200">
                <a:latin typeface="Times New Roman"/>
              </a:rPr>
              <a:t>two band  pass filters</a:t>
            </a:r>
            <a:r>
              <a:rPr dirty="0" lang="en-US" spc="-5" sz="2200">
                <a:latin typeface="Times New Roman"/>
              </a:rPr>
              <a:t>, </a:t>
            </a:r>
            <a:r>
              <a:rPr dirty="0" lang="en-US" sz="2200">
                <a:latin typeface="Times New Roman"/>
              </a:rPr>
              <a:t>one </a:t>
            </a:r>
            <a:r>
              <a:rPr dirty="0" lang="en-US" spc="-5" sz="2200">
                <a:latin typeface="Times New Roman"/>
              </a:rPr>
              <a:t>for </a:t>
            </a:r>
            <a:r>
              <a:rPr dirty="0" lang="en-US" sz="2200">
                <a:latin typeface="Times New Roman"/>
              </a:rPr>
              <a:t>f</a:t>
            </a:r>
            <a:r>
              <a:rPr baseline="-21072" dirty="0" lang="en-US" sz="2175">
                <a:latin typeface="Times New Roman"/>
              </a:rPr>
              <a:t>1 </a:t>
            </a:r>
            <a:r>
              <a:rPr dirty="0" lang="en-US" spc="-5" sz="2200">
                <a:latin typeface="Times New Roman"/>
              </a:rPr>
              <a:t>the other for </a:t>
            </a:r>
            <a:r>
              <a:rPr dirty="0" lang="en-US" sz="2200">
                <a:latin typeface="Times New Roman"/>
              </a:rPr>
              <a:t>f</a:t>
            </a:r>
            <a:r>
              <a:rPr baseline="-21072" dirty="0" lang="en-US" sz="2175">
                <a:latin typeface="Times New Roman"/>
              </a:rPr>
              <a:t>2</a:t>
            </a:r>
            <a:r>
              <a:rPr baseline="-21072" dirty="0" lang="en-US" spc="120" sz="2175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.</a:t>
            </a:r>
          </a:p>
          <a:p>
            <a:pPr indent="-343535" marL="368300" marR="20955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A</a:t>
            </a:r>
            <a:r>
              <a:rPr dirty="0" lang="en-US" spc="-5" sz="2200">
                <a:latin typeface="Times New Roman"/>
              </a:rPr>
              <a:t/>
            </a:r>
            <a:r>
              <a:rPr b="1" dirty="0" lang="en-US" spc="-5" sz="2200">
                <a:latin typeface="Times New Roman"/>
              </a:rPr>
              <a:t>compara</a:t>
            </a:r>
            <a:r>
              <a:rPr b="1" dirty="0" lang="en-US" spc="5" sz="2200">
                <a:latin typeface="Times New Roman"/>
              </a:rPr>
              <a:t>t</a:t>
            </a:r>
            <a:r>
              <a:rPr b="1" dirty="0" lang="en-US" spc="-5" sz="2200">
                <a:latin typeface="Times New Roman"/>
              </a:rPr>
              <a:t>or</a:t>
            </a:r>
            <a:r>
              <a:rPr b="1" dirty="0" lang="en-US" sz="2200">
                <a:latin typeface="Times New Roman"/>
              </a:rPr>
              <a:t/>
            </a:r>
            <a:r>
              <a:rPr dirty="0" lang="en-US" spc="-10" sz="2200">
                <a:latin typeface="Times New Roman"/>
              </a:rPr>
              <a:t>ca</a:t>
            </a:r>
            <a:r>
              <a:rPr dirty="0" lang="en-US" spc="-5" sz="2200">
                <a:latin typeface="Times New Roman"/>
              </a:rPr>
              <a:t>n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then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c</a:t>
            </a:r>
            <a:r>
              <a:rPr dirty="0" lang="en-US" spc="5" sz="2200">
                <a:latin typeface="Times New Roman"/>
              </a:rPr>
              <a:t>o</a:t>
            </a:r>
            <a:r>
              <a:rPr dirty="0" lang="en-US" spc="-25" sz="2200">
                <a:latin typeface="Times New Roman"/>
              </a:rPr>
              <a:t>m</a:t>
            </a:r>
            <a:r>
              <a:rPr dirty="0" lang="en-US" spc="-5" sz="2200">
                <a:latin typeface="Times New Roman"/>
              </a:rPr>
              <a:t>pare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t</a:t>
            </a:r>
            <a:r>
              <a:rPr dirty="0" lang="en-US" spc="10" sz="2200">
                <a:latin typeface="Times New Roman"/>
              </a:rPr>
              <a:t>h</a:t>
            </a:r>
            <a:r>
              <a:rPr dirty="0" lang="en-US" spc="-5" sz="2200">
                <a:latin typeface="Times New Roman"/>
              </a:rPr>
              <a:t>e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sig</a:t>
            </a:r>
            <a:r>
              <a:rPr dirty="0" lang="en-US" sz="2200">
                <a:latin typeface="Times New Roman"/>
              </a:rPr>
              <a:t>n</a:t>
            </a:r>
            <a:r>
              <a:rPr dirty="0" lang="en-US" spc="-5" sz="2200">
                <a:latin typeface="Times New Roman"/>
              </a:rPr>
              <a:t>al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levels</a:t>
            </a:r>
            <a:r>
              <a:rPr dirty="0" lang="en-US" sz="2200">
                <a:latin typeface="Times New Roman"/>
              </a:rPr>
              <a:t/>
            </a:r>
            <a:r>
              <a:rPr dirty="0" lang="en-US" sz="2200">
                <a:latin typeface="Times New Roman"/>
              </a:rPr>
              <a:t>o</a:t>
            </a:r>
            <a:r>
              <a:rPr dirty="0" lang="en-US" spc="-5" sz="2200">
                <a:latin typeface="Times New Roman"/>
              </a:rPr>
              <a:t>f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the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fil</a:t>
            </a:r>
            <a:r>
              <a:rPr dirty="0" lang="en-US" spc="10" sz="2200">
                <a:latin typeface="Times New Roman"/>
              </a:rPr>
              <a:t>t</a:t>
            </a:r>
            <a:r>
              <a:rPr dirty="0" lang="en-US" spc="-5" sz="2200">
                <a:latin typeface="Times New Roman"/>
              </a:rPr>
              <a:t>er  </a:t>
            </a:r>
            <a:r>
              <a:rPr dirty="0" lang="en-US" spc="-5" sz="2200">
                <a:latin typeface="Times New Roman"/>
              </a:rPr>
              <a:t>outputs to decide which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them is</a:t>
            </a:r>
            <a:r>
              <a:rPr dirty="0" lang="en-US" spc="25" sz="2200">
                <a:latin typeface="Times New Roman"/>
              </a:rPr>
              <a:t> </a:t>
            </a:r>
            <a:r>
              <a:rPr dirty="0" lang="en-US" spc="-15" sz="2200">
                <a:latin typeface="Times New Roman"/>
              </a:rPr>
              <a:t>stronger.</a:t>
            </a:r>
          </a:p>
          <a:p>
            <a:pPr indent="-343535" marL="368300" marR="1778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FSK needs a </a:t>
            </a:r>
            <a:r>
              <a:rPr b="1" dirty="0" lang="en-US" spc="-5" sz="2200">
                <a:latin typeface="Times New Roman"/>
              </a:rPr>
              <a:t>larger bandwidth </a:t>
            </a:r>
            <a:r>
              <a:rPr dirty="0" lang="en-US" spc="-5" sz="2200">
                <a:latin typeface="Times New Roman"/>
              </a:rPr>
              <a:t>compared to ASK </a:t>
            </a:r>
            <a:r>
              <a:rPr dirty="0" lang="en-US" sz="2200">
                <a:latin typeface="Times New Roman"/>
              </a:rPr>
              <a:t>but </a:t>
            </a:r>
            <a:r>
              <a:rPr dirty="0" lang="en-US" spc="-5" sz="2200">
                <a:latin typeface="Times New Roman"/>
              </a:rPr>
              <a:t>is </a:t>
            </a:r>
            <a:r>
              <a:rPr dirty="0" lang="en-US" spc="-10" sz="2200">
                <a:latin typeface="Times New Roman"/>
              </a:rPr>
              <a:t>much </a:t>
            </a:r>
            <a:r>
              <a:rPr dirty="0" lang="en-US" spc="-5" sz="2200">
                <a:latin typeface="Times New Roman"/>
              </a:rPr>
              <a:t>less  susceptible to errors.</a:t>
            </a:r>
            <a:endParaRPr dirty="0" lang="en-US" spc="-5" sz="2200"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756309" y="434085"/>
            <a:ext cx="7630158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2.1. </a:t>
            </a:r>
            <a:r>
              <a:rPr dirty="0" lang="en-US" spc="-10"/>
              <a:t>Frequencies </a:t>
            </a:r>
            <a:r>
              <a:rPr dirty="0" lang="en-US"/>
              <a:t>for radio</a:t>
            </a:r>
            <a:r>
              <a:rPr dirty="0" lang="en-US" spc="-50"/>
              <a:t> </a:t>
            </a:r>
            <a:r>
              <a:rPr dirty="0" lang="en-US" spc="-5"/>
              <a:t>transmission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252241"/>
            <a:ext cx="8073390" cy="5525135"/>
          </a:xfrm>
          <a:prstGeom prst="rect">
            <a:avLst/>
          </a:prstGeom>
        </p:spPr>
        <p:txBody>
          <a:bodyPr bIns="0" lIns="0" rIns="0" rtlCol="0" tIns="79374" vert="horz" wrap="square">
            <a:spAutoFit/>
          </a:bodyPr>
          <a:lstStyle/>
          <a:p>
            <a:pPr algn="l" indent="-343535" marL="355600">
              <a:lnSpc>
                <a:spcPct val="100000"/>
              </a:lnSpc>
              <a:spcBef>
                <a:spcPts val="625"/>
              </a:spcBef>
              <a:buFont typeface="Arial"/>
              <a:buChar char="•"/>
            </a:pPr>
            <a:r>
              <a:rPr dirty="0" lang="en-US" spc="-10" sz="2200">
                <a:latin typeface="Times New Roman"/>
              </a:rPr>
              <a:t>As </a:t>
            </a:r>
            <a:r>
              <a:rPr dirty="0" lang="en-US" spc="-5" sz="2200">
                <a:latin typeface="Times New Roman"/>
              </a:rPr>
              <a:t>we </a:t>
            </a:r>
            <a:r>
              <a:rPr dirty="0" lang="en-US" spc="-10" sz="2200">
                <a:latin typeface="Times New Roman"/>
              </a:rPr>
              <a:t>move </a:t>
            </a:r>
            <a:r>
              <a:rPr dirty="0" lang="en-US" spc="-5" sz="2200">
                <a:latin typeface="Times New Roman"/>
              </a:rPr>
              <a:t>to higher frequencies, the TV stations</a:t>
            </a:r>
            <a:r>
              <a:rPr dirty="0" lang="en-US" spc="10" sz="2200">
                <a:latin typeface="Times New Roman"/>
              </a:rPr>
              <a:t> </a:t>
            </a:r>
            <a:r>
              <a:rPr dirty="0" lang="en-US" spc="-25" sz="2200">
                <a:latin typeface="Times New Roman"/>
              </a:rPr>
              <a:t>follow.</a:t>
            </a:r>
          </a:p>
          <a:p>
            <a:pPr algn="l" indent="-343535" marL="355600" marR="635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Conventional analog TV </a:t>
            </a:r>
            <a:r>
              <a:rPr dirty="0" lang="en-US" spc="-10" sz="2200">
                <a:latin typeface="Times New Roman"/>
              </a:rPr>
              <a:t>is </a:t>
            </a:r>
            <a:r>
              <a:rPr dirty="0" lang="en-US" spc="-5" sz="2200">
                <a:latin typeface="Times New Roman"/>
              </a:rPr>
              <a:t>transmitted in ranges of 174–230 MHz  and 470–790 MHz using the </a:t>
            </a:r>
            <a:r>
              <a:rPr b="1" dirty="0" lang="en-US" spc="-5" sz="2200">
                <a:latin typeface="Times New Roman"/>
              </a:rPr>
              <a:t>very high </a:t>
            </a:r>
            <a:r>
              <a:rPr b="1" dirty="0" lang="en-US" spc="-10" sz="2200">
                <a:latin typeface="Times New Roman"/>
              </a:rPr>
              <a:t>frequency </a:t>
            </a:r>
            <a:r>
              <a:rPr dirty="0" lang="en-US" spc="-5" sz="2200">
                <a:latin typeface="Times New Roman"/>
              </a:rPr>
              <a:t>(VHF) and </a:t>
            </a:r>
            <a:r>
              <a:rPr b="1" dirty="0" lang="en-US" spc="-5" sz="2200">
                <a:latin typeface="Times New Roman"/>
              </a:rPr>
              <a:t>ultra  high </a:t>
            </a:r>
            <a:r>
              <a:rPr b="1" dirty="0" lang="en-US" spc="-10" sz="2200">
                <a:latin typeface="Times New Roman"/>
              </a:rPr>
              <a:t>frequency </a:t>
            </a:r>
            <a:r>
              <a:rPr dirty="0" lang="en-US" spc="-5" sz="2200">
                <a:latin typeface="Times New Roman"/>
              </a:rPr>
              <a:t>(UHF)</a:t>
            </a:r>
            <a:r>
              <a:rPr dirty="0" lang="en-US" spc="4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bands.</a:t>
            </a:r>
          </a:p>
          <a:p>
            <a:pPr algn="l" indent="-343535" marL="355600" marR="5080">
              <a:lnSpc>
                <a:spcPct val="100000"/>
              </a:lnSpc>
              <a:spcBef>
                <a:spcPts val="53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In this range, </a:t>
            </a:r>
            <a:r>
              <a:rPr dirty="0" lang="en-US" sz="2200">
                <a:latin typeface="Times New Roman"/>
              </a:rPr>
              <a:t>digital </a:t>
            </a:r>
            <a:r>
              <a:rPr dirty="0" lang="en-US" spc="-5" sz="2200">
                <a:latin typeface="Times New Roman"/>
              </a:rPr>
              <a:t>audio broadcasting (DAB) takes place as well  (223–230 </a:t>
            </a:r>
            <a:r>
              <a:rPr dirty="0" lang="en-US" spc="-10" sz="2200">
                <a:latin typeface="Times New Roman"/>
              </a:rPr>
              <a:t>MHz </a:t>
            </a:r>
            <a:r>
              <a:rPr dirty="0" lang="en-US" spc="-5" sz="2200">
                <a:latin typeface="Times New Roman"/>
              </a:rPr>
              <a:t>and 1452–1472 MHz) and </a:t>
            </a:r>
            <a:r>
              <a:rPr dirty="0" lang="en-US" sz="2200">
                <a:latin typeface="Times New Roman"/>
              </a:rPr>
              <a:t>digital </a:t>
            </a:r>
            <a:r>
              <a:rPr dirty="0" lang="en-US" spc="-10" sz="2200">
                <a:latin typeface="Times New Roman"/>
              </a:rPr>
              <a:t>TV </a:t>
            </a:r>
            <a:r>
              <a:rPr dirty="0" lang="en-US" spc="-5" sz="2200">
                <a:latin typeface="Times New Roman"/>
              </a:rPr>
              <a:t>is </a:t>
            </a:r>
            <a:r>
              <a:rPr dirty="0" lang="en-US" sz="2200">
                <a:latin typeface="Times New Roman"/>
              </a:rPr>
              <a:t>planned </a:t>
            </a:r>
            <a:r>
              <a:rPr dirty="0" lang="en-US" spc="10" sz="2200">
                <a:latin typeface="Times New Roman"/>
              </a:rPr>
              <a:t>or  </a:t>
            </a:r>
            <a:r>
              <a:rPr dirty="0" lang="en-US" spc="-5" sz="2200">
                <a:latin typeface="Times New Roman"/>
              </a:rPr>
              <a:t>currently being installed </a:t>
            </a:r>
            <a:r>
              <a:rPr dirty="0" lang="en-US" sz="2200">
                <a:latin typeface="Times New Roman"/>
              </a:rPr>
              <a:t>(470– 862 </a:t>
            </a:r>
            <a:r>
              <a:rPr dirty="0" lang="en-US" spc="-5" sz="2200">
                <a:latin typeface="Times New Roman"/>
              </a:rPr>
              <a:t>MHz), reusing </a:t>
            </a:r>
            <a:r>
              <a:rPr dirty="0" lang="en-US" spc="-10" sz="2200">
                <a:latin typeface="Times New Roman"/>
              </a:rPr>
              <a:t>some </a:t>
            </a:r>
            <a:r>
              <a:rPr dirty="0" lang="en-US" spc="5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the old  frequencies for analog</a:t>
            </a:r>
            <a:r>
              <a:rPr dirty="0" lang="en-US" spc="-20" sz="2200">
                <a:latin typeface="Times New Roman"/>
              </a:rPr>
              <a:t> </a:t>
            </a:r>
            <a:r>
              <a:rPr dirty="0" lang="en-US" spc="-100" sz="2200">
                <a:latin typeface="Times New Roman"/>
              </a:rPr>
              <a:t>TV.</a:t>
            </a:r>
          </a:p>
          <a:p>
            <a:pPr algn="l" indent="-343535" marL="3556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10" sz="2200">
                <a:latin typeface="Times New Roman"/>
              </a:rPr>
              <a:t>UHF</a:t>
            </a:r>
            <a:r>
              <a:rPr dirty="0" lang="en-US" spc="22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is</a:t>
            </a:r>
            <a:r>
              <a:rPr dirty="0" lang="en-US" spc="22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also</a:t>
            </a:r>
            <a:r>
              <a:rPr dirty="0" lang="en-US" spc="21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used</a:t>
            </a:r>
            <a:r>
              <a:rPr dirty="0" lang="en-US" spc="229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for</a:t>
            </a:r>
            <a:r>
              <a:rPr dirty="0" lang="en-US" spc="22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mobile</a:t>
            </a:r>
            <a:r>
              <a:rPr dirty="0" lang="en-US" spc="229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phones</a:t>
            </a:r>
            <a:r>
              <a:rPr dirty="0" lang="en-US" spc="210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with</a:t>
            </a:r>
            <a:r>
              <a:rPr dirty="0" lang="en-US" spc="229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analog</a:t>
            </a:r>
            <a:r>
              <a:rPr dirty="0" lang="en-US" spc="21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technology</a:t>
            </a:r>
            <a:r>
              <a:rPr dirty="0" lang="en-US" spc="24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(450–</a:t>
            </a:r>
          </a:p>
          <a:p>
            <a:pPr algn="l" marL="355600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465</a:t>
            </a:r>
            <a:r>
              <a:rPr dirty="0" lang="en-US" spc="-1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MHz),</a:t>
            </a:r>
          </a:p>
          <a:p>
            <a:pPr algn="l" marL="469900">
              <a:lnSpc>
                <a:spcPct val="100000"/>
              </a:lnSpc>
              <a:spcBef>
                <a:spcPts val="530"/>
              </a:spcBef>
            </a:pPr>
            <a:r>
              <a:rPr dirty="0" lang="en-US" spc="-5" sz="2200">
                <a:latin typeface="Arial"/>
              </a:rPr>
              <a:t>– </a:t>
            </a:r>
            <a:r>
              <a:rPr dirty="0" lang="en-US" spc="-5" sz="2200">
                <a:latin typeface="Times New Roman"/>
              </a:rPr>
              <a:t>The digital </a:t>
            </a:r>
            <a:r>
              <a:rPr dirty="0" err="1" lang="en-US" spc="-5" sz="2200">
                <a:latin typeface="Times New Roman"/>
              </a:rPr>
              <a:t>GSM</a:t>
            </a:r>
            <a:r>
              <a:rPr dirty="0" lang="en-US" spc="-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(890–960 </a:t>
            </a:r>
            <a:r>
              <a:rPr dirty="0" lang="en-US" spc="-5" sz="2200">
                <a:latin typeface="Times New Roman"/>
              </a:rPr>
              <a:t>MHz, </a:t>
            </a:r>
            <a:r>
              <a:rPr dirty="0" lang="en-US" sz="2200">
                <a:latin typeface="Times New Roman"/>
              </a:rPr>
              <a:t>1710–1880</a:t>
            </a:r>
            <a:r>
              <a:rPr dirty="0" lang="en-US" spc="-19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MHz),</a:t>
            </a:r>
          </a:p>
          <a:p>
            <a:pPr algn="l" indent="-287019" lvl="1" marL="756285" marR="5080">
              <a:lnSpc>
                <a:spcPct val="100000"/>
              </a:lnSpc>
              <a:spcBef>
                <a:spcPts val="525"/>
              </a:spcBef>
              <a:buFont typeface="Arial"/>
              <a:buChar char="–"/>
            </a:pPr>
            <a:r>
              <a:rPr dirty="0" lang="en-US" spc="-5" sz="2200">
                <a:latin typeface="Times New Roman"/>
              </a:rPr>
              <a:t>Digital cordless telephones following the </a:t>
            </a:r>
            <a:r>
              <a:rPr dirty="0" err="1" lang="en-US" spc="-5" sz="2200">
                <a:latin typeface="Times New Roman"/>
              </a:rPr>
              <a:t>DECT</a:t>
            </a:r>
            <a:r>
              <a:rPr dirty="0" lang="en-US" spc="-5" sz="2200">
                <a:latin typeface="Times New Roman"/>
              </a:rPr>
              <a:t> standard </a:t>
            </a:r>
            <a:r>
              <a:rPr dirty="0" lang="en-US" sz="2200">
                <a:latin typeface="Times New Roman"/>
              </a:rPr>
              <a:t>(1880–  1900</a:t>
            </a:r>
            <a:r>
              <a:rPr dirty="0" lang="en-US" spc="-2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MHz),</a:t>
            </a:r>
          </a:p>
          <a:p>
            <a:pPr algn="l" indent="-287019" lvl="1" marL="756285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dirty="0" lang="en-US" spc="-5" sz="2200">
                <a:latin typeface="Times New Roman"/>
              </a:rPr>
              <a:t>3G</a:t>
            </a:r>
            <a:r>
              <a:rPr dirty="0" lang="en-US" spc="28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cellular</a:t>
            </a:r>
            <a:r>
              <a:rPr dirty="0" lang="en-US" spc="29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systems</a:t>
            </a:r>
            <a:r>
              <a:rPr dirty="0" lang="en-US" spc="29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following</a:t>
            </a:r>
            <a:r>
              <a:rPr dirty="0" lang="en-US" spc="30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the</a:t>
            </a:r>
            <a:r>
              <a:rPr dirty="0" lang="en-US" spc="285" sz="2200">
                <a:latin typeface="Times New Roman"/>
              </a:rPr>
              <a:t> </a:t>
            </a:r>
            <a:r>
              <a:rPr dirty="0" err="1" lang="en-US" spc="-5" sz="2200">
                <a:latin typeface="Times New Roman"/>
              </a:rPr>
              <a:t>UMTS</a:t>
            </a:r>
            <a:r>
              <a:rPr dirty="0" lang="en-US" spc="29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standard</a:t>
            </a:r>
            <a:r>
              <a:rPr dirty="0" lang="en-US" spc="29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(1900–1980</a:t>
            </a:r>
          </a:p>
          <a:p>
            <a:pPr algn="l" marL="756285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MHz, </a:t>
            </a:r>
            <a:r>
              <a:rPr dirty="0" lang="en-US" sz="2200">
                <a:latin typeface="Times New Roman"/>
              </a:rPr>
              <a:t>2020–2025 </a:t>
            </a:r>
            <a:r>
              <a:rPr dirty="0" lang="en-US" spc="-5" sz="2200">
                <a:latin typeface="Times New Roman"/>
              </a:rPr>
              <a:t>MHz, </a:t>
            </a:r>
            <a:r>
              <a:rPr dirty="0" lang="en-US" spc="-10" sz="2200">
                <a:latin typeface="Times New Roman"/>
              </a:rPr>
              <a:t>2110–2190 </a:t>
            </a:r>
            <a:r>
              <a:rPr dirty="0" lang="en-US" spc="-5" sz="2200">
                <a:latin typeface="Times New Roman"/>
              </a:rPr>
              <a:t>MHz) and </a:t>
            </a:r>
            <a:r>
              <a:rPr dirty="0" lang="en-US" spc="-10" sz="2200">
                <a:latin typeface="Times New Roman"/>
              </a:rPr>
              <a:t>many</a:t>
            </a:r>
            <a:r>
              <a:rPr dirty="0" lang="en-US" spc="-5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more.</a:t>
            </a:r>
            <a:endParaRPr dirty="0" lang="en-US" spc="-10" sz="2200">
              <a:latin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3073145" y="395985"/>
            <a:ext cx="3112770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2.6.</a:t>
            </a:r>
            <a:r>
              <a:rPr dirty="0" lang="en-US" spc="-90"/>
              <a:t> </a:t>
            </a:r>
            <a:r>
              <a:rPr dirty="0" lang="en-US"/>
              <a:t>Modulation</a:t>
            </a:r>
            <a:endParaRPr dirty="0" lang="en-US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319529"/>
            <a:ext cx="8072754" cy="158623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lang="en-US" sz="2200">
                <a:latin typeface="Times New Roman"/>
              </a:rPr>
              <a:t>2.6.3. </a:t>
            </a:r>
            <a:r>
              <a:rPr b="1" dirty="0" lang="en-US" spc="-5" sz="2200">
                <a:latin typeface="Times New Roman"/>
              </a:rPr>
              <a:t>Phase shift keying</a:t>
            </a:r>
          </a:p>
          <a:p>
            <a:pPr algn="l" indent="-343535" marL="355600" marR="5080">
              <a:lnSpc>
                <a:spcPct val="100000"/>
              </a:lnSpc>
              <a:spcBef>
                <a:spcPts val="17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Phase shift keying uses shifts in the phase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a signal to represent </a:t>
            </a:r>
            <a:r>
              <a:rPr dirty="0" lang="en-US" spc="54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data. Figure </a:t>
            </a:r>
            <a:r>
              <a:rPr dirty="0" lang="en-US" sz="2200">
                <a:latin typeface="Times New Roman"/>
              </a:rPr>
              <a:t>2.25 </a:t>
            </a:r>
            <a:r>
              <a:rPr dirty="0" lang="en-US" spc="-5" sz="2200">
                <a:latin typeface="Times New Roman"/>
              </a:rPr>
              <a:t>shows a phase shift </a:t>
            </a:r>
            <a:r>
              <a:rPr dirty="0" lang="en-US" sz="2200">
                <a:latin typeface="Times New Roman"/>
              </a:rPr>
              <a:t>of 180° or </a:t>
            </a:r>
            <a:r>
              <a:rPr dirty="0" err="1" lang="en-US" spc="-5" sz="2200">
                <a:latin typeface="Times New Roman"/>
              </a:rPr>
              <a:t>π</a:t>
            </a:r>
            <a:r>
              <a:rPr dirty="0" lang="en-US" spc="-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as </a:t>
            </a:r>
            <a:r>
              <a:rPr dirty="0" lang="en-US" spc="-5" sz="2200">
                <a:latin typeface="Times New Roman"/>
              </a:rPr>
              <a:t>the 0 follows  the 1 (the </a:t>
            </a:r>
            <a:r>
              <a:rPr dirty="0" lang="en-US" spc="-10" sz="2200">
                <a:latin typeface="Times New Roman"/>
              </a:rPr>
              <a:t>same </a:t>
            </a:r>
            <a:r>
              <a:rPr dirty="0" lang="en-US" spc="-5" sz="2200">
                <a:latin typeface="Times New Roman"/>
              </a:rPr>
              <a:t>happens as the 1 follows the</a:t>
            </a:r>
            <a:r>
              <a:rPr dirty="0" lang="en-US" spc="5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0).</a:t>
            </a:r>
            <a:endParaRPr dirty="0" lang="en-US" sz="2200">
              <a:latin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 rot="0">
            <a:off x="535940" y="5697191"/>
            <a:ext cx="7950834" cy="829944"/>
          </a:xfrm>
          <a:prstGeom prst="rect">
            <a:avLst/>
          </a:prstGeom>
        </p:spPr>
        <p:txBody>
          <a:bodyPr bIns="0" lIns="0" rIns="0" rtlCol="0" tIns="79374" vert="horz" wrap="square">
            <a:spAutoFit/>
          </a:bodyPr>
          <a:lstStyle/>
          <a:p>
            <a:pPr indent="-343535" marL="355600">
              <a:lnSpc>
                <a:spcPct val="100000"/>
              </a:lnSpc>
              <a:spcBef>
                <a:spcPts val="6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This</a:t>
            </a:r>
            <a:r>
              <a:rPr dirty="0" lang="en-US" spc="15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simple</a:t>
            </a:r>
            <a:r>
              <a:rPr dirty="0" lang="en-US" spc="3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scheme,shifting </a:t>
            </a:r>
            <a:r>
              <a:rPr dirty="0" lang="en-US" sz="2200">
                <a:latin typeface="Times New Roman"/>
              </a:rPr>
              <a:t>the </a:t>
            </a:r>
            <a:r>
              <a:rPr dirty="0" lang="en-US" spc="-5" sz="2200">
                <a:latin typeface="Times New Roman"/>
              </a:rPr>
              <a:t>phase </a:t>
            </a:r>
            <a:r>
              <a:rPr dirty="0" lang="en-US" sz="2200">
                <a:latin typeface="Times New Roman"/>
              </a:rPr>
              <a:t>by 180° </a:t>
            </a:r>
            <a:r>
              <a:rPr dirty="0" lang="en-US" spc="-10" sz="2200">
                <a:latin typeface="Times New Roman"/>
              </a:rPr>
              <a:t>each time </a:t>
            </a:r>
            <a:r>
              <a:rPr dirty="0" lang="en-US" spc="-5" sz="2200">
                <a:latin typeface="Times New Roman"/>
              </a:rPr>
              <a:t>the</a:t>
            </a:r>
            <a:r>
              <a:rPr dirty="0" lang="en-US" spc="4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value</a:t>
            </a:r>
          </a:p>
          <a:p>
            <a:pPr marL="361950">
              <a:lnSpc>
                <a:spcPct val="100000"/>
              </a:lnSpc>
              <a:spcBef>
                <a:spcPts val="525"/>
              </a:spcBef>
            </a:pPr>
            <a:r>
              <a:rPr dirty="0" lang="en-US" spc="-5" sz="2200">
                <a:latin typeface="Times New Roman"/>
              </a:rPr>
              <a:t>of data changes, is also called </a:t>
            </a:r>
            <a:r>
              <a:rPr b="1" dirty="0" lang="en-US" sz="2200">
                <a:latin typeface="Times New Roman"/>
              </a:rPr>
              <a:t>binary </a:t>
            </a:r>
            <a:r>
              <a:rPr b="1" dirty="0" lang="en-US" spc="-5" sz="2200">
                <a:latin typeface="Times New Roman"/>
              </a:rPr>
              <a:t>PSK</a:t>
            </a:r>
            <a:r>
              <a:rPr b="1" dirty="0" lang="en-US" spc="3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(</a:t>
            </a:r>
            <a:r>
              <a:rPr dirty="0" err="1" lang="en-US" spc="-5" sz="2200">
                <a:latin typeface="Times New Roman"/>
              </a:rPr>
              <a:t>BPSK</a:t>
            </a:r>
            <a:r>
              <a:rPr dirty="0" lang="en-US" spc="-5" sz="2200">
                <a:latin typeface="Times New Roman"/>
              </a:rPr>
              <a:t>).</a:t>
            </a:r>
            <a:endParaRPr dirty="0" lang="en-US" spc="-5" sz="2200">
              <a:latin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 rot="0">
            <a:off x="1990350" y="3285798"/>
            <a:ext cx="4419962" cy="2057694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3073145" y="533527"/>
            <a:ext cx="3112770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2.6.</a:t>
            </a:r>
            <a:r>
              <a:rPr dirty="0" lang="en-US" spc="-90"/>
              <a:t> </a:t>
            </a:r>
            <a:r>
              <a:rPr dirty="0" lang="en-US"/>
              <a:t>Modulation</a:t>
            </a:r>
            <a:endParaRPr dirty="0" lang="en-US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624024"/>
            <a:ext cx="8074658" cy="290957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algn="l" indent="-343535" marL="355600" marR="635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A simple implementation of a </a:t>
            </a:r>
            <a:r>
              <a:rPr dirty="0" err="1" lang="en-US" spc="-5" sz="2200">
                <a:latin typeface="Times New Roman"/>
              </a:rPr>
              <a:t>BPSK</a:t>
            </a:r>
            <a:r>
              <a:rPr dirty="0" lang="en-US" spc="-5" sz="2200">
                <a:latin typeface="Times New Roman"/>
              </a:rPr>
              <a:t> modulator </a:t>
            </a:r>
            <a:r>
              <a:rPr dirty="0" lang="en-US" sz="2200">
                <a:latin typeface="Times New Roman"/>
              </a:rPr>
              <a:t>could </a:t>
            </a:r>
            <a:r>
              <a:rPr dirty="0" lang="en-US" spc="-5" sz="2200">
                <a:latin typeface="Times New Roman"/>
              </a:rPr>
              <a:t>multiply a  frequency f with +1 if the binary data is 1 and with </a:t>
            </a:r>
            <a:r>
              <a:rPr dirty="0" lang="en-US" sz="2200">
                <a:latin typeface="Times New Roman"/>
              </a:rPr>
              <a:t>–1 </a:t>
            </a:r>
            <a:r>
              <a:rPr dirty="0" lang="en-US" spc="-5" sz="2200">
                <a:latin typeface="Times New Roman"/>
              </a:rPr>
              <a:t>if the binary  data is </a:t>
            </a:r>
            <a:r>
              <a:rPr dirty="0" lang="en-US" sz="2200">
                <a:latin typeface="Times New Roman"/>
              </a:rPr>
              <a:t>0.</a:t>
            </a:r>
          </a:p>
          <a:p>
            <a:pPr algn="l" indent="-343535" marL="355600">
              <a:lnSpc>
                <a:spcPct val="100000"/>
              </a:lnSpc>
              <a:spcBef>
                <a:spcPts val="535"/>
              </a:spcBef>
              <a:buFont typeface="Arial"/>
              <a:buChar char="•"/>
            </a:pPr>
            <a:r>
              <a:rPr dirty="0" lang="en-US" spc="-80" sz="2200">
                <a:latin typeface="Times New Roman"/>
              </a:rPr>
              <a:t>To </a:t>
            </a:r>
            <a:r>
              <a:rPr dirty="0" lang="en-US" spc="-5" sz="2200">
                <a:latin typeface="Times New Roman"/>
              </a:rPr>
              <a:t>receive the signal </a:t>
            </a:r>
            <a:r>
              <a:rPr dirty="0" lang="en-US" spc="-15" sz="2200">
                <a:latin typeface="Times New Roman"/>
              </a:rPr>
              <a:t>correctly, </a:t>
            </a:r>
            <a:r>
              <a:rPr dirty="0" lang="en-US" spc="-5" sz="2200">
                <a:latin typeface="Times New Roman"/>
              </a:rPr>
              <a:t>the receiver </a:t>
            </a:r>
            <a:r>
              <a:rPr dirty="0" lang="en-US" spc="-10" sz="2200">
                <a:latin typeface="Times New Roman"/>
              </a:rPr>
              <a:t>must </a:t>
            </a:r>
            <a:r>
              <a:rPr dirty="0" lang="en-US" spc="-5" sz="2200">
                <a:latin typeface="Times New Roman"/>
              </a:rPr>
              <a:t>synchronize</a:t>
            </a:r>
            <a:r>
              <a:rPr dirty="0" lang="en-US" spc="44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in</a:t>
            </a:r>
          </a:p>
          <a:p>
            <a:pPr algn="l" marL="355600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frequency and phase with the</a:t>
            </a:r>
            <a:r>
              <a:rPr dirty="0" lang="en-US" spc="25" sz="2200">
                <a:latin typeface="Times New Roman"/>
              </a:rPr>
              <a:t> </a:t>
            </a:r>
            <a:r>
              <a:rPr dirty="0" lang="en-US" spc="-15" sz="2200">
                <a:latin typeface="Times New Roman"/>
              </a:rPr>
              <a:t>transmitter.</a:t>
            </a:r>
          </a:p>
          <a:p>
            <a:pPr algn="l" indent="-343535" marL="3556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This </a:t>
            </a:r>
            <a:r>
              <a:rPr dirty="0" lang="en-US" spc="-10" sz="2200">
                <a:latin typeface="Times New Roman"/>
              </a:rPr>
              <a:t>can </a:t>
            </a:r>
            <a:r>
              <a:rPr dirty="0" lang="en-US" sz="2200">
                <a:latin typeface="Times New Roman"/>
              </a:rPr>
              <a:t>be done </a:t>
            </a:r>
            <a:r>
              <a:rPr dirty="0" lang="en-US" spc="-5" sz="2200">
                <a:latin typeface="Times New Roman"/>
              </a:rPr>
              <a:t>using a </a:t>
            </a:r>
            <a:r>
              <a:rPr b="1" dirty="0" lang="en-US" spc="-5" sz="2200">
                <a:latin typeface="Times New Roman"/>
              </a:rPr>
              <a:t>phase lock loop</a:t>
            </a:r>
            <a:r>
              <a:rPr b="1" dirty="0" lang="en-US" spc="2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(PLL).</a:t>
            </a:r>
          </a:p>
          <a:p>
            <a:pPr algn="l" indent="-343535" marL="355600" marR="508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Compared to FSK, PSK is </a:t>
            </a:r>
            <a:r>
              <a:rPr dirty="0" lang="en-US" spc="-10" sz="2200">
                <a:latin typeface="Times New Roman"/>
              </a:rPr>
              <a:t>more </a:t>
            </a:r>
            <a:r>
              <a:rPr dirty="0" lang="en-US" spc="-5" sz="2200">
                <a:latin typeface="Times New Roman"/>
              </a:rPr>
              <a:t>resistant to interference, </a:t>
            </a:r>
            <a:r>
              <a:rPr dirty="0" lang="en-US" sz="2200">
                <a:latin typeface="Times New Roman"/>
              </a:rPr>
              <a:t>but  </a:t>
            </a:r>
            <a:r>
              <a:rPr dirty="0" lang="en-US" spc="-5" sz="2200">
                <a:latin typeface="Times New Roman"/>
              </a:rPr>
              <a:t>receiver and transmitter are also </a:t>
            </a:r>
            <a:r>
              <a:rPr dirty="0" lang="en-US" spc="-10" sz="2200">
                <a:latin typeface="Times New Roman"/>
              </a:rPr>
              <a:t>more</a:t>
            </a:r>
            <a:r>
              <a:rPr dirty="0" lang="en-US" spc="11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complex.</a:t>
            </a:r>
            <a:endParaRPr dirty="0" lang="en-US" spc="-5" sz="2200">
              <a:latin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3073145" y="533527"/>
            <a:ext cx="3112770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2.6.</a:t>
            </a:r>
            <a:r>
              <a:rPr dirty="0" lang="en-US" spc="-90"/>
              <a:t> </a:t>
            </a:r>
            <a:r>
              <a:rPr dirty="0" lang="en-US"/>
              <a:t>Modulation</a:t>
            </a:r>
            <a:endParaRPr dirty="0" lang="en-US"/>
          </a:p>
        </p:txBody>
      </p:sp>
      <p:sp>
        <p:nvSpPr>
          <p:cNvPr id="3" name="object 3"/>
          <p:cNvSpPr txBox="1"/>
          <p:nvPr/>
        </p:nvSpPr>
        <p:spPr>
          <a:xfrm rot="0">
            <a:off x="523240" y="1624024"/>
            <a:ext cx="8097520" cy="4336415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b="1" dirty="0" lang="en-US" sz="2200">
                <a:latin typeface="Times New Roman"/>
              </a:rPr>
              <a:t>2.6.4. </a:t>
            </a:r>
            <a:r>
              <a:rPr b="1" dirty="0" lang="en-US" spc="-5" sz="2200">
                <a:latin typeface="Times New Roman"/>
              </a:rPr>
              <a:t>Advanced frequency shift</a:t>
            </a:r>
            <a:r>
              <a:rPr b="1" dirty="0" lang="en-US" spc="-125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keying</a:t>
            </a:r>
          </a:p>
          <a:p>
            <a:pPr indent="-343535" marL="368300" marR="17780">
              <a:lnSpc>
                <a:spcPct val="100000"/>
              </a:lnSpc>
              <a:spcBef>
                <a:spcPts val="173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A famous FSK scheme used in </a:t>
            </a:r>
            <a:r>
              <a:rPr dirty="0" lang="en-US" spc="-10" sz="2200">
                <a:latin typeface="Times New Roman"/>
              </a:rPr>
              <a:t>many </a:t>
            </a:r>
            <a:r>
              <a:rPr dirty="0" lang="en-US" spc="-5" sz="2200">
                <a:latin typeface="Times New Roman"/>
              </a:rPr>
              <a:t>wireless systems is </a:t>
            </a:r>
            <a:r>
              <a:rPr b="1" dirty="0" lang="en-US" spc="-5" sz="2200">
                <a:latin typeface="Times New Roman"/>
              </a:rPr>
              <a:t>minimum  shift keying</a:t>
            </a:r>
            <a:r>
              <a:rPr b="1" dirty="0" lang="en-US" spc="1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(</a:t>
            </a:r>
            <a:r>
              <a:rPr dirty="0" err="1" lang="en-US" spc="-5" sz="2200">
                <a:latin typeface="Times New Roman"/>
              </a:rPr>
              <a:t>MSK</a:t>
            </a:r>
            <a:r>
              <a:rPr dirty="0" lang="en-US" spc="-5" sz="2200">
                <a:latin typeface="Times New Roman"/>
              </a:rPr>
              <a:t>).</a:t>
            </a:r>
          </a:p>
          <a:p>
            <a:pPr indent="-343535" marL="36830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MSKisbasicallyBFSKwithoutabrupt</a:t>
            </a:r>
            <a:r>
              <a:rPr dirty="0" lang="en-US" sz="2200">
                <a:latin typeface="Times New Roman"/>
              </a:rPr>
              <a:t>phase</a:t>
            </a:r>
            <a:r>
              <a:rPr dirty="0" lang="en-US" spc="-5" sz="2200">
                <a:latin typeface="Times New Roman"/>
              </a:rPr>
              <a:t>changes,i.e.,it</a:t>
            </a:r>
          </a:p>
          <a:p>
            <a:pPr marL="368300">
              <a:lnSpc>
                <a:spcPct val="100000"/>
              </a:lnSpc>
            </a:pPr>
            <a:r>
              <a:rPr dirty="0" lang="en-US" sz="2200">
                <a:latin typeface="Times New Roman"/>
              </a:rPr>
              <a:t>belongs </a:t>
            </a:r>
            <a:r>
              <a:rPr dirty="0" lang="en-US" spc="-5" sz="2200">
                <a:latin typeface="Times New Roman"/>
              </a:rPr>
              <a:t>to CPM</a:t>
            </a:r>
            <a:r>
              <a:rPr dirty="0" lang="en-US" spc="-25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schemes.</a:t>
            </a:r>
          </a:p>
          <a:p>
            <a:pPr indent="-343535" marL="3683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Figure </a:t>
            </a:r>
            <a:r>
              <a:rPr dirty="0" lang="en-US" sz="2200">
                <a:latin typeface="Times New Roman"/>
              </a:rPr>
              <a:t>2.26 </a:t>
            </a:r>
            <a:r>
              <a:rPr dirty="0" lang="en-US" spc="-5" sz="2200">
                <a:latin typeface="Times New Roman"/>
              </a:rPr>
              <a:t>shows an example for the implementation </a:t>
            </a:r>
            <a:r>
              <a:rPr dirty="0" lang="en-US" sz="2200">
                <a:latin typeface="Times New Roman"/>
              </a:rPr>
              <a:t>of</a:t>
            </a:r>
            <a:r>
              <a:rPr dirty="0" lang="en-US" spc="85" sz="2200">
                <a:latin typeface="Times New Roman"/>
              </a:rPr>
              <a:t> </a:t>
            </a:r>
            <a:r>
              <a:rPr dirty="0" err="1" lang="en-US" spc="-5" sz="2200">
                <a:latin typeface="Times New Roman"/>
              </a:rPr>
              <a:t>MSK</a:t>
            </a:r>
            <a:r>
              <a:rPr dirty="0" lang="en-US" spc="-5" sz="2200">
                <a:latin typeface="Times New Roman"/>
              </a:rPr>
              <a:t>.</a:t>
            </a:r>
          </a:p>
          <a:p>
            <a:pPr indent="-343535" marL="368300" marR="1778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In a </a:t>
            </a:r>
            <a:r>
              <a:rPr dirty="0" lang="en-US" sz="2200">
                <a:latin typeface="Times New Roman"/>
              </a:rPr>
              <a:t>first </a:t>
            </a:r>
            <a:r>
              <a:rPr dirty="0" lang="en-US" spc="-5" sz="2200">
                <a:latin typeface="Times New Roman"/>
              </a:rPr>
              <a:t>step, data bits are separated into even </a:t>
            </a:r>
            <a:r>
              <a:rPr dirty="0" lang="en-US" spc="-10" sz="2200">
                <a:latin typeface="Times New Roman"/>
              </a:rPr>
              <a:t>and </a:t>
            </a:r>
            <a:r>
              <a:rPr dirty="0" lang="en-US" spc="-5" sz="2200">
                <a:latin typeface="Times New Roman"/>
              </a:rPr>
              <a:t>odd </a:t>
            </a:r>
            <a:r>
              <a:rPr dirty="0" lang="en-US" sz="2200">
                <a:latin typeface="Times New Roman"/>
              </a:rPr>
              <a:t>bits, </a:t>
            </a:r>
            <a:r>
              <a:rPr dirty="0" lang="en-US" spc="-10" sz="2200">
                <a:latin typeface="Times New Roman"/>
              </a:rPr>
              <a:t>the  </a:t>
            </a:r>
            <a:r>
              <a:rPr dirty="0" lang="en-US" spc="-5" sz="2200">
                <a:latin typeface="Times New Roman"/>
              </a:rPr>
              <a:t>duration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10" sz="2200">
                <a:latin typeface="Times New Roman"/>
              </a:rPr>
              <a:t>each </a:t>
            </a:r>
            <a:r>
              <a:rPr dirty="0" lang="en-US" spc="-5" sz="2200">
                <a:latin typeface="Times New Roman"/>
              </a:rPr>
              <a:t>bit being</a:t>
            </a:r>
            <a:r>
              <a:rPr dirty="0" lang="en-US" spc="2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doubled.</a:t>
            </a:r>
          </a:p>
          <a:p>
            <a:pPr indent="-343535" marL="3683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</a:t>
            </a:r>
            <a:r>
              <a:rPr dirty="0" lang="en-US" spc="-10" sz="2200">
                <a:latin typeface="Times New Roman"/>
              </a:rPr>
              <a:t>scheme </a:t>
            </a:r>
            <a:r>
              <a:rPr dirty="0" lang="en-US" spc="-5" sz="2200">
                <a:latin typeface="Times New Roman"/>
              </a:rPr>
              <a:t>also uses two</a:t>
            </a:r>
            <a:r>
              <a:rPr dirty="0" lang="en-US" spc="4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frequencies,</a:t>
            </a:r>
          </a:p>
          <a:p>
            <a:pPr indent="-356870" lvl="1" marL="839469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dirty="0" lang="en-US" sz="2200">
                <a:latin typeface="Times New Roman"/>
              </a:rPr>
              <a:t>f</a:t>
            </a:r>
            <a:r>
              <a:rPr baseline="-21072" dirty="0" lang="en-US" sz="2175">
                <a:latin typeface="Times New Roman"/>
              </a:rPr>
              <a:t>1</a:t>
            </a:r>
            <a:r>
              <a:rPr dirty="0" lang="en-US" spc="-5" sz="2200">
                <a:latin typeface="Times New Roman"/>
              </a:rPr>
              <a:t>-the </a:t>
            </a:r>
            <a:r>
              <a:rPr dirty="0" lang="en-US" sz="2200">
                <a:latin typeface="Times New Roman"/>
              </a:rPr>
              <a:t>lower </a:t>
            </a:r>
            <a:r>
              <a:rPr dirty="0" lang="en-US" spc="-5" sz="2200">
                <a:latin typeface="Times New Roman"/>
              </a:rPr>
              <a:t>frequency</a:t>
            </a:r>
            <a:r>
              <a:rPr dirty="0" lang="en-US" spc="2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and</a:t>
            </a:r>
          </a:p>
          <a:p>
            <a:pPr indent="-356870" lvl="1" marL="839469">
              <a:lnSpc>
                <a:spcPct val="100000"/>
              </a:lnSpc>
              <a:spcBef>
                <a:spcPts val="525"/>
              </a:spcBef>
              <a:buFont typeface="Arial"/>
              <a:buChar char="–"/>
            </a:pPr>
            <a:r>
              <a:rPr dirty="0" lang="en-US" sz="2200">
                <a:latin typeface="Times New Roman"/>
              </a:rPr>
              <a:t>f</a:t>
            </a:r>
            <a:r>
              <a:rPr baseline="-21072" dirty="0" lang="en-US" sz="2175">
                <a:latin typeface="Times New Roman"/>
              </a:rPr>
              <a:t>2</a:t>
            </a:r>
            <a:r>
              <a:rPr dirty="0" lang="en-US" spc="-5" sz="2200">
                <a:latin typeface="Times New Roman"/>
              </a:rPr>
              <a:t>-the </a:t>
            </a:r>
            <a:r>
              <a:rPr dirty="0" lang="en-US" sz="2200">
                <a:latin typeface="Times New Roman"/>
              </a:rPr>
              <a:t>higher </a:t>
            </a:r>
            <a:r>
              <a:rPr dirty="0" lang="en-US" spc="-15" sz="2200">
                <a:latin typeface="Times New Roman"/>
              </a:rPr>
              <a:t>frequency, </a:t>
            </a:r>
            <a:r>
              <a:rPr dirty="0" lang="en-US" spc="-5" sz="2200">
                <a:latin typeface="Times New Roman"/>
              </a:rPr>
              <a:t>with </a:t>
            </a:r>
            <a:r>
              <a:rPr dirty="0" lang="en-US" sz="2200">
                <a:latin typeface="Times New Roman"/>
              </a:rPr>
              <a:t>f</a:t>
            </a:r>
            <a:r>
              <a:rPr baseline="-21072" dirty="0" lang="en-US" sz="2175">
                <a:latin typeface="Times New Roman"/>
              </a:rPr>
              <a:t>2 </a:t>
            </a:r>
            <a:r>
              <a:rPr dirty="0" lang="en-US" spc="-5" sz="2200">
                <a:latin typeface="Times New Roman"/>
              </a:rPr>
              <a:t>=</a:t>
            </a:r>
            <a:r>
              <a:rPr dirty="0" lang="en-US" spc="-16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2f</a:t>
            </a:r>
            <a:r>
              <a:rPr baseline="-21072" dirty="0" lang="en-US" sz="2175">
                <a:latin typeface="Times New Roman"/>
              </a:rPr>
              <a:t>1</a:t>
            </a:r>
            <a:r>
              <a:rPr dirty="0" lang="en-US" sz="2200">
                <a:latin typeface="Times New Roman"/>
              </a:rPr>
              <a:t>.</a:t>
            </a:r>
            <a:endParaRPr dirty="0" lang="en-US" sz="2200">
              <a:latin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3073145" y="434085"/>
            <a:ext cx="3112770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2.6.</a:t>
            </a:r>
            <a:r>
              <a:rPr dirty="0" lang="en-US" spc="-90"/>
              <a:t> </a:t>
            </a:r>
            <a:r>
              <a:rPr dirty="0" lang="en-US"/>
              <a:t>Modulation</a:t>
            </a:r>
            <a:endParaRPr dirty="0" lang="en-US"/>
          </a:p>
        </p:txBody>
      </p:sp>
      <p:sp>
        <p:nvSpPr>
          <p:cNvPr id="3" name="object 3"/>
          <p:cNvSpPr txBox="1"/>
          <p:nvPr/>
        </p:nvSpPr>
        <p:spPr>
          <a:xfrm rot="0">
            <a:off x="485140" y="1395729"/>
            <a:ext cx="8187690" cy="4756784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algn="r" indent="-342900" marL="342900" marR="69215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According to </a:t>
            </a:r>
            <a:r>
              <a:rPr dirty="0" lang="en-US" sz="2200">
                <a:latin typeface="Times New Roman"/>
              </a:rPr>
              <a:t>the </a:t>
            </a:r>
            <a:r>
              <a:rPr dirty="0" lang="en-US" spc="-5" sz="2200">
                <a:latin typeface="Times New Roman"/>
              </a:rPr>
              <a:t>following scheme, the lower </a:t>
            </a:r>
            <a:r>
              <a:rPr dirty="0" lang="en-US" sz="2200">
                <a:latin typeface="Times New Roman"/>
              </a:rPr>
              <a:t>or </a:t>
            </a:r>
            <a:r>
              <a:rPr dirty="0" lang="en-US" spc="-5" sz="2200">
                <a:latin typeface="Times New Roman"/>
              </a:rPr>
              <a:t>higher frequency</a:t>
            </a:r>
            <a:r>
              <a:rPr dirty="0" lang="en-US" spc="48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is</a:t>
            </a:r>
          </a:p>
          <a:p>
            <a:pPr algn="r" marR="118745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chosen (either </a:t>
            </a:r>
            <a:r>
              <a:rPr dirty="0" lang="en-US" sz="2200">
                <a:latin typeface="Times New Roman"/>
              </a:rPr>
              <a:t>inverted </a:t>
            </a:r>
            <a:r>
              <a:rPr dirty="0" lang="en-US" spc="-5" sz="2200">
                <a:latin typeface="Times New Roman"/>
              </a:rPr>
              <a:t>or non-inverted) to generate the </a:t>
            </a:r>
            <a:r>
              <a:rPr dirty="0" err="1" lang="en-US" spc="-5" sz="2200">
                <a:latin typeface="Times New Roman"/>
              </a:rPr>
              <a:t>MSK</a:t>
            </a:r>
            <a:r>
              <a:rPr dirty="0" lang="en-US" spc="15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signal,</a:t>
            </a:r>
          </a:p>
          <a:p>
            <a:pPr indent="-287019" lvl="1" marL="807085" marR="70485">
              <a:lnSpc>
                <a:spcPct val="100000"/>
              </a:lnSpc>
              <a:spcBef>
                <a:spcPts val="1730"/>
              </a:spcBef>
              <a:buFont typeface="Arial"/>
              <a:buChar char="–"/>
            </a:pPr>
            <a:r>
              <a:rPr dirty="0" lang="en-US" spc="-5" sz="2200">
                <a:latin typeface="Times New Roman"/>
              </a:rPr>
              <a:t>if the even </a:t>
            </a:r>
            <a:r>
              <a:rPr dirty="0" lang="en-US" spc="-10" sz="2200">
                <a:latin typeface="Times New Roman"/>
              </a:rPr>
              <a:t>and </a:t>
            </a:r>
            <a:r>
              <a:rPr dirty="0" lang="en-US" spc="-5" sz="2200">
                <a:latin typeface="Times New Roman"/>
              </a:rPr>
              <a:t>the </a:t>
            </a:r>
            <a:r>
              <a:rPr dirty="0" lang="en-US" sz="2200">
                <a:latin typeface="Times New Roman"/>
              </a:rPr>
              <a:t>odd </a:t>
            </a:r>
            <a:r>
              <a:rPr dirty="0" lang="en-US" spc="-5" sz="2200">
                <a:latin typeface="Times New Roman"/>
              </a:rPr>
              <a:t>bit are both </a:t>
            </a:r>
            <a:r>
              <a:rPr dirty="0" lang="en-US" sz="2200">
                <a:latin typeface="Times New Roman"/>
              </a:rPr>
              <a:t>0, </a:t>
            </a:r>
            <a:r>
              <a:rPr dirty="0" lang="en-US" spc="-5" sz="2200">
                <a:latin typeface="Times New Roman"/>
              </a:rPr>
              <a:t>then the higher frequency  </a:t>
            </a:r>
            <a:r>
              <a:rPr dirty="0" lang="en-US" sz="2200">
                <a:latin typeface="Times New Roman"/>
              </a:rPr>
              <a:t>f</a:t>
            </a:r>
            <a:r>
              <a:rPr baseline="-21072" dirty="0" lang="en-US" sz="2175">
                <a:latin typeface="Times New Roman"/>
              </a:rPr>
              <a:t>2 </a:t>
            </a:r>
            <a:r>
              <a:rPr dirty="0" lang="en-US" spc="-5" sz="2200">
                <a:latin typeface="Times New Roman"/>
              </a:rPr>
              <a:t>is inverted (i.e., </a:t>
            </a:r>
            <a:r>
              <a:rPr dirty="0" lang="en-US" sz="2200">
                <a:latin typeface="Times New Roman"/>
              </a:rPr>
              <a:t>f</a:t>
            </a:r>
            <a:r>
              <a:rPr baseline="-21072" dirty="0" lang="en-US" sz="2175">
                <a:latin typeface="Times New Roman"/>
              </a:rPr>
              <a:t>2 </a:t>
            </a:r>
            <a:r>
              <a:rPr dirty="0" lang="en-US" spc="-5" sz="2200">
                <a:latin typeface="Times New Roman"/>
              </a:rPr>
              <a:t>is used with a phase shift </a:t>
            </a:r>
            <a:r>
              <a:rPr dirty="0" lang="en-US" sz="2200">
                <a:latin typeface="Times New Roman"/>
              </a:rPr>
              <a:t>of</a:t>
            </a:r>
            <a:r>
              <a:rPr dirty="0" lang="en-US" spc="-29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180°).</a:t>
            </a:r>
          </a:p>
          <a:p>
            <a:pPr indent="-287019" lvl="1" marL="807085" marR="69215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dirty="0" lang="en-US" spc="-5" sz="2200">
                <a:latin typeface="Times New Roman"/>
              </a:rPr>
              <a:t>if the even bit is </a:t>
            </a:r>
            <a:r>
              <a:rPr dirty="0" lang="en-US" sz="2200">
                <a:latin typeface="Times New Roman"/>
              </a:rPr>
              <a:t>1, </a:t>
            </a:r>
            <a:r>
              <a:rPr dirty="0" lang="en-US" spc="-10" sz="2200">
                <a:latin typeface="Times New Roman"/>
              </a:rPr>
              <a:t>the odd </a:t>
            </a:r>
            <a:r>
              <a:rPr dirty="0" lang="en-US" spc="-5" sz="2200">
                <a:latin typeface="Times New Roman"/>
              </a:rPr>
              <a:t>bit </a:t>
            </a:r>
            <a:r>
              <a:rPr dirty="0" lang="en-US" sz="2200">
                <a:latin typeface="Times New Roman"/>
              </a:rPr>
              <a:t>0, </a:t>
            </a:r>
            <a:r>
              <a:rPr dirty="0" lang="en-US" spc="-5" sz="2200">
                <a:latin typeface="Times New Roman"/>
              </a:rPr>
              <a:t>then the lower frequency </a:t>
            </a:r>
            <a:r>
              <a:rPr dirty="0" lang="en-US" sz="2200">
                <a:latin typeface="Times New Roman"/>
              </a:rPr>
              <a:t>f</a:t>
            </a:r>
            <a:r>
              <a:rPr baseline="-21072" dirty="0" lang="en-US" sz="2175">
                <a:latin typeface="Times New Roman"/>
              </a:rPr>
              <a:t>1 </a:t>
            </a:r>
            <a:r>
              <a:rPr dirty="0" lang="en-US" spc="-20" sz="2200">
                <a:latin typeface="Times New Roman"/>
              </a:rPr>
              <a:t>is  </a:t>
            </a:r>
            <a:r>
              <a:rPr dirty="0" lang="en-US" spc="-5" sz="2200">
                <a:latin typeface="Times New Roman"/>
              </a:rPr>
              <a:t>inverted.</a:t>
            </a:r>
          </a:p>
          <a:p>
            <a:pPr indent="-287019" lvl="1" marL="807085" marR="69215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dirty="0" lang="en-US" spc="-5" sz="2200">
                <a:latin typeface="Times New Roman"/>
              </a:rPr>
              <a:t>if</a:t>
            </a:r>
            <a:r>
              <a:rPr dirty="0" lang="en-US" spc="-5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the</a:t>
            </a:r>
            <a:r>
              <a:rPr dirty="0" lang="en-US" spc="-5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even</a:t>
            </a:r>
            <a:r>
              <a:rPr dirty="0" lang="en-US" spc="-5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bit</a:t>
            </a:r>
            <a:r>
              <a:rPr dirty="0" lang="en-US" spc="-5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is</a:t>
            </a:r>
            <a:r>
              <a:rPr dirty="0" lang="en-US" spc="-5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0</a:t>
            </a:r>
            <a:r>
              <a:rPr dirty="0" lang="en-US" spc="-5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a</a:t>
            </a:r>
            <a:r>
              <a:rPr dirty="0" lang="en-US" spc="-15" sz="2200">
                <a:latin typeface="Times New Roman"/>
              </a:rPr>
              <a:t>n</a:t>
            </a:r>
            <a:r>
              <a:rPr dirty="0" lang="en-US" spc="-5" sz="2200">
                <a:latin typeface="Times New Roman"/>
              </a:rPr>
              <a:t>d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t</a:t>
            </a:r>
            <a:r>
              <a:rPr dirty="0" lang="en-US" spc="5" sz="2200">
                <a:latin typeface="Times New Roman"/>
              </a:rPr>
              <a:t>h</a:t>
            </a:r>
            <a:r>
              <a:rPr dirty="0" lang="en-US" spc="-5" sz="2200">
                <a:latin typeface="Times New Roman"/>
              </a:rPr>
              <a:t>e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odd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bit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20" sz="2200">
                <a:latin typeface="Times New Roman"/>
              </a:rPr>
              <a:t>i</a:t>
            </a:r>
            <a:r>
              <a:rPr dirty="0" lang="en-US" spc="-5" sz="2200">
                <a:latin typeface="Times New Roman"/>
              </a:rPr>
              <a:t>s</a:t>
            </a:r>
            <a:r>
              <a:rPr dirty="0" lang="en-US" sz="2200">
                <a:latin typeface="Times New Roman"/>
              </a:rPr>
              <a:t/>
            </a:r>
            <a:r>
              <a:rPr dirty="0" lang="en-US" sz="2200">
                <a:latin typeface="Times New Roman"/>
              </a:rPr>
              <a:t>1</a:t>
            </a:r>
            <a:r>
              <a:rPr dirty="0" lang="en-US" spc="-5" sz="2200">
                <a:latin typeface="Times New Roman"/>
              </a:rPr>
              <a:t>,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f</a:t>
            </a:r>
            <a:r>
              <a:rPr baseline="-21072" dirty="0" lang="en-US" spc="7" sz="2175">
                <a:latin typeface="Times New Roman"/>
              </a:rPr>
              <a:t>1</a:t>
            </a:r>
            <a:r>
              <a:rPr baseline="-21072" dirty="0" lang="en-US" sz="2175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is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ta</a:t>
            </a:r>
            <a:r>
              <a:rPr dirty="0" lang="en-US" spc="-15" sz="2200">
                <a:latin typeface="Times New Roman"/>
              </a:rPr>
              <a:t>k</a:t>
            </a:r>
            <a:r>
              <a:rPr dirty="0" lang="en-US" spc="-5" sz="2200">
                <a:latin typeface="Times New Roman"/>
              </a:rPr>
              <a:t>en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witho</a:t>
            </a:r>
            <a:r>
              <a:rPr dirty="0" lang="en-US" sz="2200">
                <a:latin typeface="Times New Roman"/>
              </a:rPr>
              <a:t>u</a:t>
            </a:r>
            <a:r>
              <a:rPr dirty="0" lang="en-US" spc="-5" sz="2200">
                <a:latin typeface="Times New Roman"/>
              </a:rPr>
              <a:t>t  </a:t>
            </a:r>
            <a:r>
              <a:rPr dirty="0" lang="en-US" spc="-5" sz="2200">
                <a:latin typeface="Times New Roman"/>
              </a:rPr>
              <a:t>changing the</a:t>
            </a:r>
            <a:r>
              <a:rPr dirty="0" lang="en-US" spc="-1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phase.</a:t>
            </a:r>
          </a:p>
          <a:p>
            <a:pPr indent="-287019" lvl="1" marL="807085">
              <a:lnSpc>
                <a:spcPct val="100000"/>
              </a:lnSpc>
              <a:spcBef>
                <a:spcPts val="525"/>
              </a:spcBef>
              <a:buFont typeface="Arial"/>
              <a:buChar char="–"/>
            </a:pPr>
            <a:r>
              <a:rPr dirty="0" lang="en-US" spc="-5" sz="2200">
                <a:latin typeface="Times New Roman"/>
              </a:rPr>
              <a:t>if </a:t>
            </a:r>
            <a:r>
              <a:rPr dirty="0" lang="en-US" sz="2200">
                <a:latin typeface="Times New Roman"/>
              </a:rPr>
              <a:t>both </a:t>
            </a:r>
            <a:r>
              <a:rPr dirty="0" lang="en-US" spc="-5" sz="2200">
                <a:latin typeface="Times New Roman"/>
              </a:rPr>
              <a:t>bits are 1 then the </a:t>
            </a:r>
            <a:r>
              <a:rPr dirty="0" lang="en-US" sz="2200">
                <a:latin typeface="Times New Roman"/>
              </a:rPr>
              <a:t>original f</a:t>
            </a:r>
            <a:r>
              <a:rPr baseline="-21072" dirty="0" lang="en-US" sz="2175">
                <a:latin typeface="Times New Roman"/>
              </a:rPr>
              <a:t>2 </a:t>
            </a:r>
            <a:r>
              <a:rPr dirty="0" lang="en-US" spc="-5" sz="2200">
                <a:latin typeface="Times New Roman"/>
              </a:rPr>
              <a:t>is</a:t>
            </a:r>
            <a:r>
              <a:rPr dirty="0" lang="en-US" spc="-16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taken.</a:t>
            </a:r>
          </a:p>
          <a:p>
            <a:pPr indent="-343535" marL="406400" marR="68580">
              <a:lnSpc>
                <a:spcPct val="100000"/>
              </a:lnSpc>
              <a:spcBef>
                <a:spcPts val="173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A high frequency is always chosen if even and </a:t>
            </a:r>
            <a:r>
              <a:rPr dirty="0" lang="en-US" sz="2200">
                <a:latin typeface="Times New Roman"/>
              </a:rPr>
              <a:t>odd </a:t>
            </a:r>
            <a:r>
              <a:rPr dirty="0" lang="en-US" spc="-5" sz="2200">
                <a:latin typeface="Times New Roman"/>
              </a:rPr>
              <a:t>bits are equal.  The signal is inverted if the </a:t>
            </a:r>
            <a:r>
              <a:rPr dirty="0" lang="en-US" sz="2200">
                <a:latin typeface="Times New Roman"/>
              </a:rPr>
              <a:t>odd </a:t>
            </a:r>
            <a:r>
              <a:rPr dirty="0" lang="en-US" spc="-5" sz="2200">
                <a:latin typeface="Times New Roman"/>
              </a:rPr>
              <a:t>bit equals</a:t>
            </a:r>
            <a:r>
              <a:rPr dirty="0" lang="en-US" spc="2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0.</a:t>
            </a:r>
          </a:p>
          <a:p>
            <a:pPr indent="-343535" marL="40640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This </a:t>
            </a:r>
            <a:r>
              <a:rPr dirty="0" lang="en-US" spc="-10" sz="2200">
                <a:latin typeface="Times New Roman"/>
              </a:rPr>
              <a:t>scheme </a:t>
            </a:r>
            <a:r>
              <a:rPr dirty="0" lang="en-US" spc="-5" sz="2200">
                <a:latin typeface="Times New Roman"/>
              </a:rPr>
              <a:t>avoids all phase shifts in the resulting </a:t>
            </a:r>
            <a:r>
              <a:rPr dirty="0" err="1" lang="en-US" spc="-5" sz="2200">
                <a:latin typeface="Times New Roman"/>
              </a:rPr>
              <a:t>MSK</a:t>
            </a:r>
            <a:r>
              <a:rPr dirty="0" lang="en-US" spc="11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signal.</a:t>
            </a:r>
            <a:endParaRPr dirty="0" lang="en-US" spc="-5" sz="2200">
              <a:latin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3073145" y="533527"/>
            <a:ext cx="3112770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2.6.</a:t>
            </a:r>
            <a:r>
              <a:rPr dirty="0" lang="en-US" spc="-90"/>
              <a:t> </a:t>
            </a:r>
            <a:r>
              <a:rPr dirty="0" lang="en-US"/>
              <a:t>Modulation</a:t>
            </a:r>
            <a:endParaRPr dirty="0" lang="en-US"/>
          </a:p>
        </p:txBody>
      </p:sp>
      <p:sp>
        <p:nvSpPr>
          <p:cNvPr id="3" name="object 3"/>
          <p:cNvSpPr/>
          <p:nvPr/>
        </p:nvSpPr>
        <p:spPr>
          <a:xfrm rot="0">
            <a:off x="460036" y="1682273"/>
            <a:ext cx="7914204" cy="4589929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3073145" y="319784"/>
            <a:ext cx="3112770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2.6.</a:t>
            </a:r>
            <a:r>
              <a:rPr dirty="0" lang="en-US" spc="-90"/>
              <a:t> </a:t>
            </a:r>
            <a:r>
              <a:rPr dirty="0" lang="en-US"/>
              <a:t>Modulation</a:t>
            </a:r>
            <a:endParaRPr dirty="0" lang="en-US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870863"/>
            <a:ext cx="8072754" cy="1720849"/>
          </a:xfrm>
          <a:prstGeom prst="rect">
            <a:avLst/>
          </a:prstGeom>
        </p:spPr>
        <p:txBody>
          <a:bodyPr bIns="0" lIns="0" rIns="0" rtlCol="0" tIns="15557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b="1" dirty="0" lang="en-US" sz="2200">
                <a:latin typeface="Times New Roman"/>
              </a:rPr>
              <a:t>2.6.5. </a:t>
            </a:r>
            <a:r>
              <a:rPr b="1" dirty="0" lang="en-US" spc="-5" sz="2200">
                <a:latin typeface="Times New Roman"/>
              </a:rPr>
              <a:t>Advanced phase shift</a:t>
            </a:r>
            <a:r>
              <a:rPr b="1" dirty="0" lang="en-US" spc="-125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keying</a:t>
            </a:r>
          </a:p>
          <a:p>
            <a:pPr indent="-343535" marL="355600">
              <a:lnSpc>
                <a:spcPct val="100000"/>
              </a:lnSpc>
              <a:spcBef>
                <a:spcPts val="11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</a:t>
            </a:r>
            <a:r>
              <a:rPr dirty="0" lang="en-US" spc="140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simple</a:t>
            </a:r>
            <a:r>
              <a:rPr dirty="0" lang="en-US" spc="14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PSK</a:t>
            </a:r>
            <a:r>
              <a:rPr dirty="0" lang="en-US" spc="15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scheme</a:t>
            </a:r>
            <a:r>
              <a:rPr dirty="0" lang="en-US" spc="145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can</a:t>
            </a:r>
            <a:r>
              <a:rPr dirty="0" lang="en-US" spc="15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be</a:t>
            </a:r>
            <a:r>
              <a:rPr dirty="0" lang="en-US" spc="14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improved</a:t>
            </a:r>
            <a:r>
              <a:rPr dirty="0" lang="en-US" spc="15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in</a:t>
            </a:r>
            <a:r>
              <a:rPr dirty="0" lang="en-US" spc="145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many</a:t>
            </a:r>
            <a:r>
              <a:rPr dirty="0" lang="en-US" spc="15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ways.</a:t>
            </a:r>
            <a:r>
              <a:rPr dirty="0" lang="en-US" spc="13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The</a:t>
            </a:r>
            <a:r>
              <a:rPr dirty="0" lang="en-US" spc="15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basic</a:t>
            </a:r>
          </a:p>
          <a:p>
            <a:pPr marL="355600">
              <a:lnSpc>
                <a:spcPct val="100000"/>
              </a:lnSpc>
            </a:pPr>
            <a:r>
              <a:rPr dirty="0" err="1" lang="en-US" spc="-5" sz="2200">
                <a:latin typeface="Times New Roman"/>
              </a:rPr>
              <a:t>BPSK</a:t>
            </a:r>
            <a:r>
              <a:rPr dirty="0" lang="en-US" spc="-5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scheme </a:t>
            </a:r>
            <a:r>
              <a:rPr dirty="0" lang="en-US" sz="2200">
                <a:latin typeface="Times New Roman"/>
              </a:rPr>
              <a:t>only </a:t>
            </a:r>
            <a:r>
              <a:rPr dirty="0" lang="en-US" spc="-5" sz="2200">
                <a:latin typeface="Times New Roman"/>
              </a:rPr>
              <a:t>uses one possible phase shift of</a:t>
            </a:r>
            <a:r>
              <a:rPr dirty="0" lang="en-US" spc="3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180°.</a:t>
            </a:r>
          </a:p>
          <a:p>
            <a:pPr indent="-343535" marL="3556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left side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Figure </a:t>
            </a:r>
            <a:r>
              <a:rPr dirty="0" lang="en-US" sz="2200">
                <a:latin typeface="Times New Roman"/>
              </a:rPr>
              <a:t>2.27 </a:t>
            </a:r>
            <a:r>
              <a:rPr dirty="0" lang="en-US" spc="-5" sz="2200">
                <a:latin typeface="Times New Roman"/>
              </a:rPr>
              <a:t>shows </a:t>
            </a:r>
            <a:r>
              <a:rPr dirty="0" err="1" lang="en-US" spc="-5" sz="2200">
                <a:latin typeface="Times New Roman"/>
              </a:rPr>
              <a:t>BPSK</a:t>
            </a:r>
            <a:r>
              <a:rPr dirty="0" lang="en-US" spc="-5" sz="2200">
                <a:latin typeface="Times New Roman"/>
              </a:rPr>
              <a:t> in the phase</a:t>
            </a:r>
            <a:r>
              <a:rPr dirty="0" lang="en-US" spc="6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domain.</a:t>
            </a:r>
            <a:endParaRPr dirty="0" lang="en-US" spc="-5" sz="2200">
              <a:latin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 rot="0">
            <a:off x="535940" y="4645227"/>
            <a:ext cx="8075295" cy="217170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indent="-343535" marL="35560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</a:t>
            </a:r>
            <a:r>
              <a:rPr dirty="0" lang="en-US" spc="12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right</a:t>
            </a:r>
            <a:r>
              <a:rPr dirty="0" lang="en-US" spc="14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side</a:t>
            </a:r>
            <a:r>
              <a:rPr dirty="0" lang="en-US" spc="14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of</a:t>
            </a:r>
            <a:r>
              <a:rPr dirty="0" lang="en-US" spc="13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Figure</a:t>
            </a:r>
            <a:r>
              <a:rPr dirty="0" lang="en-US" spc="13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2.27</a:t>
            </a:r>
            <a:r>
              <a:rPr dirty="0" lang="en-US" spc="14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shows</a:t>
            </a:r>
            <a:r>
              <a:rPr dirty="0" lang="en-US" spc="114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quadrature</a:t>
            </a:r>
            <a:r>
              <a:rPr b="1" dirty="0" lang="en-US" spc="135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PSK</a:t>
            </a:r>
            <a:r>
              <a:rPr b="1" dirty="0" lang="en-US" spc="13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(</a:t>
            </a:r>
            <a:r>
              <a:rPr dirty="0" err="1" lang="en-US" spc="-5" sz="2200">
                <a:latin typeface="Times New Roman"/>
              </a:rPr>
              <a:t>QPSK</a:t>
            </a:r>
            <a:r>
              <a:rPr dirty="0" lang="en-US" spc="-5" sz="2200">
                <a:latin typeface="Times New Roman"/>
              </a:rPr>
              <a:t>),</a:t>
            </a:r>
            <a:r>
              <a:rPr dirty="0" lang="en-US" spc="13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one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the </a:t>
            </a:r>
            <a:r>
              <a:rPr dirty="0" lang="en-US" spc="-10" sz="2200">
                <a:latin typeface="Times New Roman"/>
              </a:rPr>
              <a:t>most common </a:t>
            </a:r>
            <a:r>
              <a:rPr dirty="0" lang="en-US" spc="-5" sz="2200">
                <a:latin typeface="Times New Roman"/>
              </a:rPr>
              <a:t>PSK schemes (also called quaternary</a:t>
            </a:r>
            <a:r>
              <a:rPr dirty="0" lang="en-US" spc="17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PSK).</a:t>
            </a:r>
          </a:p>
          <a:p>
            <a:pPr indent="-343535" marL="355600" marR="889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Here, higher </a:t>
            </a:r>
            <a:r>
              <a:rPr dirty="0" lang="en-US" sz="2200">
                <a:latin typeface="Times New Roman"/>
              </a:rPr>
              <a:t>bit </a:t>
            </a:r>
            <a:r>
              <a:rPr dirty="0" lang="en-US" spc="-5" sz="2200">
                <a:latin typeface="Times New Roman"/>
              </a:rPr>
              <a:t>rates </a:t>
            </a:r>
            <a:r>
              <a:rPr dirty="0" lang="en-US" spc="-10" sz="2200">
                <a:latin typeface="Times New Roman"/>
              </a:rPr>
              <a:t>can </a:t>
            </a:r>
            <a:r>
              <a:rPr dirty="0" lang="en-US" sz="2200">
                <a:latin typeface="Times New Roman"/>
              </a:rPr>
              <a:t>be </a:t>
            </a:r>
            <a:r>
              <a:rPr dirty="0" lang="en-US" spc="-5" sz="2200">
                <a:latin typeface="Times New Roman"/>
              </a:rPr>
              <a:t>achieved for the same bandwidth </a:t>
            </a:r>
            <a:r>
              <a:rPr dirty="0" lang="en-US" spc="-15" sz="2200">
                <a:latin typeface="Times New Roman"/>
              </a:rPr>
              <a:t>by  </a:t>
            </a:r>
            <a:r>
              <a:rPr dirty="0" lang="en-US" spc="-5" sz="2200">
                <a:latin typeface="Times New Roman"/>
              </a:rPr>
              <a:t>coding two bits into </a:t>
            </a:r>
            <a:r>
              <a:rPr dirty="0" lang="en-US" sz="2200">
                <a:latin typeface="Times New Roman"/>
              </a:rPr>
              <a:t>one </a:t>
            </a:r>
            <a:r>
              <a:rPr dirty="0" lang="en-US" spc="-5" sz="2200">
                <a:latin typeface="Times New Roman"/>
              </a:rPr>
              <a:t>phase</a:t>
            </a:r>
            <a:r>
              <a:rPr dirty="0" lang="en-US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shift.</a:t>
            </a:r>
          </a:p>
          <a:p>
            <a:pPr indent="-343535" marL="35560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10" sz="2200">
                <a:latin typeface="Times New Roman"/>
              </a:rPr>
              <a:t>Alternatively,</a:t>
            </a:r>
            <a:r>
              <a:rPr dirty="0" lang="en-US" spc="43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one</a:t>
            </a:r>
            <a:r>
              <a:rPr dirty="0" lang="en-US" spc="409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can</a:t>
            </a:r>
            <a:r>
              <a:rPr dirty="0" lang="en-US" spc="43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reduce</a:t>
            </a:r>
            <a:r>
              <a:rPr dirty="0" lang="en-US" spc="42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the</a:t>
            </a:r>
            <a:r>
              <a:rPr dirty="0" lang="en-US" spc="42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bandwidth</a:t>
            </a:r>
            <a:r>
              <a:rPr dirty="0" lang="en-US" spc="434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and</a:t>
            </a:r>
            <a:r>
              <a:rPr dirty="0" lang="en-US" spc="41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still</a:t>
            </a:r>
            <a:r>
              <a:rPr dirty="0" lang="en-US" spc="42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achieve</a:t>
            </a:r>
            <a:r>
              <a:rPr dirty="0" lang="en-US" spc="43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the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lang="en-US" spc="-10" sz="2200">
                <a:latin typeface="Times New Roman"/>
              </a:rPr>
              <a:t>same </a:t>
            </a:r>
            <a:r>
              <a:rPr dirty="0" lang="en-US" spc="-5" sz="2200">
                <a:latin typeface="Times New Roman"/>
              </a:rPr>
              <a:t>bit rates as for</a:t>
            </a:r>
            <a:r>
              <a:rPr dirty="0" lang="en-US" spc="45" sz="2200">
                <a:latin typeface="Times New Roman"/>
              </a:rPr>
              <a:t> </a:t>
            </a:r>
            <a:r>
              <a:rPr dirty="0" err="1" lang="en-US" spc="-5" sz="2200">
                <a:latin typeface="Times New Roman"/>
              </a:rPr>
              <a:t>BPSK</a:t>
            </a:r>
            <a:r>
              <a:rPr dirty="0" lang="en-US" spc="-5" sz="2200">
                <a:latin typeface="Times New Roman"/>
              </a:rPr>
              <a:t>.</a:t>
            </a:r>
            <a:endParaRPr dirty="0" lang="en-US" spc="-5" sz="2200">
              <a:latin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 rot="0">
            <a:off x="1524000" y="2743200"/>
            <a:ext cx="4876800" cy="1676400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3073145" y="434085"/>
            <a:ext cx="3112770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2.6.</a:t>
            </a:r>
            <a:r>
              <a:rPr dirty="0" lang="en-US" spc="-90"/>
              <a:t> </a:t>
            </a:r>
            <a:r>
              <a:rPr dirty="0" lang="en-US"/>
              <a:t>Modulation</a:t>
            </a:r>
            <a:endParaRPr dirty="0" lang="en-US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252241"/>
            <a:ext cx="8073390" cy="5391150"/>
          </a:xfrm>
          <a:prstGeom prst="rect">
            <a:avLst/>
          </a:prstGeom>
        </p:spPr>
        <p:txBody>
          <a:bodyPr bIns="0" lIns="0" rIns="0" rtlCol="0" tIns="79374" vert="horz" wrap="square">
            <a:spAutoFit/>
          </a:bodyPr>
          <a:lstStyle/>
          <a:p>
            <a:pPr indent="-343535" marL="355600">
              <a:lnSpc>
                <a:spcPct val="100000"/>
              </a:lnSpc>
              <a:spcBef>
                <a:spcPts val="625"/>
              </a:spcBef>
              <a:buFont typeface="Arial"/>
              <a:buChar char="•"/>
            </a:pPr>
            <a:r>
              <a:rPr dirty="0" err="1" lang="en-US" spc="-5" sz="2200">
                <a:latin typeface="Times New Roman"/>
              </a:rPr>
              <a:t>QPSK</a:t>
            </a:r>
            <a:r>
              <a:rPr dirty="0" lang="en-US" spc="-5" sz="2200">
                <a:latin typeface="Times New Roman"/>
              </a:rPr>
              <a:t> (and other PSK </a:t>
            </a:r>
            <a:r>
              <a:rPr dirty="0" lang="en-US" spc="-10" sz="2200">
                <a:latin typeface="Times New Roman"/>
              </a:rPr>
              <a:t>schemes) can </a:t>
            </a:r>
            <a:r>
              <a:rPr dirty="0" lang="en-US" sz="2200">
                <a:latin typeface="Times New Roman"/>
              </a:rPr>
              <a:t>be </a:t>
            </a:r>
            <a:r>
              <a:rPr dirty="0" lang="en-US" spc="-5" sz="2200">
                <a:latin typeface="Times New Roman"/>
              </a:rPr>
              <a:t>realized in two</a:t>
            </a:r>
            <a:r>
              <a:rPr dirty="0" lang="en-US" spc="17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variants.</a:t>
            </a:r>
          </a:p>
          <a:p>
            <a:pPr indent="-343535" marL="35560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phase shift can always be relative to a reference </a:t>
            </a:r>
            <a:r>
              <a:rPr dirty="0" lang="en-US" sz="2200">
                <a:latin typeface="Times New Roman"/>
              </a:rPr>
              <a:t>signal </a:t>
            </a:r>
            <a:r>
              <a:rPr dirty="0" lang="en-US" spc="-5" sz="2200">
                <a:latin typeface="Times New Roman"/>
              </a:rPr>
              <a:t>(with</a:t>
            </a:r>
            <a:r>
              <a:rPr dirty="0" lang="en-US" spc="1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the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lang="en-US" spc="-10" sz="2200">
                <a:latin typeface="Times New Roman"/>
              </a:rPr>
              <a:t>same</a:t>
            </a:r>
            <a:r>
              <a:rPr dirty="0" lang="en-US" spc="1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frequency).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dirty="0" lang="en-US" sz="3200">
                <a:latin typeface="Times New Roman"/>
              </a:rPr>
              <a:t/>
            </a:r>
          </a:p>
          <a:p>
            <a:pPr indent="-343535" marL="355600">
              <a:lnSpc>
                <a:spcPct val="100000"/>
              </a:lnSpc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If this </a:t>
            </a:r>
            <a:r>
              <a:rPr dirty="0" lang="en-US" spc="-10" sz="2200">
                <a:latin typeface="Times New Roman"/>
              </a:rPr>
              <a:t>scheme </a:t>
            </a:r>
            <a:r>
              <a:rPr dirty="0" lang="en-US" spc="-5" sz="2200">
                <a:latin typeface="Times New Roman"/>
              </a:rPr>
              <a:t>is</a:t>
            </a:r>
            <a:r>
              <a:rPr dirty="0" lang="en-US" spc="1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used,</a:t>
            </a:r>
          </a:p>
          <a:p>
            <a:pPr marL="361950" marR="4877435">
              <a:lnSpc>
                <a:spcPct val="120000"/>
              </a:lnSpc>
            </a:pPr>
            <a:r>
              <a:rPr dirty="0" lang="en-US" spc="-5" sz="2200">
                <a:latin typeface="Times New Roman"/>
              </a:rPr>
              <a:t>a phase shift of 0 </a:t>
            </a:r>
            <a:r>
              <a:rPr dirty="0" lang="en-US" spc="-10" sz="2200">
                <a:latin typeface="Times New Roman"/>
              </a:rPr>
              <a:t>means  </a:t>
            </a:r>
            <a:r>
              <a:rPr dirty="0" lang="en-US" spc="-5" sz="2200">
                <a:latin typeface="Times New Roman"/>
              </a:rPr>
              <a:t>that the signal is in phase  with the reference</a:t>
            </a:r>
            <a:r>
              <a:rPr dirty="0" lang="en-US" spc="1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signal.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lang="en-US" sz="3200">
                <a:latin typeface="Times New Roman"/>
              </a:rPr>
              <a:t/>
            </a:r>
          </a:p>
          <a:p>
            <a:pPr algn="l" indent="-343535" marL="355600" marR="5080">
              <a:lnSpc>
                <a:spcPct val="100000"/>
              </a:lnSpc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A </a:t>
            </a:r>
            <a:r>
              <a:rPr dirty="0" err="1" lang="en-US" spc="-5" sz="2200">
                <a:latin typeface="Times New Roman"/>
              </a:rPr>
              <a:t>QPSK</a:t>
            </a:r>
            <a:r>
              <a:rPr dirty="0" lang="en-US" spc="-5" sz="2200">
                <a:latin typeface="Times New Roman"/>
              </a:rPr>
              <a:t> signal will then exhibit a phase shift </a:t>
            </a:r>
            <a:r>
              <a:rPr dirty="0" lang="en-US" sz="2200">
                <a:latin typeface="Times New Roman"/>
              </a:rPr>
              <a:t>of 45° </a:t>
            </a:r>
            <a:r>
              <a:rPr dirty="0" lang="en-US" spc="-5" sz="2200">
                <a:latin typeface="Times New Roman"/>
              </a:rPr>
              <a:t>for the data </a:t>
            </a:r>
            <a:r>
              <a:rPr dirty="0" lang="en-US" spc="-25" sz="2200">
                <a:latin typeface="Times New Roman"/>
              </a:rPr>
              <a:t>11,  </a:t>
            </a:r>
            <a:r>
              <a:rPr dirty="0" lang="en-US" spc="-5" sz="2200">
                <a:latin typeface="Times New Roman"/>
              </a:rPr>
              <a:t>135° for </a:t>
            </a:r>
            <a:r>
              <a:rPr dirty="0" lang="en-US" sz="2200">
                <a:latin typeface="Times New Roman"/>
              </a:rPr>
              <a:t>10, </a:t>
            </a:r>
            <a:r>
              <a:rPr dirty="0" lang="en-US" spc="-5" sz="2200">
                <a:latin typeface="Times New Roman"/>
              </a:rPr>
              <a:t>225° for </a:t>
            </a:r>
            <a:r>
              <a:rPr dirty="0" lang="en-US" sz="2200">
                <a:latin typeface="Times New Roman"/>
              </a:rPr>
              <a:t>00, </a:t>
            </a:r>
            <a:r>
              <a:rPr dirty="0" lang="en-US" spc="-5" sz="2200">
                <a:latin typeface="Times New Roman"/>
              </a:rPr>
              <a:t>and 315° for </a:t>
            </a:r>
            <a:r>
              <a:rPr dirty="0" lang="en-US" sz="2200">
                <a:latin typeface="Times New Roman"/>
              </a:rPr>
              <a:t>01 </a:t>
            </a:r>
            <a:r>
              <a:rPr dirty="0" lang="en-US" spc="-5" sz="2200">
                <a:latin typeface="Times New Roman"/>
              </a:rPr>
              <a:t>– with </a:t>
            </a:r>
            <a:r>
              <a:rPr dirty="0" lang="en-US" spc="-10" sz="2200">
                <a:latin typeface="Times New Roman"/>
              </a:rPr>
              <a:t>all </a:t>
            </a:r>
            <a:r>
              <a:rPr dirty="0" lang="en-US" spc="-5" sz="2200">
                <a:latin typeface="Times New Roman"/>
              </a:rPr>
              <a:t>phase shifts  being relative to the reference</a:t>
            </a:r>
            <a:r>
              <a:rPr dirty="0" lang="en-US" spc="5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signal.</a:t>
            </a:r>
          </a:p>
          <a:p>
            <a:pPr algn="l" indent="-343535" marL="3556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transmitter ‘selects’</a:t>
            </a:r>
            <a:r>
              <a:rPr dirty="0" lang="en-US" spc="49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parts of the signal as </a:t>
            </a:r>
            <a:r>
              <a:rPr dirty="0" lang="en-US" spc="-10" sz="2200">
                <a:latin typeface="Times New Roman"/>
              </a:rPr>
              <a:t>shown </a:t>
            </a:r>
            <a:r>
              <a:rPr dirty="0" lang="en-US" spc="-5" sz="2200">
                <a:latin typeface="Times New Roman"/>
              </a:rPr>
              <a:t>in Figure 2.28</a:t>
            </a:r>
          </a:p>
          <a:p>
            <a:pPr algn="l" marL="355600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and concatenates</a:t>
            </a:r>
            <a:r>
              <a:rPr dirty="0" lang="en-US" spc="10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them.</a:t>
            </a:r>
            <a:endParaRPr dirty="0" lang="en-US" spc="-10" sz="2200">
              <a:latin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 rot="0">
            <a:off x="4067548" y="2438400"/>
            <a:ext cx="4419235" cy="1752600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3073145" y="434085"/>
            <a:ext cx="3112770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2.6.</a:t>
            </a:r>
            <a:r>
              <a:rPr dirty="0" lang="en-US" spc="-90"/>
              <a:t> </a:t>
            </a:r>
            <a:r>
              <a:rPr dirty="0" lang="en-US"/>
              <a:t>Modulation</a:t>
            </a:r>
            <a:endParaRPr dirty="0" lang="en-US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167129"/>
            <a:ext cx="8074024" cy="5457825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algn="l" indent="-343535" marL="355600" marR="508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80" sz="2200">
                <a:latin typeface="Times New Roman"/>
              </a:rPr>
              <a:t>To </a:t>
            </a:r>
            <a:r>
              <a:rPr dirty="0" lang="en-US" spc="-5" sz="2200">
                <a:latin typeface="Times New Roman"/>
              </a:rPr>
              <a:t>reconstruct data, the receiver has to compare the incoming signal  with the reference</a:t>
            </a:r>
            <a:r>
              <a:rPr dirty="0" lang="en-US" spc="4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signal.</a:t>
            </a:r>
          </a:p>
          <a:p>
            <a:pPr algn="l" indent="-343535" marL="355600" marR="6985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One problem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this scheme involves producing a reference </a:t>
            </a:r>
            <a:r>
              <a:rPr dirty="0" lang="en-US" sz="2200">
                <a:latin typeface="Times New Roman"/>
              </a:rPr>
              <a:t>signal </a:t>
            </a:r>
            <a:r>
              <a:rPr dirty="0" lang="en-US" spc="-10" sz="2200">
                <a:latin typeface="Times New Roman"/>
              </a:rPr>
              <a:t>at  </a:t>
            </a:r>
            <a:r>
              <a:rPr dirty="0" lang="en-US" spc="-5" sz="2200">
                <a:latin typeface="Times New Roman"/>
              </a:rPr>
              <a:t>the </a:t>
            </a:r>
            <a:r>
              <a:rPr dirty="0" lang="en-US" spc="-20" sz="2200">
                <a:latin typeface="Times New Roman"/>
              </a:rPr>
              <a:t>receiver.</a:t>
            </a:r>
          </a:p>
          <a:p>
            <a:pPr algn="l" indent="-343535" marL="355600" marR="508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10" sz="2200">
                <a:latin typeface="Times New Roman"/>
              </a:rPr>
              <a:t>Transmitter </a:t>
            </a:r>
            <a:r>
              <a:rPr dirty="0" lang="en-US" spc="-5" sz="2200">
                <a:latin typeface="Times New Roman"/>
              </a:rPr>
              <a:t>and receiver have to </a:t>
            </a:r>
            <a:r>
              <a:rPr dirty="0" lang="en-US" sz="2200">
                <a:latin typeface="Times New Roman"/>
              </a:rPr>
              <a:t>be </a:t>
            </a:r>
            <a:r>
              <a:rPr dirty="0" lang="en-US" spc="-5" sz="2200">
                <a:latin typeface="Times New Roman"/>
              </a:rPr>
              <a:t>synchronized very often, e.g., </a:t>
            </a:r>
            <a:r>
              <a:rPr dirty="0" lang="en-US" spc="-15" sz="2200">
                <a:latin typeface="Times New Roman"/>
              </a:rPr>
              <a:t>by  </a:t>
            </a:r>
            <a:r>
              <a:rPr dirty="0" lang="en-US" spc="-5" sz="2200">
                <a:latin typeface="Times New Roman"/>
              </a:rPr>
              <a:t>using special synchronization patterns before user </a:t>
            </a:r>
            <a:r>
              <a:rPr dirty="0" lang="en-US" sz="2200">
                <a:latin typeface="Times New Roman"/>
              </a:rPr>
              <a:t>data </a:t>
            </a:r>
            <a:r>
              <a:rPr dirty="0" lang="en-US" spc="-5" sz="2200">
                <a:latin typeface="Times New Roman"/>
              </a:rPr>
              <a:t>arrives </a:t>
            </a:r>
            <a:r>
              <a:rPr dirty="0" lang="en-US" sz="2200">
                <a:latin typeface="Times New Roman"/>
              </a:rPr>
              <a:t>or via  </a:t>
            </a:r>
            <a:r>
              <a:rPr dirty="0" lang="en-US" spc="-5" sz="2200">
                <a:latin typeface="Times New Roman"/>
              </a:rPr>
              <a:t>a pilot frequency as</a:t>
            </a:r>
            <a:r>
              <a:rPr dirty="0" lang="en-US" spc="1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reference.</a:t>
            </a:r>
          </a:p>
          <a:p>
            <a:pPr algn="l" indent="-343535" marL="3556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One way </a:t>
            </a:r>
            <a:r>
              <a:rPr dirty="0" lang="en-US" spc="-10" sz="2200">
                <a:latin typeface="Times New Roman"/>
              </a:rPr>
              <a:t>to </a:t>
            </a:r>
            <a:r>
              <a:rPr dirty="0" lang="en-US" spc="-5" sz="2200">
                <a:latin typeface="Times New Roman"/>
              </a:rPr>
              <a:t>avoid this problem is to use </a:t>
            </a:r>
            <a:r>
              <a:rPr b="1" dirty="0" lang="en-US" spc="-5" sz="2200">
                <a:latin typeface="Times New Roman"/>
              </a:rPr>
              <a:t>differential</a:t>
            </a:r>
            <a:r>
              <a:rPr b="1" dirty="0" lang="en-US" spc="75" sz="2200">
                <a:latin typeface="Times New Roman"/>
              </a:rPr>
              <a:t> </a:t>
            </a:r>
            <a:r>
              <a:rPr b="1" dirty="0" err="1" lang="en-US" spc="-5" sz="2200">
                <a:latin typeface="Times New Roman"/>
              </a:rPr>
              <a:t>QPSK</a:t>
            </a:r>
          </a:p>
          <a:p>
            <a:pPr marL="355600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(</a:t>
            </a:r>
            <a:r>
              <a:rPr dirty="0" err="1" lang="en-US" spc="-5" sz="2200">
                <a:latin typeface="Times New Roman"/>
              </a:rPr>
              <a:t>DQPSK</a:t>
            </a:r>
            <a:r>
              <a:rPr dirty="0" lang="en-US" spc="-5" sz="2200">
                <a:latin typeface="Times New Roman"/>
              </a:rPr>
              <a:t>).</a:t>
            </a:r>
          </a:p>
          <a:p>
            <a:pPr indent="-343535" marL="355600" marR="635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Here the phase shift is </a:t>
            </a:r>
            <a:r>
              <a:rPr dirty="0" lang="en-US" spc="-10" sz="2200">
                <a:latin typeface="Times New Roman"/>
              </a:rPr>
              <a:t>not </a:t>
            </a:r>
            <a:r>
              <a:rPr dirty="0" lang="en-US" spc="-5" sz="2200">
                <a:latin typeface="Times New Roman"/>
              </a:rPr>
              <a:t>relative to a reference </a:t>
            </a:r>
            <a:r>
              <a:rPr dirty="0" lang="en-US" sz="2200">
                <a:latin typeface="Times New Roman"/>
              </a:rPr>
              <a:t>signal but </a:t>
            </a:r>
            <a:r>
              <a:rPr dirty="0" lang="en-US" spc="-5" sz="2200">
                <a:latin typeface="Times New Roman"/>
              </a:rPr>
              <a:t>to </a:t>
            </a:r>
            <a:r>
              <a:rPr dirty="0" lang="en-US" spc="-10" sz="2200">
                <a:latin typeface="Times New Roman"/>
              </a:rPr>
              <a:t>the  </a:t>
            </a:r>
            <a:r>
              <a:rPr dirty="0" lang="en-US" spc="-5" sz="2200">
                <a:latin typeface="Times New Roman"/>
              </a:rPr>
              <a:t>phase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the previous two bits.</a:t>
            </a:r>
          </a:p>
          <a:p>
            <a:pPr indent="-343535" marL="355600" marR="6985">
              <a:lnSpc>
                <a:spcPct val="100000"/>
              </a:lnSpc>
              <a:spcBef>
                <a:spcPts val="53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In this </a:t>
            </a:r>
            <a:r>
              <a:rPr dirty="0" lang="en-US" spc="-10" sz="2200">
                <a:latin typeface="Times New Roman"/>
              </a:rPr>
              <a:t>case, </a:t>
            </a:r>
            <a:r>
              <a:rPr dirty="0" lang="en-US" spc="-5" sz="2200">
                <a:latin typeface="Times New Roman"/>
              </a:rPr>
              <a:t>the receiver does </a:t>
            </a:r>
            <a:r>
              <a:rPr dirty="0" lang="en-US" sz="2200">
                <a:latin typeface="Times New Roman"/>
              </a:rPr>
              <a:t>not </a:t>
            </a:r>
            <a:r>
              <a:rPr dirty="0" lang="en-US" spc="-5" sz="2200">
                <a:latin typeface="Times New Roman"/>
              </a:rPr>
              <a:t>need the reference signal but </a:t>
            </a:r>
            <a:r>
              <a:rPr dirty="0" lang="en-US" spc="-10" sz="2200">
                <a:latin typeface="Times New Roman"/>
              </a:rPr>
              <a:t>only  </a:t>
            </a:r>
            <a:r>
              <a:rPr dirty="0" lang="en-US" spc="-5" sz="2200">
                <a:latin typeface="Times New Roman"/>
              </a:rPr>
              <a:t>compares two </a:t>
            </a:r>
            <a:r>
              <a:rPr dirty="0" lang="en-US" sz="2200">
                <a:latin typeface="Times New Roman"/>
              </a:rPr>
              <a:t>signals </a:t>
            </a:r>
            <a:r>
              <a:rPr dirty="0" lang="en-US" spc="-5" sz="2200">
                <a:latin typeface="Times New Roman"/>
              </a:rPr>
              <a:t>to reconstruct</a:t>
            </a:r>
            <a:r>
              <a:rPr dirty="0" lang="en-US" spc="3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data.</a:t>
            </a:r>
          </a:p>
          <a:p>
            <a:pPr indent="-343535" marL="355600" marR="6985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err="1" lang="en-US" spc="-5" sz="2200">
                <a:latin typeface="Times New Roman"/>
              </a:rPr>
              <a:t>DQPSK</a:t>
            </a:r>
            <a:r>
              <a:rPr dirty="0" lang="en-US" spc="-5" sz="2200">
                <a:latin typeface="Times New Roman"/>
              </a:rPr>
              <a:t> is </a:t>
            </a:r>
            <a:r>
              <a:rPr dirty="0" lang="en-US" sz="2200">
                <a:latin typeface="Times New Roman"/>
              </a:rPr>
              <a:t>used </a:t>
            </a:r>
            <a:r>
              <a:rPr dirty="0" lang="en-US" spc="-5" sz="2200">
                <a:latin typeface="Times New Roman"/>
              </a:rPr>
              <a:t>in </a:t>
            </a:r>
            <a:r>
              <a:rPr dirty="0" lang="en-US" spc="-10" sz="2200">
                <a:latin typeface="Times New Roman"/>
              </a:rPr>
              <a:t>US </a:t>
            </a:r>
            <a:r>
              <a:rPr dirty="0" lang="en-US" spc="-5" sz="2200">
                <a:latin typeface="Times New Roman"/>
              </a:rPr>
              <a:t>wireless technologies IS-136 and </a:t>
            </a:r>
            <a:r>
              <a:rPr dirty="0" lang="en-US" spc="-55" sz="2200">
                <a:latin typeface="Times New Roman"/>
              </a:rPr>
              <a:t>PACS </a:t>
            </a:r>
            <a:r>
              <a:rPr dirty="0" lang="en-US" spc="-5" sz="2200">
                <a:latin typeface="Times New Roman"/>
              </a:rPr>
              <a:t>and  in Japanese</a:t>
            </a:r>
            <a:r>
              <a:rPr dirty="0" lang="en-US" spc="-1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PHS.</a:t>
            </a:r>
            <a:endParaRPr dirty="0" lang="en-US" spc="-5" sz="2200">
              <a:latin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3073145" y="471881"/>
            <a:ext cx="3112135" cy="57467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2.6.</a:t>
            </a:r>
            <a:r>
              <a:rPr dirty="0" lang="en-US" spc="-50"/>
              <a:t> </a:t>
            </a:r>
            <a:r>
              <a:rPr dirty="0" lang="en-US" spc="-5"/>
              <a:t>Modulation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395729"/>
            <a:ext cx="8074658" cy="5122545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algn="l" indent="-343535" marL="35560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One</a:t>
            </a:r>
            <a:r>
              <a:rPr dirty="0" lang="en-US" spc="36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could</a:t>
            </a:r>
            <a:r>
              <a:rPr dirty="0" lang="en-US" spc="37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now</a:t>
            </a:r>
            <a:r>
              <a:rPr dirty="0" lang="en-US" spc="3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think</a:t>
            </a:r>
            <a:r>
              <a:rPr dirty="0" lang="en-US" spc="37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of</a:t>
            </a:r>
            <a:r>
              <a:rPr dirty="0" lang="en-US" spc="3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extending</a:t>
            </a:r>
            <a:r>
              <a:rPr dirty="0" lang="en-US" spc="38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the</a:t>
            </a:r>
            <a:r>
              <a:rPr dirty="0" lang="en-US" spc="35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scheme</a:t>
            </a:r>
            <a:r>
              <a:rPr dirty="0" lang="en-US" spc="3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to</a:t>
            </a:r>
            <a:r>
              <a:rPr dirty="0" lang="en-US" spc="38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more</a:t>
            </a:r>
            <a:r>
              <a:rPr dirty="0" lang="en-US" spc="37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and</a:t>
            </a:r>
            <a:r>
              <a:rPr dirty="0" lang="en-US" spc="39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more</a:t>
            </a:r>
          </a:p>
          <a:p>
            <a:pPr algn="l" marL="355600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angles for </a:t>
            </a:r>
            <a:r>
              <a:rPr dirty="0" lang="en-US" sz="2200">
                <a:latin typeface="Times New Roman"/>
              </a:rPr>
              <a:t>shifting </a:t>
            </a:r>
            <a:r>
              <a:rPr dirty="0" lang="en-US" spc="-5" sz="2200">
                <a:latin typeface="Times New Roman"/>
              </a:rPr>
              <a:t>the</a:t>
            </a:r>
            <a:r>
              <a:rPr dirty="0" lang="en-US" spc="1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phase.</a:t>
            </a:r>
          </a:p>
          <a:p>
            <a:pPr algn="l" indent="-343535" marL="355600" marR="5715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For instance, </a:t>
            </a:r>
            <a:r>
              <a:rPr dirty="0" lang="en-US" sz="2200">
                <a:latin typeface="Times New Roman"/>
              </a:rPr>
              <a:t>one </a:t>
            </a:r>
            <a:r>
              <a:rPr dirty="0" lang="en-US" spc="-10" sz="2200">
                <a:latin typeface="Times New Roman"/>
              </a:rPr>
              <a:t>can </a:t>
            </a:r>
            <a:r>
              <a:rPr dirty="0" lang="en-US" spc="-5" sz="2200">
                <a:latin typeface="Times New Roman"/>
              </a:rPr>
              <a:t>think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coding 3 bits </a:t>
            </a:r>
            <a:r>
              <a:rPr dirty="0" lang="en-US" sz="2200">
                <a:latin typeface="Times New Roman"/>
              </a:rPr>
              <a:t>per </a:t>
            </a:r>
            <a:r>
              <a:rPr dirty="0" lang="en-US" spc="-5" sz="2200">
                <a:latin typeface="Times New Roman"/>
              </a:rPr>
              <a:t>phase shift using 8  angles.</a:t>
            </a:r>
          </a:p>
          <a:p>
            <a:pPr algn="l" indent="-343535" marL="355600" marR="508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15" sz="2200">
                <a:latin typeface="Times New Roman"/>
              </a:rPr>
              <a:t>Additionally, </a:t>
            </a:r>
            <a:r>
              <a:rPr dirty="0" lang="en-US" sz="2200">
                <a:latin typeface="Times New Roman"/>
              </a:rPr>
              <a:t>the </a:t>
            </a:r>
            <a:r>
              <a:rPr dirty="0" lang="en-US" spc="-5" sz="2200">
                <a:latin typeface="Times New Roman"/>
              </a:rPr>
              <a:t>PSK </a:t>
            </a:r>
            <a:r>
              <a:rPr dirty="0" lang="en-US" spc="-10" sz="2200">
                <a:latin typeface="Times New Roman"/>
              </a:rPr>
              <a:t>scheme </a:t>
            </a:r>
            <a:r>
              <a:rPr dirty="0" lang="en-US" spc="-5" sz="2200">
                <a:latin typeface="Times New Roman"/>
              </a:rPr>
              <a:t>could </a:t>
            </a:r>
            <a:r>
              <a:rPr dirty="0" lang="en-US" spc="-10" sz="2200">
                <a:latin typeface="Times New Roman"/>
              </a:rPr>
              <a:t>be </a:t>
            </a:r>
            <a:r>
              <a:rPr dirty="0" lang="en-US" spc="-5" sz="2200">
                <a:latin typeface="Times New Roman"/>
              </a:rPr>
              <a:t>combined with ASK as is  done for example in </a:t>
            </a:r>
            <a:r>
              <a:rPr b="1" dirty="0" lang="en-US" spc="-5" sz="2200">
                <a:latin typeface="Times New Roman"/>
              </a:rPr>
              <a:t>quadrature </a:t>
            </a:r>
            <a:r>
              <a:rPr b="1" dirty="0" lang="en-US" sz="2200">
                <a:latin typeface="Times New Roman"/>
              </a:rPr>
              <a:t>amplitude modulation </a:t>
            </a:r>
            <a:r>
              <a:rPr dirty="0" lang="en-US" spc="-5" sz="2200">
                <a:latin typeface="Times New Roman"/>
              </a:rPr>
              <a:t>(QAM) </a:t>
            </a:r>
            <a:r>
              <a:rPr dirty="0" lang="en-US" sz="2200">
                <a:latin typeface="Times New Roman"/>
              </a:rPr>
              <a:t>for  </a:t>
            </a:r>
            <a:r>
              <a:rPr dirty="0" lang="en-US" spc="-5" sz="2200">
                <a:latin typeface="Times New Roman"/>
              </a:rPr>
              <a:t>standard </a:t>
            </a:r>
            <a:r>
              <a:rPr dirty="0" lang="en-US" sz="2200">
                <a:latin typeface="Times New Roman"/>
              </a:rPr>
              <a:t>9,600 </a:t>
            </a:r>
            <a:r>
              <a:rPr dirty="0" lang="en-US" spc="-5" sz="2200">
                <a:latin typeface="Times New Roman"/>
              </a:rPr>
              <a:t>bit/s </a:t>
            </a:r>
            <a:r>
              <a:rPr dirty="0" lang="en-US" spc="-10" sz="2200">
                <a:latin typeface="Times New Roman"/>
              </a:rPr>
              <a:t>modems </a:t>
            </a:r>
            <a:r>
              <a:rPr dirty="0" lang="en-US" spc="-5" sz="2200">
                <a:latin typeface="Times New Roman"/>
              </a:rPr>
              <a:t>(left side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Figure</a:t>
            </a:r>
            <a:r>
              <a:rPr dirty="0" lang="en-US" spc="7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2.29).</a:t>
            </a:r>
          </a:p>
          <a:p>
            <a:pPr algn="l" indent="-343535" marL="355600" marR="9525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Here, </a:t>
            </a:r>
            <a:r>
              <a:rPr b="1" dirty="0" lang="en-US" spc="-10" sz="2200">
                <a:latin typeface="Times New Roman"/>
              </a:rPr>
              <a:t>three </a:t>
            </a:r>
            <a:r>
              <a:rPr dirty="0" lang="en-US" spc="-10" sz="2200">
                <a:latin typeface="Times New Roman"/>
              </a:rPr>
              <a:t>different </a:t>
            </a:r>
            <a:r>
              <a:rPr dirty="0" lang="en-US" spc="-5" sz="2200">
                <a:latin typeface="Times New Roman"/>
              </a:rPr>
              <a:t>amplitudes </a:t>
            </a:r>
            <a:r>
              <a:rPr dirty="0" lang="en-US" spc="-10" sz="2200">
                <a:latin typeface="Times New Roman"/>
              </a:rPr>
              <a:t>and </a:t>
            </a:r>
            <a:r>
              <a:rPr b="1" dirty="0" lang="en-US" sz="2200">
                <a:latin typeface="Times New Roman"/>
              </a:rPr>
              <a:t>12 </a:t>
            </a:r>
            <a:r>
              <a:rPr dirty="0" lang="en-US" spc="-5" sz="2200">
                <a:latin typeface="Times New Roman"/>
              </a:rPr>
              <a:t>angles are </a:t>
            </a:r>
            <a:r>
              <a:rPr dirty="0" lang="en-US" spc="-10" sz="2200">
                <a:latin typeface="Times New Roman"/>
              </a:rPr>
              <a:t>combined </a:t>
            </a:r>
            <a:r>
              <a:rPr dirty="0" lang="en-US" spc="-5" sz="2200">
                <a:latin typeface="Times New Roman"/>
              </a:rPr>
              <a:t>coding  4 bits per phase/amplitude</a:t>
            </a:r>
            <a:r>
              <a:rPr dirty="0" lang="en-US" spc="4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change.</a:t>
            </a:r>
          </a:p>
          <a:p>
            <a:pPr algn="l" indent="-343535" marL="35560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Problems occur for wireless communication in case of </a:t>
            </a:r>
            <a:r>
              <a:rPr dirty="0" lang="en-US" sz="2200">
                <a:latin typeface="Times New Roman"/>
              </a:rPr>
              <a:t>noise or</a:t>
            </a:r>
            <a:r>
              <a:rPr dirty="0" lang="en-US" spc="12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ISI.</a:t>
            </a:r>
          </a:p>
          <a:p>
            <a:pPr algn="l" indent="-343535" marL="355600" marR="8890">
              <a:lnSpc>
                <a:spcPct val="100000"/>
              </a:lnSpc>
              <a:spcBef>
                <a:spcPts val="53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more ‘points’ used </a:t>
            </a:r>
            <a:r>
              <a:rPr dirty="0" lang="en-US" spc="-10" sz="2200">
                <a:latin typeface="Times New Roman"/>
              </a:rPr>
              <a:t>in </a:t>
            </a:r>
            <a:r>
              <a:rPr dirty="0" lang="en-US" spc="-5" sz="2200">
                <a:latin typeface="Times New Roman"/>
              </a:rPr>
              <a:t>the phase domain, the harder it is </a:t>
            </a:r>
            <a:r>
              <a:rPr dirty="0" lang="en-US" spc="-20" sz="2200">
                <a:latin typeface="Times New Roman"/>
              </a:rPr>
              <a:t>to  </a:t>
            </a:r>
            <a:r>
              <a:rPr dirty="0" lang="en-US" spc="-5" sz="2200">
                <a:latin typeface="Times New Roman"/>
              </a:rPr>
              <a:t>separate</a:t>
            </a:r>
            <a:r>
              <a:rPr dirty="0" lang="en-US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them.</a:t>
            </a:r>
          </a:p>
          <a:p>
            <a:pPr algn="l" indent="-343535" marL="35560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err="1" lang="en-US" spc="-5" sz="2200">
                <a:latin typeface="Times New Roman"/>
              </a:rPr>
              <a:t>DQPSK</a:t>
            </a:r>
            <a:r>
              <a:rPr dirty="0" lang="en-US" spc="6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has</a:t>
            </a:r>
            <a:r>
              <a:rPr dirty="0" lang="en-US" spc="6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been</a:t>
            </a:r>
            <a:r>
              <a:rPr dirty="0" lang="en-US" spc="7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proven</a:t>
            </a:r>
            <a:r>
              <a:rPr dirty="0" lang="en-US" spc="6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as</a:t>
            </a:r>
            <a:r>
              <a:rPr dirty="0" lang="en-US" spc="5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one</a:t>
            </a:r>
            <a:r>
              <a:rPr dirty="0" lang="en-US" spc="6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of</a:t>
            </a:r>
            <a:r>
              <a:rPr dirty="0" lang="en-US" spc="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the</a:t>
            </a:r>
            <a:r>
              <a:rPr dirty="0" lang="en-US" spc="50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most</a:t>
            </a:r>
            <a:r>
              <a:rPr dirty="0" lang="en-US" spc="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efficient</a:t>
            </a:r>
            <a:r>
              <a:rPr dirty="0" lang="en-US" spc="7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schemes</a:t>
            </a:r>
            <a:r>
              <a:rPr dirty="0" lang="en-US" spc="5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under</a:t>
            </a:r>
          </a:p>
          <a:p>
            <a:pPr algn="l" marL="355600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these</a:t>
            </a:r>
            <a:r>
              <a:rPr dirty="0" lang="en-US" spc="-1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considerations.</a:t>
            </a:r>
            <a:endParaRPr dirty="0" lang="en-US" spc="-5" sz="2200">
              <a:latin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3073145" y="471881"/>
            <a:ext cx="3112135" cy="57467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2.6.</a:t>
            </a:r>
            <a:r>
              <a:rPr dirty="0" lang="en-US" spc="-50"/>
              <a:t> </a:t>
            </a:r>
            <a:r>
              <a:rPr dirty="0" lang="en-US" spc="-5"/>
              <a:t>Modulation</a:t>
            </a:r>
            <a:endParaRPr dirty="0" lang="en-US" spc="-5"/>
          </a:p>
        </p:txBody>
      </p:sp>
      <p:sp>
        <p:nvSpPr>
          <p:cNvPr id="3" name="object 3"/>
          <p:cNvSpPr/>
          <p:nvPr/>
        </p:nvSpPr>
        <p:spPr>
          <a:xfrm rot="0">
            <a:off x="235985" y="1611310"/>
            <a:ext cx="8628391" cy="3355946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object 4"/>
          <p:cNvSpPr txBox="1"/>
          <p:nvPr/>
        </p:nvSpPr>
        <p:spPr>
          <a:xfrm rot="0">
            <a:off x="535940" y="5206746"/>
            <a:ext cx="8148320" cy="136652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indent="-343535" marL="355600" marR="508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A </a:t>
            </a:r>
            <a:r>
              <a:rPr dirty="0" lang="en-US" spc="-10" sz="2200">
                <a:latin typeface="Times New Roman"/>
              </a:rPr>
              <a:t>more </a:t>
            </a:r>
            <a:r>
              <a:rPr dirty="0" lang="en-US" spc="-5" sz="2200">
                <a:latin typeface="Times New Roman"/>
              </a:rPr>
              <a:t>advanced scheme is a </a:t>
            </a:r>
            <a:r>
              <a:rPr b="1" dirty="0" lang="en-US" spc="-10" sz="2200">
                <a:latin typeface="Times New Roman"/>
              </a:rPr>
              <a:t>hierarchical </a:t>
            </a:r>
            <a:r>
              <a:rPr b="1" dirty="0" lang="en-US" spc="-5" sz="2200">
                <a:latin typeface="Times New Roman"/>
              </a:rPr>
              <a:t>modulation </a:t>
            </a:r>
            <a:r>
              <a:rPr dirty="0" lang="en-US" spc="-5" sz="2200">
                <a:latin typeface="Times New Roman"/>
              </a:rPr>
              <a:t>as used in  the digital TV standard</a:t>
            </a:r>
            <a:r>
              <a:rPr dirty="0" lang="en-US" spc="-70" sz="2200">
                <a:latin typeface="Times New Roman"/>
              </a:rPr>
              <a:t> </a:t>
            </a:r>
            <a:r>
              <a:rPr dirty="0" err="1" lang="en-US" spc="-35" sz="2200">
                <a:latin typeface="Times New Roman"/>
              </a:rPr>
              <a:t>DVB</a:t>
            </a:r>
            <a:r>
              <a:rPr dirty="0" lang="en-US" spc="-35" sz="2200">
                <a:latin typeface="Times New Roman"/>
              </a:rPr>
              <a:t>-T.</a:t>
            </a:r>
          </a:p>
          <a:p>
            <a:pPr indent="-343535" marL="355600" marR="5080">
              <a:lnSpc>
                <a:spcPct val="100000"/>
              </a:lnSpc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right side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Figure </a:t>
            </a:r>
            <a:r>
              <a:rPr dirty="0" lang="en-US" sz="2200">
                <a:latin typeface="Times New Roman"/>
              </a:rPr>
              <a:t>2.29 </a:t>
            </a:r>
            <a:r>
              <a:rPr dirty="0" lang="en-US" spc="-5" sz="2200">
                <a:latin typeface="Times New Roman"/>
              </a:rPr>
              <a:t>shows a </a:t>
            </a:r>
            <a:r>
              <a:rPr dirty="0" lang="en-US" spc="-10" sz="2200">
                <a:latin typeface="Times New Roman"/>
              </a:rPr>
              <a:t>64 QAM </a:t>
            </a:r>
            <a:r>
              <a:rPr dirty="0" lang="en-US" spc="-5" sz="2200">
                <a:latin typeface="Times New Roman"/>
              </a:rPr>
              <a:t>that contains a </a:t>
            </a:r>
            <a:r>
              <a:rPr dirty="0" err="1" lang="en-US" spc="-5" sz="2200">
                <a:latin typeface="Times New Roman"/>
              </a:rPr>
              <a:t>QPSK</a:t>
            </a:r>
            <a:r>
              <a:rPr dirty="0" lang="en-US" spc="-5" sz="2200">
                <a:latin typeface="Times New Roman"/>
              </a:rPr>
              <a:t>  modulation.</a:t>
            </a:r>
            <a:endParaRPr dirty="0" lang="en-US" spc="-5" sz="2200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756309" y="533527"/>
            <a:ext cx="7630158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2.1. </a:t>
            </a:r>
            <a:r>
              <a:rPr dirty="0" lang="en-US" spc="-10"/>
              <a:t>Frequencies </a:t>
            </a:r>
            <a:r>
              <a:rPr dirty="0" lang="en-US"/>
              <a:t>for radio</a:t>
            </a:r>
            <a:r>
              <a:rPr dirty="0" lang="en-US" spc="-50"/>
              <a:t> </a:t>
            </a:r>
            <a:r>
              <a:rPr dirty="0" lang="en-US" spc="-5"/>
              <a:t>transmission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624024"/>
            <a:ext cx="8074658" cy="4787265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indent="-343535" marL="35560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VHF and especially </a:t>
            </a:r>
            <a:r>
              <a:rPr dirty="0" lang="en-US" spc="-10" sz="2200">
                <a:latin typeface="Times New Roman"/>
              </a:rPr>
              <a:t>UHF </a:t>
            </a:r>
            <a:r>
              <a:rPr dirty="0" lang="en-US" spc="-5" sz="2200">
                <a:latin typeface="Times New Roman"/>
              </a:rPr>
              <a:t>allow for small </a:t>
            </a:r>
            <a:r>
              <a:rPr dirty="0" lang="en-US" sz="2200">
                <a:latin typeface="Times New Roman"/>
              </a:rPr>
              <a:t>antennas </a:t>
            </a:r>
            <a:r>
              <a:rPr dirty="0" lang="en-US" spc="-5" sz="2200">
                <a:latin typeface="Times New Roman"/>
              </a:rPr>
              <a:t>and</a:t>
            </a:r>
            <a:r>
              <a:rPr dirty="0" lang="en-US" spc="-1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relatively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lang="en-US" spc="-5" sz="2200">
                <a:latin typeface="Times New Roman"/>
              </a:rPr>
              <a:t>reliable connections for mobile</a:t>
            </a:r>
            <a:r>
              <a:rPr dirty="0" lang="en-US" spc="55" sz="2200">
                <a:latin typeface="Times New Roman"/>
              </a:rPr>
              <a:t> </a:t>
            </a:r>
            <a:r>
              <a:rPr dirty="0" lang="en-US" spc="-15" sz="2200">
                <a:latin typeface="Times New Roman"/>
              </a:rPr>
              <a:t>telephony.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dirty="0" lang="en-US" sz="3200">
                <a:latin typeface="Times New Roman"/>
              </a:rPr>
              <a:t/>
            </a:r>
          </a:p>
          <a:p>
            <a:pPr algn="l" indent="-343535" marL="355600" marR="5080">
              <a:lnSpc>
                <a:spcPct val="100000"/>
              </a:lnSpc>
              <a:buFont typeface="Arial"/>
              <a:buChar char="•"/>
            </a:pPr>
            <a:r>
              <a:rPr b="1" dirty="0" lang="en-US" spc="-5" sz="2200">
                <a:latin typeface="Times New Roman"/>
              </a:rPr>
              <a:t>Super high frequencies </a:t>
            </a:r>
            <a:r>
              <a:rPr dirty="0" lang="en-US" spc="-5" sz="2200">
                <a:latin typeface="Times New Roman"/>
              </a:rPr>
              <a:t>(SHF) are typically </a:t>
            </a:r>
            <a:r>
              <a:rPr dirty="0" lang="en-US" spc="-10" sz="2200">
                <a:latin typeface="Times New Roman"/>
              </a:rPr>
              <a:t>used </a:t>
            </a:r>
            <a:r>
              <a:rPr dirty="0" lang="en-US" spc="-5" sz="2200">
                <a:latin typeface="Times New Roman"/>
              </a:rPr>
              <a:t>for directed  microwave </a:t>
            </a:r>
            <a:r>
              <a:rPr dirty="0" lang="en-US" sz="2200">
                <a:latin typeface="Times New Roman"/>
              </a:rPr>
              <a:t>links (approx. 2–40 </a:t>
            </a:r>
            <a:r>
              <a:rPr dirty="0" lang="en-US" spc="-5" sz="2200">
                <a:latin typeface="Times New Roman"/>
              </a:rPr>
              <a:t>GHz) and fixed satellite services </a:t>
            </a:r>
            <a:r>
              <a:rPr dirty="0" lang="en-US" spc="5" sz="2200">
                <a:latin typeface="Times New Roman"/>
              </a:rPr>
              <a:t>in  </a:t>
            </a:r>
            <a:r>
              <a:rPr dirty="0" lang="en-US" spc="-5" sz="2200">
                <a:latin typeface="Times New Roman"/>
              </a:rPr>
              <a:t>the </a:t>
            </a:r>
            <a:r>
              <a:rPr dirty="0" err="1" lang="en-US" spc="-5" sz="2200">
                <a:latin typeface="Times New Roman"/>
              </a:rPr>
              <a:t>C-band</a:t>
            </a:r>
            <a:r>
              <a:rPr dirty="0" lang="en-US" spc="-5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(4 </a:t>
            </a:r>
            <a:r>
              <a:rPr dirty="0" lang="en-US" spc="-5" sz="2200">
                <a:latin typeface="Times New Roman"/>
              </a:rPr>
              <a:t>and 6 </a:t>
            </a:r>
            <a:r>
              <a:rPr dirty="0" lang="en-US" spc="-10" sz="2200">
                <a:latin typeface="Times New Roman"/>
              </a:rPr>
              <a:t>GHz), </a:t>
            </a:r>
            <a:r>
              <a:rPr dirty="0" err="1" lang="en-US" spc="-5" sz="2200">
                <a:latin typeface="Times New Roman"/>
              </a:rPr>
              <a:t>Ku-band</a:t>
            </a:r>
            <a:r>
              <a:rPr dirty="0" lang="en-US" spc="-5" sz="2200">
                <a:latin typeface="Times New Roman"/>
              </a:rPr>
              <a:t> </a:t>
            </a:r>
            <a:r>
              <a:rPr dirty="0" lang="en-US" spc="-35" sz="2200">
                <a:latin typeface="Times New Roman"/>
              </a:rPr>
              <a:t>(11 </a:t>
            </a:r>
            <a:r>
              <a:rPr dirty="0" lang="en-US" spc="-5" sz="2200">
                <a:latin typeface="Times New Roman"/>
              </a:rPr>
              <a:t>and </a:t>
            </a:r>
            <a:r>
              <a:rPr dirty="0" lang="en-US" sz="2200">
                <a:latin typeface="Times New Roman"/>
              </a:rPr>
              <a:t>14 </a:t>
            </a:r>
            <a:r>
              <a:rPr dirty="0" lang="en-US" spc="-5" sz="2200">
                <a:latin typeface="Times New Roman"/>
              </a:rPr>
              <a:t>GHz), </a:t>
            </a:r>
            <a:r>
              <a:rPr dirty="0" lang="en-US" sz="2200">
                <a:latin typeface="Times New Roman"/>
              </a:rPr>
              <a:t>or </a:t>
            </a:r>
            <a:r>
              <a:rPr dirty="0" err="1" lang="en-US" spc="-5" sz="2200">
                <a:latin typeface="Times New Roman"/>
              </a:rPr>
              <a:t>Ka-band</a:t>
            </a:r>
            <a:r>
              <a:rPr dirty="0" lang="en-US" spc="-5" sz="2200">
                <a:latin typeface="Times New Roman"/>
              </a:rPr>
              <a:t>  (19 and </a:t>
            </a:r>
            <a:r>
              <a:rPr dirty="0" lang="en-US" sz="2200">
                <a:latin typeface="Times New Roman"/>
              </a:rPr>
              <a:t>29 </a:t>
            </a:r>
            <a:r>
              <a:rPr dirty="0" lang="en-US" spc="-5" sz="2200">
                <a:latin typeface="Times New Roman"/>
              </a:rPr>
              <a:t>GHz).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r>
              <a:rPr dirty="0" lang="en-US" sz="3200">
                <a:latin typeface="Times New Roman"/>
              </a:rPr>
              <a:t/>
            </a:r>
          </a:p>
          <a:p>
            <a:pPr indent="-343535" marL="355600">
              <a:lnSpc>
                <a:spcPct val="100000"/>
              </a:lnSpc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Some</a:t>
            </a:r>
            <a:r>
              <a:rPr dirty="0" lang="en-US" spc="7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</a:t>
            </a:r>
            <a:r>
              <a:rPr dirty="0" lang="en-US" spc="5" sz="2200">
                <a:latin typeface="Times New Roman"/>
              </a:rPr>
              <a:t>y</a:t>
            </a:r>
            <a:r>
              <a:rPr dirty="0" lang="en-US" spc="-5" sz="2200">
                <a:latin typeface="Times New Roman"/>
              </a:rPr>
              <a:t>ste</a:t>
            </a:r>
            <a:r>
              <a:rPr dirty="0" lang="en-US" spc="-20" sz="2200">
                <a:latin typeface="Times New Roman"/>
              </a:rPr>
              <a:t>m</a:t>
            </a:r>
            <a:r>
              <a:rPr dirty="0" lang="en-US" spc="-5" sz="2200">
                <a:latin typeface="Times New Roman"/>
              </a:rPr>
              <a:t>s</a:t>
            </a:r>
            <a:r>
              <a:rPr dirty="0" lang="en-US" spc="7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are</a:t>
            </a:r>
            <a:r>
              <a:rPr dirty="0" lang="en-US" spc="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plan</a:t>
            </a:r>
            <a:r>
              <a:rPr dirty="0" lang="en-US" sz="2200">
                <a:latin typeface="Times New Roman"/>
              </a:rPr>
              <a:t>n</a:t>
            </a:r>
            <a:r>
              <a:rPr dirty="0" lang="en-US" spc="-5" sz="2200">
                <a:latin typeface="Times New Roman"/>
              </a:rPr>
              <a:t>ed</a:t>
            </a:r>
            <a:r>
              <a:rPr dirty="0" lang="en-US" spc="7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in</a:t>
            </a:r>
            <a:r>
              <a:rPr dirty="0" lang="en-US" spc="7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</a:t>
            </a:r>
            <a:r>
              <a:rPr dirty="0" lang="en-US" sz="2200">
                <a:latin typeface="Times New Roman"/>
              </a:rPr>
              <a:t>h</a:t>
            </a:r>
            <a:r>
              <a:rPr dirty="0" lang="en-US" spc="-5" sz="2200">
                <a:latin typeface="Times New Roman"/>
              </a:rPr>
              <a:t>e</a:t>
            </a:r>
            <a:r>
              <a:rPr dirty="0" lang="en-US" spc="65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ext</a:t>
            </a:r>
            <a:r>
              <a:rPr b="1" dirty="0" lang="en-US" spc="-45" sz="2200">
                <a:latin typeface="Times New Roman"/>
              </a:rPr>
              <a:t>r</a:t>
            </a:r>
            <a:r>
              <a:rPr b="1" dirty="0" lang="en-US" spc="-5" sz="2200">
                <a:latin typeface="Times New Roman"/>
              </a:rPr>
              <a:t>e</a:t>
            </a:r>
            <a:r>
              <a:rPr b="1" dirty="0" lang="en-US" spc="-20" sz="2200">
                <a:latin typeface="Times New Roman"/>
              </a:rPr>
              <a:t>m</a:t>
            </a:r>
            <a:r>
              <a:rPr b="1" dirty="0" lang="en-US" spc="-5" sz="2200">
                <a:latin typeface="Times New Roman"/>
              </a:rPr>
              <a:t>ely</a:t>
            </a:r>
            <a:r>
              <a:rPr b="1" dirty="0" lang="en-US" spc="75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hi</a:t>
            </a:r>
            <a:r>
              <a:rPr b="1" dirty="0" lang="en-US" spc="-5" sz="2200">
                <a:latin typeface="Times New Roman"/>
              </a:rPr>
              <a:t>g</a:t>
            </a:r>
            <a:r>
              <a:rPr b="1" dirty="0" lang="en-US" spc="-5" sz="2200">
                <a:latin typeface="Times New Roman"/>
              </a:rPr>
              <a:t>h</a:t>
            </a:r>
            <a:r>
              <a:rPr b="1" dirty="0" lang="en-US" spc="75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f</a:t>
            </a:r>
            <a:r>
              <a:rPr b="1" dirty="0" lang="en-US" spc="-35" sz="2200">
                <a:latin typeface="Times New Roman"/>
              </a:rPr>
              <a:t>r</a:t>
            </a:r>
            <a:r>
              <a:rPr b="1" dirty="0" lang="en-US" spc="-5" sz="2200">
                <a:latin typeface="Times New Roman"/>
              </a:rPr>
              <a:t>equen</a:t>
            </a:r>
            <a:r>
              <a:rPr b="1" dirty="0" lang="en-US" spc="-15" sz="2200">
                <a:latin typeface="Times New Roman"/>
              </a:rPr>
              <a:t>c</a:t>
            </a:r>
            <a:r>
              <a:rPr b="1" dirty="0" lang="en-US" spc="-5" sz="2200">
                <a:latin typeface="Times New Roman"/>
              </a:rPr>
              <a:t>y</a:t>
            </a:r>
            <a:r>
              <a:rPr b="1"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(</a:t>
            </a:r>
            <a:r>
              <a:rPr dirty="0" lang="en-US" spc="5" sz="2200">
                <a:latin typeface="Times New Roman"/>
              </a:rPr>
              <a:t>E</a:t>
            </a:r>
            <a:r>
              <a:rPr dirty="0" lang="en-US" spc="-5" sz="2200">
                <a:latin typeface="Times New Roman"/>
              </a:rPr>
              <a:t>HF</a:t>
            </a:r>
            <a:r>
              <a:rPr dirty="0" lang="en-US" spc="-5" sz="2200">
                <a:latin typeface="Times New Roman"/>
              </a:rPr>
              <a:t>)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lang="en-US" spc="-5" sz="2200">
                <a:latin typeface="Times New Roman"/>
              </a:rPr>
              <a:t>range which </a:t>
            </a:r>
            <a:r>
              <a:rPr dirty="0" lang="en-US" spc="-10" sz="2200">
                <a:latin typeface="Times New Roman"/>
              </a:rPr>
              <a:t>comes </a:t>
            </a:r>
            <a:r>
              <a:rPr dirty="0" lang="en-US" spc="-5" sz="2200">
                <a:latin typeface="Times New Roman"/>
              </a:rPr>
              <a:t>close to infra</a:t>
            </a:r>
            <a:r>
              <a:rPr dirty="0" lang="en-US" spc="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red.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dirty="0" lang="en-US" sz="3200">
                <a:latin typeface="Times New Roman"/>
              </a:rPr>
              <a:t/>
            </a:r>
          </a:p>
          <a:p>
            <a:pPr indent="-343535" marL="355600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All</a:t>
            </a:r>
            <a:r>
              <a:rPr dirty="0" lang="en-US" spc="3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radio</a:t>
            </a:r>
            <a:r>
              <a:rPr dirty="0" lang="en-US" spc="38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frequencies</a:t>
            </a:r>
            <a:r>
              <a:rPr dirty="0" lang="en-US" spc="38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are</a:t>
            </a:r>
            <a:r>
              <a:rPr dirty="0" lang="en-US" spc="37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regulated</a:t>
            </a:r>
            <a:r>
              <a:rPr dirty="0" lang="en-US" spc="38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to</a:t>
            </a:r>
            <a:r>
              <a:rPr dirty="0" lang="en-US" spc="37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avoid</a:t>
            </a:r>
            <a:r>
              <a:rPr dirty="0" lang="en-US" spc="38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interference,</a:t>
            </a:r>
            <a:r>
              <a:rPr dirty="0" lang="en-US" spc="37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e.g.,</a:t>
            </a:r>
            <a:r>
              <a:rPr dirty="0" lang="en-US" spc="37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the</a:t>
            </a:r>
          </a:p>
          <a:p>
            <a:pPr marL="355600">
              <a:lnSpc>
                <a:spcPct val="100000"/>
              </a:lnSpc>
            </a:pPr>
            <a:r>
              <a:rPr dirty="0" lang="en-US" spc="-10" sz="2200">
                <a:latin typeface="Times New Roman"/>
              </a:rPr>
              <a:t>German </a:t>
            </a:r>
            <a:r>
              <a:rPr dirty="0" lang="en-US" spc="-5" sz="2200">
                <a:latin typeface="Times New Roman"/>
              </a:rPr>
              <a:t>regulation covers 9 kHz–275</a:t>
            </a:r>
            <a:r>
              <a:rPr dirty="0" lang="en-US" spc="4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GHz.</a:t>
            </a:r>
            <a:endParaRPr dirty="0" lang="en-US" spc="-5" sz="2200">
              <a:latin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3073145" y="395985"/>
            <a:ext cx="3112770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2.6.</a:t>
            </a:r>
            <a:r>
              <a:rPr dirty="0" lang="en-US" spc="-90"/>
              <a:t> </a:t>
            </a:r>
            <a:r>
              <a:rPr dirty="0" lang="en-US"/>
              <a:t>Modulation</a:t>
            </a:r>
            <a:endParaRPr dirty="0" lang="en-US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176042"/>
            <a:ext cx="8073390" cy="5592444"/>
          </a:xfrm>
          <a:prstGeom prst="rect">
            <a:avLst/>
          </a:prstGeom>
        </p:spPr>
        <p:txBody>
          <a:bodyPr bIns="0" lIns="0" rIns="0" rtlCol="0" tIns="79374" vert="horz" wrap="square">
            <a:spAutoFit/>
          </a:bodyPr>
          <a:lstStyle/>
          <a:p>
            <a:pPr algn="l" indent="-343535" marL="355600">
              <a:lnSpc>
                <a:spcPct val="100000"/>
              </a:lnSpc>
              <a:spcBef>
                <a:spcPts val="6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A </a:t>
            </a:r>
            <a:r>
              <a:rPr dirty="0" lang="en-US" sz="2200">
                <a:latin typeface="Times New Roman"/>
              </a:rPr>
              <a:t>64 </a:t>
            </a:r>
            <a:r>
              <a:rPr dirty="0" lang="en-US" spc="-10" sz="2200">
                <a:latin typeface="Times New Roman"/>
              </a:rPr>
              <a:t>QAM can </a:t>
            </a:r>
            <a:r>
              <a:rPr dirty="0" lang="en-US" spc="-5" sz="2200">
                <a:latin typeface="Times New Roman"/>
              </a:rPr>
              <a:t>code 6 bit per</a:t>
            </a:r>
            <a:r>
              <a:rPr dirty="0" lang="en-US" spc="-7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symbol.</a:t>
            </a:r>
          </a:p>
          <a:p>
            <a:pPr algn="l" indent="-343535" marL="35560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Here</a:t>
            </a:r>
            <a:r>
              <a:rPr dirty="0" lang="en-US" spc="43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the</a:t>
            </a:r>
            <a:r>
              <a:rPr dirty="0" lang="en-US" spc="44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two</a:t>
            </a:r>
            <a:r>
              <a:rPr dirty="0" lang="en-US" spc="459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most</a:t>
            </a:r>
            <a:r>
              <a:rPr dirty="0" lang="en-US" spc="44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significant</a:t>
            </a:r>
            <a:r>
              <a:rPr dirty="0" lang="en-US" spc="45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bits</a:t>
            </a:r>
            <a:r>
              <a:rPr dirty="0" lang="en-US" spc="44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are</a:t>
            </a:r>
            <a:r>
              <a:rPr dirty="0" lang="en-US" spc="434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used</a:t>
            </a:r>
            <a:r>
              <a:rPr dirty="0" lang="en-US" spc="44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for</a:t>
            </a:r>
            <a:r>
              <a:rPr dirty="0" lang="en-US" spc="44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the</a:t>
            </a:r>
            <a:r>
              <a:rPr dirty="0" lang="en-US" spc="430" sz="2200">
                <a:latin typeface="Times New Roman"/>
              </a:rPr>
              <a:t> </a:t>
            </a:r>
            <a:r>
              <a:rPr dirty="0" err="1" lang="en-US" spc="-5" sz="2200">
                <a:latin typeface="Times New Roman"/>
              </a:rPr>
              <a:t>QPSK</a:t>
            </a:r>
            <a:r>
              <a:rPr dirty="0" lang="en-US" spc="44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signal</a:t>
            </a:r>
          </a:p>
          <a:p>
            <a:pPr algn="l" marL="355600">
              <a:lnSpc>
                <a:spcPct val="100000"/>
              </a:lnSpc>
              <a:spcBef>
                <a:spcPts val="5"/>
              </a:spcBef>
            </a:pPr>
            <a:r>
              <a:rPr dirty="0" lang="en-US" spc="-5" sz="2200">
                <a:latin typeface="Times New Roman"/>
              </a:rPr>
              <a:t>embedded in the </a:t>
            </a:r>
            <a:r>
              <a:rPr dirty="0" lang="en-US" spc="-10" sz="2200">
                <a:latin typeface="Times New Roman"/>
              </a:rPr>
              <a:t>QAM</a:t>
            </a:r>
            <a:r>
              <a:rPr dirty="0" lang="en-US" spc="4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signal.</a:t>
            </a:r>
          </a:p>
          <a:p>
            <a:pPr algn="l" indent="-343535" marL="355600" marR="635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If the reception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the signal is </a:t>
            </a:r>
            <a:r>
              <a:rPr dirty="0" lang="en-US" sz="2200">
                <a:latin typeface="Times New Roman"/>
              </a:rPr>
              <a:t>good </a:t>
            </a:r>
            <a:r>
              <a:rPr dirty="0" lang="en-US" spc="-10" sz="2200">
                <a:latin typeface="Times New Roman"/>
              </a:rPr>
              <a:t>the </a:t>
            </a:r>
            <a:r>
              <a:rPr dirty="0" lang="en-US" spc="-5" sz="2200">
                <a:latin typeface="Times New Roman"/>
              </a:rPr>
              <a:t>entire </a:t>
            </a:r>
            <a:r>
              <a:rPr dirty="0" lang="en-US" sz="2200">
                <a:latin typeface="Times New Roman"/>
              </a:rPr>
              <a:t>QAM </a:t>
            </a:r>
            <a:r>
              <a:rPr dirty="0" lang="en-US" spc="-5" sz="2200">
                <a:latin typeface="Times New Roman"/>
              </a:rPr>
              <a:t>constellation  </a:t>
            </a:r>
            <a:r>
              <a:rPr dirty="0" lang="en-US" spc="-10" sz="2200">
                <a:latin typeface="Times New Roman"/>
              </a:rPr>
              <a:t>can </a:t>
            </a:r>
            <a:r>
              <a:rPr dirty="0" lang="en-US" sz="2200">
                <a:latin typeface="Times New Roman"/>
              </a:rPr>
              <a:t>be</a:t>
            </a:r>
            <a:r>
              <a:rPr dirty="0" lang="en-US" spc="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resolved.</a:t>
            </a:r>
          </a:p>
          <a:p>
            <a:pPr algn="l" indent="-343535" marL="35560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Under</a:t>
            </a:r>
            <a:r>
              <a:rPr dirty="0" lang="en-US" spc="2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poor</a:t>
            </a:r>
            <a:r>
              <a:rPr dirty="0" lang="en-US" spc="26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reception</a:t>
            </a:r>
            <a:r>
              <a:rPr dirty="0" lang="en-US" spc="28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conditions,</a:t>
            </a:r>
            <a:r>
              <a:rPr dirty="0" lang="en-US" spc="27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e.g.,</a:t>
            </a:r>
            <a:r>
              <a:rPr dirty="0" lang="en-US" spc="2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with</a:t>
            </a:r>
            <a:r>
              <a:rPr dirty="0" lang="en-US" spc="28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moving</a:t>
            </a:r>
            <a:r>
              <a:rPr dirty="0" lang="en-US" spc="2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receivers,</a:t>
            </a:r>
            <a:r>
              <a:rPr dirty="0" lang="en-US" spc="27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only</a:t>
            </a:r>
          </a:p>
          <a:p>
            <a:pPr algn="l" marL="355600">
              <a:lnSpc>
                <a:spcPct val="100000"/>
              </a:lnSpc>
              <a:spcBef>
                <a:spcPts val="5"/>
              </a:spcBef>
            </a:pPr>
            <a:r>
              <a:rPr dirty="0" lang="en-US" spc="-5" sz="2200">
                <a:latin typeface="Times New Roman"/>
              </a:rPr>
              <a:t>the </a:t>
            </a:r>
            <a:r>
              <a:rPr dirty="0" err="1" lang="en-US" spc="-5" sz="2200">
                <a:latin typeface="Times New Roman"/>
              </a:rPr>
              <a:t>QPSK</a:t>
            </a:r>
            <a:r>
              <a:rPr dirty="0" lang="en-US" spc="-5" sz="2200">
                <a:latin typeface="Times New Roman"/>
              </a:rPr>
              <a:t> portion </a:t>
            </a:r>
            <a:r>
              <a:rPr dirty="0" lang="en-US" spc="-10" sz="2200">
                <a:latin typeface="Times New Roman"/>
              </a:rPr>
              <a:t>can </a:t>
            </a:r>
            <a:r>
              <a:rPr dirty="0" lang="en-US" sz="2200">
                <a:latin typeface="Times New Roman"/>
              </a:rPr>
              <a:t>be</a:t>
            </a:r>
            <a:r>
              <a:rPr dirty="0" lang="en-US" spc="3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resolved.</a:t>
            </a:r>
          </a:p>
          <a:p>
            <a:pPr algn="l" indent="-343535" marL="355600" marR="508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A high priority data stream in </a:t>
            </a:r>
            <a:r>
              <a:rPr dirty="0" err="1" lang="en-US" spc="-10" sz="2200">
                <a:latin typeface="Times New Roman"/>
              </a:rPr>
              <a:t>DVB-T</a:t>
            </a:r>
            <a:r>
              <a:rPr dirty="0" lang="en-US" spc="-1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is coded with </a:t>
            </a:r>
            <a:r>
              <a:rPr dirty="0" err="1" lang="en-US" spc="-5" sz="2200">
                <a:latin typeface="Times New Roman"/>
              </a:rPr>
              <a:t>QPSK</a:t>
            </a:r>
            <a:r>
              <a:rPr dirty="0" lang="en-US" spc="-5" sz="2200">
                <a:latin typeface="Times New Roman"/>
              </a:rPr>
              <a:t> using the  two </a:t>
            </a:r>
            <a:r>
              <a:rPr dirty="0" lang="en-US" spc="-10" sz="2200">
                <a:latin typeface="Times New Roman"/>
              </a:rPr>
              <a:t>most </a:t>
            </a:r>
            <a:r>
              <a:rPr dirty="0" lang="en-US" spc="-5" sz="2200">
                <a:latin typeface="Times New Roman"/>
              </a:rPr>
              <a:t>significant</a:t>
            </a:r>
            <a:r>
              <a:rPr dirty="0" lang="en-US" spc="4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bits.</a:t>
            </a:r>
          </a:p>
          <a:p>
            <a:pPr algn="l" indent="-343535" marL="3556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remaining 4 bits represent low </a:t>
            </a:r>
            <a:r>
              <a:rPr dirty="0" lang="en-US" sz="2200">
                <a:latin typeface="Times New Roman"/>
              </a:rPr>
              <a:t>priority</a:t>
            </a:r>
            <a:r>
              <a:rPr dirty="0" lang="en-US" spc="7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data.</a:t>
            </a:r>
          </a:p>
          <a:p>
            <a:pPr algn="l" indent="-287019" lvl="1" marL="756285" marR="6985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dirty="0" lang="en-US" spc="-5" sz="2200">
                <a:latin typeface="Times New Roman"/>
              </a:rPr>
              <a:t>For TV this could </a:t>
            </a:r>
            <a:r>
              <a:rPr dirty="0" lang="en-US" spc="-10" sz="2200">
                <a:latin typeface="Times New Roman"/>
              </a:rPr>
              <a:t>mean </a:t>
            </a:r>
            <a:r>
              <a:rPr dirty="0" lang="en-US" spc="-5" sz="2200">
                <a:latin typeface="Times New Roman"/>
              </a:rPr>
              <a:t>that the standard resolution data stream  is coded with high </a:t>
            </a:r>
            <a:r>
              <a:rPr dirty="0" lang="en-US" spc="-20" sz="2200">
                <a:latin typeface="Times New Roman"/>
              </a:rPr>
              <a:t>priority, </a:t>
            </a:r>
            <a:r>
              <a:rPr dirty="0" lang="en-US" spc="-5" sz="2200">
                <a:latin typeface="Times New Roman"/>
              </a:rPr>
              <a:t>the high resolution information with  low </a:t>
            </a:r>
            <a:r>
              <a:rPr dirty="0" lang="en-US" spc="-15" sz="2200">
                <a:latin typeface="Times New Roman"/>
              </a:rPr>
              <a:t>priority.</a:t>
            </a:r>
          </a:p>
          <a:p>
            <a:pPr algn="l" indent="-287019" lvl="1" marL="756285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dirty="0" lang="en-US" spc="-5" sz="2200">
                <a:latin typeface="Times New Roman"/>
              </a:rPr>
              <a:t>If</a:t>
            </a:r>
            <a:r>
              <a:rPr dirty="0" lang="en-US" spc="17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the</a:t>
            </a:r>
            <a:r>
              <a:rPr dirty="0" lang="en-US" spc="18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signal</a:t>
            </a:r>
            <a:r>
              <a:rPr dirty="0" lang="en-US" spc="180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is</a:t>
            </a:r>
            <a:r>
              <a:rPr dirty="0" lang="en-US" spc="17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distorted,</a:t>
            </a:r>
            <a:r>
              <a:rPr dirty="0" lang="en-US" spc="18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at</a:t>
            </a:r>
            <a:r>
              <a:rPr dirty="0" lang="en-US" spc="16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least</a:t>
            </a:r>
            <a:r>
              <a:rPr dirty="0" lang="en-US" spc="17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the</a:t>
            </a:r>
            <a:r>
              <a:rPr dirty="0" lang="en-US" spc="18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standard</a:t>
            </a:r>
            <a:r>
              <a:rPr dirty="0" lang="en-US" spc="18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TV</a:t>
            </a:r>
            <a:r>
              <a:rPr dirty="0" lang="en-US" spc="13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resolution</a:t>
            </a:r>
            <a:r>
              <a:rPr dirty="0" lang="en-US" spc="180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can</a:t>
            </a:r>
          </a:p>
          <a:p>
            <a:pPr algn="l" marL="756285">
              <a:lnSpc>
                <a:spcPct val="100000"/>
              </a:lnSpc>
            </a:pPr>
            <a:r>
              <a:rPr dirty="0" lang="en-US" sz="2200">
                <a:latin typeface="Times New Roman"/>
              </a:rPr>
              <a:t>be</a:t>
            </a:r>
            <a:r>
              <a:rPr dirty="0" lang="en-US" spc="-1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received.</a:t>
            </a:r>
            <a:endParaRPr dirty="0" lang="en-US" spc="-5" sz="2200">
              <a:latin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3073145" y="509981"/>
            <a:ext cx="3112135" cy="57467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2.6.</a:t>
            </a:r>
            <a:r>
              <a:rPr dirty="0" lang="en-US" spc="-50"/>
              <a:t> </a:t>
            </a:r>
            <a:r>
              <a:rPr dirty="0" lang="en-US" spc="-5"/>
              <a:t>Modulation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319529"/>
            <a:ext cx="8072120" cy="5226049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algn="l" marL="12700">
              <a:lnSpc>
                <a:spcPct val="100000"/>
              </a:lnSpc>
              <a:spcBef>
                <a:spcPts val="95"/>
              </a:spcBef>
            </a:pPr>
            <a:r>
              <a:rPr b="1" dirty="0" lang="en-US" sz="2200">
                <a:latin typeface="Times New Roman"/>
              </a:rPr>
              <a:t>2.6.6. </a:t>
            </a:r>
            <a:r>
              <a:rPr b="1" dirty="0" err="1" lang="en-US" spc="-5" sz="2200">
                <a:latin typeface="Times New Roman"/>
              </a:rPr>
              <a:t>Multi-carrier</a:t>
            </a:r>
            <a:r>
              <a:rPr b="1" dirty="0" lang="en-US" spc="-40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modulation</a:t>
            </a:r>
          </a:p>
          <a:p>
            <a:pPr indent="-343535" marL="355600" marR="5080">
              <a:lnSpc>
                <a:spcPct val="100000"/>
              </a:lnSpc>
              <a:spcBef>
                <a:spcPts val="17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S</a:t>
            </a:r>
            <a:r>
              <a:rPr dirty="0" lang="en-US" sz="2200">
                <a:latin typeface="Times New Roman"/>
              </a:rPr>
              <a:t>p</a:t>
            </a:r>
            <a:r>
              <a:rPr dirty="0" lang="en-US" spc="-5" sz="2200">
                <a:latin typeface="Times New Roman"/>
              </a:rPr>
              <a:t>eci</a:t>
            </a:r>
            <a:r>
              <a:rPr dirty="0" lang="en-US" spc="-15" sz="2200">
                <a:latin typeface="Times New Roman"/>
              </a:rPr>
              <a:t>a</a:t>
            </a:r>
            <a:r>
              <a:rPr dirty="0" lang="en-US" spc="-5" sz="2200">
                <a:latin typeface="Times New Roman"/>
              </a:rPr>
              <a:t>l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25" sz="2200">
                <a:latin typeface="Times New Roman"/>
              </a:rPr>
              <a:t>m</a:t>
            </a:r>
            <a:r>
              <a:rPr dirty="0" lang="en-US" spc="-5" sz="2200">
                <a:latin typeface="Times New Roman"/>
              </a:rPr>
              <a:t>o</a:t>
            </a:r>
            <a:r>
              <a:rPr dirty="0" lang="en-US" sz="2200">
                <a:latin typeface="Times New Roman"/>
              </a:rPr>
              <a:t>d</a:t>
            </a:r>
            <a:r>
              <a:rPr dirty="0" lang="en-US" spc="-5" sz="2200">
                <a:latin typeface="Times New Roman"/>
              </a:rPr>
              <a:t>ulation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sch</a:t>
            </a:r>
            <a:r>
              <a:rPr dirty="0" lang="en-US" spc="-25" sz="2200">
                <a:latin typeface="Times New Roman"/>
              </a:rPr>
              <a:t>e</a:t>
            </a:r>
            <a:r>
              <a:rPr dirty="0" lang="en-US" spc="-5" sz="2200">
                <a:latin typeface="Times New Roman"/>
              </a:rPr>
              <a:t>m</a:t>
            </a:r>
            <a:r>
              <a:rPr dirty="0" lang="en-US" spc="-15" sz="2200">
                <a:latin typeface="Times New Roman"/>
              </a:rPr>
              <a:t>e</a:t>
            </a:r>
            <a:r>
              <a:rPr dirty="0" lang="en-US" spc="-5" sz="2200">
                <a:latin typeface="Times New Roman"/>
              </a:rPr>
              <a:t>s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that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stand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20" sz="2200">
                <a:latin typeface="Times New Roman"/>
              </a:rPr>
              <a:t>s</a:t>
            </a:r>
            <a:r>
              <a:rPr dirty="0" lang="en-US" spc="-5" sz="2200">
                <a:latin typeface="Times New Roman"/>
              </a:rPr>
              <a:t>o</a:t>
            </a:r>
            <a:r>
              <a:rPr dirty="0" lang="en-US" spc="-20" sz="2200">
                <a:latin typeface="Times New Roman"/>
              </a:rPr>
              <a:t>m</a:t>
            </a:r>
            <a:r>
              <a:rPr dirty="0" lang="en-US" spc="-5" sz="2200">
                <a:latin typeface="Times New Roman"/>
              </a:rPr>
              <a:t>ewhat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apart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fr</a:t>
            </a:r>
            <a:r>
              <a:rPr dirty="0" lang="en-US" spc="10" sz="2200">
                <a:latin typeface="Times New Roman"/>
              </a:rPr>
              <a:t>o</a:t>
            </a:r>
            <a:r>
              <a:rPr dirty="0" lang="en-US" spc="-5" sz="2200">
                <a:latin typeface="Times New Roman"/>
              </a:rPr>
              <a:t>m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the  </a:t>
            </a:r>
            <a:r>
              <a:rPr dirty="0" lang="en-US" spc="-5" sz="2200">
                <a:latin typeface="Times New Roman"/>
              </a:rPr>
              <a:t>others</a:t>
            </a:r>
            <a:r>
              <a:rPr dirty="0" lang="en-US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are,</a:t>
            </a:r>
          </a:p>
          <a:p>
            <a:pPr indent="-287019" lvl="1" marL="756285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b="1" dirty="0" err="1" lang="en-US" spc="-5" sz="2200">
                <a:latin typeface="Times New Roman"/>
              </a:rPr>
              <a:t>multi-carrier</a:t>
            </a:r>
            <a:r>
              <a:rPr b="1" dirty="0" lang="en-US" spc="-5" sz="2200">
                <a:latin typeface="Times New Roman"/>
              </a:rPr>
              <a:t> modulation</a:t>
            </a:r>
            <a:r>
              <a:rPr b="1" dirty="0" lang="en-US" spc="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(</a:t>
            </a:r>
            <a:r>
              <a:rPr dirty="0" err="1" lang="en-US" spc="-5" sz="2200">
                <a:latin typeface="Times New Roman"/>
              </a:rPr>
              <a:t>MCM</a:t>
            </a:r>
            <a:r>
              <a:rPr dirty="0" lang="en-US" spc="-5" sz="2200">
                <a:latin typeface="Times New Roman"/>
              </a:rPr>
              <a:t>),</a:t>
            </a:r>
          </a:p>
          <a:p>
            <a:pPr indent="-287019" lvl="1" marL="756285">
              <a:lnSpc>
                <a:spcPct val="100000"/>
              </a:lnSpc>
              <a:spcBef>
                <a:spcPts val="525"/>
              </a:spcBef>
              <a:buFont typeface="Arial"/>
              <a:buChar char="–"/>
            </a:pPr>
            <a:r>
              <a:rPr b="1" dirty="0" lang="en-US" spc="-5" sz="2200">
                <a:latin typeface="Times New Roman"/>
              </a:rPr>
              <a:t>orthogonal </a:t>
            </a:r>
            <a:r>
              <a:rPr b="1" dirty="0" lang="en-US" spc="-10" sz="2200">
                <a:latin typeface="Times New Roman"/>
              </a:rPr>
              <a:t>frequency </a:t>
            </a:r>
            <a:r>
              <a:rPr b="1" dirty="0" lang="en-US" spc="-5" sz="2200">
                <a:latin typeface="Times New Roman"/>
              </a:rPr>
              <a:t>division multiplexing </a:t>
            </a:r>
            <a:r>
              <a:rPr dirty="0" lang="en-US" spc="-5" sz="2200">
                <a:latin typeface="Times New Roman"/>
              </a:rPr>
              <a:t>(</a:t>
            </a:r>
            <a:r>
              <a:rPr dirty="0" err="1" lang="en-US" spc="-5" sz="2200">
                <a:latin typeface="Times New Roman"/>
              </a:rPr>
              <a:t>OFDM</a:t>
            </a:r>
            <a:r>
              <a:rPr dirty="0" lang="en-US" spc="-5" sz="2200">
                <a:latin typeface="Times New Roman"/>
              </a:rPr>
              <a:t>)</a:t>
            </a:r>
            <a:r>
              <a:rPr dirty="0" lang="en-US" spc="114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or</a:t>
            </a:r>
          </a:p>
          <a:p>
            <a:pPr indent="-287019" lvl="1" marL="756285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b="1" dirty="0" lang="en-US" spc="-5" sz="2200">
                <a:latin typeface="Times New Roman"/>
              </a:rPr>
              <a:t>coded </a:t>
            </a:r>
            <a:r>
              <a:rPr b="1" dirty="0" err="1" lang="en-US" spc="-5" sz="2200">
                <a:latin typeface="Times New Roman"/>
              </a:rPr>
              <a:t>OFDM</a:t>
            </a:r>
            <a:r>
              <a:rPr b="1" dirty="0" lang="en-US" spc="-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(</a:t>
            </a:r>
            <a:r>
              <a:rPr dirty="0" err="1" lang="en-US" spc="-5" sz="2200">
                <a:latin typeface="Times New Roman"/>
              </a:rPr>
              <a:t>COFDM</a:t>
            </a:r>
            <a:r>
              <a:rPr dirty="0" lang="en-US" spc="-5" sz="2200">
                <a:latin typeface="Times New Roman"/>
              </a:rPr>
              <a:t>) </a:t>
            </a:r>
            <a:r>
              <a:rPr dirty="0" lang="en-US" sz="2200">
                <a:latin typeface="Times New Roman"/>
              </a:rPr>
              <a:t>that</a:t>
            </a:r>
            <a:r>
              <a:rPr dirty="0" lang="en-US" spc="3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are</a:t>
            </a:r>
          </a:p>
          <a:p>
            <a:pPr indent="-228600" lvl="2" marL="1155699" marR="635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used in the context </a:t>
            </a:r>
            <a:r>
              <a:rPr dirty="0" lang="en-US" sz="2200">
                <a:latin typeface="Times New Roman"/>
              </a:rPr>
              <a:t>of the </a:t>
            </a:r>
            <a:r>
              <a:rPr dirty="0" lang="en-US" spc="-5" sz="2200">
                <a:latin typeface="Times New Roman"/>
              </a:rPr>
              <a:t>European digital radio </a:t>
            </a:r>
            <a:r>
              <a:rPr dirty="0" lang="en-US" spc="-10" sz="2200">
                <a:latin typeface="Times New Roman"/>
              </a:rPr>
              <a:t>system DAB  </a:t>
            </a:r>
            <a:r>
              <a:rPr dirty="0" lang="en-US" spc="-5" sz="2200">
                <a:latin typeface="Times New Roman"/>
              </a:rPr>
              <a:t>and the </a:t>
            </a:r>
            <a:r>
              <a:rPr dirty="0" err="1" lang="en-US" spc="-5" sz="2200">
                <a:latin typeface="Times New Roman"/>
              </a:rPr>
              <a:t>WLAN</a:t>
            </a:r>
            <a:r>
              <a:rPr dirty="0" lang="en-US" spc="-5" sz="2200">
                <a:latin typeface="Times New Roman"/>
              </a:rPr>
              <a:t> standards IEEE </a:t>
            </a:r>
            <a:r>
              <a:rPr dirty="0" lang="en-US" spc="-15" sz="2200">
                <a:latin typeface="Times New Roman"/>
              </a:rPr>
              <a:t>802.11a </a:t>
            </a:r>
            <a:r>
              <a:rPr dirty="0" lang="en-US" spc="-5" sz="2200">
                <a:latin typeface="Times New Roman"/>
              </a:rPr>
              <a:t>and</a:t>
            </a:r>
            <a:r>
              <a:rPr dirty="0" lang="en-US" spc="4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HiperLAN2.</a:t>
            </a:r>
          </a:p>
          <a:p>
            <a:pPr algn="l" indent="-343535" marL="355600">
              <a:lnSpc>
                <a:spcPct val="100000"/>
              </a:lnSpc>
              <a:spcBef>
                <a:spcPts val="17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</a:t>
            </a:r>
            <a:r>
              <a:rPr dirty="0" lang="en-US" spc="-10" sz="2200">
                <a:latin typeface="Times New Roman"/>
              </a:rPr>
              <a:t>main </a:t>
            </a:r>
            <a:r>
              <a:rPr dirty="0" lang="en-US" spc="-5" sz="2200">
                <a:latin typeface="Times New Roman"/>
              </a:rPr>
              <a:t>attraction of </a:t>
            </a:r>
            <a:r>
              <a:rPr dirty="0" err="1" lang="en-US" spc="-5" sz="2200">
                <a:latin typeface="Times New Roman"/>
              </a:rPr>
              <a:t>MCM</a:t>
            </a:r>
            <a:r>
              <a:rPr dirty="0" lang="en-US" spc="-5" sz="2200">
                <a:latin typeface="Times New Roman"/>
              </a:rPr>
              <a:t> is its good ISI mitigation</a:t>
            </a:r>
            <a:r>
              <a:rPr dirty="0" lang="en-US" spc="120" sz="2200">
                <a:latin typeface="Times New Roman"/>
              </a:rPr>
              <a:t> </a:t>
            </a:r>
            <a:r>
              <a:rPr dirty="0" lang="en-US" spc="-15" sz="2200">
                <a:latin typeface="Times New Roman"/>
              </a:rPr>
              <a:t>property.</a:t>
            </a:r>
          </a:p>
          <a:p>
            <a:pPr algn="l" indent="-343535" marL="3556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Higher bit rates are </a:t>
            </a:r>
            <a:r>
              <a:rPr dirty="0" lang="en-US" spc="-10" sz="2200">
                <a:latin typeface="Times New Roman"/>
              </a:rPr>
              <a:t>more </a:t>
            </a:r>
            <a:r>
              <a:rPr dirty="0" lang="en-US" spc="-5" sz="2200">
                <a:latin typeface="Times New Roman"/>
              </a:rPr>
              <a:t>vulnerable to</a:t>
            </a:r>
            <a:r>
              <a:rPr dirty="0" lang="en-US" spc="8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ISI.</a:t>
            </a:r>
          </a:p>
          <a:p>
            <a:pPr algn="l" indent="-343535" marL="355600" marR="635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err="1" lang="en-US" spc="-5" sz="2200">
                <a:latin typeface="Times New Roman"/>
              </a:rPr>
              <a:t>MCM</a:t>
            </a:r>
            <a:r>
              <a:rPr dirty="0" lang="en-US" spc="-5" sz="2200">
                <a:latin typeface="Times New Roman"/>
              </a:rPr>
              <a:t> splits </a:t>
            </a:r>
            <a:r>
              <a:rPr dirty="0" lang="en-US" sz="2200">
                <a:latin typeface="Times New Roman"/>
              </a:rPr>
              <a:t>the </a:t>
            </a:r>
            <a:r>
              <a:rPr dirty="0" lang="en-US" spc="-5" sz="2200">
                <a:latin typeface="Times New Roman"/>
              </a:rPr>
              <a:t>high bit rate stream into many lower </a:t>
            </a:r>
            <a:r>
              <a:rPr dirty="0" lang="en-US" sz="2200">
                <a:latin typeface="Times New Roman"/>
              </a:rPr>
              <a:t>bit </a:t>
            </a:r>
            <a:r>
              <a:rPr dirty="0" lang="en-US" spc="-5" sz="2200">
                <a:latin typeface="Times New Roman"/>
              </a:rPr>
              <a:t>rate  streams, each stream </a:t>
            </a:r>
            <a:r>
              <a:rPr dirty="0" lang="en-US" sz="2200">
                <a:latin typeface="Times New Roman"/>
              </a:rPr>
              <a:t>being </a:t>
            </a:r>
            <a:r>
              <a:rPr dirty="0" lang="en-US" spc="-5" sz="2200">
                <a:latin typeface="Times New Roman"/>
              </a:rPr>
              <a:t>sent using an independent carrier  </a:t>
            </a:r>
            <a:r>
              <a:rPr dirty="0" lang="en-US" spc="-15" sz="2200">
                <a:latin typeface="Times New Roman"/>
              </a:rPr>
              <a:t>frequency.</a:t>
            </a:r>
            <a:endParaRPr dirty="0" lang="en-US" spc="-15" sz="2200">
              <a:latin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3073145" y="533527"/>
            <a:ext cx="3112770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2.6.</a:t>
            </a:r>
            <a:r>
              <a:rPr dirty="0" lang="en-US" spc="-90"/>
              <a:t> </a:t>
            </a:r>
            <a:r>
              <a:rPr dirty="0" lang="en-US"/>
              <a:t>Modulation</a:t>
            </a:r>
            <a:endParaRPr dirty="0" lang="en-US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624024"/>
            <a:ext cx="8071484" cy="696595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indent="-343535" marL="35560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If,</a:t>
            </a:r>
            <a:r>
              <a:rPr dirty="0" lang="en-US" spc="15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for</a:t>
            </a:r>
            <a:r>
              <a:rPr dirty="0" lang="en-US" spc="15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example,</a:t>
            </a:r>
            <a:r>
              <a:rPr dirty="0" lang="en-US" spc="16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n</a:t>
            </a:r>
            <a:r>
              <a:rPr dirty="0" lang="en-US" spc="15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symbols/s</a:t>
            </a:r>
            <a:r>
              <a:rPr dirty="0" lang="en-US" spc="15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have</a:t>
            </a:r>
            <a:r>
              <a:rPr dirty="0" lang="en-US" spc="15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to</a:t>
            </a:r>
            <a:r>
              <a:rPr dirty="0" lang="en-US" spc="15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be</a:t>
            </a:r>
            <a:r>
              <a:rPr dirty="0" lang="en-US" spc="13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transmitted,</a:t>
            </a:r>
            <a:r>
              <a:rPr dirty="0" lang="en-US" spc="1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each</a:t>
            </a:r>
            <a:r>
              <a:rPr dirty="0" lang="en-US" spc="15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subcarrier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lang="en-US" spc="-5" sz="2200">
                <a:latin typeface="Times New Roman"/>
              </a:rPr>
              <a:t>transmits n/c symbols/s with c being the number </a:t>
            </a:r>
            <a:r>
              <a:rPr dirty="0" lang="en-US" sz="2200">
                <a:latin typeface="Times New Roman"/>
              </a:rPr>
              <a:t>of</a:t>
            </a:r>
            <a:r>
              <a:rPr dirty="0" lang="en-US" spc="11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subcarriers.</a:t>
            </a:r>
            <a:endParaRPr dirty="0" lang="en-US" spc="-5" sz="2200">
              <a:latin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 rot="0">
            <a:off x="957102" y="2886446"/>
            <a:ext cx="7544134" cy="2895239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3073145" y="434085"/>
            <a:ext cx="3112770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2.6.</a:t>
            </a:r>
            <a:r>
              <a:rPr dirty="0" lang="en-US" spc="-90"/>
              <a:t> </a:t>
            </a:r>
            <a:r>
              <a:rPr dirty="0" lang="en-US"/>
              <a:t>Modulation</a:t>
            </a:r>
            <a:endParaRPr dirty="0" lang="en-US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252241"/>
            <a:ext cx="8072754" cy="1165859"/>
          </a:xfrm>
          <a:prstGeom prst="rect">
            <a:avLst/>
          </a:prstGeom>
        </p:spPr>
        <p:txBody>
          <a:bodyPr bIns="0" lIns="0" rIns="0" rtlCol="0" tIns="79374" vert="horz" wrap="square">
            <a:spAutoFit/>
          </a:bodyPr>
          <a:lstStyle/>
          <a:p>
            <a:pPr indent="-343535" marL="355600">
              <a:lnSpc>
                <a:spcPct val="100000"/>
              </a:lnSpc>
              <a:spcBef>
                <a:spcPts val="6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Figure </a:t>
            </a:r>
            <a:r>
              <a:rPr dirty="0" lang="en-US" sz="2200">
                <a:latin typeface="Times New Roman"/>
              </a:rPr>
              <a:t>2.31 </a:t>
            </a:r>
            <a:r>
              <a:rPr dirty="0" lang="en-US" spc="-5" sz="2200">
                <a:latin typeface="Times New Roman"/>
              </a:rPr>
              <a:t>shows the </a:t>
            </a:r>
            <a:r>
              <a:rPr b="1" dirty="0" lang="en-US" spc="-5" sz="2200">
                <a:latin typeface="Times New Roman"/>
              </a:rPr>
              <a:t>superposition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orthogonal</a:t>
            </a:r>
            <a:r>
              <a:rPr dirty="0" lang="en-US" spc="4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frequencies.</a:t>
            </a:r>
          </a:p>
          <a:p>
            <a:pPr indent="-343535" marL="35560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</a:t>
            </a:r>
            <a:r>
              <a:rPr dirty="0" lang="en-US" spc="-5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m</a:t>
            </a:r>
            <a:r>
              <a:rPr dirty="0" lang="en-US" spc="-20" sz="2200">
                <a:latin typeface="Times New Roman"/>
              </a:rPr>
              <a:t>a</a:t>
            </a:r>
            <a:r>
              <a:rPr dirty="0" lang="en-US" spc="-5" sz="2200">
                <a:latin typeface="Times New Roman"/>
              </a:rPr>
              <a:t>x</a:t>
            </a:r>
            <a:r>
              <a:rPr dirty="0" lang="en-US" spc="10" sz="2200">
                <a:latin typeface="Times New Roman"/>
              </a:rPr>
              <a:t>i</a:t>
            </a:r>
            <a:r>
              <a:rPr dirty="0" lang="en-US" spc="-25" sz="2200">
                <a:latin typeface="Times New Roman"/>
              </a:rPr>
              <a:t>m</a:t>
            </a:r>
            <a:r>
              <a:rPr dirty="0" lang="en-US" spc="10" sz="2200">
                <a:latin typeface="Times New Roman"/>
              </a:rPr>
              <a:t>u</a:t>
            </a:r>
            <a:r>
              <a:rPr dirty="0" lang="en-US" spc="-5" sz="2200">
                <a:latin typeface="Times New Roman"/>
              </a:rPr>
              <a:t>m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of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one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subcarrier</a:t>
            </a:r>
            <a:r>
              <a:rPr dirty="0" lang="en-US" sz="2200">
                <a:latin typeface="Times New Roman"/>
              </a:rPr>
              <a:t/>
            </a:r>
            <a:r>
              <a:rPr dirty="0" lang="en-US" sz="2200">
                <a:latin typeface="Times New Roman"/>
              </a:rPr>
              <a:t>f</a:t>
            </a:r>
            <a:r>
              <a:rPr dirty="0" lang="en-US" spc="-5" sz="2200">
                <a:latin typeface="Times New Roman"/>
              </a:rPr>
              <a:t>re</a:t>
            </a:r>
            <a:r>
              <a:rPr dirty="0" lang="en-US" spc="5" sz="2200">
                <a:latin typeface="Times New Roman"/>
              </a:rPr>
              <a:t>q</a:t>
            </a:r>
            <a:r>
              <a:rPr dirty="0" lang="en-US" spc="-5" sz="2200">
                <a:latin typeface="Times New Roman"/>
              </a:rPr>
              <a:t>uen</a:t>
            </a:r>
            <a:r>
              <a:rPr dirty="0" lang="en-US" spc="-20" sz="2200">
                <a:latin typeface="Times New Roman"/>
              </a:rPr>
              <a:t>c</a:t>
            </a:r>
            <a:r>
              <a:rPr dirty="0" lang="en-US" spc="-5" sz="2200">
                <a:latin typeface="Times New Roman"/>
              </a:rPr>
              <a:t>y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appears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exa</a:t>
            </a:r>
            <a:r>
              <a:rPr dirty="0" lang="en-US" spc="-15" sz="2200">
                <a:latin typeface="Times New Roman"/>
              </a:rPr>
              <a:t>c</a:t>
            </a:r>
            <a:r>
              <a:rPr dirty="0" lang="en-US" spc="-5" sz="2200">
                <a:latin typeface="Times New Roman"/>
              </a:rPr>
              <a:t>tly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10" sz="2200">
                <a:latin typeface="Times New Roman"/>
              </a:rPr>
              <a:t>a</a:t>
            </a:r>
            <a:r>
              <a:rPr dirty="0" lang="en-US" spc="-5" sz="2200">
                <a:latin typeface="Times New Roman"/>
              </a:rPr>
              <a:t>t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a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lang="en-US" spc="-5" sz="2200">
                <a:latin typeface="Times New Roman"/>
              </a:rPr>
              <a:t>frequency where all other subcarriers equal</a:t>
            </a:r>
            <a:r>
              <a:rPr dirty="0" lang="en-US" spc="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zero.</a:t>
            </a:r>
            <a:endParaRPr dirty="0" lang="en-US" spc="-5" sz="2200">
              <a:latin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 rot="0">
            <a:off x="535940" y="4471796"/>
            <a:ext cx="8074658" cy="217170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algn="l" indent="-343535" marL="355600" marR="508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Using this </a:t>
            </a:r>
            <a:r>
              <a:rPr dirty="0" lang="en-US" spc="-10" sz="2200">
                <a:latin typeface="Times New Roman"/>
              </a:rPr>
              <a:t>scheme, </a:t>
            </a:r>
            <a:r>
              <a:rPr dirty="0" lang="en-US" sz="2200">
                <a:latin typeface="Times New Roman"/>
              </a:rPr>
              <a:t>frequency </a:t>
            </a:r>
            <a:r>
              <a:rPr dirty="0" lang="en-US" spc="-5" sz="2200">
                <a:latin typeface="Times New Roman"/>
              </a:rPr>
              <a:t>selective fading only influences some  subcarriers, and not the whole signal – an additional benefit </a:t>
            </a:r>
            <a:r>
              <a:rPr dirty="0" lang="en-US" sz="2200">
                <a:latin typeface="Times New Roman"/>
              </a:rPr>
              <a:t>of  </a:t>
            </a:r>
            <a:r>
              <a:rPr dirty="0" err="1" lang="en-US" spc="-5" sz="2200">
                <a:latin typeface="Times New Roman"/>
              </a:rPr>
              <a:t>MCM</a:t>
            </a:r>
            <a:r>
              <a:rPr dirty="0" lang="en-US" spc="-5" sz="2200">
                <a:latin typeface="Times New Roman"/>
              </a:rPr>
              <a:t>.</a:t>
            </a:r>
          </a:p>
          <a:p>
            <a:pPr algn="l" indent="-343535" marL="355600" marR="6985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30" sz="2200">
                <a:latin typeface="Times New Roman"/>
              </a:rPr>
              <a:t>Typically, </a:t>
            </a:r>
            <a:r>
              <a:rPr dirty="0" err="1" lang="en-US" spc="-10" sz="2200">
                <a:latin typeface="Times New Roman"/>
              </a:rPr>
              <a:t>MCM</a:t>
            </a:r>
            <a:r>
              <a:rPr dirty="0" lang="en-US" spc="-1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transmits symbols with </a:t>
            </a:r>
            <a:r>
              <a:rPr dirty="0" lang="en-US" sz="2200">
                <a:latin typeface="Times New Roman"/>
              </a:rPr>
              <a:t>guard </a:t>
            </a:r>
            <a:r>
              <a:rPr dirty="0" lang="en-US" spc="-5" sz="2200">
                <a:latin typeface="Times New Roman"/>
              </a:rPr>
              <a:t>spaces between  single symbols </a:t>
            </a:r>
            <a:r>
              <a:rPr dirty="0" lang="en-US" sz="2200">
                <a:latin typeface="Times New Roman"/>
              </a:rPr>
              <a:t>or </a:t>
            </a:r>
            <a:r>
              <a:rPr dirty="0" lang="en-US" spc="-5" sz="2200">
                <a:latin typeface="Times New Roman"/>
              </a:rPr>
              <a:t>groups </a:t>
            </a:r>
            <a:r>
              <a:rPr dirty="0" lang="en-US" sz="2200">
                <a:latin typeface="Times New Roman"/>
              </a:rPr>
              <a:t>of</a:t>
            </a:r>
            <a:r>
              <a:rPr dirty="0" lang="en-US" spc="-5" sz="2200">
                <a:latin typeface="Times New Roman"/>
              </a:rPr>
              <a:t> symbols.</a:t>
            </a:r>
          </a:p>
          <a:p>
            <a:pPr indent="-343535" marL="3556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This helps the receiver to handle </a:t>
            </a:r>
            <a:r>
              <a:rPr dirty="0" err="1" lang="en-US" spc="-5" sz="2200">
                <a:latin typeface="Times New Roman"/>
              </a:rPr>
              <a:t>multi-path</a:t>
            </a:r>
            <a:r>
              <a:rPr dirty="0" lang="en-US" spc="6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propagation.</a:t>
            </a:r>
            <a:endParaRPr dirty="0" lang="en-US" sz="2200">
              <a:latin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 rot="0">
            <a:off x="609600" y="2596534"/>
            <a:ext cx="7924800" cy="1720645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3073145" y="533527"/>
            <a:ext cx="3112770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2.6.</a:t>
            </a:r>
            <a:r>
              <a:rPr dirty="0" lang="en-US" spc="-90"/>
              <a:t> </a:t>
            </a:r>
            <a:r>
              <a:rPr dirty="0" lang="en-US"/>
              <a:t>Modulation</a:t>
            </a:r>
            <a:endParaRPr dirty="0" lang="en-US"/>
          </a:p>
        </p:txBody>
      </p:sp>
      <p:sp>
        <p:nvSpPr>
          <p:cNvPr id="3" name="object 3"/>
          <p:cNvSpPr>
            <a:spLocks noGrp="true"/>
          </p:cNvSpPr>
          <p:nvPr>
            <p:ph idx="2" type="body"/>
          </p:nvPr>
        </p:nvSpPr>
        <p:spPr>
          <a:prstGeom prst="rect">
            <a:avLst/>
          </a:prstGeom>
        </p:spPr>
        <p:txBody>
          <a:bodyPr bIns="0" lIns="0" rIns="0" rtlCol="0" tIns="164160" vert="horz" wrap="square">
            <a:spAutoFit/>
          </a:bodyPr>
          <a:lstStyle/>
          <a:p>
            <a:pPr indent="-343535" marL="35814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b="1" dirty="0" err="1" lang="en-US" spc="-5">
                <a:latin typeface="Times New Roman"/>
              </a:rPr>
              <a:t>OFDM</a:t>
            </a:r>
            <a:r>
              <a:rPr b="1" dirty="0" lang="en-US" spc="-5">
                <a:latin typeface="Times New Roman"/>
              </a:rPr>
              <a:t> </a:t>
            </a:r>
            <a:r>
              <a:rPr dirty="0" lang="en-US" spc="-5"/>
              <a:t>is a special method of implementing </a:t>
            </a:r>
            <a:r>
              <a:rPr dirty="0" err="1" lang="en-US" spc="-5"/>
              <a:t>MCM</a:t>
            </a:r>
            <a:r>
              <a:rPr dirty="0" lang="en-US" spc="-5"/>
              <a:t> using</a:t>
            </a:r>
            <a:r>
              <a:rPr dirty="0" lang="en-US" spc="240"/>
              <a:t> </a:t>
            </a:r>
            <a:r>
              <a:rPr dirty="0" lang="en-US" spc="-5"/>
              <a:t>orthogonal</a:t>
            </a:r>
          </a:p>
          <a:p>
            <a:pPr marL="358140">
              <a:lnSpc>
                <a:spcPct val="100000"/>
              </a:lnSpc>
              <a:spcBef>
                <a:spcPts val="5"/>
              </a:spcBef>
            </a:pPr>
            <a:r>
              <a:rPr dirty="0" lang="en-US" spc="-5"/>
              <a:t>carriers.</a:t>
            </a:r>
          </a:p>
          <a:p>
            <a:pPr indent="-343535" marL="358140" marR="6985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/>
              <a:t>Co</a:t>
            </a:r>
            <a:r>
              <a:rPr dirty="0" lang="en-US" spc="-20"/>
              <a:t>m</a:t>
            </a:r>
            <a:r>
              <a:rPr dirty="0" lang="en-US" spc="-5"/>
              <a:t>p</a:t>
            </a:r>
            <a:r>
              <a:rPr dirty="0" lang="en-US"/>
              <a:t>u</a:t>
            </a:r>
            <a:r>
              <a:rPr dirty="0" lang="en-US" spc="-5"/>
              <a:t>tationall</a:t>
            </a:r>
            <a:r>
              <a:rPr dirty="0" lang="en-US" spc="-114"/>
              <a:t>y</a:t>
            </a:r>
            <a:r>
              <a:rPr dirty="0" lang="en-US" spc="-5"/>
              <a:t>,</a:t>
            </a:r>
            <a:r>
              <a:rPr dirty="0" lang="en-US"/>
              <a:t/>
            </a:r>
            <a:r>
              <a:rPr dirty="0" lang="en-US" spc="-20"/>
              <a:t>t</a:t>
            </a:r>
            <a:r>
              <a:rPr dirty="0" lang="en-US" spc="-5"/>
              <a:t>hi</a:t>
            </a:r>
            <a:r>
              <a:rPr dirty="0" lang="en-US" spc="-5"/>
              <a:t>s</a:t>
            </a:r>
            <a:r>
              <a:rPr dirty="0" lang="en-US"/>
              <a:t/>
            </a:r>
            <a:r>
              <a:rPr dirty="0" lang="en-US" spc="-5"/>
              <a:t>is</a:t>
            </a:r>
            <a:r>
              <a:rPr dirty="0" lang="en-US"/>
              <a:t/>
            </a:r>
            <a:r>
              <a:rPr dirty="0" lang="en-US" spc="-5"/>
              <a:t>a</a:t>
            </a:r>
            <a:r>
              <a:rPr dirty="0" lang="en-US"/>
              <a:t/>
            </a:r>
            <a:r>
              <a:rPr dirty="0" lang="en-US" spc="-5"/>
              <a:t>very</a:t>
            </a:r>
            <a:r>
              <a:rPr dirty="0" lang="en-US"/>
              <a:t/>
            </a:r>
            <a:r>
              <a:rPr dirty="0" lang="en-US" spc="-5"/>
              <a:t>e</a:t>
            </a:r>
            <a:r>
              <a:rPr dirty="0" lang="en-US" spc="-45"/>
              <a:t>f</a:t>
            </a:r>
            <a:r>
              <a:rPr dirty="0" lang="en-US" spc="-5"/>
              <a:t>ficient</a:t>
            </a:r>
            <a:r>
              <a:rPr dirty="0" lang="en-US"/>
              <a:t/>
            </a:r>
            <a:r>
              <a:rPr dirty="0" lang="en-US" spc="-5"/>
              <a:t>alg</a:t>
            </a:r>
            <a:r>
              <a:rPr dirty="0" lang="en-US"/>
              <a:t>o</a:t>
            </a:r>
            <a:r>
              <a:rPr dirty="0" lang="en-US" spc="-5"/>
              <a:t>rit</a:t>
            </a:r>
            <a:r>
              <a:rPr dirty="0" lang="en-US"/>
              <a:t>h</a:t>
            </a:r>
            <a:r>
              <a:rPr dirty="0" lang="en-US" spc="-5"/>
              <a:t>m</a:t>
            </a:r>
            <a:r>
              <a:rPr dirty="0" lang="en-US"/>
              <a:t/>
            </a:r>
            <a:r>
              <a:rPr dirty="0" lang="en-US" spc="-5"/>
              <a:t>based</a:t>
            </a:r>
            <a:r>
              <a:rPr dirty="0" lang="en-US"/>
              <a:t/>
            </a:r>
            <a:r>
              <a:rPr dirty="0" lang="en-US"/>
              <a:t>o</a:t>
            </a:r>
            <a:r>
              <a:rPr dirty="0" lang="en-US" spc="-5"/>
              <a:t>n</a:t>
            </a:r>
            <a:r>
              <a:rPr dirty="0" lang="en-US"/>
              <a:t/>
            </a:r>
            <a:r>
              <a:rPr dirty="0" lang="en-US" spc="-5"/>
              <a:t>fast  </a:t>
            </a:r>
            <a:r>
              <a:rPr dirty="0" lang="en-US" spc="-5"/>
              <a:t>Fourier transform (FFT) for</a:t>
            </a:r>
            <a:r>
              <a:rPr dirty="0" lang="en-US" spc="85"/>
              <a:t> </a:t>
            </a:r>
            <a:r>
              <a:rPr dirty="0" lang="en-US" spc="-5"/>
              <a:t>modulation/demodulation.</a:t>
            </a:r>
          </a:p>
          <a:p>
            <a:pPr indent="-343535" marL="35814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10"/>
              <a:t>I</a:t>
            </a:r>
            <a:r>
              <a:rPr dirty="0" lang="en-US" spc="-5"/>
              <a:t>f</a:t>
            </a:r>
            <a:r>
              <a:rPr dirty="0" lang="en-US"/>
              <a:t/>
            </a:r>
            <a:r>
              <a:rPr dirty="0" lang="en-US" spc="-5"/>
              <a:t>additio</a:t>
            </a:r>
            <a:r>
              <a:rPr dirty="0" lang="en-US"/>
              <a:t>n</a:t>
            </a:r>
            <a:r>
              <a:rPr dirty="0" lang="en-US" spc="-5"/>
              <a:t>al</a:t>
            </a:r>
            <a:r>
              <a:rPr dirty="0" lang="en-US"/>
              <a:t/>
            </a:r>
            <a:r>
              <a:rPr dirty="0" lang="en-US" spc="-5"/>
              <a:t>err</a:t>
            </a:r>
            <a:r>
              <a:rPr dirty="0" lang="en-US"/>
              <a:t>o</a:t>
            </a:r>
            <a:r>
              <a:rPr dirty="0" lang="en-US" spc="-50"/>
              <a:t>r</a:t>
            </a:r>
            <a:r>
              <a:rPr dirty="0" lang="en-US" spc="-10"/>
              <a:t>-</a:t>
            </a:r>
            <a:r>
              <a:rPr dirty="0" lang="en-US" spc="-5"/>
              <a:t>contr</a:t>
            </a:r>
            <a:r>
              <a:rPr dirty="0" lang="en-US"/>
              <a:t>o</a:t>
            </a:r>
            <a:r>
              <a:rPr dirty="0" lang="en-US" spc="-5"/>
              <a:t>l</a:t>
            </a:r>
            <a:r>
              <a:rPr dirty="0" lang="en-US"/>
              <a:t/>
            </a:r>
            <a:r>
              <a:rPr dirty="0" lang="en-US" spc="-5"/>
              <a:t>codi</a:t>
            </a:r>
            <a:r>
              <a:rPr dirty="0" lang="en-US"/>
              <a:t>n</a:t>
            </a:r>
            <a:r>
              <a:rPr dirty="0" lang="en-US" spc="-5"/>
              <a:t>g</a:t>
            </a:r>
            <a:r>
              <a:rPr dirty="0" lang="en-US"/>
              <a:t/>
            </a:r>
            <a:r>
              <a:rPr dirty="0" lang="en-US" spc="-5"/>
              <a:t>a</a:t>
            </a:r>
            <a:r>
              <a:rPr dirty="0" lang="en-US" spc="-15"/>
              <a:t>c</a:t>
            </a:r>
            <a:r>
              <a:rPr dirty="0" lang="en-US" spc="-5"/>
              <a:t>ross</a:t>
            </a:r>
            <a:r>
              <a:rPr dirty="0" lang="en-US"/>
              <a:t/>
            </a:r>
            <a:r>
              <a:rPr dirty="0" lang="en-US" spc="-5"/>
              <a:t>the</a:t>
            </a:r>
            <a:r>
              <a:rPr dirty="0" lang="en-US"/>
              <a:t/>
            </a:r>
            <a:r>
              <a:rPr dirty="0" lang="en-US" spc="-25"/>
              <a:t>s</a:t>
            </a:r>
            <a:r>
              <a:rPr dirty="0" lang="en-US" spc="10"/>
              <a:t>y</a:t>
            </a:r>
            <a:r>
              <a:rPr dirty="0" lang="en-US" spc="-25"/>
              <a:t>m</a:t>
            </a:r>
            <a:r>
              <a:rPr dirty="0" lang="en-US" spc="-5"/>
              <a:t>b</a:t>
            </a:r>
            <a:r>
              <a:rPr dirty="0" lang="en-US"/>
              <a:t>o</a:t>
            </a:r>
            <a:r>
              <a:rPr dirty="0" lang="en-US" spc="-5"/>
              <a:t>ls</a:t>
            </a:r>
            <a:r>
              <a:rPr dirty="0" lang="en-US"/>
              <a:t/>
            </a:r>
            <a:r>
              <a:rPr dirty="0" lang="en-US" spc="-5"/>
              <a:t>in</a:t>
            </a:r>
            <a:r>
              <a:rPr dirty="0" lang="en-US"/>
              <a:t/>
            </a:r>
            <a:r>
              <a:rPr dirty="0" lang="en-US" spc="-5"/>
              <a:t>di</a:t>
            </a:r>
            <a:r>
              <a:rPr dirty="0" lang="en-US" spc="-40"/>
              <a:t>f</a:t>
            </a:r>
            <a:r>
              <a:rPr dirty="0" lang="en-US" spc="-5"/>
              <a:t>fer</a:t>
            </a:r>
            <a:r>
              <a:rPr dirty="0" lang="en-US" spc="5"/>
              <a:t>e</a:t>
            </a:r>
            <a:r>
              <a:rPr dirty="0" lang="en-US" spc="-5"/>
              <a:t>nt</a:t>
            </a:r>
          </a:p>
          <a:p>
            <a:pPr marL="358140">
              <a:lnSpc>
                <a:spcPct val="100000"/>
              </a:lnSpc>
              <a:spcBef>
                <a:spcPts val="5"/>
              </a:spcBef>
            </a:pPr>
            <a:r>
              <a:rPr dirty="0" lang="en-US" spc="-5"/>
              <a:t>subcarriers is </a:t>
            </a:r>
            <a:r>
              <a:rPr dirty="0" lang="en-US"/>
              <a:t>applied, </a:t>
            </a:r>
            <a:r>
              <a:rPr dirty="0" lang="en-US" spc="-5"/>
              <a:t>the system is referred to as</a:t>
            </a:r>
            <a:r>
              <a:rPr dirty="0" lang="en-US" spc="30"/>
              <a:t> </a:t>
            </a:r>
            <a:r>
              <a:rPr b="1" dirty="0" err="1" lang="en-US" spc="-5">
                <a:latin typeface="Times New Roman"/>
              </a:rPr>
              <a:t>COFDM</a:t>
            </a:r>
            <a:r>
              <a:rPr dirty="0" lang="en-US" spc="-5"/>
              <a:t>.</a:t>
            </a:r>
            <a:endParaRPr dirty="0" lang="en-US" spc="-5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2.7. </a:t>
            </a:r>
            <a:r>
              <a:rPr dirty="0" lang="en-US" spc="-15"/>
              <a:t>Spread</a:t>
            </a:r>
            <a:r>
              <a:rPr dirty="0" lang="en-US" spc="-45"/>
              <a:t> </a:t>
            </a:r>
            <a:r>
              <a:rPr dirty="0" lang="en-US" spc="-5"/>
              <a:t>Spectrum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395729"/>
            <a:ext cx="8074024" cy="5122545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algn="l" indent="-343535" marL="35560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b="1" dirty="0" lang="en-US" spc="-10" sz="2200">
                <a:latin typeface="Times New Roman"/>
              </a:rPr>
              <a:t>Spread </a:t>
            </a:r>
            <a:r>
              <a:rPr b="1" dirty="0" lang="en-US" spc="-5" sz="2200">
                <a:latin typeface="Times New Roman"/>
              </a:rPr>
              <a:t>spectrum </a:t>
            </a:r>
            <a:r>
              <a:rPr dirty="0" lang="en-US" spc="-5" sz="2200">
                <a:latin typeface="Times New Roman"/>
              </a:rPr>
              <a:t>techniques involve spreading the</a:t>
            </a:r>
            <a:r>
              <a:rPr dirty="0" lang="en-US" spc="2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bandwidth</a:t>
            </a:r>
          </a:p>
          <a:p>
            <a:pPr algn="l" marL="355600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needed to transmit</a:t>
            </a:r>
            <a:r>
              <a:rPr dirty="0" lang="en-US" spc="3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data.</a:t>
            </a:r>
          </a:p>
          <a:p>
            <a:pPr algn="l" indent="-343535" marL="3556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Spreading the </a:t>
            </a:r>
            <a:r>
              <a:rPr dirty="0" lang="en-US" sz="2200">
                <a:latin typeface="Times New Roman"/>
              </a:rPr>
              <a:t>bandwidth </a:t>
            </a:r>
            <a:r>
              <a:rPr dirty="0" lang="en-US" spc="-5" sz="2200">
                <a:latin typeface="Times New Roman"/>
              </a:rPr>
              <a:t>has several</a:t>
            </a:r>
            <a:r>
              <a:rPr dirty="0" lang="en-US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advantages.</a:t>
            </a:r>
          </a:p>
          <a:p>
            <a:pPr algn="l" marL="469900">
              <a:lnSpc>
                <a:spcPct val="100000"/>
              </a:lnSpc>
              <a:spcBef>
                <a:spcPts val="530"/>
              </a:spcBef>
            </a:pPr>
            <a:r>
              <a:rPr dirty="0" lang="en-US" spc="-5" sz="2200">
                <a:latin typeface="Arial"/>
              </a:rPr>
              <a:t>– </a:t>
            </a:r>
            <a:r>
              <a:rPr dirty="0" lang="en-US" spc="-5" sz="2200">
                <a:latin typeface="Times New Roman"/>
              </a:rPr>
              <a:t>The </a:t>
            </a:r>
            <a:r>
              <a:rPr dirty="0" lang="en-US" spc="-10" sz="2200">
                <a:latin typeface="Times New Roman"/>
              </a:rPr>
              <a:t>main </a:t>
            </a:r>
            <a:r>
              <a:rPr dirty="0" lang="en-US" spc="-5" sz="2200">
                <a:latin typeface="Times New Roman"/>
              </a:rPr>
              <a:t>advantage is the resistance to narrowband</a:t>
            </a:r>
            <a:r>
              <a:rPr dirty="0" lang="en-US" spc="-1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interference.</a:t>
            </a:r>
          </a:p>
          <a:p>
            <a:pPr algn="l" indent="-343535" marL="355600" marR="508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In Figure 2.32, diagram i) shows an </a:t>
            </a:r>
            <a:r>
              <a:rPr b="1" dirty="0" lang="en-US" spc="-5" sz="2200">
                <a:latin typeface="Times New Roman"/>
              </a:rPr>
              <a:t>idealized </a:t>
            </a:r>
            <a:r>
              <a:rPr b="1" dirty="0" lang="en-US" spc="-10" sz="2200">
                <a:latin typeface="Times New Roman"/>
              </a:rPr>
              <a:t>narrowband </a:t>
            </a:r>
            <a:r>
              <a:rPr dirty="0" lang="en-US" spc="-5" sz="2200">
                <a:latin typeface="Times New Roman"/>
              </a:rPr>
              <a:t>signal  </a:t>
            </a:r>
            <a:r>
              <a:rPr dirty="0" lang="en-US" sz="2200">
                <a:latin typeface="Times New Roman"/>
              </a:rPr>
              <a:t>from </a:t>
            </a:r>
            <a:r>
              <a:rPr dirty="0" lang="en-US" spc="-5" sz="2200">
                <a:latin typeface="Times New Roman"/>
              </a:rPr>
              <a:t>a sender of user data (here power density </a:t>
            </a:r>
            <a:r>
              <a:rPr dirty="0" err="1" lang="en-US" spc="-5" sz="2200">
                <a:latin typeface="Times New Roman"/>
              </a:rPr>
              <a:t>dP</a:t>
            </a:r>
            <a:r>
              <a:rPr dirty="0" lang="en-US" spc="-5" sz="2200">
                <a:latin typeface="Times New Roman"/>
              </a:rPr>
              <a:t>/</a:t>
            </a:r>
            <a:r>
              <a:rPr dirty="0" err="1" lang="en-US" spc="-5" sz="2200">
                <a:latin typeface="Times New Roman"/>
              </a:rPr>
              <a:t>df</a:t>
            </a:r>
            <a:r>
              <a:rPr dirty="0" lang="en-US" spc="-5" sz="2200">
                <a:latin typeface="Times New Roman"/>
              </a:rPr>
              <a:t> versus  frequency</a:t>
            </a:r>
            <a:r>
              <a:rPr dirty="0" lang="en-US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f).</a:t>
            </a:r>
          </a:p>
          <a:p>
            <a:pPr algn="l" indent="-343535" marL="355600" marR="635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sender </a:t>
            </a:r>
            <a:r>
              <a:rPr dirty="0" lang="en-US" sz="2200">
                <a:latin typeface="Times New Roman"/>
              </a:rPr>
              <a:t>now </a:t>
            </a:r>
            <a:r>
              <a:rPr dirty="0" lang="en-US" spc="-5" sz="2200">
                <a:latin typeface="Times New Roman"/>
              </a:rPr>
              <a:t>spreads the signal in step ii), i.e., converts the  narrowband signal into a broadband</a:t>
            </a:r>
            <a:r>
              <a:rPr dirty="0" lang="en-US" spc="2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signal.</a:t>
            </a:r>
          </a:p>
          <a:p>
            <a:pPr algn="l" indent="-343535" marL="355600" marR="508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</a:t>
            </a:r>
            <a:r>
              <a:rPr dirty="0" lang="en-US" spc="-10" sz="2200">
                <a:latin typeface="Times New Roman"/>
              </a:rPr>
              <a:t>energy </a:t>
            </a:r>
            <a:r>
              <a:rPr dirty="0" lang="en-US" spc="-5" sz="2200">
                <a:latin typeface="Times New Roman"/>
              </a:rPr>
              <a:t>needed to transmit the </a:t>
            </a:r>
            <a:r>
              <a:rPr dirty="0" lang="en-US" sz="2200">
                <a:latin typeface="Times New Roman"/>
              </a:rPr>
              <a:t>signal (the </a:t>
            </a:r>
            <a:r>
              <a:rPr dirty="0" lang="en-US" spc="-5" sz="2200">
                <a:latin typeface="Times New Roman"/>
              </a:rPr>
              <a:t>area shown in the  diagram) is the </a:t>
            </a:r>
            <a:r>
              <a:rPr dirty="0" lang="en-US" spc="-10" sz="2200">
                <a:latin typeface="Times New Roman"/>
              </a:rPr>
              <a:t>same, </a:t>
            </a:r>
            <a:r>
              <a:rPr dirty="0" lang="en-US" sz="2200">
                <a:latin typeface="Times New Roman"/>
              </a:rPr>
              <a:t>but </a:t>
            </a:r>
            <a:r>
              <a:rPr dirty="0" lang="en-US" spc="-5" sz="2200">
                <a:latin typeface="Times New Roman"/>
              </a:rPr>
              <a:t>it is </a:t>
            </a:r>
            <a:r>
              <a:rPr dirty="0" lang="en-US" sz="2200">
                <a:latin typeface="Times New Roman"/>
              </a:rPr>
              <a:t>now </a:t>
            </a:r>
            <a:r>
              <a:rPr dirty="0" lang="en-US" spc="-5" sz="2200">
                <a:latin typeface="Times New Roman"/>
              </a:rPr>
              <a:t>spread over a </a:t>
            </a:r>
            <a:r>
              <a:rPr b="1" dirty="0" lang="en-US" spc="-5" sz="2200">
                <a:latin typeface="Times New Roman"/>
              </a:rPr>
              <a:t>larger </a:t>
            </a:r>
            <a:r>
              <a:rPr b="1" dirty="0" lang="en-US" spc="-10" sz="2200">
                <a:latin typeface="Times New Roman"/>
              </a:rPr>
              <a:t>frequency  </a:t>
            </a:r>
            <a:r>
              <a:rPr b="1" dirty="0" lang="en-US" spc="-5" sz="2200">
                <a:latin typeface="Times New Roman"/>
              </a:rPr>
              <a:t>range</a:t>
            </a:r>
            <a:r>
              <a:rPr dirty="0" lang="en-US" spc="-5" sz="2200">
                <a:latin typeface="Times New Roman"/>
              </a:rPr>
              <a:t>.</a:t>
            </a:r>
          </a:p>
          <a:p>
            <a:pPr algn="l" indent="-343535" marL="3556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</a:t>
            </a:r>
            <a:r>
              <a:rPr dirty="0" lang="en-US" spc="6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power</a:t>
            </a:r>
            <a:r>
              <a:rPr dirty="0" lang="en-US" spc="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level</a:t>
            </a:r>
            <a:r>
              <a:rPr dirty="0" lang="en-US" spc="7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of</a:t>
            </a:r>
            <a:r>
              <a:rPr dirty="0" lang="en-US" spc="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the</a:t>
            </a:r>
            <a:r>
              <a:rPr dirty="0" lang="en-US" spc="6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spread</a:t>
            </a:r>
            <a:r>
              <a:rPr dirty="0" lang="en-US" spc="7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signal</a:t>
            </a:r>
            <a:r>
              <a:rPr dirty="0" lang="en-US" spc="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can</a:t>
            </a:r>
            <a:r>
              <a:rPr dirty="0" lang="en-US" spc="7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be</a:t>
            </a:r>
            <a:r>
              <a:rPr dirty="0" lang="en-US" spc="7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much</a:t>
            </a:r>
            <a:r>
              <a:rPr dirty="0" lang="en-US" spc="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lower</a:t>
            </a:r>
            <a:r>
              <a:rPr dirty="0" lang="en-US" spc="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than</a:t>
            </a:r>
            <a:r>
              <a:rPr dirty="0" lang="en-US" spc="7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that</a:t>
            </a:r>
            <a:r>
              <a:rPr dirty="0" lang="en-US" spc="8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of</a:t>
            </a:r>
          </a:p>
          <a:p>
            <a:pPr algn="l" marL="355600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the </a:t>
            </a:r>
            <a:r>
              <a:rPr dirty="0" lang="en-US" sz="2200">
                <a:latin typeface="Times New Roman"/>
              </a:rPr>
              <a:t>original </a:t>
            </a:r>
            <a:r>
              <a:rPr dirty="0" lang="en-US" spc="-5" sz="2200">
                <a:latin typeface="Times New Roman"/>
              </a:rPr>
              <a:t>narrowband signal without </a:t>
            </a:r>
            <a:r>
              <a:rPr dirty="0" lang="en-US" sz="2200">
                <a:latin typeface="Times New Roman"/>
              </a:rPr>
              <a:t>losing</a:t>
            </a:r>
            <a:r>
              <a:rPr dirty="0" lang="en-US" spc="1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data.</a:t>
            </a:r>
            <a:endParaRPr dirty="0" lang="en-US" spc="-5" sz="2200">
              <a:latin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2.7. </a:t>
            </a:r>
            <a:r>
              <a:rPr dirty="0" lang="en-US" spc="-15"/>
              <a:t>Spread</a:t>
            </a:r>
            <a:r>
              <a:rPr dirty="0" lang="en-US" spc="-50"/>
              <a:t> </a:t>
            </a:r>
            <a:r>
              <a:rPr dirty="0" lang="en-US" spc="-5"/>
              <a:t>Spectrum</a:t>
            </a:r>
            <a:endParaRPr dirty="0" lang="en-US" spc="-5"/>
          </a:p>
        </p:txBody>
      </p:sp>
      <p:sp>
        <p:nvSpPr>
          <p:cNvPr id="3" name="object 3"/>
          <p:cNvSpPr/>
          <p:nvPr/>
        </p:nvSpPr>
        <p:spPr>
          <a:xfrm rot="0">
            <a:off x="1146731" y="2765234"/>
            <a:ext cx="6875445" cy="2475978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2.7. </a:t>
            </a:r>
            <a:r>
              <a:rPr dirty="0" lang="en-US" spc="-15"/>
              <a:t>Spread</a:t>
            </a:r>
            <a:r>
              <a:rPr dirty="0" lang="en-US" spc="-50"/>
              <a:t> </a:t>
            </a:r>
            <a:r>
              <a:rPr dirty="0" lang="en-US" spc="-5"/>
              <a:t>Spectrum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624024"/>
            <a:ext cx="8073390" cy="398272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algn="l" indent="-343535" marL="35560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During transmission, </a:t>
            </a:r>
            <a:r>
              <a:rPr dirty="0" lang="en-US" sz="2200">
                <a:latin typeface="Times New Roman"/>
              </a:rPr>
              <a:t>narrowband </a:t>
            </a:r>
            <a:r>
              <a:rPr dirty="0" lang="en-US" spc="-5" sz="2200">
                <a:latin typeface="Times New Roman"/>
              </a:rPr>
              <a:t>and broadband interference add</a:t>
            </a:r>
            <a:r>
              <a:rPr dirty="0" lang="en-US" spc="12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to</a:t>
            </a:r>
          </a:p>
          <a:p>
            <a:pPr algn="l" marL="355600">
              <a:lnSpc>
                <a:spcPct val="100000"/>
              </a:lnSpc>
              <a:spcBef>
                <a:spcPts val="5"/>
              </a:spcBef>
            </a:pPr>
            <a:r>
              <a:rPr dirty="0" lang="en-US" spc="-5" sz="2200">
                <a:latin typeface="Times New Roman"/>
              </a:rPr>
              <a:t>the signal in step</a:t>
            </a:r>
            <a:r>
              <a:rPr dirty="0" lang="en-US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iii).</a:t>
            </a:r>
          </a:p>
          <a:p>
            <a:pPr algn="l" indent="-343535" marL="3556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sum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interference and user signal is</a:t>
            </a:r>
            <a:r>
              <a:rPr dirty="0" lang="en-US" spc="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received.</a:t>
            </a:r>
          </a:p>
          <a:p>
            <a:pPr algn="l" indent="-343535" marL="355600" marR="635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receiver </a:t>
            </a:r>
            <a:r>
              <a:rPr dirty="0" lang="en-US" sz="2200">
                <a:latin typeface="Times New Roman"/>
              </a:rPr>
              <a:t>now </a:t>
            </a:r>
            <a:r>
              <a:rPr dirty="0" lang="en-US" spc="-5" sz="2200">
                <a:latin typeface="Times New Roman"/>
              </a:rPr>
              <a:t>knows how to </a:t>
            </a:r>
            <a:r>
              <a:rPr dirty="0" err="1" lang="en-US" spc="-5" sz="2200">
                <a:latin typeface="Times New Roman"/>
              </a:rPr>
              <a:t>despread</a:t>
            </a:r>
            <a:r>
              <a:rPr dirty="0" lang="en-US" spc="-5" sz="2200">
                <a:latin typeface="Times New Roman"/>
              </a:rPr>
              <a:t> the signal, converting </a:t>
            </a:r>
            <a:r>
              <a:rPr dirty="0" lang="en-US" spc="-10" sz="2200">
                <a:latin typeface="Times New Roman"/>
              </a:rPr>
              <a:t>the  </a:t>
            </a:r>
            <a:r>
              <a:rPr dirty="0" lang="en-US" spc="-5" sz="2200">
                <a:latin typeface="Times New Roman"/>
              </a:rPr>
              <a:t>spread user signal into a narrowband signal again, while spreading  the narrowband interference and leaving the broadband</a:t>
            </a:r>
            <a:r>
              <a:rPr dirty="0" lang="en-US" spc="1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interference.</a:t>
            </a:r>
          </a:p>
          <a:p>
            <a:pPr algn="l" indent="-343535" marL="355600" marR="635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In step </a:t>
            </a:r>
            <a:r>
              <a:rPr dirty="0" lang="en-US" sz="2200">
                <a:latin typeface="Times New Roman"/>
              </a:rPr>
              <a:t>v) </a:t>
            </a:r>
            <a:r>
              <a:rPr dirty="0" lang="en-US" spc="-5" sz="2200">
                <a:latin typeface="Times New Roman"/>
              </a:rPr>
              <a:t>the </a:t>
            </a:r>
            <a:r>
              <a:rPr dirty="0" lang="en-US" sz="2200">
                <a:latin typeface="Times New Roman"/>
              </a:rPr>
              <a:t>receiver </a:t>
            </a:r>
            <a:r>
              <a:rPr dirty="0" lang="en-US" spc="-5" sz="2200">
                <a:latin typeface="Times New Roman"/>
              </a:rPr>
              <a:t>applies a bandpass filter to cut </a:t>
            </a:r>
            <a:r>
              <a:rPr dirty="0" lang="en-US" spc="-10" sz="2200">
                <a:latin typeface="Times New Roman"/>
              </a:rPr>
              <a:t>off </a:t>
            </a:r>
            <a:r>
              <a:rPr dirty="0" lang="en-US" spc="-5" sz="2200">
                <a:latin typeface="Times New Roman"/>
              </a:rPr>
              <a:t>frequencies  left and right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the narrowband</a:t>
            </a:r>
            <a:r>
              <a:rPr dirty="0" lang="en-US" spc="4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signal.</a:t>
            </a:r>
          </a:p>
          <a:p>
            <a:pPr algn="l" indent="-343535" marL="355600" marR="5715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20" sz="2200">
                <a:latin typeface="Times New Roman"/>
              </a:rPr>
              <a:t>Finally, </a:t>
            </a:r>
            <a:r>
              <a:rPr dirty="0" lang="en-US" spc="-5" sz="2200">
                <a:latin typeface="Times New Roman"/>
              </a:rPr>
              <a:t>the receiver can reconstruct the </a:t>
            </a:r>
            <a:r>
              <a:rPr dirty="0" lang="en-US" sz="2200">
                <a:latin typeface="Times New Roman"/>
              </a:rPr>
              <a:t>original data </a:t>
            </a:r>
            <a:r>
              <a:rPr dirty="0" lang="en-US" spc="-5" sz="2200">
                <a:latin typeface="Times New Roman"/>
              </a:rPr>
              <a:t>because </a:t>
            </a:r>
            <a:r>
              <a:rPr dirty="0" lang="en-US" sz="2200">
                <a:latin typeface="Times New Roman"/>
              </a:rPr>
              <a:t>the  </a:t>
            </a:r>
            <a:r>
              <a:rPr dirty="0" lang="en-US" spc="-5" sz="2200">
                <a:latin typeface="Times New Roman"/>
              </a:rPr>
              <a:t>power level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the user </a:t>
            </a:r>
            <a:r>
              <a:rPr dirty="0" lang="en-US" sz="2200">
                <a:latin typeface="Times New Roman"/>
              </a:rPr>
              <a:t>signal </a:t>
            </a:r>
            <a:r>
              <a:rPr dirty="0" lang="en-US" spc="-5" sz="2200">
                <a:latin typeface="Times New Roman"/>
              </a:rPr>
              <a:t>is high enough, i.e., the signal is </a:t>
            </a:r>
            <a:r>
              <a:rPr dirty="0" lang="en-US" spc="-10" sz="2200">
                <a:latin typeface="Times New Roman"/>
              </a:rPr>
              <a:t>much  </a:t>
            </a:r>
            <a:r>
              <a:rPr dirty="0" lang="en-US" spc="-5" sz="2200">
                <a:latin typeface="Times New Roman"/>
              </a:rPr>
              <a:t>stronger than the remaining</a:t>
            </a:r>
            <a:r>
              <a:rPr dirty="0" lang="en-US" spc="5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interference.</a:t>
            </a:r>
            <a:endParaRPr dirty="0" lang="en-US" spc="-5" sz="2200">
              <a:latin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455926" y="395985"/>
            <a:ext cx="4232910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2.7. </a:t>
            </a:r>
            <a:r>
              <a:rPr dirty="0" lang="en-US" spc="-15"/>
              <a:t>Spread</a:t>
            </a:r>
            <a:r>
              <a:rPr dirty="0" lang="en-US" spc="-50"/>
              <a:t> </a:t>
            </a:r>
            <a:r>
              <a:rPr dirty="0" lang="en-US" spc="-5"/>
              <a:t>Spectrum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362202"/>
            <a:ext cx="8074658" cy="1635124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algn="l" indent="-343535" marL="355600">
              <a:lnSpc>
                <a:spcPts val="251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Just</a:t>
            </a:r>
            <a:r>
              <a:rPr dirty="0" lang="en-US" spc="20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as</a:t>
            </a:r>
            <a:r>
              <a:rPr dirty="0" lang="en-US" spc="19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spread</a:t>
            </a:r>
            <a:r>
              <a:rPr dirty="0" lang="en-US" spc="20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spectrum</a:t>
            </a:r>
            <a:r>
              <a:rPr dirty="0" lang="en-US" spc="19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helps</a:t>
            </a:r>
            <a:r>
              <a:rPr dirty="0" lang="en-US" spc="204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to</a:t>
            </a:r>
            <a:r>
              <a:rPr dirty="0" lang="en-US" spc="204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deal</a:t>
            </a:r>
            <a:r>
              <a:rPr dirty="0" lang="en-US" spc="18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with</a:t>
            </a:r>
            <a:r>
              <a:rPr dirty="0" lang="en-US" spc="21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narrowband</a:t>
            </a:r>
            <a:r>
              <a:rPr dirty="0" lang="en-US" spc="21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interference</a:t>
            </a:r>
          </a:p>
          <a:p>
            <a:pPr algn="l" marL="355600">
              <a:lnSpc>
                <a:spcPts val="2510"/>
              </a:lnSpc>
            </a:pPr>
            <a:r>
              <a:rPr dirty="0" lang="en-US" spc="-5" sz="2200">
                <a:latin typeface="Times New Roman"/>
              </a:rPr>
              <a:t>for a single channel, it can be used for several</a:t>
            </a:r>
            <a:r>
              <a:rPr dirty="0" lang="en-US" spc="7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channels.</a:t>
            </a:r>
          </a:p>
          <a:p>
            <a:pPr algn="l" indent="-343535" marL="355600" marR="5080">
              <a:lnSpc>
                <a:spcPts val="2380"/>
              </a:lnSpc>
              <a:spcBef>
                <a:spcPts val="56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Consider the situation </a:t>
            </a:r>
            <a:r>
              <a:rPr dirty="0" lang="en-US" spc="-10" sz="2200">
                <a:latin typeface="Times New Roman"/>
              </a:rPr>
              <a:t>shown </a:t>
            </a:r>
            <a:r>
              <a:rPr dirty="0" lang="en-US" spc="-5" sz="2200">
                <a:latin typeface="Times New Roman"/>
              </a:rPr>
              <a:t>in Figure 2.33. Six </a:t>
            </a:r>
            <a:r>
              <a:rPr dirty="0" lang="en-US" spc="-10" sz="2200">
                <a:latin typeface="Times New Roman"/>
              </a:rPr>
              <a:t>different </a:t>
            </a:r>
            <a:r>
              <a:rPr dirty="0" lang="en-US" spc="-5" sz="2200">
                <a:latin typeface="Times New Roman"/>
              </a:rPr>
              <a:t>channels  use FDM for </a:t>
            </a:r>
            <a:r>
              <a:rPr dirty="0" lang="en-US" sz="2200">
                <a:latin typeface="Times New Roman"/>
              </a:rPr>
              <a:t>multiplexing, </a:t>
            </a:r>
            <a:r>
              <a:rPr dirty="0" lang="en-US" spc="-5" sz="2200">
                <a:latin typeface="Times New Roman"/>
              </a:rPr>
              <a:t>which means that </a:t>
            </a:r>
            <a:r>
              <a:rPr dirty="0" lang="en-US" spc="-10" sz="2200">
                <a:latin typeface="Times New Roman"/>
              </a:rPr>
              <a:t>each </a:t>
            </a:r>
            <a:r>
              <a:rPr dirty="0" lang="en-US" spc="-5" sz="2200">
                <a:latin typeface="Times New Roman"/>
              </a:rPr>
              <a:t>channel has its  own narrow frequency band for</a:t>
            </a:r>
            <a:r>
              <a:rPr dirty="0" lang="en-US" spc="5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transmission.</a:t>
            </a:r>
            <a:endParaRPr dirty="0" lang="en-US" spc="-5" sz="2200">
              <a:latin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 rot="0">
            <a:off x="535940" y="5956198"/>
            <a:ext cx="8070850" cy="66294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indent="-343535" marL="355600">
              <a:lnSpc>
                <a:spcPts val="251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Bet</a:t>
            </a:r>
            <a:r>
              <a:rPr dirty="0" lang="en-US" spc="-15" sz="2200">
                <a:latin typeface="Times New Roman"/>
              </a:rPr>
              <a:t>w</a:t>
            </a:r>
            <a:r>
              <a:rPr dirty="0" lang="en-US" spc="-5" sz="2200">
                <a:latin typeface="Times New Roman"/>
              </a:rPr>
              <a:t>e</a:t>
            </a:r>
            <a:r>
              <a:rPr dirty="0" lang="en-US" spc="-15" sz="2200">
                <a:latin typeface="Times New Roman"/>
              </a:rPr>
              <a:t>e</a:t>
            </a:r>
            <a:r>
              <a:rPr dirty="0" lang="en-US" spc="-5" sz="2200">
                <a:latin typeface="Times New Roman"/>
              </a:rPr>
              <a:t>n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ea</a:t>
            </a:r>
            <a:r>
              <a:rPr dirty="0" lang="en-US" sz="2200">
                <a:latin typeface="Times New Roman"/>
              </a:rPr>
              <a:t>c</a:t>
            </a:r>
            <a:r>
              <a:rPr dirty="0" lang="en-US" spc="-5" sz="2200">
                <a:latin typeface="Times New Roman"/>
              </a:rPr>
              <a:t>h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frequency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band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a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g</a:t>
            </a:r>
            <a:r>
              <a:rPr dirty="0" lang="en-US" sz="2200">
                <a:latin typeface="Times New Roman"/>
              </a:rPr>
              <a:t>u</a:t>
            </a:r>
            <a:r>
              <a:rPr dirty="0" lang="en-US" spc="-5" sz="2200">
                <a:latin typeface="Times New Roman"/>
              </a:rPr>
              <a:t>ard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space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is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needed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to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avoid</a:t>
            </a:r>
          </a:p>
          <a:p>
            <a:pPr marL="355600">
              <a:lnSpc>
                <a:spcPts val="2510"/>
              </a:lnSpc>
            </a:pPr>
            <a:r>
              <a:rPr dirty="0" lang="en-US" spc="-5" sz="2200">
                <a:latin typeface="Times New Roman"/>
              </a:rPr>
              <a:t>adjacent channel</a:t>
            </a:r>
            <a:r>
              <a:rPr dirty="0" lang="en-US" spc="1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interference.</a:t>
            </a:r>
            <a:endParaRPr dirty="0" lang="en-US" spc="-5" sz="2200">
              <a:latin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 rot="0">
            <a:off x="931185" y="3200400"/>
            <a:ext cx="7391745" cy="2514600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455926" y="471881"/>
            <a:ext cx="4234814" cy="57467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2.7. </a:t>
            </a:r>
            <a:r>
              <a:rPr dirty="0" lang="en-US" spc="-10"/>
              <a:t>Spread</a:t>
            </a:r>
            <a:r>
              <a:rPr dirty="0" lang="en-US" spc="-100"/>
              <a:t> </a:t>
            </a:r>
            <a:r>
              <a:rPr dirty="0" lang="en-US"/>
              <a:t>Spectrum</a:t>
            </a:r>
            <a:endParaRPr dirty="0" lang="en-US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624024"/>
            <a:ext cx="8073390" cy="4451985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algn="l" indent="-343535" marL="35560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Channel</a:t>
            </a:r>
            <a:r>
              <a:rPr dirty="0" lang="en-US" spc="29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quality</a:t>
            </a:r>
            <a:r>
              <a:rPr dirty="0" lang="en-US" spc="320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is</a:t>
            </a:r>
            <a:r>
              <a:rPr dirty="0" lang="en-US" spc="29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frequency</a:t>
            </a:r>
            <a:r>
              <a:rPr dirty="0" lang="en-US" spc="30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dependent</a:t>
            </a:r>
            <a:r>
              <a:rPr dirty="0" lang="en-US" spc="29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and</a:t>
            </a:r>
            <a:r>
              <a:rPr dirty="0" lang="en-US" spc="30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is</a:t>
            </a:r>
            <a:r>
              <a:rPr dirty="0" lang="en-US" spc="28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</a:t>
            </a:r>
            <a:r>
              <a:rPr dirty="0" lang="en-US" spc="300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measure</a:t>
            </a:r>
            <a:r>
              <a:rPr dirty="0" lang="en-US" spc="31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for</a:t>
            </a:r>
          </a:p>
          <a:p>
            <a:pPr algn="l" marL="355600">
              <a:lnSpc>
                <a:spcPct val="100000"/>
              </a:lnSpc>
              <a:spcBef>
                <a:spcPts val="5"/>
              </a:spcBef>
            </a:pPr>
            <a:r>
              <a:rPr dirty="0" lang="en-US" spc="-5" sz="2200">
                <a:latin typeface="Times New Roman"/>
              </a:rPr>
              <a:t>interference at this</a:t>
            </a:r>
            <a:r>
              <a:rPr dirty="0" lang="en-US" spc="20" sz="2200">
                <a:latin typeface="Times New Roman"/>
              </a:rPr>
              <a:t> </a:t>
            </a:r>
            <a:r>
              <a:rPr dirty="0" lang="en-US" spc="-15" sz="2200">
                <a:latin typeface="Times New Roman"/>
              </a:rPr>
              <a:t>frequency.</a:t>
            </a:r>
          </a:p>
          <a:p>
            <a:pPr algn="l" indent="-343535" marL="3556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Channel quality also changes </a:t>
            </a:r>
            <a:r>
              <a:rPr dirty="0" lang="en-US" sz="2200">
                <a:latin typeface="Times New Roman"/>
              </a:rPr>
              <a:t>over</a:t>
            </a:r>
            <a:r>
              <a:rPr dirty="0" lang="en-US" spc="-5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time.</a:t>
            </a:r>
          </a:p>
          <a:p>
            <a:pPr algn="l" indent="-343535" marL="355600" marR="6985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Depending </a:t>
            </a:r>
            <a:r>
              <a:rPr dirty="0" lang="en-US" spc="-10" sz="2200">
                <a:latin typeface="Times New Roman"/>
              </a:rPr>
              <a:t>on </a:t>
            </a:r>
            <a:r>
              <a:rPr dirty="0" lang="en-US" spc="-5" sz="2200">
                <a:latin typeface="Times New Roman"/>
              </a:rPr>
              <a:t>receiver characteristics, channels </a:t>
            </a:r>
            <a:r>
              <a:rPr dirty="0" lang="en-US" sz="2200">
                <a:latin typeface="Times New Roman"/>
              </a:rPr>
              <a:t>1, </a:t>
            </a:r>
            <a:r>
              <a:rPr dirty="0" lang="en-US" spc="-10" sz="2200">
                <a:latin typeface="Times New Roman"/>
              </a:rPr>
              <a:t>2, </a:t>
            </a:r>
            <a:r>
              <a:rPr dirty="0" lang="en-US" sz="2200">
                <a:latin typeface="Times New Roman"/>
              </a:rPr>
              <a:t>5, </a:t>
            </a:r>
            <a:r>
              <a:rPr dirty="0" lang="en-US" spc="-5" sz="2200">
                <a:latin typeface="Times New Roman"/>
              </a:rPr>
              <a:t>and 6 could  be received while the quality of channels 3 and 4 is too bad </a:t>
            </a:r>
            <a:r>
              <a:rPr dirty="0" lang="en-US" spc="-20" sz="2200">
                <a:latin typeface="Times New Roman"/>
              </a:rPr>
              <a:t>to   </a:t>
            </a:r>
            <a:r>
              <a:rPr dirty="0" lang="en-US" spc="-5" sz="2200">
                <a:latin typeface="Times New Roman"/>
              </a:rPr>
              <a:t>reconstruct transmitted</a:t>
            </a:r>
            <a:r>
              <a:rPr dirty="0" lang="en-US" spc="4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data.</a:t>
            </a:r>
          </a:p>
          <a:p>
            <a:pPr algn="l" indent="-343535" marL="355600" marR="508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Narrowband interference destroys the transmission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channels 3  and</a:t>
            </a:r>
            <a:r>
              <a:rPr dirty="0" lang="en-US" spc="-1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4.</a:t>
            </a:r>
          </a:p>
          <a:p>
            <a:pPr algn="l" indent="-343535" marL="3556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b="1" dirty="0" lang="en-US" spc="-5" sz="2200">
                <a:latin typeface="Times New Roman"/>
              </a:rPr>
              <a:t>How can </a:t>
            </a:r>
            <a:r>
              <a:rPr b="1" dirty="0" lang="en-US" spc="-10" sz="2200">
                <a:latin typeface="Times New Roman"/>
              </a:rPr>
              <a:t>spread </a:t>
            </a:r>
            <a:r>
              <a:rPr b="1" dirty="0" lang="en-US" spc="-5" sz="2200">
                <a:latin typeface="Times New Roman"/>
              </a:rPr>
              <a:t>spectrum help in such a</a:t>
            </a:r>
            <a:r>
              <a:rPr b="1" dirty="0" lang="en-US" spc="60" sz="2200">
                <a:latin typeface="Times New Roman"/>
              </a:rPr>
              <a:t> </a:t>
            </a:r>
            <a:r>
              <a:rPr b="1" dirty="0" lang="en-US" sz="2200">
                <a:latin typeface="Times New Roman"/>
              </a:rPr>
              <a:t>situation?</a:t>
            </a:r>
          </a:p>
          <a:p>
            <a:pPr algn="l" indent="-287019" lvl="1" marL="756285" marR="5715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dirty="0" lang="en-US" spc="-5" sz="2200">
                <a:latin typeface="Times New Roman"/>
              </a:rPr>
              <a:t>spread </a:t>
            </a:r>
            <a:r>
              <a:rPr dirty="0" lang="en-US" sz="2200">
                <a:latin typeface="Times New Roman"/>
              </a:rPr>
              <a:t>spectrum </a:t>
            </a:r>
            <a:r>
              <a:rPr dirty="0" lang="en-US" spc="-10" sz="2200">
                <a:latin typeface="Times New Roman"/>
              </a:rPr>
              <a:t>can </a:t>
            </a:r>
            <a:r>
              <a:rPr dirty="0" lang="en-US" spc="-5" sz="2200">
                <a:latin typeface="Times New Roman"/>
              </a:rPr>
              <a:t>increase resistance to narrowband  interference.</a:t>
            </a:r>
          </a:p>
          <a:p>
            <a:pPr algn="l" indent="-287019" lvl="1" marL="756285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dirty="0" lang="en-US" spc="-5" sz="2200">
                <a:latin typeface="Times New Roman"/>
              </a:rPr>
              <a:t>The </a:t>
            </a:r>
            <a:r>
              <a:rPr dirty="0" lang="en-US" spc="-10" sz="2200">
                <a:latin typeface="Times New Roman"/>
              </a:rPr>
              <a:t>same </a:t>
            </a:r>
            <a:r>
              <a:rPr dirty="0" lang="en-US" sz="2200">
                <a:latin typeface="Times New Roman"/>
              </a:rPr>
              <a:t>technique </a:t>
            </a:r>
            <a:r>
              <a:rPr dirty="0" lang="en-US" spc="-5" sz="2200">
                <a:latin typeface="Times New Roman"/>
              </a:rPr>
              <a:t>is </a:t>
            </a:r>
            <a:r>
              <a:rPr dirty="0" lang="en-US" sz="2200">
                <a:latin typeface="Times New Roman"/>
              </a:rPr>
              <a:t>now </a:t>
            </a:r>
            <a:r>
              <a:rPr dirty="0" lang="en-US" spc="-5" sz="2200">
                <a:latin typeface="Times New Roman"/>
              </a:rPr>
              <a:t>applied to all </a:t>
            </a:r>
            <a:r>
              <a:rPr dirty="0" lang="en-US" sz="2200">
                <a:latin typeface="Times New Roman"/>
              </a:rPr>
              <a:t>narrowband</a:t>
            </a:r>
            <a:r>
              <a:rPr dirty="0" lang="en-US" spc="3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signals.</a:t>
            </a:r>
            <a:endParaRPr dirty="0" lang="en-US" spc="-5" sz="2200"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756309" y="533527"/>
            <a:ext cx="7630158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2.1. </a:t>
            </a:r>
            <a:r>
              <a:rPr dirty="0" lang="en-US" spc="-10"/>
              <a:t>Frequencies </a:t>
            </a:r>
            <a:r>
              <a:rPr dirty="0" lang="en-US"/>
              <a:t>for radio</a:t>
            </a:r>
            <a:r>
              <a:rPr dirty="0" lang="en-US" spc="-50"/>
              <a:t> </a:t>
            </a:r>
            <a:r>
              <a:rPr dirty="0" lang="en-US" spc="-5"/>
              <a:t>transmission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624024"/>
            <a:ext cx="8074024" cy="431800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algn="l" indent="-343535" marL="355600" marR="508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next step </a:t>
            </a:r>
            <a:r>
              <a:rPr dirty="0" lang="en-US" sz="2200">
                <a:latin typeface="Times New Roman"/>
              </a:rPr>
              <a:t>into </a:t>
            </a:r>
            <a:r>
              <a:rPr dirty="0" lang="en-US" spc="-5" sz="2200">
                <a:latin typeface="Times New Roman"/>
              </a:rPr>
              <a:t>higher frequencies involves optical transmission,  which is </a:t>
            </a:r>
            <a:r>
              <a:rPr dirty="0" lang="en-US" sz="2200">
                <a:latin typeface="Times New Roman"/>
              </a:rPr>
              <a:t>not </a:t>
            </a:r>
            <a:r>
              <a:rPr dirty="0" lang="en-US" spc="-5" sz="2200">
                <a:latin typeface="Times New Roman"/>
              </a:rPr>
              <a:t>only </a:t>
            </a:r>
            <a:r>
              <a:rPr dirty="0" lang="en-US" spc="-10" sz="2200">
                <a:latin typeface="Times New Roman"/>
              </a:rPr>
              <a:t>used </a:t>
            </a:r>
            <a:r>
              <a:rPr dirty="0" lang="en-US" spc="-5" sz="2200">
                <a:latin typeface="Times New Roman"/>
              </a:rPr>
              <a:t>for fiber optical links </a:t>
            </a:r>
            <a:r>
              <a:rPr dirty="0" lang="en-US" sz="2200">
                <a:latin typeface="Times New Roman"/>
              </a:rPr>
              <a:t>but </a:t>
            </a:r>
            <a:r>
              <a:rPr dirty="0" lang="en-US" spc="-10" sz="2200">
                <a:latin typeface="Times New Roman"/>
              </a:rPr>
              <a:t>also </a:t>
            </a:r>
            <a:r>
              <a:rPr dirty="0" lang="en-US" spc="-5" sz="2200">
                <a:latin typeface="Times New Roman"/>
              </a:rPr>
              <a:t>for </a:t>
            </a:r>
            <a:r>
              <a:rPr dirty="0" lang="en-US" sz="2200">
                <a:latin typeface="Times New Roman"/>
              </a:rPr>
              <a:t>wireless  </a:t>
            </a:r>
            <a:r>
              <a:rPr dirty="0" lang="en-US" spc="-5" sz="2200">
                <a:latin typeface="Times New Roman"/>
              </a:rPr>
              <a:t>communications.</a:t>
            </a:r>
          </a:p>
          <a:p>
            <a:pPr algn="l" indent="-343535" marL="355600">
              <a:lnSpc>
                <a:spcPct val="100000"/>
              </a:lnSpc>
              <a:spcBef>
                <a:spcPts val="535"/>
              </a:spcBef>
              <a:buFont typeface="Arial"/>
              <a:buChar char="•"/>
            </a:pPr>
            <a:r>
              <a:rPr b="1" dirty="0" lang="en-US" spc="-5" sz="2200">
                <a:latin typeface="Times New Roman"/>
              </a:rPr>
              <a:t>Infra</a:t>
            </a:r>
            <a:r>
              <a:rPr b="1" dirty="0" lang="en-US" spc="160" sz="2200">
                <a:latin typeface="Times New Roman"/>
              </a:rPr>
              <a:t> </a:t>
            </a:r>
            <a:r>
              <a:rPr b="1" dirty="0" lang="en-US" spc="-20" sz="2200">
                <a:latin typeface="Times New Roman"/>
              </a:rPr>
              <a:t>red</a:t>
            </a:r>
            <a:r>
              <a:rPr b="1" dirty="0" lang="en-US" spc="17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(IR)</a:t>
            </a:r>
            <a:r>
              <a:rPr dirty="0" lang="en-US" spc="16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transmission</a:t>
            </a:r>
            <a:r>
              <a:rPr dirty="0" lang="en-US" spc="17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is</a:t>
            </a:r>
            <a:r>
              <a:rPr dirty="0" lang="en-US" spc="14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used</a:t>
            </a:r>
            <a:r>
              <a:rPr dirty="0" lang="en-US" spc="14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for</a:t>
            </a:r>
            <a:r>
              <a:rPr dirty="0" lang="en-US" spc="16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directed</a:t>
            </a:r>
            <a:r>
              <a:rPr dirty="0" lang="en-US" spc="15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links,</a:t>
            </a:r>
            <a:r>
              <a:rPr dirty="0" lang="en-US" spc="17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e.g.,</a:t>
            </a:r>
            <a:r>
              <a:rPr dirty="0" lang="en-US" spc="160" sz="2200">
                <a:latin typeface="Times New Roman"/>
              </a:rPr>
              <a:t> </a:t>
            </a:r>
            <a:r>
              <a:rPr dirty="0" lang="en-US" spc="-20" sz="2200">
                <a:latin typeface="Times New Roman"/>
              </a:rPr>
              <a:t>to</a:t>
            </a:r>
          </a:p>
          <a:p>
            <a:pPr algn="l" marL="355600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connect </a:t>
            </a:r>
            <a:r>
              <a:rPr dirty="0" lang="en-US" spc="-10" sz="2200">
                <a:latin typeface="Times New Roman"/>
              </a:rPr>
              <a:t>different </a:t>
            </a:r>
            <a:r>
              <a:rPr dirty="0" lang="en-US" sz="2200">
                <a:latin typeface="Times New Roman"/>
              </a:rPr>
              <a:t>buildings </a:t>
            </a:r>
            <a:r>
              <a:rPr dirty="0" lang="en-US" spc="-5" sz="2200">
                <a:latin typeface="Times New Roman"/>
              </a:rPr>
              <a:t>via laser</a:t>
            </a:r>
            <a:r>
              <a:rPr dirty="0" lang="en-US" spc="2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links.</a:t>
            </a:r>
          </a:p>
          <a:p>
            <a:pPr algn="l" indent="-343535" marL="355600" marR="5715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</a:t>
            </a:r>
            <a:r>
              <a:rPr dirty="0" lang="en-US" spc="-10" sz="2200">
                <a:latin typeface="Times New Roman"/>
              </a:rPr>
              <a:t>most </a:t>
            </a:r>
            <a:r>
              <a:rPr dirty="0" lang="en-US" spc="-5" sz="2200">
                <a:latin typeface="Times New Roman"/>
              </a:rPr>
              <a:t>widespread IR </a:t>
            </a:r>
            <a:r>
              <a:rPr dirty="0" lang="en-US" spc="-15" sz="2200">
                <a:latin typeface="Times New Roman"/>
              </a:rPr>
              <a:t>technology,  </a:t>
            </a:r>
            <a:r>
              <a:rPr dirty="0" lang="en-US" spc="-5" sz="2200">
                <a:latin typeface="Times New Roman"/>
              </a:rPr>
              <a:t>infra red data association  (</a:t>
            </a:r>
            <a:r>
              <a:rPr dirty="0" err="1" lang="en-US" spc="-5" sz="2200">
                <a:latin typeface="Times New Roman"/>
              </a:rPr>
              <a:t>IrDA</a:t>
            </a:r>
            <a:r>
              <a:rPr dirty="0" lang="en-US" spc="-5" sz="2200">
                <a:latin typeface="Times New Roman"/>
              </a:rPr>
              <a:t>), uses wavelengths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approximately 850–900 </a:t>
            </a:r>
            <a:r>
              <a:rPr dirty="0" lang="en-US" sz="2200">
                <a:latin typeface="Times New Roman"/>
              </a:rPr>
              <a:t>nm </a:t>
            </a:r>
            <a:r>
              <a:rPr dirty="0" lang="en-US" spc="-5" sz="2200">
                <a:latin typeface="Times New Roman"/>
              </a:rPr>
              <a:t>to </a:t>
            </a:r>
            <a:r>
              <a:rPr dirty="0" lang="en-US" sz="2200">
                <a:latin typeface="Times New Roman"/>
              </a:rPr>
              <a:t>connect  </a:t>
            </a:r>
            <a:r>
              <a:rPr dirty="0" lang="en-US" spc="-5" sz="2200">
                <a:latin typeface="Times New Roman"/>
              </a:rPr>
              <a:t>laptops, </a:t>
            </a:r>
            <a:r>
              <a:rPr dirty="0" err="1" lang="en-US" spc="-5" sz="2200">
                <a:latin typeface="Times New Roman"/>
              </a:rPr>
              <a:t>PDAs</a:t>
            </a:r>
            <a:r>
              <a:rPr dirty="0" lang="en-US" spc="-5" sz="2200">
                <a:latin typeface="Times New Roman"/>
              </a:rPr>
              <a:t> etc.</a:t>
            </a:r>
          </a:p>
          <a:p>
            <a:pPr algn="l" indent="-343535" marL="35560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20" sz="2200">
                <a:latin typeface="Times New Roman"/>
              </a:rPr>
              <a:t>Finally, </a:t>
            </a:r>
            <a:r>
              <a:rPr b="1" dirty="0" lang="en-US" spc="-5" sz="2200">
                <a:latin typeface="Times New Roman"/>
              </a:rPr>
              <a:t>visible </a:t>
            </a:r>
            <a:r>
              <a:rPr b="1" dirty="0" lang="en-US" sz="2200">
                <a:latin typeface="Times New Roman"/>
              </a:rPr>
              <a:t>light </a:t>
            </a:r>
            <a:r>
              <a:rPr dirty="0" lang="en-US" spc="-5" sz="2200">
                <a:latin typeface="Times New Roman"/>
              </a:rPr>
              <a:t>has been used for wireless transmission</a:t>
            </a:r>
            <a:r>
              <a:rPr dirty="0" lang="en-US" spc="-1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for</a:t>
            </a:r>
          </a:p>
          <a:p>
            <a:pPr algn="l" marL="355600">
              <a:lnSpc>
                <a:spcPct val="100000"/>
              </a:lnSpc>
              <a:spcBef>
                <a:spcPts val="5"/>
              </a:spcBef>
            </a:pPr>
            <a:r>
              <a:rPr dirty="0" lang="en-US" spc="-5" sz="2200">
                <a:latin typeface="Times New Roman"/>
              </a:rPr>
              <a:t>thousands </a:t>
            </a:r>
            <a:r>
              <a:rPr dirty="0" lang="en-US" sz="2200">
                <a:latin typeface="Times New Roman"/>
              </a:rPr>
              <a:t>of</a:t>
            </a:r>
            <a:r>
              <a:rPr dirty="0" lang="en-US" spc="-2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years.</a:t>
            </a:r>
          </a:p>
          <a:p>
            <a:pPr algn="l" indent="-343535" marL="355600" marR="5715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While light is </a:t>
            </a:r>
            <a:r>
              <a:rPr dirty="0" lang="en-US" sz="2200">
                <a:latin typeface="Times New Roman"/>
              </a:rPr>
              <a:t>not </a:t>
            </a:r>
            <a:r>
              <a:rPr dirty="0" lang="en-US" spc="-5" sz="2200">
                <a:latin typeface="Times New Roman"/>
              </a:rPr>
              <a:t>very reliable </a:t>
            </a:r>
            <a:r>
              <a:rPr dirty="0" lang="en-US" sz="2200">
                <a:latin typeface="Times New Roman"/>
              </a:rPr>
              <a:t>due </a:t>
            </a:r>
            <a:r>
              <a:rPr dirty="0" lang="en-US" spc="-5" sz="2200">
                <a:latin typeface="Times New Roman"/>
              </a:rPr>
              <a:t>to </a:t>
            </a:r>
            <a:r>
              <a:rPr dirty="0" lang="en-US" sz="2200">
                <a:latin typeface="Times New Roman"/>
              </a:rPr>
              <a:t>interference, but </a:t>
            </a:r>
            <a:r>
              <a:rPr dirty="0" lang="en-US" spc="-5" sz="2200">
                <a:latin typeface="Times New Roman"/>
              </a:rPr>
              <a:t>it is  nevertheless useful </a:t>
            </a:r>
            <a:r>
              <a:rPr dirty="0" lang="en-US" sz="2200">
                <a:latin typeface="Times New Roman"/>
              </a:rPr>
              <a:t>due </a:t>
            </a:r>
            <a:r>
              <a:rPr dirty="0" lang="en-US" spc="-5" sz="2200">
                <a:latin typeface="Times New Roman"/>
              </a:rPr>
              <a:t>to </a:t>
            </a:r>
            <a:r>
              <a:rPr dirty="0" err="1" lang="en-US" sz="2200">
                <a:latin typeface="Times New Roman"/>
              </a:rPr>
              <a:t>built-in</a:t>
            </a:r>
            <a:r>
              <a:rPr dirty="0" lang="en-US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human</a:t>
            </a:r>
            <a:r>
              <a:rPr dirty="0" lang="en-US" spc="3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receivers.</a:t>
            </a:r>
            <a:endParaRPr dirty="0" lang="en-US" spc="-5" sz="2200">
              <a:latin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455926" y="471881"/>
            <a:ext cx="4234814" cy="57467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2.7. </a:t>
            </a:r>
            <a:r>
              <a:rPr dirty="0" lang="en-US" spc="-10"/>
              <a:t>Spread</a:t>
            </a:r>
            <a:r>
              <a:rPr dirty="0" lang="en-US" spc="-100"/>
              <a:t> </a:t>
            </a:r>
            <a:r>
              <a:rPr dirty="0" lang="en-US"/>
              <a:t>Spectrum</a:t>
            </a:r>
            <a:endParaRPr dirty="0" lang="en-US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471929"/>
            <a:ext cx="8071484" cy="143383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indent="-343535" marL="35560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All narrowband signals are </a:t>
            </a:r>
            <a:r>
              <a:rPr dirty="0" lang="en-US" sz="2200">
                <a:latin typeface="Times New Roman"/>
              </a:rPr>
              <a:t>now </a:t>
            </a:r>
            <a:r>
              <a:rPr dirty="0" lang="en-US" spc="-5" sz="2200">
                <a:latin typeface="Times New Roman"/>
              </a:rPr>
              <a:t>spread </a:t>
            </a:r>
            <a:r>
              <a:rPr dirty="0" lang="en-US" sz="2200">
                <a:latin typeface="Times New Roman"/>
              </a:rPr>
              <a:t>into </a:t>
            </a:r>
            <a:r>
              <a:rPr dirty="0" lang="en-US" spc="-5" sz="2200">
                <a:latin typeface="Times New Roman"/>
              </a:rPr>
              <a:t>broadband signals</a:t>
            </a:r>
            <a:r>
              <a:rPr dirty="0" lang="en-US" spc="5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using</a:t>
            </a:r>
          </a:p>
          <a:p>
            <a:pPr marL="355600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the </a:t>
            </a:r>
            <a:r>
              <a:rPr dirty="0" lang="en-US" spc="-10" sz="2200">
                <a:latin typeface="Times New Roman"/>
              </a:rPr>
              <a:t>same </a:t>
            </a:r>
            <a:r>
              <a:rPr dirty="0" lang="en-US" spc="-5" sz="2200">
                <a:latin typeface="Times New Roman"/>
              </a:rPr>
              <a:t>frequency</a:t>
            </a:r>
            <a:r>
              <a:rPr dirty="0" lang="en-US" spc="4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range.</a:t>
            </a:r>
          </a:p>
          <a:p>
            <a:pPr indent="-343535" marL="355600" marR="508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10" sz="2200">
                <a:latin typeface="Times New Roman"/>
              </a:rPr>
              <a:t>No more </a:t>
            </a:r>
            <a:r>
              <a:rPr dirty="0" lang="en-US" spc="-5" sz="2200">
                <a:latin typeface="Times New Roman"/>
              </a:rPr>
              <a:t>frequency planning is needed, and all senders use the same  frequency</a:t>
            </a:r>
            <a:r>
              <a:rPr dirty="0" lang="en-US" sz="2200">
                <a:latin typeface="Times New Roman"/>
              </a:rPr>
              <a:t> band.</a:t>
            </a:r>
            <a:endParaRPr dirty="0" lang="en-US" sz="2200">
              <a:latin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 rot="0">
            <a:off x="800100" y="3256033"/>
            <a:ext cx="7086600" cy="2876055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455926" y="395985"/>
            <a:ext cx="4232910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2.7. </a:t>
            </a:r>
            <a:r>
              <a:rPr dirty="0" lang="en-US" spc="-15"/>
              <a:t>Spread</a:t>
            </a:r>
            <a:r>
              <a:rPr dirty="0" lang="en-US" spc="-50"/>
              <a:t> </a:t>
            </a:r>
            <a:r>
              <a:rPr dirty="0" lang="en-US" spc="-5"/>
              <a:t>Spectrum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252241"/>
            <a:ext cx="8226424" cy="5256529"/>
          </a:xfrm>
          <a:prstGeom prst="rect">
            <a:avLst/>
          </a:prstGeom>
        </p:spPr>
        <p:txBody>
          <a:bodyPr bIns="0" lIns="0" rIns="0" rtlCol="0" tIns="79374" vert="horz" wrap="square">
            <a:spAutoFit/>
          </a:bodyPr>
          <a:lstStyle/>
          <a:p>
            <a:pPr indent="-343535" marL="355600">
              <a:lnSpc>
                <a:spcPct val="100000"/>
              </a:lnSpc>
              <a:spcBef>
                <a:spcPts val="625"/>
              </a:spcBef>
              <a:buFont typeface="Arial"/>
              <a:buChar char="•"/>
            </a:pPr>
            <a:r>
              <a:rPr b="1" dirty="0" lang="en-US" spc="-5" sz="2200">
                <a:latin typeface="Times New Roman"/>
              </a:rPr>
              <a:t>How can </a:t>
            </a:r>
            <a:r>
              <a:rPr b="1" dirty="0" lang="en-US" spc="-10" sz="2200">
                <a:latin typeface="Times New Roman"/>
              </a:rPr>
              <a:t>receivers recover </a:t>
            </a:r>
            <a:r>
              <a:rPr b="1" dirty="0" lang="en-US" spc="-5" sz="2200">
                <a:latin typeface="Times New Roman"/>
              </a:rPr>
              <a:t>their</a:t>
            </a:r>
            <a:r>
              <a:rPr b="1" dirty="0" lang="en-US" spc="-25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signal?</a:t>
            </a:r>
          </a:p>
          <a:p>
            <a:pPr indent="-287019" lvl="1" marL="756285">
              <a:lnSpc>
                <a:spcPct val="100000"/>
              </a:lnSpc>
              <a:spcBef>
                <a:spcPts val="525"/>
              </a:spcBef>
              <a:buFont typeface="Arial"/>
              <a:buChar char="–"/>
            </a:pPr>
            <a:r>
              <a:rPr dirty="0" lang="en-US" spc="-80" sz="2200">
                <a:latin typeface="Times New Roman"/>
              </a:rPr>
              <a:t>To </a:t>
            </a:r>
            <a:r>
              <a:rPr dirty="0" lang="en-US" spc="-5" sz="2200">
                <a:latin typeface="Times New Roman"/>
              </a:rPr>
              <a:t>separate </a:t>
            </a:r>
            <a:r>
              <a:rPr dirty="0" lang="en-US" spc="-10" sz="2200">
                <a:latin typeface="Times New Roman"/>
              </a:rPr>
              <a:t>different </a:t>
            </a:r>
            <a:r>
              <a:rPr dirty="0" lang="en-US" spc="-5" sz="2200">
                <a:latin typeface="Times New Roman"/>
              </a:rPr>
              <a:t>channels, </a:t>
            </a:r>
            <a:r>
              <a:rPr dirty="0" err="1" lang="en-US" spc="-5" sz="2200">
                <a:latin typeface="Times New Roman"/>
              </a:rPr>
              <a:t>CDM</a:t>
            </a:r>
            <a:r>
              <a:rPr dirty="0" lang="en-US" spc="-5" sz="2200">
                <a:latin typeface="Times New Roman"/>
              </a:rPr>
              <a:t> is now used instead of</a:t>
            </a:r>
            <a:r>
              <a:rPr dirty="0" lang="en-US" spc="21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FDM.</a:t>
            </a:r>
          </a:p>
          <a:p>
            <a:pPr indent="-287019" lvl="1" marL="756285" marR="5080">
              <a:lnSpc>
                <a:spcPct val="100000"/>
              </a:lnSpc>
              <a:spcBef>
                <a:spcPts val="535"/>
              </a:spcBef>
              <a:buFont typeface="Arial"/>
              <a:buChar char="–"/>
            </a:pPr>
            <a:r>
              <a:rPr dirty="0" lang="en-US" spc="-5" sz="2200">
                <a:latin typeface="Times New Roman"/>
              </a:rPr>
              <a:t>S</a:t>
            </a:r>
            <a:r>
              <a:rPr dirty="0" lang="en-US" sz="2200">
                <a:latin typeface="Times New Roman"/>
              </a:rPr>
              <a:t>p</a:t>
            </a:r>
            <a:r>
              <a:rPr dirty="0" lang="en-US" spc="-5" sz="2200">
                <a:latin typeface="Times New Roman"/>
              </a:rPr>
              <a:t>readi</a:t>
            </a:r>
            <a:r>
              <a:rPr dirty="0" lang="en-US" sz="2200">
                <a:latin typeface="Times New Roman"/>
              </a:rPr>
              <a:t>n</a:t>
            </a:r>
            <a:r>
              <a:rPr dirty="0" lang="en-US" spc="-5" sz="2200">
                <a:latin typeface="Times New Roman"/>
              </a:rPr>
              <a:t>g</a:t>
            </a:r>
            <a:r>
              <a:rPr dirty="0" lang="en-US" sz="2200">
                <a:latin typeface="Times New Roman"/>
              </a:rPr>
              <a:t/>
            </a:r>
            <a:r>
              <a:rPr dirty="0" lang="en-US" sz="2200">
                <a:latin typeface="Times New Roman"/>
              </a:rPr>
              <a:t>o</a:t>
            </a:r>
            <a:r>
              <a:rPr dirty="0" lang="en-US" spc="-5" sz="2200">
                <a:latin typeface="Times New Roman"/>
              </a:rPr>
              <a:t>f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a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narr</a:t>
            </a:r>
            <a:r>
              <a:rPr dirty="0" lang="en-US" sz="2200">
                <a:latin typeface="Times New Roman"/>
              </a:rPr>
              <a:t>o</a:t>
            </a:r>
            <a:r>
              <a:rPr dirty="0" lang="en-US" spc="-5" sz="2200">
                <a:latin typeface="Times New Roman"/>
              </a:rPr>
              <a:t>wband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s</a:t>
            </a:r>
            <a:r>
              <a:rPr dirty="0" lang="en-US" spc="-20" sz="2200">
                <a:latin typeface="Times New Roman"/>
              </a:rPr>
              <a:t>i</a:t>
            </a:r>
            <a:r>
              <a:rPr dirty="0" lang="en-US" spc="-5" sz="2200">
                <a:latin typeface="Times New Roman"/>
              </a:rPr>
              <a:t>g</a:t>
            </a:r>
            <a:r>
              <a:rPr dirty="0" lang="en-US" sz="2200">
                <a:latin typeface="Times New Roman"/>
              </a:rPr>
              <a:t>n</a:t>
            </a:r>
            <a:r>
              <a:rPr dirty="0" lang="en-US" spc="-5" sz="2200">
                <a:latin typeface="Times New Roman"/>
              </a:rPr>
              <a:t>al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is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achieved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us</a:t>
            </a:r>
            <a:r>
              <a:rPr dirty="0" lang="en-US" spc="-15" sz="2200">
                <a:latin typeface="Times New Roman"/>
              </a:rPr>
              <a:t>i</a:t>
            </a:r>
            <a:r>
              <a:rPr dirty="0" lang="en-US" spc="-5" sz="2200">
                <a:latin typeface="Times New Roman"/>
              </a:rPr>
              <a:t>ng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a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special  </a:t>
            </a:r>
            <a:r>
              <a:rPr dirty="0" lang="en-US" spc="-5" sz="2200">
                <a:latin typeface="Times New Roman"/>
              </a:rPr>
              <a:t>code.</a:t>
            </a:r>
          </a:p>
          <a:p>
            <a:pPr indent="-287019" lvl="1" marL="756285">
              <a:lnSpc>
                <a:spcPct val="100000"/>
              </a:lnSpc>
              <a:spcBef>
                <a:spcPts val="525"/>
              </a:spcBef>
              <a:buFont typeface="Arial"/>
              <a:buChar char="–"/>
            </a:pPr>
            <a:r>
              <a:rPr dirty="0" lang="en-US" spc="-5" sz="2200">
                <a:latin typeface="Times New Roman"/>
              </a:rPr>
              <a:t>Each</a:t>
            </a:r>
            <a:r>
              <a:rPr dirty="0" lang="en-US" spc="9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channel</a:t>
            </a:r>
            <a:r>
              <a:rPr dirty="0" lang="en-US" spc="9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is</a:t>
            </a:r>
            <a:r>
              <a:rPr dirty="0" lang="en-US" spc="8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allotted</a:t>
            </a:r>
            <a:r>
              <a:rPr dirty="0" lang="en-US" spc="9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its</a:t>
            </a:r>
            <a:r>
              <a:rPr dirty="0" lang="en-US" spc="8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own</a:t>
            </a:r>
            <a:r>
              <a:rPr dirty="0" lang="en-US" spc="10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code,</a:t>
            </a:r>
            <a:r>
              <a:rPr dirty="0" lang="en-US" spc="9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which</a:t>
            </a:r>
            <a:r>
              <a:rPr dirty="0" lang="en-US" spc="10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the</a:t>
            </a:r>
            <a:r>
              <a:rPr dirty="0" lang="en-US" spc="9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receivers</a:t>
            </a:r>
            <a:r>
              <a:rPr dirty="0" lang="en-US" spc="9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have</a:t>
            </a:r>
            <a:r>
              <a:rPr dirty="0" lang="en-US" spc="9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to</a:t>
            </a:r>
          </a:p>
          <a:p>
            <a:pPr marL="756285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apply to recover the</a:t>
            </a:r>
            <a:r>
              <a:rPr dirty="0" lang="en-US" spc="2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signal.</a:t>
            </a:r>
          </a:p>
          <a:p>
            <a:pPr indent="-287019" lvl="1" marL="756285" marR="7620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dirty="0" lang="en-US" spc="-15" sz="2200">
                <a:latin typeface="Times New Roman"/>
              </a:rPr>
              <a:t>Without </a:t>
            </a:r>
            <a:r>
              <a:rPr dirty="0" lang="en-US" spc="-5" sz="2200">
                <a:latin typeface="Times New Roman"/>
              </a:rPr>
              <a:t>knowing the code, the signal cannot </a:t>
            </a:r>
            <a:r>
              <a:rPr dirty="0" lang="en-US" sz="2200">
                <a:latin typeface="Times New Roman"/>
              </a:rPr>
              <a:t>be </a:t>
            </a:r>
            <a:r>
              <a:rPr dirty="0" lang="en-US" spc="-5" sz="2200">
                <a:latin typeface="Times New Roman"/>
              </a:rPr>
              <a:t>recovered and  behaves like background</a:t>
            </a:r>
            <a:r>
              <a:rPr dirty="0" lang="en-US" spc="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noise.</a:t>
            </a:r>
          </a:p>
          <a:p>
            <a:pPr indent="-343535" marL="3556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FeaturesthatmakespreadspectrumandCDMveryattractivefor</a:t>
            </a:r>
          </a:p>
          <a:p>
            <a:pPr marL="355600">
              <a:lnSpc>
                <a:spcPct val="100000"/>
              </a:lnSpc>
            </a:pPr>
            <a:r>
              <a:rPr b="1" dirty="0" lang="en-US" spc="-5" sz="2200">
                <a:latin typeface="Times New Roman"/>
              </a:rPr>
              <a:t>military</a:t>
            </a:r>
            <a:r>
              <a:rPr b="1" dirty="0" lang="en-US" spc="10" sz="2200">
                <a:latin typeface="Times New Roman"/>
              </a:rPr>
              <a:t> </a:t>
            </a:r>
            <a:r>
              <a:rPr b="1" dirty="0" lang="en-US" sz="2200">
                <a:latin typeface="Times New Roman"/>
              </a:rPr>
              <a:t>applications</a:t>
            </a:r>
            <a:r>
              <a:rPr dirty="0" lang="en-US" sz="2200">
                <a:latin typeface="Times New Roman"/>
              </a:rPr>
              <a:t>.</a:t>
            </a:r>
          </a:p>
          <a:p>
            <a:pPr indent="-343535" marL="355600" marR="762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One disadvantage is the increased complexity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receivers </a:t>
            </a:r>
            <a:r>
              <a:rPr dirty="0" lang="en-US" sz="2200">
                <a:latin typeface="Times New Roman"/>
              </a:rPr>
              <a:t>that </a:t>
            </a:r>
            <a:r>
              <a:rPr dirty="0" lang="en-US" spc="-5" sz="2200">
                <a:latin typeface="Times New Roman"/>
              </a:rPr>
              <a:t>have  to </a:t>
            </a:r>
            <a:r>
              <a:rPr dirty="0" err="1" lang="en-US" spc="-5" sz="2200">
                <a:latin typeface="Times New Roman"/>
              </a:rPr>
              <a:t>despread</a:t>
            </a:r>
            <a:r>
              <a:rPr dirty="0" lang="en-US" spc="-5" sz="2200">
                <a:latin typeface="Times New Roman"/>
              </a:rPr>
              <a:t> a signal.</a:t>
            </a:r>
          </a:p>
          <a:p>
            <a:pPr indent="-343535" marL="3556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Another problem is the </a:t>
            </a:r>
            <a:r>
              <a:rPr dirty="0" lang="en-US" spc="-10" sz="2200">
                <a:latin typeface="Times New Roman"/>
              </a:rPr>
              <a:t>large </a:t>
            </a:r>
            <a:r>
              <a:rPr dirty="0" lang="en-US" sz="2200">
                <a:latin typeface="Times New Roman"/>
              </a:rPr>
              <a:t>frequency </a:t>
            </a:r>
            <a:r>
              <a:rPr dirty="0" lang="en-US" spc="-5" sz="2200">
                <a:latin typeface="Times New Roman"/>
              </a:rPr>
              <a:t>band that </a:t>
            </a:r>
            <a:r>
              <a:rPr dirty="0" lang="en-US" spc="-10" sz="2200">
                <a:latin typeface="Times New Roman"/>
              </a:rPr>
              <a:t>is </a:t>
            </a:r>
            <a:r>
              <a:rPr dirty="0" lang="en-US" spc="-5" sz="2200">
                <a:latin typeface="Times New Roman"/>
              </a:rPr>
              <a:t>needed</a:t>
            </a:r>
            <a:r>
              <a:rPr dirty="0" lang="en-US" spc="10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due </a:t>
            </a:r>
            <a:r>
              <a:rPr dirty="0" lang="en-US" spc="-5" sz="2200">
                <a:latin typeface="Times New Roman"/>
              </a:rPr>
              <a:t>to the</a:t>
            </a:r>
          </a:p>
          <a:p>
            <a:pPr marL="355600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spreading of the</a:t>
            </a:r>
            <a:r>
              <a:rPr dirty="0" lang="en-US" spc="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signal.</a:t>
            </a:r>
            <a:endParaRPr dirty="0" lang="en-US" spc="-5" sz="2200">
              <a:latin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2.7. </a:t>
            </a:r>
            <a:r>
              <a:rPr dirty="0" lang="en-US" spc="-15"/>
              <a:t>Spread</a:t>
            </a:r>
            <a:r>
              <a:rPr dirty="0" lang="en-US" spc="-50"/>
              <a:t> </a:t>
            </a:r>
            <a:r>
              <a:rPr dirty="0" lang="en-US" spc="-5"/>
              <a:t>Spectrum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555964"/>
            <a:ext cx="7996554" cy="4441190"/>
          </a:xfrm>
          <a:prstGeom prst="rect">
            <a:avLst/>
          </a:prstGeom>
        </p:spPr>
        <p:txBody>
          <a:bodyPr bIns="0" lIns="0" rIns="0" rtlCol="0" tIns="80645" vert="horz" wrap="square">
            <a:spAutoFit/>
          </a:bodyPr>
          <a:lstStyle/>
          <a:p>
            <a:pPr indent="-343535" marL="355600">
              <a:lnSpc>
                <a:spcPct val="100000"/>
              </a:lnSpc>
              <a:spcBef>
                <a:spcPts val="634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Spreading the spectrum can be achieved in two </a:t>
            </a:r>
            <a:r>
              <a:rPr dirty="0" lang="en-US" spc="-10" sz="2200">
                <a:latin typeface="Times New Roman"/>
              </a:rPr>
              <a:t>different</a:t>
            </a:r>
            <a:r>
              <a:rPr dirty="0" lang="en-US" spc="12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ways.</a:t>
            </a:r>
          </a:p>
          <a:p>
            <a:pPr indent="-287019" lvl="1" marL="756285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dirty="0" lang="en-US" spc="-5" sz="2200">
                <a:latin typeface="Times New Roman"/>
              </a:rPr>
              <a:t>Direct sequence spread</a:t>
            </a:r>
            <a:r>
              <a:rPr dirty="0" lang="en-US" spc="2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spectrum</a:t>
            </a:r>
          </a:p>
          <a:p>
            <a:pPr indent="-287019" lvl="1" marL="756285">
              <a:lnSpc>
                <a:spcPct val="100000"/>
              </a:lnSpc>
              <a:spcBef>
                <a:spcPts val="525"/>
              </a:spcBef>
              <a:buFont typeface="Arial"/>
              <a:buChar char="–"/>
            </a:pPr>
            <a:r>
              <a:rPr dirty="0" lang="en-US" spc="-5" sz="2200">
                <a:latin typeface="Times New Roman"/>
              </a:rPr>
              <a:t>Frequency hopping spread</a:t>
            </a:r>
            <a:r>
              <a:rPr dirty="0" lang="en-US" spc="1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spectrum</a:t>
            </a:r>
          </a:p>
          <a:p>
            <a:pPr>
              <a:lnSpc>
                <a:spcPct val="100000"/>
              </a:lnSpc>
            </a:pPr>
            <a:r>
              <a:rPr dirty="0" lang="en-US" sz="2400">
                <a:latin typeface="Times New Roman"/>
              </a:rPr>
              <a:t/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lang="en-US" sz="2900">
                <a:latin typeface="Times New Roman"/>
              </a:rPr>
              <a:t/>
            </a:r>
          </a:p>
          <a:p>
            <a:pPr marL="12700">
              <a:lnSpc>
                <a:spcPct val="100000"/>
              </a:lnSpc>
            </a:pPr>
            <a:r>
              <a:rPr b="1" dirty="0" lang="en-US" sz="2200">
                <a:latin typeface="Times New Roman"/>
              </a:rPr>
              <a:t>2.7.1. </a:t>
            </a:r>
            <a:r>
              <a:rPr b="1" dirty="0" lang="en-US" spc="-10" sz="2200">
                <a:latin typeface="Times New Roman"/>
              </a:rPr>
              <a:t>Direct </a:t>
            </a:r>
            <a:r>
              <a:rPr b="1" dirty="0" lang="en-US" spc="-5" sz="2200">
                <a:latin typeface="Times New Roman"/>
              </a:rPr>
              <a:t>sequence </a:t>
            </a:r>
            <a:r>
              <a:rPr b="1" dirty="0" lang="en-US" spc="-10" sz="2200">
                <a:latin typeface="Times New Roman"/>
              </a:rPr>
              <a:t>spread</a:t>
            </a:r>
            <a:r>
              <a:rPr b="1" dirty="0" lang="en-US" spc="10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spectrum</a:t>
            </a:r>
          </a:p>
          <a:p>
            <a:pPr indent="-343535" marL="355600" marR="5080">
              <a:lnSpc>
                <a:spcPct val="100000"/>
              </a:lnSpc>
              <a:spcBef>
                <a:spcPts val="17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Direct sequence spread spectrum </a:t>
            </a:r>
            <a:r>
              <a:rPr dirty="0" lang="en-US" sz="2200">
                <a:latin typeface="Times New Roman"/>
              </a:rPr>
              <a:t>(</a:t>
            </a:r>
            <a:r>
              <a:rPr dirty="0" err="1" lang="en-US" sz="2200">
                <a:latin typeface="Times New Roman"/>
              </a:rPr>
              <a:t>DSSS</a:t>
            </a:r>
            <a:r>
              <a:rPr dirty="0" lang="en-US" sz="2200">
                <a:latin typeface="Times New Roman"/>
              </a:rPr>
              <a:t>) </a:t>
            </a:r>
            <a:r>
              <a:rPr dirty="0" lang="en-US" spc="-5" sz="2200">
                <a:latin typeface="Times New Roman"/>
              </a:rPr>
              <a:t>systems take a user bit  stream and perform an </a:t>
            </a:r>
            <a:r>
              <a:rPr b="1" dirty="0" lang="en-US" spc="-5" sz="2200">
                <a:latin typeface="Times New Roman"/>
              </a:rPr>
              <a:t>XOR </a:t>
            </a:r>
            <a:r>
              <a:rPr dirty="0" lang="en-US" spc="-5" sz="2200">
                <a:latin typeface="Times New Roman"/>
              </a:rPr>
              <a:t>with a </a:t>
            </a:r>
            <a:r>
              <a:rPr dirty="0" err="1" lang="en-US" spc="-5" sz="2200">
                <a:latin typeface="Times New Roman"/>
              </a:rPr>
              <a:t>so-called</a:t>
            </a:r>
            <a:r>
              <a:rPr dirty="0" lang="en-US" spc="-5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chipping</a:t>
            </a:r>
            <a:r>
              <a:rPr b="1" dirty="0" lang="en-US" spc="140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sequence</a:t>
            </a:r>
            <a:r>
              <a:rPr dirty="0" lang="en-US" spc="-5" sz="2200">
                <a:latin typeface="Times New Roman"/>
              </a:rPr>
              <a:t>.</a:t>
            </a:r>
          </a:p>
          <a:p>
            <a:pPr indent="-343535" marL="3556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example shows that the result is</a:t>
            </a:r>
            <a:r>
              <a:rPr dirty="0" lang="en-US" spc="4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either</a:t>
            </a:r>
          </a:p>
          <a:p>
            <a:pPr indent="-287019" lvl="1" marL="756285">
              <a:lnSpc>
                <a:spcPct val="100000"/>
              </a:lnSpc>
              <a:spcBef>
                <a:spcPts val="525"/>
              </a:spcBef>
              <a:buFont typeface="Arial"/>
              <a:buChar char="–"/>
            </a:pPr>
            <a:r>
              <a:rPr dirty="0" lang="en-US" spc="-5" sz="2200">
                <a:latin typeface="Times New Roman"/>
              </a:rPr>
              <a:t>the sequence </a:t>
            </a:r>
            <a:r>
              <a:rPr dirty="0" lang="en-US" spc="-15" sz="2200">
                <a:latin typeface="Times New Roman"/>
              </a:rPr>
              <a:t>0110101 </a:t>
            </a:r>
            <a:r>
              <a:rPr dirty="0" lang="en-US" spc="-5" sz="2200">
                <a:latin typeface="Times New Roman"/>
              </a:rPr>
              <a:t>(if </a:t>
            </a:r>
            <a:r>
              <a:rPr dirty="0" lang="en-US" sz="2200">
                <a:latin typeface="Times New Roman"/>
              </a:rPr>
              <a:t>the </a:t>
            </a:r>
            <a:r>
              <a:rPr dirty="0" lang="en-US" spc="-5" sz="2200">
                <a:latin typeface="Times New Roman"/>
              </a:rPr>
              <a:t>user bit equals </a:t>
            </a:r>
            <a:r>
              <a:rPr dirty="0" lang="en-US" sz="2200">
                <a:latin typeface="Times New Roman"/>
              </a:rPr>
              <a:t>0)</a:t>
            </a:r>
            <a:r>
              <a:rPr dirty="0" lang="en-US" spc="3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or</a:t>
            </a:r>
          </a:p>
          <a:p>
            <a:pPr indent="-287019" lvl="1" marL="756285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dirty="0" lang="en-US" spc="-5" sz="2200">
                <a:latin typeface="Times New Roman"/>
              </a:rPr>
              <a:t>its </a:t>
            </a:r>
            <a:r>
              <a:rPr dirty="0" lang="en-US" spc="-10" sz="2200">
                <a:latin typeface="Times New Roman"/>
              </a:rPr>
              <a:t>complement </a:t>
            </a:r>
            <a:r>
              <a:rPr dirty="0" lang="en-US" sz="2200">
                <a:latin typeface="Times New Roman"/>
              </a:rPr>
              <a:t>1001010 </a:t>
            </a:r>
            <a:r>
              <a:rPr dirty="0" lang="en-US" spc="-5" sz="2200">
                <a:latin typeface="Times New Roman"/>
              </a:rPr>
              <a:t>(if the user bit equals</a:t>
            </a:r>
            <a:r>
              <a:rPr dirty="0" lang="en-US" spc="7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1).</a:t>
            </a:r>
            <a:endParaRPr dirty="0" lang="en-US" sz="2200">
              <a:latin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2.7. </a:t>
            </a:r>
            <a:r>
              <a:rPr dirty="0" lang="en-US" spc="-15"/>
              <a:t>Spread</a:t>
            </a:r>
            <a:r>
              <a:rPr dirty="0" lang="en-US" spc="-50"/>
              <a:t> </a:t>
            </a:r>
            <a:r>
              <a:rPr dirty="0" lang="en-US" spc="-5"/>
              <a:t>Spectrum</a:t>
            </a:r>
            <a:endParaRPr dirty="0" lang="en-US" spc="-5"/>
          </a:p>
        </p:txBody>
      </p:sp>
      <p:sp>
        <p:nvSpPr>
          <p:cNvPr id="3" name="object 3"/>
          <p:cNvSpPr/>
          <p:nvPr/>
        </p:nvSpPr>
        <p:spPr>
          <a:xfrm rot="0">
            <a:off x="1566864" y="1614100"/>
            <a:ext cx="6307591" cy="4865428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455926" y="434085"/>
            <a:ext cx="4232910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2.7. </a:t>
            </a:r>
            <a:r>
              <a:rPr dirty="0" lang="en-US" spc="-15"/>
              <a:t>Spread</a:t>
            </a:r>
            <a:r>
              <a:rPr dirty="0" lang="en-US" spc="-50"/>
              <a:t> </a:t>
            </a:r>
            <a:r>
              <a:rPr dirty="0" lang="en-US" spc="-5"/>
              <a:t>Spectrum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472440" y="1624024"/>
            <a:ext cx="8225790" cy="398272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algn="l" indent="-343535" marL="41910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While each </a:t>
            </a:r>
            <a:r>
              <a:rPr dirty="0" lang="en-US" spc="-10" sz="2200">
                <a:latin typeface="Times New Roman"/>
              </a:rPr>
              <a:t>user </a:t>
            </a:r>
            <a:r>
              <a:rPr dirty="0" lang="en-US" spc="-5" sz="2200">
                <a:latin typeface="Times New Roman"/>
              </a:rPr>
              <a:t>bit has a duration </a:t>
            </a:r>
            <a:r>
              <a:rPr b="1" dirty="0" lang="en-US" sz="2200">
                <a:latin typeface="Times New Roman"/>
              </a:rPr>
              <a:t>t</a:t>
            </a:r>
            <a:r>
              <a:rPr b="1" baseline="-21072" dirty="0" lang="en-US" sz="2175">
                <a:latin typeface="Times New Roman"/>
              </a:rPr>
              <a:t>b</a:t>
            </a:r>
            <a:r>
              <a:rPr dirty="0" lang="en-US" sz="2200">
                <a:latin typeface="Times New Roman"/>
              </a:rPr>
              <a:t>, </a:t>
            </a:r>
            <a:r>
              <a:rPr dirty="0" lang="en-US" spc="-5" sz="2200">
                <a:latin typeface="Times New Roman"/>
              </a:rPr>
              <a:t>the chipping sequence</a:t>
            </a:r>
            <a:r>
              <a:rPr dirty="0" lang="en-US" spc="10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consists</a:t>
            </a:r>
          </a:p>
          <a:p>
            <a:pPr algn="l" marL="419100">
              <a:lnSpc>
                <a:spcPct val="100000"/>
              </a:lnSpc>
              <a:spcBef>
                <a:spcPts val="5"/>
              </a:spcBef>
            </a:pP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smaller pulses, called </a:t>
            </a:r>
            <a:r>
              <a:rPr b="1" dirty="0" lang="en-US" spc="-5" sz="2200">
                <a:latin typeface="Times New Roman"/>
              </a:rPr>
              <a:t>chips</a:t>
            </a:r>
            <a:r>
              <a:rPr dirty="0" lang="en-US" spc="-5" sz="2200">
                <a:latin typeface="Times New Roman"/>
              </a:rPr>
              <a:t>, with a duration</a:t>
            </a:r>
            <a:r>
              <a:rPr dirty="0" lang="en-US" spc="75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t</a:t>
            </a:r>
            <a:r>
              <a:rPr b="1" baseline="-21072" dirty="0" lang="en-US" spc="-7" sz="2175">
                <a:latin typeface="Times New Roman"/>
              </a:rPr>
              <a:t>c</a:t>
            </a:r>
            <a:r>
              <a:rPr dirty="0" lang="en-US" spc="-5" sz="2200">
                <a:latin typeface="Times New Roman"/>
              </a:rPr>
              <a:t>.</a:t>
            </a:r>
          </a:p>
          <a:p>
            <a:pPr algn="l" indent="-343535" marL="419100" marR="9271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If the chipping sequence is generated properly it appears as random  noise : this sequence </a:t>
            </a:r>
            <a:r>
              <a:rPr dirty="0" lang="en-US" spc="-10" sz="2200">
                <a:latin typeface="Times New Roman"/>
              </a:rPr>
              <a:t>is </a:t>
            </a:r>
            <a:r>
              <a:rPr dirty="0" lang="en-US" spc="-5" sz="2200">
                <a:latin typeface="Times New Roman"/>
              </a:rPr>
              <a:t>also sometimes called </a:t>
            </a:r>
            <a:r>
              <a:rPr b="1" dirty="0" err="1" lang="en-US" spc="-5" sz="2200">
                <a:latin typeface="Times New Roman"/>
              </a:rPr>
              <a:t>pseudo-noise</a:t>
            </a:r>
            <a:r>
              <a:rPr b="1" dirty="0" lang="en-US" spc="-5" sz="2200">
                <a:latin typeface="Times New Roman"/>
              </a:rPr>
              <a:t>  sequence</a:t>
            </a:r>
            <a:r>
              <a:rPr dirty="0" lang="en-US" spc="-5" sz="2200">
                <a:latin typeface="Times New Roman"/>
              </a:rPr>
              <a:t>.</a:t>
            </a:r>
          </a:p>
          <a:p>
            <a:pPr algn="l" indent="-343535" marL="419100" marR="94615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spreading factor </a:t>
            </a:r>
            <a:r>
              <a:rPr b="1" dirty="0" lang="en-US" spc="-5" sz="2200">
                <a:latin typeface="Times New Roman"/>
              </a:rPr>
              <a:t>s </a:t>
            </a:r>
            <a:r>
              <a:rPr dirty="0" lang="en-US" spc="-5" sz="2200">
                <a:latin typeface="Times New Roman"/>
              </a:rPr>
              <a:t>= </a:t>
            </a:r>
            <a:r>
              <a:rPr b="1" dirty="0" lang="en-US" sz="2200">
                <a:latin typeface="Times New Roman"/>
              </a:rPr>
              <a:t>t</a:t>
            </a:r>
            <a:r>
              <a:rPr b="1" baseline="-21072" dirty="0" lang="en-US" sz="2175">
                <a:latin typeface="Times New Roman"/>
              </a:rPr>
              <a:t>b </a:t>
            </a:r>
            <a:r>
              <a:rPr b="1" dirty="0" lang="en-US" spc="-5" sz="2200">
                <a:latin typeface="Times New Roman"/>
              </a:rPr>
              <a:t>/ </a:t>
            </a:r>
            <a:r>
              <a:rPr b="1" dirty="0" lang="en-US" sz="2200">
                <a:latin typeface="Times New Roman"/>
              </a:rPr>
              <a:t>t</a:t>
            </a:r>
            <a:r>
              <a:rPr b="1" baseline="-21072" dirty="0" lang="en-US" sz="2175">
                <a:latin typeface="Times New Roman"/>
              </a:rPr>
              <a:t>c </a:t>
            </a:r>
            <a:r>
              <a:rPr dirty="0" lang="en-US" spc="-5" sz="2200">
                <a:latin typeface="Times New Roman"/>
              </a:rPr>
              <a:t>determines the bandwidth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the  resulting signal.</a:t>
            </a:r>
          </a:p>
          <a:p>
            <a:pPr algn="l" indent="-343535" marL="41910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If the original </a:t>
            </a:r>
            <a:r>
              <a:rPr dirty="0" lang="en-US" sz="2200">
                <a:latin typeface="Times New Roman"/>
              </a:rPr>
              <a:t>signal </a:t>
            </a:r>
            <a:r>
              <a:rPr dirty="0" lang="en-US" spc="-5" sz="2200">
                <a:latin typeface="Times New Roman"/>
              </a:rPr>
              <a:t>needs a bandwidth </a:t>
            </a:r>
            <a:r>
              <a:rPr b="1" dirty="0" lang="en-US" spc="-5" sz="2200">
                <a:latin typeface="Times New Roman"/>
              </a:rPr>
              <a:t>w</a:t>
            </a:r>
            <a:r>
              <a:rPr dirty="0" lang="en-US" spc="-5" sz="2200">
                <a:latin typeface="Times New Roman"/>
              </a:rPr>
              <a:t>, the </a:t>
            </a:r>
            <a:r>
              <a:rPr dirty="0" lang="en-US" sz="2200">
                <a:latin typeface="Times New Roman"/>
              </a:rPr>
              <a:t>resulting </a:t>
            </a:r>
            <a:r>
              <a:rPr dirty="0" lang="en-US" spc="-5" sz="2200">
                <a:latin typeface="Times New Roman"/>
              </a:rPr>
              <a:t>signal</a:t>
            </a:r>
            <a:r>
              <a:rPr dirty="0" lang="en-US" spc="36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needs</a:t>
            </a:r>
          </a:p>
          <a:p>
            <a:pPr algn="l" marL="419100">
              <a:lnSpc>
                <a:spcPct val="100000"/>
              </a:lnSpc>
            </a:pPr>
            <a:r>
              <a:rPr b="1" dirty="0" err="1" lang="en-US" spc="-5" sz="2200">
                <a:latin typeface="Times New Roman"/>
              </a:rPr>
              <a:t>s·w</a:t>
            </a:r>
            <a:r>
              <a:rPr b="1" dirty="0" lang="en-US" spc="-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after</a:t>
            </a:r>
            <a:r>
              <a:rPr dirty="0" lang="en-US" spc="2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spreading.</a:t>
            </a:r>
          </a:p>
          <a:p>
            <a:pPr algn="l" indent="-343535" marL="419100" marR="9398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spreading factor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the very </a:t>
            </a:r>
            <a:r>
              <a:rPr dirty="0" lang="en-US" spc="-10" sz="2200">
                <a:latin typeface="Times New Roman"/>
              </a:rPr>
              <a:t>simple </a:t>
            </a:r>
            <a:r>
              <a:rPr dirty="0" lang="en-US" spc="-5" sz="2200">
                <a:latin typeface="Times New Roman"/>
              </a:rPr>
              <a:t>example is only 7 (and </a:t>
            </a:r>
            <a:r>
              <a:rPr dirty="0" lang="en-US" spc="-10" sz="2200">
                <a:latin typeface="Times New Roman"/>
              </a:rPr>
              <a:t>the  </a:t>
            </a:r>
            <a:r>
              <a:rPr dirty="0" lang="en-US" spc="-5" sz="2200">
                <a:latin typeface="Times New Roman"/>
              </a:rPr>
              <a:t>chipping sequence </a:t>
            </a:r>
            <a:r>
              <a:rPr dirty="0" lang="en-US" spc="-15" sz="2200">
                <a:latin typeface="Times New Roman"/>
              </a:rPr>
              <a:t>0110101 </a:t>
            </a:r>
            <a:r>
              <a:rPr dirty="0" lang="en-US" spc="-5" sz="2200">
                <a:latin typeface="Times New Roman"/>
              </a:rPr>
              <a:t>is </a:t>
            </a:r>
            <a:r>
              <a:rPr dirty="0" lang="en-US" sz="2200">
                <a:latin typeface="Times New Roman"/>
              </a:rPr>
              <a:t>not </a:t>
            </a:r>
            <a:r>
              <a:rPr dirty="0" lang="en-US" spc="-5" sz="2200">
                <a:latin typeface="Times New Roman"/>
              </a:rPr>
              <a:t>very</a:t>
            </a:r>
            <a:r>
              <a:rPr dirty="0" lang="en-US" spc="1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random).</a:t>
            </a:r>
            <a:endParaRPr dirty="0" lang="en-US" spc="-5" sz="2200">
              <a:latin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2.7. </a:t>
            </a:r>
            <a:r>
              <a:rPr dirty="0" lang="en-US" spc="-15"/>
              <a:t>Spread</a:t>
            </a:r>
            <a:r>
              <a:rPr dirty="0" lang="en-US" spc="-50"/>
              <a:t> </a:t>
            </a:r>
            <a:r>
              <a:rPr dirty="0" lang="en-US" spc="-5"/>
              <a:t>Spectrum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555964"/>
            <a:ext cx="8071484" cy="3380104"/>
          </a:xfrm>
          <a:prstGeom prst="rect">
            <a:avLst/>
          </a:prstGeom>
        </p:spPr>
        <p:txBody>
          <a:bodyPr bIns="0" lIns="0" rIns="0" rtlCol="0" tIns="80645" vert="horz" wrap="square">
            <a:spAutoFit/>
          </a:bodyPr>
          <a:lstStyle/>
          <a:p>
            <a:pPr algn="l" indent="-343535" marL="355600">
              <a:lnSpc>
                <a:spcPct val="100000"/>
              </a:lnSpc>
              <a:spcBef>
                <a:spcPts val="634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Civil applications use spreading factors between 10 and</a:t>
            </a:r>
            <a:r>
              <a:rPr dirty="0" lang="en-US" spc="7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100,</a:t>
            </a:r>
          </a:p>
          <a:p>
            <a:pPr algn="l" indent="-343535" marL="3556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Military applications use factors </a:t>
            </a:r>
            <a:r>
              <a:rPr dirty="0" lang="en-US" sz="2200">
                <a:latin typeface="Times New Roman"/>
              </a:rPr>
              <a:t>of up </a:t>
            </a:r>
            <a:r>
              <a:rPr dirty="0" lang="en-US" spc="-5" sz="2200">
                <a:latin typeface="Times New Roman"/>
              </a:rPr>
              <a:t>to</a:t>
            </a:r>
            <a:r>
              <a:rPr dirty="0" lang="en-US" spc="3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10,000.</a:t>
            </a:r>
          </a:p>
          <a:p>
            <a:pPr algn="l" indent="-343535" marL="355600" marR="5715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15" sz="2200">
                <a:latin typeface="Times New Roman"/>
              </a:rPr>
              <a:t>Wireless </a:t>
            </a:r>
            <a:r>
              <a:rPr dirty="0" lang="en-US" spc="-5" sz="2200">
                <a:latin typeface="Times New Roman"/>
              </a:rPr>
              <a:t>LANs complying with the standard IEEE </a:t>
            </a:r>
            <a:r>
              <a:rPr dirty="0" lang="en-US" spc="-20" sz="2200">
                <a:latin typeface="Times New Roman"/>
              </a:rPr>
              <a:t>802.11 </a:t>
            </a:r>
            <a:r>
              <a:rPr dirty="0" lang="en-US" spc="-5" sz="2200">
                <a:latin typeface="Times New Roman"/>
              </a:rPr>
              <a:t>use, for  example, the </a:t>
            </a:r>
            <a:r>
              <a:rPr dirty="0" lang="en-US" sz="2200">
                <a:latin typeface="Times New Roman"/>
              </a:rPr>
              <a:t>sequence </a:t>
            </a:r>
            <a:r>
              <a:rPr dirty="0" lang="en-US" spc="-25" sz="2200">
                <a:latin typeface="Times New Roman"/>
              </a:rPr>
              <a:t>10110111000, </a:t>
            </a:r>
            <a:r>
              <a:rPr dirty="0" lang="en-US" spc="-5" sz="2200">
                <a:latin typeface="Times New Roman"/>
              </a:rPr>
              <a:t>a so-called </a:t>
            </a:r>
            <a:r>
              <a:rPr b="1" dirty="0" lang="en-US" spc="-5" sz="2200">
                <a:latin typeface="Times New Roman"/>
              </a:rPr>
              <a:t>Barker code</a:t>
            </a:r>
            <a:r>
              <a:rPr dirty="0" lang="en-US" spc="-5" sz="2200">
                <a:latin typeface="Times New Roman"/>
              </a:rPr>
              <a:t>, if  implemented using</a:t>
            </a:r>
            <a:r>
              <a:rPr dirty="0" lang="en-US" spc="4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DSSS.</a:t>
            </a:r>
          </a:p>
          <a:p>
            <a:pPr algn="l" indent="-343535" marL="355600" marR="508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Barker codes exhibit a good robustness against interference </a:t>
            </a:r>
            <a:r>
              <a:rPr dirty="0" lang="en-US" sz="2200">
                <a:latin typeface="Times New Roman"/>
              </a:rPr>
              <a:t>and  </a:t>
            </a:r>
            <a:r>
              <a:rPr dirty="0" lang="en-US" spc="-5" sz="2200">
                <a:latin typeface="Times New Roman"/>
              </a:rPr>
              <a:t>insensitivity to multi-path</a:t>
            </a:r>
            <a:r>
              <a:rPr dirty="0" lang="en-US" spc="4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propagation.</a:t>
            </a:r>
          </a:p>
          <a:p>
            <a:pPr algn="l" indent="-343535" marL="3556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Other known Barker codes are </a:t>
            </a:r>
            <a:r>
              <a:rPr dirty="0" lang="en-US" spc="-30" sz="2200">
                <a:latin typeface="Times New Roman"/>
              </a:rPr>
              <a:t>11, </a:t>
            </a:r>
            <a:r>
              <a:rPr dirty="0" lang="en-US" spc="-20" sz="2200">
                <a:latin typeface="Times New Roman"/>
              </a:rPr>
              <a:t>110, </a:t>
            </a:r>
            <a:r>
              <a:rPr dirty="0" lang="en-US" spc="-35" sz="2200">
                <a:latin typeface="Times New Roman"/>
              </a:rPr>
              <a:t>1110, </a:t>
            </a:r>
            <a:r>
              <a:rPr dirty="0" lang="en-US" spc="-30" sz="2200">
                <a:latin typeface="Times New Roman"/>
              </a:rPr>
              <a:t>11101, </a:t>
            </a:r>
            <a:r>
              <a:rPr dirty="0" lang="en-US" spc="-25" sz="2200">
                <a:latin typeface="Times New Roman"/>
              </a:rPr>
              <a:t>1110010,</a:t>
            </a:r>
            <a:r>
              <a:rPr dirty="0" lang="en-US" spc="229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and</a:t>
            </a:r>
          </a:p>
          <a:p>
            <a:pPr marL="355600">
              <a:lnSpc>
                <a:spcPct val="100000"/>
              </a:lnSpc>
            </a:pPr>
            <a:r>
              <a:rPr dirty="0" lang="en-US" spc="-30" sz="2200">
                <a:latin typeface="Times New Roman"/>
              </a:rPr>
              <a:t>1111100110101.</a:t>
            </a:r>
            <a:endParaRPr dirty="0" lang="en-US" spc="-30" sz="2200">
              <a:latin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455926" y="434085"/>
            <a:ext cx="4232910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2.7. </a:t>
            </a:r>
            <a:r>
              <a:rPr dirty="0" lang="en-US" spc="-15"/>
              <a:t>Spread</a:t>
            </a:r>
            <a:r>
              <a:rPr dirty="0" lang="en-US" spc="-50"/>
              <a:t> </a:t>
            </a:r>
            <a:r>
              <a:rPr dirty="0" lang="en-US" spc="-5"/>
              <a:t>Spectrum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480082"/>
            <a:ext cx="8149590" cy="4117340"/>
          </a:xfrm>
          <a:prstGeom prst="rect">
            <a:avLst/>
          </a:prstGeom>
        </p:spPr>
        <p:txBody>
          <a:bodyPr bIns="0" lIns="0" rIns="0" rtlCol="0" tIns="80009" vert="horz" wrap="square">
            <a:spAutoFit/>
          </a:bodyPr>
          <a:lstStyle/>
          <a:p>
            <a:pPr algn="l" indent="-343535" marL="355600">
              <a:lnSpc>
                <a:spcPct val="100000"/>
              </a:lnSpc>
              <a:spcBef>
                <a:spcPts val="630"/>
              </a:spcBef>
              <a:buFont typeface="Arial"/>
              <a:buChar char="•"/>
            </a:pPr>
            <a:r>
              <a:rPr dirty="0" lang="en-US" spc="-10" sz="2200">
                <a:latin typeface="Times New Roman"/>
              </a:rPr>
              <a:t>Transmitters </a:t>
            </a:r>
            <a:r>
              <a:rPr dirty="0" lang="en-US" spc="-5" sz="2200">
                <a:latin typeface="Times New Roman"/>
              </a:rPr>
              <a:t>and Receivers using DSSS need additional</a:t>
            </a:r>
            <a:r>
              <a:rPr dirty="0" lang="en-US" spc="14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components.</a:t>
            </a:r>
          </a:p>
          <a:p>
            <a:pPr algn="l" indent="-343535" marL="355600" marR="508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first step in a DSSS </a:t>
            </a:r>
            <a:r>
              <a:rPr dirty="0" lang="en-US" spc="-10" sz="2200">
                <a:latin typeface="Times New Roman"/>
              </a:rPr>
              <a:t>transmitter, </a:t>
            </a:r>
            <a:r>
              <a:rPr dirty="0" lang="en-US" sz="2200">
                <a:latin typeface="Times New Roman"/>
              </a:rPr>
              <a:t>Figure 2.36 </a:t>
            </a:r>
            <a:r>
              <a:rPr dirty="0" lang="en-US" spc="-5" sz="2200">
                <a:latin typeface="Times New Roman"/>
              </a:rPr>
              <a:t>is </a:t>
            </a:r>
            <a:r>
              <a:rPr dirty="0" lang="en-US" spc="-10" sz="2200">
                <a:latin typeface="Times New Roman"/>
              </a:rPr>
              <a:t>the </a:t>
            </a:r>
            <a:r>
              <a:rPr dirty="0" lang="en-US" spc="-5" sz="2200">
                <a:latin typeface="Times New Roman"/>
              </a:rPr>
              <a:t>spreading </a:t>
            </a:r>
            <a:r>
              <a:rPr dirty="0" lang="en-US" sz="2200">
                <a:latin typeface="Times New Roman"/>
              </a:rPr>
              <a:t>of  </a:t>
            </a:r>
            <a:r>
              <a:rPr dirty="0" lang="en-US" spc="-5" sz="2200">
                <a:latin typeface="Times New Roman"/>
              </a:rPr>
              <a:t>the user data with the chipping sequence (digital</a:t>
            </a:r>
            <a:r>
              <a:rPr dirty="0" lang="en-US" spc="8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modulation).</a:t>
            </a:r>
          </a:p>
          <a:p>
            <a:pPr algn="l" indent="-343535" marL="355600" marR="5715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spread signal is </a:t>
            </a:r>
            <a:r>
              <a:rPr dirty="0" lang="en-US" spc="-10" sz="2200">
                <a:latin typeface="Times New Roman"/>
              </a:rPr>
              <a:t>then </a:t>
            </a:r>
            <a:r>
              <a:rPr dirty="0" lang="en-US" spc="-5" sz="2200">
                <a:latin typeface="Times New Roman"/>
              </a:rPr>
              <a:t>modulated with a </a:t>
            </a:r>
            <a:r>
              <a:rPr dirty="0" lang="en-US" sz="2200">
                <a:latin typeface="Times New Roman"/>
              </a:rPr>
              <a:t>radio </a:t>
            </a:r>
            <a:r>
              <a:rPr dirty="0" lang="en-US" spc="-5" sz="2200">
                <a:latin typeface="Times New Roman"/>
              </a:rPr>
              <a:t>carrier </a:t>
            </a:r>
            <a:r>
              <a:rPr dirty="0" lang="en-US" sz="2200">
                <a:latin typeface="Times New Roman"/>
              </a:rPr>
              <a:t>(radio  </a:t>
            </a:r>
            <a:r>
              <a:rPr dirty="0" lang="en-US" spc="-5" sz="2200">
                <a:latin typeface="Times New Roman"/>
              </a:rPr>
              <a:t>modulation).</a:t>
            </a:r>
          </a:p>
          <a:p>
            <a:pPr algn="l" indent="-343535" marL="355600" marR="508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Assuming for example a user signal with a bandwidth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1 MHz.  Spreading with the above </a:t>
            </a:r>
            <a:r>
              <a:rPr dirty="0" lang="en-US" spc="-15" sz="2200">
                <a:latin typeface="Times New Roman"/>
              </a:rPr>
              <a:t>11-chip </a:t>
            </a:r>
            <a:r>
              <a:rPr dirty="0" lang="en-US" spc="-5" sz="2200">
                <a:latin typeface="Times New Roman"/>
              </a:rPr>
              <a:t>Barker </a:t>
            </a:r>
            <a:r>
              <a:rPr dirty="0" lang="en-US" sz="2200">
                <a:latin typeface="Times New Roman"/>
              </a:rPr>
              <a:t>code </a:t>
            </a:r>
            <a:r>
              <a:rPr dirty="0" lang="en-US" spc="-5" sz="2200">
                <a:latin typeface="Times New Roman"/>
              </a:rPr>
              <a:t>would result </a:t>
            </a:r>
            <a:r>
              <a:rPr dirty="0" lang="en-US" spc="-10" sz="2200">
                <a:latin typeface="Times New Roman"/>
              </a:rPr>
              <a:t>in</a:t>
            </a:r>
            <a:r>
              <a:rPr dirty="0" lang="en-US" spc="36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  signal with </a:t>
            </a:r>
            <a:r>
              <a:rPr dirty="0" lang="en-US" spc="-45" sz="2200">
                <a:latin typeface="Times New Roman"/>
              </a:rPr>
              <a:t>11 </a:t>
            </a:r>
            <a:r>
              <a:rPr dirty="0" lang="en-US" spc="-5" sz="2200">
                <a:latin typeface="Times New Roman"/>
              </a:rPr>
              <a:t>MHz</a:t>
            </a:r>
            <a:r>
              <a:rPr dirty="0" lang="en-US" spc="4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bandwidth.</a:t>
            </a:r>
          </a:p>
          <a:p>
            <a:pPr algn="l" indent="-343535" marL="35560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</a:t>
            </a:r>
            <a:r>
              <a:rPr dirty="0" lang="en-US" spc="10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radio</a:t>
            </a:r>
            <a:r>
              <a:rPr dirty="0" lang="en-US" spc="114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carrier</a:t>
            </a:r>
            <a:r>
              <a:rPr dirty="0" lang="en-US" spc="11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then</a:t>
            </a:r>
            <a:r>
              <a:rPr dirty="0" lang="en-US" spc="11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shifts</a:t>
            </a:r>
            <a:r>
              <a:rPr dirty="0" lang="en-US" spc="10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this</a:t>
            </a:r>
            <a:r>
              <a:rPr dirty="0" lang="en-US" spc="11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signal</a:t>
            </a:r>
            <a:r>
              <a:rPr dirty="0" lang="en-US" spc="10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to</a:t>
            </a:r>
            <a:r>
              <a:rPr dirty="0" lang="en-US" spc="11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the</a:t>
            </a:r>
            <a:r>
              <a:rPr dirty="0" lang="en-US" spc="11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carrier</a:t>
            </a:r>
            <a:r>
              <a:rPr dirty="0" lang="en-US" spc="12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frequency</a:t>
            </a:r>
            <a:r>
              <a:rPr dirty="0" lang="en-US" spc="13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(e.g.,</a:t>
            </a:r>
          </a:p>
          <a:p>
            <a:pPr algn="l" marL="355600">
              <a:lnSpc>
                <a:spcPct val="100000"/>
              </a:lnSpc>
              <a:spcBef>
                <a:spcPts val="5"/>
              </a:spcBef>
            </a:pPr>
            <a:r>
              <a:rPr dirty="0" lang="en-US" sz="2200">
                <a:latin typeface="Times New Roman"/>
              </a:rPr>
              <a:t>2.4 </a:t>
            </a:r>
            <a:r>
              <a:rPr dirty="0" lang="en-US" spc="-10" sz="2200">
                <a:latin typeface="Times New Roman"/>
              </a:rPr>
              <a:t>GHz </a:t>
            </a:r>
            <a:r>
              <a:rPr dirty="0" lang="en-US" spc="-5" sz="2200">
                <a:latin typeface="Times New Roman"/>
              </a:rPr>
              <a:t>in the ISM</a:t>
            </a:r>
            <a:r>
              <a:rPr dirty="0" lang="en-US" spc="2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band).</a:t>
            </a:r>
          </a:p>
          <a:p>
            <a:pPr algn="l" indent="-343535" marL="3556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This signal is </a:t>
            </a:r>
            <a:r>
              <a:rPr dirty="0" lang="en-US" sz="2200">
                <a:latin typeface="Times New Roman"/>
              </a:rPr>
              <a:t>then</a:t>
            </a:r>
            <a:r>
              <a:rPr dirty="0" lang="en-US" spc="-1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transmitted.</a:t>
            </a:r>
            <a:endParaRPr dirty="0" lang="en-US" spc="-5" sz="2200">
              <a:latin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689098" y="504189"/>
            <a:ext cx="3766820" cy="513715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US" sz="3200"/>
              <a:t>2.7. </a:t>
            </a:r>
            <a:r>
              <a:rPr dirty="0" lang="en-US" spc="-10" sz="3200"/>
              <a:t>Spread</a:t>
            </a:r>
            <a:r>
              <a:rPr dirty="0" lang="en-US" spc="-105" sz="3200"/>
              <a:t> </a:t>
            </a:r>
            <a:r>
              <a:rPr dirty="0" lang="en-US" sz="3200"/>
              <a:t>Spectrum</a:t>
            </a:r>
            <a:endParaRPr dirty="0" lang="en-US" sz="3200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555964"/>
            <a:ext cx="8073390" cy="4117975"/>
          </a:xfrm>
          <a:prstGeom prst="rect">
            <a:avLst/>
          </a:prstGeom>
        </p:spPr>
        <p:txBody>
          <a:bodyPr bIns="0" lIns="0" rIns="0" rtlCol="0" tIns="80645" vert="horz" wrap="square">
            <a:spAutoFit/>
          </a:bodyPr>
          <a:lstStyle/>
          <a:p>
            <a:pPr indent="-343535" marL="355600">
              <a:lnSpc>
                <a:spcPct val="100000"/>
              </a:lnSpc>
              <a:spcBef>
                <a:spcPts val="634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DSSS receiver is </a:t>
            </a:r>
            <a:r>
              <a:rPr dirty="0" lang="en-US" spc="-10" sz="2200">
                <a:latin typeface="Times New Roman"/>
              </a:rPr>
              <a:t>more </a:t>
            </a:r>
            <a:r>
              <a:rPr dirty="0" lang="en-US" spc="-5" sz="2200">
                <a:latin typeface="Times New Roman"/>
              </a:rPr>
              <a:t>complex than the</a:t>
            </a:r>
            <a:r>
              <a:rPr dirty="0" lang="en-US" spc="114" sz="2200">
                <a:latin typeface="Times New Roman"/>
              </a:rPr>
              <a:t> </a:t>
            </a:r>
            <a:r>
              <a:rPr dirty="0" lang="en-US" spc="-15" sz="2200">
                <a:latin typeface="Times New Roman"/>
              </a:rPr>
              <a:t>transmitter.</a:t>
            </a:r>
          </a:p>
          <a:p>
            <a:pPr indent="-343535" marL="355600" marR="508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receiver only has </a:t>
            </a:r>
            <a:r>
              <a:rPr dirty="0" lang="en-US" spc="-10" sz="2200">
                <a:latin typeface="Times New Roman"/>
              </a:rPr>
              <a:t>to </a:t>
            </a:r>
            <a:r>
              <a:rPr dirty="0" lang="en-US" spc="-5" sz="2200">
                <a:latin typeface="Times New Roman"/>
              </a:rPr>
              <a:t>perform the inverse functions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the </a:t>
            </a:r>
            <a:r>
              <a:rPr dirty="0" lang="en-US" spc="-10" sz="2200">
                <a:latin typeface="Times New Roman"/>
              </a:rPr>
              <a:t>two  </a:t>
            </a:r>
            <a:r>
              <a:rPr dirty="0" lang="en-US" spc="-5" sz="2200">
                <a:latin typeface="Times New Roman"/>
              </a:rPr>
              <a:t>transmitter modulation</a:t>
            </a:r>
            <a:r>
              <a:rPr dirty="0" lang="en-US" spc="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steps.</a:t>
            </a:r>
          </a:p>
          <a:p>
            <a:pPr indent="-343535" marL="35560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15" sz="2200">
                <a:latin typeface="Times New Roman"/>
              </a:rPr>
              <a:t>However,</a:t>
            </a:r>
            <a:r>
              <a:rPr dirty="0" lang="en-US" spc="-5" sz="2200">
                <a:latin typeface="Times New Roman"/>
              </a:rPr>
              <a:t>noiseandmulti-pathpropagationrequireadditional</a:t>
            </a:r>
          </a:p>
          <a:p>
            <a:pPr marL="355600">
              <a:lnSpc>
                <a:spcPct val="100000"/>
              </a:lnSpc>
            </a:pPr>
            <a:r>
              <a:rPr dirty="0" lang="en-US" spc="-10" sz="2200">
                <a:latin typeface="Times New Roman"/>
              </a:rPr>
              <a:t>mechanisms </a:t>
            </a:r>
            <a:r>
              <a:rPr dirty="0" lang="en-US" spc="-5" sz="2200">
                <a:latin typeface="Times New Roman"/>
              </a:rPr>
              <a:t>to reconstruct the </a:t>
            </a:r>
            <a:r>
              <a:rPr dirty="0" lang="en-US" sz="2200">
                <a:latin typeface="Times New Roman"/>
              </a:rPr>
              <a:t>original</a:t>
            </a:r>
            <a:r>
              <a:rPr dirty="0" lang="en-US" spc="7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data.</a:t>
            </a:r>
          </a:p>
          <a:p>
            <a:pPr algn="l" indent="-343535" marL="355600" marR="508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first step in the receiver involves demodulating the </a:t>
            </a:r>
            <a:r>
              <a:rPr dirty="0" lang="en-US" sz="2200">
                <a:latin typeface="Times New Roman"/>
              </a:rPr>
              <a:t>received  </a:t>
            </a:r>
            <a:r>
              <a:rPr dirty="0" lang="en-US" spc="-5" sz="2200">
                <a:latin typeface="Times New Roman"/>
              </a:rPr>
              <a:t>signal.</a:t>
            </a:r>
          </a:p>
          <a:p>
            <a:pPr algn="l" indent="-343535" marL="355600" marR="5715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This is achieved using </a:t>
            </a:r>
            <a:r>
              <a:rPr dirty="0" lang="en-US" spc="-10" sz="2200">
                <a:latin typeface="Times New Roman"/>
              </a:rPr>
              <a:t>the </a:t>
            </a:r>
            <a:r>
              <a:rPr dirty="0" lang="en-US" spc="-5" sz="2200">
                <a:latin typeface="Times New Roman"/>
              </a:rPr>
              <a:t>same carrier as the transmitter reversing  the modulation </a:t>
            </a:r>
            <a:r>
              <a:rPr dirty="0" lang="en-US" spc="-10" sz="2200">
                <a:latin typeface="Times New Roman"/>
              </a:rPr>
              <a:t>and </a:t>
            </a:r>
            <a:r>
              <a:rPr dirty="0" lang="en-US" spc="-5" sz="2200">
                <a:latin typeface="Times New Roman"/>
              </a:rPr>
              <a:t>results in a signal with approximately the </a:t>
            </a:r>
            <a:r>
              <a:rPr dirty="0" lang="en-US" spc="-10" sz="2200">
                <a:latin typeface="Times New Roman"/>
              </a:rPr>
              <a:t>same  </a:t>
            </a:r>
            <a:r>
              <a:rPr dirty="0" lang="en-US" spc="-5" sz="2200">
                <a:latin typeface="Times New Roman"/>
              </a:rPr>
              <a:t>bandwidth as </a:t>
            </a:r>
            <a:r>
              <a:rPr dirty="0" lang="en-US" sz="2200">
                <a:latin typeface="Times New Roman"/>
              </a:rPr>
              <a:t>the </a:t>
            </a:r>
            <a:r>
              <a:rPr dirty="0" lang="en-US" spc="-5" sz="2200">
                <a:latin typeface="Times New Roman"/>
              </a:rPr>
              <a:t>original spread spectrum</a:t>
            </a:r>
            <a:r>
              <a:rPr dirty="0" lang="en-US" spc="3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signal.</a:t>
            </a:r>
          </a:p>
          <a:p>
            <a:pPr algn="l" indent="-343535" marL="3556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Additional filtering </a:t>
            </a:r>
            <a:r>
              <a:rPr dirty="0" lang="en-US" spc="-10" sz="2200">
                <a:latin typeface="Times New Roman"/>
              </a:rPr>
              <a:t>can </a:t>
            </a:r>
            <a:r>
              <a:rPr dirty="0" lang="en-US" sz="2200">
                <a:latin typeface="Times New Roman"/>
              </a:rPr>
              <a:t>be </a:t>
            </a:r>
            <a:r>
              <a:rPr dirty="0" lang="en-US" spc="-5" sz="2200">
                <a:latin typeface="Times New Roman"/>
              </a:rPr>
              <a:t>applied to generate this</a:t>
            </a:r>
            <a:r>
              <a:rPr dirty="0" lang="en-US" spc="9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signal.</a:t>
            </a:r>
            <a:endParaRPr dirty="0" lang="en-US" spc="-5" sz="2200">
              <a:latin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455926" y="434085"/>
            <a:ext cx="4232910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2.7. </a:t>
            </a:r>
            <a:r>
              <a:rPr dirty="0" lang="en-US" spc="-15"/>
              <a:t>Spread</a:t>
            </a:r>
            <a:r>
              <a:rPr dirty="0" lang="en-US" spc="-50"/>
              <a:t> </a:t>
            </a:r>
            <a:r>
              <a:rPr dirty="0" lang="en-US" spc="-5"/>
              <a:t>Spectrum</a:t>
            </a:r>
            <a:endParaRPr dirty="0" lang="en-US" spc="-5"/>
          </a:p>
        </p:txBody>
      </p:sp>
      <p:sp>
        <p:nvSpPr>
          <p:cNvPr id="3" name="object 3"/>
          <p:cNvSpPr/>
          <p:nvPr/>
        </p:nvSpPr>
        <p:spPr>
          <a:xfrm rot="0">
            <a:off x="461828" y="4081400"/>
            <a:ext cx="8163726" cy="2101736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object 4"/>
          <p:cNvSpPr/>
          <p:nvPr/>
        </p:nvSpPr>
        <p:spPr>
          <a:xfrm rot="0">
            <a:off x="527922" y="1477809"/>
            <a:ext cx="8209227" cy="1915295"/>
          </a:xfrm>
          <a:prstGeom prst="rect">
            <a:avLst/>
          </a:prstGeom>
          <a:blipFill dpi="0" rotWithShape="1">
            <a:blip r:embed="rId3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455926" y="471881"/>
            <a:ext cx="4234814" cy="57467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2.7. </a:t>
            </a:r>
            <a:r>
              <a:rPr dirty="0" lang="en-US" spc="-10"/>
              <a:t>Spread</a:t>
            </a:r>
            <a:r>
              <a:rPr dirty="0" lang="en-US" spc="-100"/>
              <a:t> </a:t>
            </a:r>
            <a:r>
              <a:rPr dirty="0" lang="en-US"/>
              <a:t>Spectrum</a:t>
            </a:r>
            <a:endParaRPr dirty="0" lang="en-US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624024"/>
            <a:ext cx="8074024" cy="465328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algn="l" indent="-343535" marL="355600" marR="6985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receiver has to know the </a:t>
            </a:r>
            <a:r>
              <a:rPr dirty="0" lang="en-US" sz="2200">
                <a:latin typeface="Times New Roman"/>
              </a:rPr>
              <a:t>original </a:t>
            </a:r>
            <a:r>
              <a:rPr dirty="0" lang="en-US" spc="-5" sz="2200">
                <a:latin typeface="Times New Roman"/>
              </a:rPr>
              <a:t>chipping sequence, i.e., </a:t>
            </a:r>
            <a:r>
              <a:rPr dirty="0" lang="en-US" spc="-10" sz="2200">
                <a:latin typeface="Times New Roman"/>
              </a:rPr>
              <a:t>the  </a:t>
            </a:r>
            <a:r>
              <a:rPr dirty="0" lang="en-US" spc="-5" sz="2200">
                <a:latin typeface="Times New Roman"/>
              </a:rPr>
              <a:t>receiver basically generates </a:t>
            </a:r>
            <a:r>
              <a:rPr dirty="0" lang="en-US" sz="2200">
                <a:latin typeface="Times New Roman"/>
              </a:rPr>
              <a:t>the </a:t>
            </a:r>
            <a:r>
              <a:rPr dirty="0" lang="en-US" spc="-5" sz="2200">
                <a:latin typeface="Times New Roman"/>
              </a:rPr>
              <a:t>same pseudo random sequence </a:t>
            </a:r>
            <a:r>
              <a:rPr dirty="0" lang="en-US" spc="-10" sz="2200">
                <a:latin typeface="Times New Roman"/>
              </a:rPr>
              <a:t>as  </a:t>
            </a:r>
            <a:r>
              <a:rPr dirty="0" lang="en-US" spc="-5" sz="2200">
                <a:latin typeface="Times New Roman"/>
              </a:rPr>
              <a:t>the </a:t>
            </a:r>
            <a:r>
              <a:rPr dirty="0" lang="en-US" spc="-15" sz="2200">
                <a:latin typeface="Times New Roman"/>
              </a:rPr>
              <a:t>transmitter.</a:t>
            </a:r>
          </a:p>
          <a:p>
            <a:pPr algn="l" indent="-343535" marL="355600" marR="8890">
              <a:lnSpc>
                <a:spcPct val="100000"/>
              </a:lnSpc>
              <a:spcBef>
                <a:spcPts val="53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Sequences at the sender and receiver </a:t>
            </a:r>
            <a:r>
              <a:rPr dirty="0" lang="en-US" sz="2200">
                <a:latin typeface="Times New Roman"/>
              </a:rPr>
              <a:t>have </a:t>
            </a:r>
            <a:r>
              <a:rPr dirty="0" lang="en-US" spc="-5" sz="2200">
                <a:latin typeface="Times New Roman"/>
              </a:rPr>
              <a:t>to </a:t>
            </a:r>
            <a:r>
              <a:rPr dirty="0" lang="en-US" sz="2200">
                <a:latin typeface="Times New Roman"/>
              </a:rPr>
              <a:t>be </a:t>
            </a:r>
            <a:r>
              <a:rPr dirty="0" lang="en-US" spc="-5" sz="2200">
                <a:latin typeface="Times New Roman"/>
              </a:rPr>
              <a:t>precisely  synchronized because the receiver calculates the product of a </a:t>
            </a:r>
            <a:r>
              <a:rPr dirty="0" lang="en-US" spc="-10" sz="2200">
                <a:latin typeface="Times New Roman"/>
              </a:rPr>
              <a:t>chip  </a:t>
            </a:r>
            <a:r>
              <a:rPr dirty="0" lang="en-US" spc="-5" sz="2200">
                <a:latin typeface="Times New Roman"/>
              </a:rPr>
              <a:t>with the incoming</a:t>
            </a:r>
            <a:r>
              <a:rPr dirty="0" lang="en-US" spc="2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signal.</a:t>
            </a:r>
          </a:p>
          <a:p>
            <a:pPr algn="l" indent="-343535" marL="355600" marR="5715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This comprises another </a:t>
            </a:r>
            <a:r>
              <a:rPr dirty="0" lang="en-US" spc="-10" sz="2200">
                <a:latin typeface="Times New Roman"/>
              </a:rPr>
              <a:t>XOR </a:t>
            </a:r>
            <a:r>
              <a:rPr dirty="0" lang="en-US" spc="-5" sz="2200">
                <a:latin typeface="Times New Roman"/>
              </a:rPr>
              <a:t>operation, together with a</a:t>
            </a:r>
            <a:r>
              <a:rPr dirty="0" lang="en-US" spc="37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medium  </a:t>
            </a:r>
            <a:r>
              <a:rPr dirty="0" lang="en-US" spc="-10" sz="2200">
                <a:latin typeface="Times New Roman"/>
              </a:rPr>
              <a:t>access </a:t>
            </a:r>
            <a:r>
              <a:rPr dirty="0" lang="en-US" spc="-5" sz="2200">
                <a:latin typeface="Times New Roman"/>
              </a:rPr>
              <a:t>mechanism that relies </a:t>
            </a:r>
            <a:r>
              <a:rPr dirty="0" lang="en-US" sz="2200">
                <a:latin typeface="Times New Roman"/>
              </a:rPr>
              <a:t>on </a:t>
            </a:r>
            <a:r>
              <a:rPr dirty="0" lang="en-US" spc="-5" sz="2200">
                <a:latin typeface="Times New Roman"/>
              </a:rPr>
              <a:t>this</a:t>
            </a:r>
            <a:r>
              <a:rPr dirty="0" lang="en-US" spc="55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scheme.</a:t>
            </a:r>
          </a:p>
          <a:p>
            <a:pPr algn="l" indent="-343535" marL="35560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During a bit </a:t>
            </a:r>
            <a:r>
              <a:rPr dirty="0" lang="en-US" sz="2200">
                <a:latin typeface="Times New Roman"/>
              </a:rPr>
              <a:t>period, </a:t>
            </a:r>
            <a:r>
              <a:rPr dirty="0" lang="en-US" spc="-5" sz="2200">
                <a:latin typeface="Times New Roman"/>
              </a:rPr>
              <a:t>which also has to be derived</a:t>
            </a:r>
            <a:r>
              <a:rPr dirty="0" lang="en-US" spc="434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via</a:t>
            </a:r>
          </a:p>
          <a:p>
            <a:pPr algn="l" marL="355600">
              <a:lnSpc>
                <a:spcPct val="100000"/>
              </a:lnSpc>
              <a:spcBef>
                <a:spcPts val="5"/>
              </a:spcBef>
            </a:pPr>
            <a:r>
              <a:rPr dirty="0" lang="en-US" spc="-5" sz="2200">
                <a:latin typeface="Times New Roman"/>
              </a:rPr>
              <a:t>synchronization, an integrator adds all these</a:t>
            </a:r>
            <a:r>
              <a:rPr dirty="0" lang="en-US" spc="3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products.</a:t>
            </a:r>
          </a:p>
          <a:p>
            <a:pPr algn="l" indent="-343535" marL="355600" marR="508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Calculating the products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chips and signal, and adding </a:t>
            </a:r>
            <a:r>
              <a:rPr dirty="0" lang="en-US" spc="-10" sz="2200">
                <a:latin typeface="Times New Roman"/>
              </a:rPr>
              <a:t>the  </a:t>
            </a:r>
            <a:r>
              <a:rPr dirty="0" lang="en-US" spc="-5" sz="2200">
                <a:latin typeface="Times New Roman"/>
              </a:rPr>
              <a:t>products in an integrator is also called </a:t>
            </a:r>
            <a:r>
              <a:rPr b="1" dirty="0" lang="en-US" spc="-5" sz="2200">
                <a:latin typeface="Times New Roman"/>
              </a:rPr>
              <a:t>correlation</a:t>
            </a:r>
            <a:r>
              <a:rPr dirty="0" lang="en-US" spc="-5" sz="2200">
                <a:latin typeface="Times New Roman"/>
              </a:rPr>
              <a:t>, the device a  </a:t>
            </a:r>
            <a:r>
              <a:rPr b="1" dirty="0" lang="en-US" spc="-5" sz="2200">
                <a:latin typeface="Times New Roman"/>
              </a:rPr>
              <a:t>correlator</a:t>
            </a:r>
            <a:r>
              <a:rPr dirty="0" lang="en-US" spc="-5" sz="2200">
                <a:latin typeface="Times New Roman"/>
              </a:rPr>
              <a:t>.</a:t>
            </a:r>
            <a:endParaRPr dirty="0" lang="en-US" spc="-5" sz="2200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756309" y="533527"/>
            <a:ext cx="7630158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2.1. </a:t>
            </a:r>
            <a:r>
              <a:rPr dirty="0" lang="en-US" spc="-10"/>
              <a:t>Frequencies </a:t>
            </a:r>
            <a:r>
              <a:rPr dirty="0" lang="en-US"/>
              <a:t>for radio</a:t>
            </a:r>
            <a:r>
              <a:rPr dirty="0" lang="en-US" spc="-50"/>
              <a:t> </a:t>
            </a:r>
            <a:r>
              <a:rPr dirty="0" lang="en-US" spc="-5"/>
              <a:t>transmission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885240" y="1624024"/>
            <a:ext cx="7724774" cy="3047952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algn="l" indent="-698500" lvl="2" marL="710565">
              <a:lnSpc>
                <a:spcPct val="100000"/>
              </a:lnSpc>
              <a:spcBef>
                <a:spcPts val="95"/>
              </a:spcBef>
              <a:buAutoNum type="arabicPeriod"/>
            </a:pPr>
            <a:r>
              <a:rPr b="1" dirty="0" lang="en-US" spc="-5" sz="2200">
                <a:latin typeface="Times New Roman"/>
              </a:rPr>
              <a:t>Regulations</a:t>
            </a:r>
          </a:p>
          <a:p>
            <a:pPr algn="l" indent="-287019" lvl="3" marL="407034" marR="5080">
              <a:lnSpc>
                <a:spcPct val="100000"/>
              </a:lnSpc>
              <a:spcBef>
                <a:spcPts val="1735"/>
              </a:spcBef>
              <a:buFont typeface="Arial"/>
              <a:buChar char="–"/>
            </a:pPr>
            <a:r>
              <a:rPr dirty="0" lang="en-US" spc="-5" sz="2200">
                <a:latin typeface="Times New Roman"/>
              </a:rPr>
              <a:t>Radio frequencies are scarce </a:t>
            </a:r>
            <a:r>
              <a:rPr dirty="0" lang="en-US" sz="2200">
                <a:latin typeface="Times New Roman"/>
              </a:rPr>
              <a:t>resources. </a:t>
            </a:r>
            <a:r>
              <a:rPr dirty="0" lang="en-US" spc="-10" sz="2200">
                <a:latin typeface="Times New Roman"/>
              </a:rPr>
              <a:t>Many </a:t>
            </a:r>
            <a:r>
              <a:rPr dirty="0" lang="en-US" spc="-5" sz="2200">
                <a:latin typeface="Times New Roman"/>
              </a:rPr>
              <a:t>national  (economic) interests make it hard to </a:t>
            </a:r>
            <a:r>
              <a:rPr dirty="0" lang="en-US" sz="2200">
                <a:latin typeface="Times New Roman"/>
              </a:rPr>
              <a:t>find </a:t>
            </a:r>
            <a:r>
              <a:rPr dirty="0" lang="en-US" spc="-5" sz="2200">
                <a:latin typeface="Times New Roman"/>
              </a:rPr>
              <a:t>common, worldwide  regulations.</a:t>
            </a:r>
          </a:p>
          <a:p>
            <a:pPr algn="l" indent="-287019" lvl="3" marL="407034" marR="5715">
              <a:lnSpc>
                <a:spcPct val="100000"/>
              </a:lnSpc>
              <a:spcBef>
                <a:spcPts val="525"/>
              </a:spcBef>
              <a:buFont typeface="Arial"/>
              <a:buChar char="–"/>
            </a:pPr>
            <a:r>
              <a:rPr dirty="0" lang="en-US" spc="-5" sz="2200">
                <a:latin typeface="Times New Roman"/>
              </a:rPr>
              <a:t>The </a:t>
            </a:r>
            <a:r>
              <a:rPr dirty="0" lang="en-US" sz="2200">
                <a:latin typeface="Times New Roman"/>
              </a:rPr>
              <a:t>International </a:t>
            </a:r>
            <a:r>
              <a:rPr dirty="0" lang="en-US" spc="-10" sz="2200">
                <a:latin typeface="Times New Roman"/>
              </a:rPr>
              <a:t>Telecommunications </a:t>
            </a:r>
            <a:r>
              <a:rPr dirty="0" lang="en-US" sz="2200">
                <a:latin typeface="Times New Roman"/>
              </a:rPr>
              <a:t>Union </a:t>
            </a:r>
            <a:r>
              <a:rPr dirty="0" lang="en-US" spc="-5" sz="2200">
                <a:latin typeface="Times New Roman"/>
              </a:rPr>
              <a:t>(ITU) located in  Geneva is responsible for worldwide coordination </a:t>
            </a:r>
            <a:r>
              <a:rPr dirty="0" lang="en-US" spc="-15" sz="2200">
                <a:latin typeface="Times New Roman"/>
              </a:rPr>
              <a:t>of  </a:t>
            </a:r>
            <a:r>
              <a:rPr dirty="0" lang="en-US" spc="-5" sz="2200">
                <a:latin typeface="Times New Roman"/>
              </a:rPr>
              <a:t>telecommunication activities (wired and</a:t>
            </a:r>
            <a:r>
              <a:rPr dirty="0" lang="en-US" spc="9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wireless).</a:t>
            </a:r>
          </a:p>
          <a:p>
            <a:pPr algn="l" indent="-287019" lvl="3" marL="407034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dirty="0" lang="en-US" spc="-5" sz="2200">
                <a:latin typeface="Times New Roman"/>
              </a:rPr>
              <a:t>ITU is a </a:t>
            </a:r>
            <a:r>
              <a:rPr dirty="0" lang="en-US" spc="-5" sz="2200">
                <a:latin typeface="Times New Roman"/>
              </a:rPr>
              <a:t>sub-</a:t>
            </a:r>
            <a:r>
              <a:rPr dirty="0" err="1" lang="en-US" spc="-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organization</a:t>
            </a:r>
            <a:r>
              <a:rPr dirty="0" lang="en-US" spc="-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the</a:t>
            </a:r>
            <a:r>
              <a:rPr dirty="0" lang="en-US" spc="10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UN.</a:t>
            </a:r>
            <a:endParaRPr dirty="0" lang="en-US" spc="-10" sz="2200">
              <a:latin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 rot="0">
            <a:off x="6664632" y="4724400"/>
            <a:ext cx="879475" cy="683094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lang="en-US" spc="-5" sz="2200">
                <a:latin typeface="Times New Roman"/>
              </a:rPr>
              <a:t>han</a:t>
            </a:r>
            <a:r>
              <a:rPr dirty="0" lang="en-US" sz="2200">
                <a:latin typeface="Times New Roman"/>
              </a:rPr>
              <a:t>d</a:t>
            </a:r>
            <a:r>
              <a:rPr dirty="0" lang="en-US" spc="-5" sz="2200">
                <a:latin typeface="Times New Roman"/>
              </a:rPr>
              <a:t>les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lang="en-US" spc="-5" sz="2200">
                <a:latin typeface="Times New Roman"/>
              </a:rPr>
              <a:t>handles</a:t>
            </a:r>
            <a:endParaRPr dirty="0" lang="en-US" spc="-5" sz="2200">
              <a:latin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 rot="0">
            <a:off x="993444" y="4727524"/>
            <a:ext cx="6550659" cy="1031874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algn="l" indent="-287019" marL="299084" marR="5080">
              <a:lnSpc>
                <a:spcPct val="100000"/>
              </a:lnSpc>
              <a:spcBef>
                <a:spcPts val="95"/>
              </a:spcBef>
            </a:pPr>
            <a:r>
              <a:rPr dirty="0" lang="en-US" spc="-5" sz="2200">
                <a:latin typeface="Arial"/>
              </a:rPr>
              <a:t>– </a:t>
            </a:r>
            <a:r>
              <a:rPr dirty="0" lang="en-US" spc="-5" sz="2200">
                <a:latin typeface="Times New Roman"/>
              </a:rPr>
              <a:t>The ITU Radio communication sector (ITU-R)  standardization in </a:t>
            </a:r>
            <a:r>
              <a:rPr dirty="0" lang="en-US" spc="-10" sz="2200">
                <a:latin typeface="Times New Roman"/>
              </a:rPr>
              <a:t>the </a:t>
            </a:r>
            <a:r>
              <a:rPr dirty="0" lang="en-US" spc="-5" sz="2200">
                <a:latin typeface="Times New Roman"/>
              </a:rPr>
              <a:t>wireless </a:t>
            </a:r>
            <a:r>
              <a:rPr dirty="0" lang="en-US" spc="-15" sz="2200">
                <a:latin typeface="Times New Roman"/>
              </a:rPr>
              <a:t>sector,  </a:t>
            </a:r>
            <a:r>
              <a:rPr dirty="0" lang="en-US" spc="-5" sz="2200">
                <a:latin typeface="Times New Roman"/>
              </a:rPr>
              <a:t>so it </a:t>
            </a:r>
            <a:r>
              <a:rPr dirty="0" lang="en-US" spc="-10" sz="2200">
                <a:latin typeface="Times New Roman"/>
              </a:rPr>
              <a:t>also  </a:t>
            </a:r>
            <a:r>
              <a:rPr dirty="0" lang="en-US" spc="-5" sz="2200">
                <a:latin typeface="Times New Roman"/>
              </a:rPr>
              <a:t>frequency</a:t>
            </a:r>
            <a:r>
              <a:rPr dirty="0" lang="en-US" spc="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planning.</a:t>
            </a:r>
            <a:endParaRPr dirty="0" lang="en-US" sz="2200">
              <a:latin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455926" y="395985"/>
            <a:ext cx="4232910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2.7. </a:t>
            </a:r>
            <a:r>
              <a:rPr dirty="0" lang="en-US" spc="-15"/>
              <a:t>Spread</a:t>
            </a:r>
            <a:r>
              <a:rPr dirty="0" lang="en-US" spc="-50"/>
              <a:t> </a:t>
            </a:r>
            <a:r>
              <a:rPr dirty="0" lang="en-US" spc="-5"/>
              <a:t>Spectrum</a:t>
            </a:r>
            <a:endParaRPr dirty="0" lang="en-US" spc="-5"/>
          </a:p>
        </p:txBody>
      </p:sp>
      <p:graphicFrame>
        <p:nvGraphicFramePr>
          <p:cNvPr id="3" name="object 3"/>
          <p:cNvGraphicFramePr>
            <a:graphicFrameLocks noGrp="true"/>
          </p:cNvGraphicFramePr>
          <p:nvPr/>
        </p:nvGraphicFramePr>
        <p:xfrm rot="0">
          <a:off x="516889" y="1358648"/>
          <a:ext cx="8112758" cy="984249"/>
        </p:xfrm>
        <a:graphic>
          <a:graphicData uri="http://schemas.openxmlformats.org/drawingml/2006/table">
            <a:tbl>
              <a:tblPr bandRow="1" firstRow="1">
                <a:tableStyleId>{1b4dec53-51d2-4b96-a197-cefcbad9b158}</a:tableStyleId>
              </a:tblPr>
              <a:tblGrid>
                <a:gridCol w="2424430"/>
                <a:gridCol w="2743199"/>
                <a:gridCol w="2943860"/>
              </a:tblGrid>
              <a:tr h="325878">
                <a:tc>
                  <a:txBody>
                    <a:bodyPr rtlCol="0" vert="horz"/>
                    <a:lstStyle/>
                    <a:p>
                      <a:pPr indent="-343535" marL="374650">
                        <a:lnSpc>
                          <a:spcPts val="2430"/>
                        </a:lnSpc>
                        <a:buFont typeface="Arial"/>
                        <a:buChar char="•"/>
                      </a:pPr>
                      <a:r>
                        <a:rPr dirty="0" lang="en-US" spc="-20" sz="2200">
                          <a:latin typeface="Times New Roman"/>
                        </a:rPr>
                        <a:t>Finally,</a:t>
                      </a:r>
                      <a:r>
                        <a:rPr dirty="0" lang="en-US" spc="-5" sz="2200">
                          <a:latin typeface="Times New Roman"/>
                        </a:rPr>
                        <a:t>in</a:t>
                      </a:r>
                      <a:r>
                        <a:rPr dirty="0" lang="en-US" spc="-10" sz="2200">
                          <a:latin typeface="Times New Roman"/>
                        </a:rPr>
                        <a:t>each</a:t>
                      </a:r>
                      <a:endParaRPr dirty="0" lang="en-US" spc="-10" sz="2200">
                        <a:latin typeface="Times New Roman"/>
                      </a:endParaRPr>
                    </a:p>
                  </a:txBody>
                  <a:tcPr anchor="t" horzOverflow="clip" marB="0" marL="0" marR="0" marT="0" vert="horz"/>
                </a:tc>
                <a:tc>
                  <a:txBody>
                    <a:bodyPr rtlCol="0" vert="horz"/>
                    <a:lstStyle/>
                    <a:p>
                      <a:pPr algn="ctr" marL="1270">
                        <a:lnSpc>
                          <a:spcPts val="2430"/>
                        </a:lnSpc>
                      </a:pPr>
                      <a:r>
                        <a:rPr dirty="0" lang="en-US" spc="-5" sz="2200">
                          <a:latin typeface="Times New Roman"/>
                        </a:rPr>
                        <a:t>bit</a:t>
                      </a:r>
                      <a:r>
                        <a:rPr dirty="0" lang="en-US" sz="2200">
                          <a:latin typeface="Times New Roman"/>
                        </a:rPr>
                        <a:t>period</a:t>
                      </a:r>
                      <a:r>
                        <a:rPr dirty="0" lang="en-US" spc="-5" sz="2200">
                          <a:latin typeface="Times New Roman"/>
                        </a:rPr>
                        <a:t>adecision</a:t>
                      </a:r>
                      <a:endParaRPr dirty="0" lang="en-US" spc="-5" sz="2200">
                        <a:latin typeface="Times New Roman"/>
                      </a:endParaRPr>
                    </a:p>
                  </a:txBody>
                  <a:tcPr anchor="t" horzOverflow="clip" marB="0" marL="0" marR="0" marT="0" vert="horz"/>
                </a:tc>
                <a:tc>
                  <a:txBody>
                    <a:bodyPr rtlCol="0" vert="horz"/>
                    <a:lstStyle/>
                    <a:p>
                      <a:pPr algn="ctr" marL="83185">
                        <a:lnSpc>
                          <a:spcPts val="2430"/>
                        </a:lnSpc>
                      </a:pPr>
                      <a:r>
                        <a:rPr dirty="0" lang="en-US" spc="-5" sz="2200">
                          <a:latin typeface="Times New Roman"/>
                        </a:rPr>
                        <a:t>unitsamplesthe</a:t>
                      </a:r>
                      <a:r>
                        <a:rPr dirty="0" lang="en-US" sz="2200">
                          <a:latin typeface="Times New Roman"/>
                        </a:rPr>
                        <a:t>sums</a:t>
                      </a:r>
                      <a:endParaRPr dirty="0" lang="en-US" sz="2200">
                        <a:latin typeface="Times New Roman"/>
                      </a:endParaRPr>
                    </a:p>
                  </a:txBody>
                  <a:tcPr anchor="t" horzOverflow="clip" marB="0" marL="0" marR="0" marT="0" vert="horz"/>
                </a:tc>
              </a:tr>
              <a:tr h="335639">
                <a:tc>
                  <a:txBody>
                    <a:bodyPr rtlCol="0" vert="horz"/>
                    <a:lstStyle/>
                    <a:p>
                      <a:pPr marL="374650">
                        <a:lnSpc>
                          <a:spcPts val="2500"/>
                        </a:lnSpc>
                      </a:pPr>
                      <a:r>
                        <a:rPr dirty="0" lang="en-US" spc="-5" sz="2200">
                          <a:latin typeface="Times New Roman"/>
                        </a:rPr>
                        <a:t>generatedby</a:t>
                      </a:r>
                      <a:r>
                        <a:rPr dirty="0" lang="en-US" sz="2200">
                          <a:latin typeface="Times New Roman"/>
                        </a:rPr>
                        <a:t>the</a:t>
                      </a:r>
                      <a:endParaRPr dirty="0" lang="en-US" sz="2200">
                        <a:latin typeface="Times New Roman"/>
                      </a:endParaRPr>
                    </a:p>
                  </a:txBody>
                  <a:tcPr anchor="t" horzOverflow="clip" marB="0" marL="0" marR="0" marT="0" vert="horz"/>
                </a:tc>
                <a:tc>
                  <a:txBody>
                    <a:bodyPr rtlCol="0" vert="horz"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dirty="0" lang="en-US" spc="-5" sz="2200">
                          <a:latin typeface="Times New Roman"/>
                        </a:rPr>
                        <a:t>integratoranddecides</a:t>
                      </a:r>
                      <a:endParaRPr dirty="0" lang="en-US" spc="-5" sz="2200">
                        <a:latin typeface="Times New Roman"/>
                      </a:endParaRPr>
                    </a:p>
                  </a:txBody>
                  <a:tcPr anchor="t" horzOverflow="clip" marB="0" marL="0" marR="0" marT="0" vert="horz"/>
                </a:tc>
                <a:tc>
                  <a:txBody>
                    <a:bodyPr rtlCol="0" vert="horz"/>
                    <a:lstStyle/>
                    <a:p>
                      <a:pPr algn="ctr" marL="34290">
                        <a:lnSpc>
                          <a:spcPts val="2500"/>
                        </a:lnSpc>
                      </a:pPr>
                      <a:r>
                        <a:rPr dirty="0" lang="en-US" spc="-5" sz="2200">
                          <a:latin typeface="Times New Roman"/>
                        </a:rPr>
                        <a:t>ifthissumrepresentsa</a:t>
                      </a:r>
                      <a:endParaRPr dirty="0" lang="en-US" spc="-5" sz="2200">
                        <a:latin typeface="Times New Roman"/>
                      </a:endParaRPr>
                    </a:p>
                  </a:txBody>
                  <a:tcPr anchor="t" horzOverflow="clip" marB="0" marL="0" marR="0" marT="0" vert="horz"/>
                </a:tc>
              </a:tr>
              <a:tr h="322223">
                <a:tc>
                  <a:txBody>
                    <a:bodyPr rtlCol="0" vert="horz"/>
                    <a:lstStyle/>
                    <a:p>
                      <a:pPr marL="374650">
                        <a:lnSpc>
                          <a:spcPts val="2435"/>
                        </a:lnSpc>
                      </a:pPr>
                      <a:r>
                        <a:rPr dirty="0" lang="en-US" spc="-5" sz="2200">
                          <a:latin typeface="Times New Roman"/>
                        </a:rPr>
                        <a:t>binary 1 </a:t>
                      </a:r>
                      <a:r>
                        <a:rPr dirty="0" lang="en-US" sz="2200">
                          <a:latin typeface="Times New Roman"/>
                        </a:rPr>
                        <a:t>or </a:t>
                      </a:r>
                      <a:r>
                        <a:rPr dirty="0" lang="en-US" spc="-5" sz="2200">
                          <a:latin typeface="Times New Roman"/>
                        </a:rPr>
                        <a:t>a</a:t>
                      </a:r>
                      <a:r>
                        <a:rPr dirty="0" lang="en-US" spc="-20" sz="2200">
                          <a:latin typeface="Times New Roman"/>
                        </a:rPr>
                        <a:t> </a:t>
                      </a:r>
                      <a:r>
                        <a:rPr dirty="0" lang="en-US" sz="2200">
                          <a:latin typeface="Times New Roman"/>
                        </a:rPr>
                        <a:t>0.</a:t>
                      </a:r>
                      <a:endParaRPr dirty="0" lang="en-US" sz="2200">
                        <a:latin typeface="Times New Roman"/>
                      </a:endParaRPr>
                    </a:p>
                  </a:txBody>
                  <a:tcPr anchor="t" horzOverflow="clip" marB="0" marL="0" marR="0" marT="0" vert="horz"/>
                </a:tc>
                <a:tc>
                  <a:txBody>
                    <a:bodyPr rtlCol="0" vert="horz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dirty="0" lang="en-US" sz="2000">
                          <a:latin typeface="Times New Roman"/>
                        </a:rPr>
                        <a:t/>
                      </a:r>
                      <a:endParaRPr dirty="0" lang="en-US" sz="2000">
                        <a:latin typeface="Times New Roman"/>
                      </a:endParaRPr>
                    </a:p>
                  </a:txBody>
                  <a:tcPr anchor="t" horzOverflow="clip" marB="0" marL="0" marR="0" marT="0" vert="horz"/>
                </a:tc>
                <a:tc>
                  <a:txBody>
                    <a:bodyPr rtlCol="0" vert="horz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dirty="0" lang="en-US" sz="2000">
                          <a:latin typeface="Times New Roman"/>
                        </a:rPr>
                        <a:t/>
                      </a:r>
                      <a:endParaRPr dirty="0" lang="en-US" sz="2000">
                        <a:latin typeface="Times New Roman"/>
                      </a:endParaRPr>
                    </a:p>
                  </a:txBody>
                  <a:tcPr anchor="t" horzOverflow="clip" marB="0" marL="0" marR="0" marT="0" vert="horz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 rot="0">
            <a:off x="535940" y="2469006"/>
            <a:ext cx="8090534" cy="4134485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lang="en-US" spc="-5" sz="2200">
                <a:latin typeface="Times New Roman"/>
              </a:rPr>
              <a:t>Example</a:t>
            </a:r>
            <a:r>
              <a:rPr b="1" dirty="0" lang="en-US" spc="10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:</a:t>
            </a:r>
          </a:p>
          <a:p>
            <a:pPr algn="l" indent="-343535" marL="355600" marR="5080">
              <a:lnSpc>
                <a:spcPct val="100000"/>
              </a:lnSpc>
              <a:spcBef>
                <a:spcPts val="17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Sending </a:t>
            </a:r>
            <a:r>
              <a:rPr dirty="0" lang="en-US" spc="-10" sz="2200">
                <a:latin typeface="Times New Roman"/>
              </a:rPr>
              <a:t>the </a:t>
            </a:r>
            <a:r>
              <a:rPr dirty="0" lang="en-US" spc="-5" sz="2200">
                <a:latin typeface="Times New Roman"/>
              </a:rPr>
              <a:t>user data </a:t>
            </a:r>
            <a:r>
              <a:rPr dirty="0" lang="en-US" sz="2200">
                <a:latin typeface="Times New Roman"/>
              </a:rPr>
              <a:t>01 </a:t>
            </a:r>
            <a:r>
              <a:rPr dirty="0" lang="en-US" spc="-5" sz="2200">
                <a:latin typeface="Times New Roman"/>
              </a:rPr>
              <a:t>and applying the </a:t>
            </a:r>
            <a:r>
              <a:rPr dirty="0" lang="en-US" spc="-15" sz="2200">
                <a:latin typeface="Times New Roman"/>
              </a:rPr>
              <a:t>11-chip </a:t>
            </a:r>
            <a:r>
              <a:rPr dirty="0" lang="en-US" spc="-5" sz="2200">
                <a:latin typeface="Times New Roman"/>
              </a:rPr>
              <a:t>Barker code  </a:t>
            </a:r>
            <a:r>
              <a:rPr dirty="0" lang="en-US" spc="-25" sz="2200">
                <a:latin typeface="Times New Roman"/>
              </a:rPr>
              <a:t>10110111000 </a:t>
            </a:r>
            <a:r>
              <a:rPr dirty="0" lang="en-US" spc="-5" sz="2200">
                <a:latin typeface="Times New Roman"/>
              </a:rPr>
              <a:t>results in the spread ‘signal’  </a:t>
            </a:r>
            <a:r>
              <a:rPr dirty="0" lang="en-US" spc="-20" sz="2200">
                <a:latin typeface="Times New Roman"/>
              </a:rPr>
              <a:t>1011011100001001000111.</a:t>
            </a:r>
          </a:p>
          <a:p>
            <a:pPr algn="l" indent="-343535" marL="355600" marR="24130">
              <a:lnSpc>
                <a:spcPct val="100000"/>
              </a:lnSpc>
              <a:spcBef>
                <a:spcPts val="535"/>
              </a:spcBef>
              <a:buFont typeface="Arial"/>
              <a:buChar char="•"/>
            </a:pPr>
            <a:r>
              <a:rPr dirty="0" lang="en-US" spc="-10" sz="2200">
                <a:latin typeface="Times New Roman"/>
              </a:rPr>
              <a:t>On </a:t>
            </a:r>
            <a:r>
              <a:rPr dirty="0" lang="en-US" spc="-5" sz="2200">
                <a:latin typeface="Times New Roman"/>
              </a:rPr>
              <a:t>the receiver side, this ‘signal’ is XORed bit-wise after  demodulation with the </a:t>
            </a:r>
            <a:r>
              <a:rPr dirty="0" lang="en-US" spc="-10" sz="2200">
                <a:latin typeface="Times New Roman"/>
              </a:rPr>
              <a:t>same </a:t>
            </a:r>
            <a:r>
              <a:rPr dirty="0" lang="en-US" spc="-5" sz="2200">
                <a:latin typeface="Times New Roman"/>
              </a:rPr>
              <a:t>Barker code as chipping</a:t>
            </a:r>
            <a:r>
              <a:rPr dirty="0" lang="en-US" spc="114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sequence.</a:t>
            </a:r>
          </a:p>
          <a:p>
            <a:pPr algn="l" indent="-343535" marL="355600" marR="24765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This results in the sum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products equal to 0 for the first bit and to  </a:t>
            </a:r>
            <a:r>
              <a:rPr dirty="0" lang="en-US" spc="-45" sz="2200">
                <a:latin typeface="Times New Roman"/>
              </a:rPr>
              <a:t>11 </a:t>
            </a:r>
            <a:r>
              <a:rPr dirty="0" lang="en-US" spc="-5" sz="2200">
                <a:latin typeface="Times New Roman"/>
              </a:rPr>
              <a:t>for the second</a:t>
            </a:r>
            <a:r>
              <a:rPr dirty="0" lang="en-US" spc="6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bit.</a:t>
            </a:r>
          </a:p>
          <a:p>
            <a:pPr algn="l" indent="-343535" marL="355600" marR="2032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decision unit </a:t>
            </a:r>
            <a:r>
              <a:rPr dirty="0" lang="en-US" spc="-10" sz="2200">
                <a:latin typeface="Times New Roman"/>
              </a:rPr>
              <a:t>can </a:t>
            </a:r>
            <a:r>
              <a:rPr dirty="0" lang="en-US" sz="2200">
                <a:latin typeface="Times New Roman"/>
              </a:rPr>
              <a:t>now </a:t>
            </a:r>
            <a:r>
              <a:rPr dirty="0" lang="en-US" spc="-10" sz="2200">
                <a:latin typeface="Times New Roman"/>
              </a:rPr>
              <a:t>map </a:t>
            </a:r>
            <a:r>
              <a:rPr dirty="0" lang="en-US" spc="-5" sz="2200">
                <a:latin typeface="Times New Roman"/>
              </a:rPr>
              <a:t>the first sum (=0) to a binary </a:t>
            </a:r>
            <a:r>
              <a:rPr dirty="0" lang="en-US" spc="-10" sz="2200">
                <a:latin typeface="Times New Roman"/>
              </a:rPr>
              <a:t>0, </a:t>
            </a:r>
            <a:r>
              <a:rPr dirty="0" lang="en-US" spc="-5" sz="2200">
                <a:latin typeface="Times New Roman"/>
              </a:rPr>
              <a:t>the  second sum </a:t>
            </a:r>
            <a:r>
              <a:rPr dirty="0" lang="en-US" spc="-15" sz="2200">
                <a:latin typeface="Times New Roman"/>
              </a:rPr>
              <a:t>(=11) </a:t>
            </a:r>
            <a:r>
              <a:rPr dirty="0" lang="en-US" spc="-5" sz="2200">
                <a:latin typeface="Times New Roman"/>
              </a:rPr>
              <a:t>to a binary 1 – this constitutes the original user </a:t>
            </a:r>
            <a:r>
              <a:rPr dirty="0" lang="en-US" spc="54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data.</a:t>
            </a:r>
            <a:endParaRPr dirty="0" lang="en-US" spc="-5" sz="2200">
              <a:latin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2.7. </a:t>
            </a:r>
            <a:r>
              <a:rPr dirty="0" lang="en-US" spc="-15"/>
              <a:t>Spread</a:t>
            </a:r>
            <a:r>
              <a:rPr dirty="0" lang="en-US" spc="-50"/>
              <a:t> </a:t>
            </a:r>
            <a:r>
              <a:rPr dirty="0" lang="en-US" spc="-5"/>
              <a:t>Spectrum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555964"/>
            <a:ext cx="8074658" cy="4117975"/>
          </a:xfrm>
          <a:prstGeom prst="rect">
            <a:avLst/>
          </a:prstGeom>
        </p:spPr>
        <p:txBody>
          <a:bodyPr bIns="0" lIns="0" rIns="0" rtlCol="0" tIns="80645" vert="horz" wrap="square">
            <a:spAutoFit/>
          </a:bodyPr>
          <a:lstStyle/>
          <a:p>
            <a:pPr indent="-343535" marL="355600">
              <a:lnSpc>
                <a:spcPct val="100000"/>
              </a:lnSpc>
              <a:spcBef>
                <a:spcPts val="634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</a:t>
            </a:r>
            <a:r>
              <a:rPr dirty="0" lang="en-US" spc="-10" sz="2200">
                <a:latin typeface="Times New Roman"/>
              </a:rPr>
              <a:t>different </a:t>
            </a:r>
            <a:r>
              <a:rPr dirty="0" lang="en-US" spc="-5" sz="2200">
                <a:latin typeface="Times New Roman"/>
              </a:rPr>
              <a:t>paths </a:t>
            </a:r>
            <a:r>
              <a:rPr dirty="0" lang="en-US" spc="-10" sz="2200">
                <a:latin typeface="Times New Roman"/>
              </a:rPr>
              <a:t>may </a:t>
            </a:r>
            <a:r>
              <a:rPr dirty="0" lang="en-US" spc="-5" sz="2200">
                <a:latin typeface="Times New Roman"/>
              </a:rPr>
              <a:t>have different path</a:t>
            </a:r>
            <a:r>
              <a:rPr dirty="0" lang="en-US" spc="8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losses.</a:t>
            </a:r>
          </a:p>
          <a:p>
            <a:pPr indent="-343535" marL="355600" marR="5715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In</a:t>
            </a:r>
            <a:r>
              <a:rPr dirty="0" lang="en-US" spc="-5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th</a:t>
            </a:r>
            <a:r>
              <a:rPr dirty="0" lang="en-US" spc="-5" sz="2200">
                <a:latin typeface="Times New Roman"/>
              </a:rPr>
              <a:t>is</a:t>
            </a:r>
            <a:r>
              <a:rPr dirty="0" lang="en-US" spc="-5" sz="2200">
                <a:latin typeface="Times New Roman"/>
              </a:rPr>
              <a:t/>
            </a:r>
            <a:r>
              <a:rPr dirty="0" lang="en-US" spc="-10" sz="2200">
                <a:latin typeface="Times New Roman"/>
              </a:rPr>
              <a:t>case</a:t>
            </a:r>
            <a:r>
              <a:rPr dirty="0" lang="en-US" spc="-5" sz="2200">
                <a:latin typeface="Times New Roman"/>
              </a:rPr>
              <a:t>,</a:t>
            </a:r>
            <a:r>
              <a:rPr dirty="0" lang="en-US" sz="2200">
                <a:latin typeface="Times New Roman"/>
              </a:rPr>
              <a:t/>
            </a:r>
            <a:r>
              <a:rPr dirty="0" lang="en-US" sz="2200">
                <a:latin typeface="Times New Roman"/>
              </a:rPr>
              <a:t>u</a:t>
            </a:r>
            <a:r>
              <a:rPr dirty="0" lang="en-US" spc="-5" sz="2200">
                <a:latin typeface="Times New Roman"/>
              </a:rPr>
              <a:t>sing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10" sz="2200">
                <a:latin typeface="Times New Roman"/>
              </a:rPr>
              <a:t>s</a:t>
            </a:r>
            <a:r>
              <a:rPr dirty="0" lang="en-US" sz="2200">
                <a:latin typeface="Times New Roman"/>
              </a:rPr>
              <a:t>o</a:t>
            </a:r>
            <a:r>
              <a:rPr dirty="0" lang="en-US" spc="-5" sz="2200">
                <a:latin typeface="Times New Roman"/>
              </a:rPr>
              <a:t>-c</a:t>
            </a:r>
            <a:r>
              <a:rPr dirty="0" lang="en-US" spc="-25" sz="2200">
                <a:latin typeface="Times New Roman"/>
              </a:rPr>
              <a:t>a</a:t>
            </a:r>
            <a:r>
              <a:rPr dirty="0" lang="en-US" spc="-5" sz="2200">
                <a:latin typeface="Times New Roman"/>
              </a:rPr>
              <a:t>lled</a:t>
            </a:r>
            <a:r>
              <a:rPr dirty="0" lang="en-US" sz="2200">
                <a:latin typeface="Times New Roman"/>
              </a:rPr>
              <a:t/>
            </a:r>
            <a:r>
              <a:rPr b="1" dirty="0" lang="en-US" spc="-5" sz="2200">
                <a:latin typeface="Times New Roman"/>
              </a:rPr>
              <a:t>rake</a:t>
            </a:r>
            <a:r>
              <a:rPr b="1" dirty="0" lang="en-US" sz="2200">
                <a:latin typeface="Times New Roman"/>
              </a:rPr>
              <a:t/>
            </a:r>
            <a:r>
              <a:rPr b="1" dirty="0" lang="en-US" spc="-45" sz="2200">
                <a:latin typeface="Times New Roman"/>
              </a:rPr>
              <a:t>r</a:t>
            </a:r>
            <a:r>
              <a:rPr b="1" dirty="0" lang="en-US" spc="-5" sz="2200">
                <a:latin typeface="Times New Roman"/>
              </a:rPr>
              <a:t>ec</a:t>
            </a:r>
            <a:r>
              <a:rPr b="1" dirty="0" lang="en-US" spc="-15" sz="2200">
                <a:latin typeface="Times New Roman"/>
              </a:rPr>
              <a:t>e</a:t>
            </a:r>
            <a:r>
              <a:rPr b="1" dirty="0" lang="en-US" spc="-5" sz="2200">
                <a:latin typeface="Times New Roman"/>
              </a:rPr>
              <a:t>iv</a:t>
            </a:r>
            <a:r>
              <a:rPr b="1" dirty="0" lang="en-US" spc="-5" sz="2200">
                <a:latin typeface="Times New Roman"/>
              </a:rPr>
              <a:t>ers</a:t>
            </a:r>
            <a:r>
              <a:rPr b="1"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pro</a:t>
            </a:r>
            <a:r>
              <a:rPr dirty="0" lang="en-US" sz="2200">
                <a:latin typeface="Times New Roman"/>
              </a:rPr>
              <a:t>v</a:t>
            </a:r>
            <a:r>
              <a:rPr dirty="0" lang="en-US" spc="-5" sz="2200">
                <a:latin typeface="Times New Roman"/>
              </a:rPr>
              <a:t>id</a:t>
            </a:r>
            <a:r>
              <a:rPr dirty="0" lang="en-US" spc="-5" sz="2200">
                <a:latin typeface="Times New Roman"/>
              </a:rPr>
              <a:t>es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a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poss</a:t>
            </a:r>
            <a:r>
              <a:rPr dirty="0" lang="en-US" sz="2200">
                <a:latin typeface="Times New Roman"/>
              </a:rPr>
              <a:t>i</a:t>
            </a:r>
            <a:r>
              <a:rPr dirty="0" lang="en-US" spc="-5" sz="2200">
                <a:latin typeface="Times New Roman"/>
              </a:rPr>
              <a:t>ble  </a:t>
            </a:r>
            <a:r>
              <a:rPr dirty="0" lang="en-US" sz="2200">
                <a:latin typeface="Times New Roman"/>
              </a:rPr>
              <a:t>solution.</a:t>
            </a:r>
          </a:p>
          <a:p>
            <a:pPr indent="-343535" marL="35560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A </a:t>
            </a:r>
            <a:r>
              <a:rPr b="1" dirty="0" lang="en-US" spc="-5" sz="2200">
                <a:latin typeface="Times New Roman"/>
              </a:rPr>
              <a:t>rake </a:t>
            </a:r>
            <a:r>
              <a:rPr b="1" dirty="0" lang="en-US" spc="-10" sz="2200">
                <a:latin typeface="Times New Roman"/>
              </a:rPr>
              <a:t>receiver </a:t>
            </a:r>
            <a:r>
              <a:rPr dirty="0" lang="en-US" spc="-5" sz="2200">
                <a:latin typeface="Times New Roman"/>
              </a:rPr>
              <a:t>uses </a:t>
            </a:r>
            <a:r>
              <a:rPr b="1" dirty="0" lang="en-US" spc="-5" sz="2200">
                <a:latin typeface="Times New Roman"/>
              </a:rPr>
              <a:t>n correlators </a:t>
            </a:r>
            <a:r>
              <a:rPr dirty="0" lang="en-US" spc="-5" sz="2200">
                <a:latin typeface="Times New Roman"/>
              </a:rPr>
              <a:t>for the </a:t>
            </a:r>
            <a:r>
              <a:rPr b="1" dirty="0" lang="en-US" spc="-5" sz="2200">
                <a:latin typeface="Times New Roman"/>
              </a:rPr>
              <a:t>n </a:t>
            </a:r>
            <a:r>
              <a:rPr dirty="0" lang="en-US" sz="2200">
                <a:latin typeface="Times New Roman"/>
              </a:rPr>
              <a:t>strongest</a:t>
            </a:r>
            <a:r>
              <a:rPr dirty="0" lang="en-US" spc="-12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paths.</a:t>
            </a:r>
          </a:p>
          <a:p>
            <a:pPr indent="-343535" marL="3556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Each</a:t>
            </a:r>
            <a:r>
              <a:rPr dirty="0" lang="en-US" spc="19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correlator</a:t>
            </a:r>
            <a:r>
              <a:rPr dirty="0" lang="en-US" spc="19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is</a:t>
            </a:r>
            <a:r>
              <a:rPr dirty="0" lang="en-US" spc="18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synchronized</a:t>
            </a:r>
            <a:r>
              <a:rPr dirty="0" lang="en-US" spc="19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to</a:t>
            </a:r>
            <a:r>
              <a:rPr dirty="0" lang="en-US" spc="18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the</a:t>
            </a:r>
            <a:r>
              <a:rPr dirty="0" lang="en-US" spc="18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transmitter</a:t>
            </a:r>
            <a:r>
              <a:rPr dirty="0" lang="en-US" spc="19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plus</a:t>
            </a:r>
            <a:r>
              <a:rPr dirty="0" lang="en-US" spc="18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the</a:t>
            </a:r>
            <a:r>
              <a:rPr dirty="0" lang="en-US" spc="17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delay</a:t>
            </a:r>
            <a:r>
              <a:rPr dirty="0" lang="en-US" spc="19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on</a:t>
            </a:r>
          </a:p>
          <a:p>
            <a:pPr marL="355600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that specific</a:t>
            </a:r>
            <a:r>
              <a:rPr dirty="0" lang="en-US" sz="2200">
                <a:latin typeface="Times New Roman"/>
              </a:rPr>
              <a:t> path.</a:t>
            </a:r>
          </a:p>
          <a:p>
            <a:pPr algn="l" indent="-343535" marL="355600" marR="762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10" sz="2200">
                <a:latin typeface="Times New Roman"/>
              </a:rPr>
              <a:t>As </a:t>
            </a:r>
            <a:r>
              <a:rPr dirty="0" lang="en-US" spc="-5" sz="2200">
                <a:latin typeface="Times New Roman"/>
              </a:rPr>
              <a:t>soon as </a:t>
            </a:r>
            <a:r>
              <a:rPr dirty="0" lang="en-US" spc="-10" sz="2200">
                <a:latin typeface="Times New Roman"/>
              </a:rPr>
              <a:t>the </a:t>
            </a:r>
            <a:r>
              <a:rPr dirty="0" lang="en-US" spc="-5" sz="2200">
                <a:latin typeface="Times New Roman"/>
              </a:rPr>
              <a:t>receiver </a:t>
            </a:r>
            <a:r>
              <a:rPr dirty="0" lang="en-US" sz="2200">
                <a:latin typeface="Times New Roman"/>
              </a:rPr>
              <a:t>detects </a:t>
            </a:r>
            <a:r>
              <a:rPr dirty="0" lang="en-US" spc="-5" sz="2200">
                <a:latin typeface="Times New Roman"/>
              </a:rPr>
              <a:t>a new path which is stronger </a:t>
            </a:r>
            <a:r>
              <a:rPr dirty="0" lang="en-US" sz="2200">
                <a:latin typeface="Times New Roman"/>
              </a:rPr>
              <a:t>than </a:t>
            </a:r>
            <a:r>
              <a:rPr dirty="0" lang="en-US" spc="-10" sz="2200">
                <a:latin typeface="Times New Roman"/>
              </a:rPr>
              <a:t>the  </a:t>
            </a:r>
            <a:r>
              <a:rPr dirty="0" lang="en-US" spc="-5" sz="2200">
                <a:latin typeface="Times New Roman"/>
              </a:rPr>
              <a:t>currently weakest path, it assigns this new path to the correlator </a:t>
            </a:r>
            <a:r>
              <a:rPr dirty="0" lang="en-US" sz="2200">
                <a:latin typeface="Times New Roman"/>
              </a:rPr>
              <a:t>with  </a:t>
            </a:r>
            <a:r>
              <a:rPr dirty="0" lang="en-US" spc="-5" sz="2200">
                <a:latin typeface="Times New Roman"/>
              </a:rPr>
              <a:t>the weakest </a:t>
            </a:r>
            <a:r>
              <a:rPr dirty="0" lang="en-US" sz="2200">
                <a:latin typeface="Times New Roman"/>
              </a:rPr>
              <a:t>path.</a:t>
            </a:r>
          </a:p>
          <a:p>
            <a:pPr algn="l" indent="-343535" marL="355600" marR="508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output </a:t>
            </a:r>
            <a:r>
              <a:rPr dirty="0" lang="en-US" spc="-10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the correlators are then combined and fed </a:t>
            </a:r>
            <a:r>
              <a:rPr dirty="0" lang="en-US" sz="2200">
                <a:latin typeface="Times New Roman"/>
              </a:rPr>
              <a:t>into </a:t>
            </a:r>
            <a:r>
              <a:rPr dirty="0" lang="en-US" spc="-5" sz="2200">
                <a:latin typeface="Times New Roman"/>
              </a:rPr>
              <a:t>the  decision</a:t>
            </a:r>
            <a:r>
              <a:rPr dirty="0" lang="en-US" spc="-1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unit.</a:t>
            </a:r>
            <a:endParaRPr dirty="0" lang="en-US" sz="2200">
              <a:latin typeface="Times New Roma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2.7. </a:t>
            </a:r>
            <a:r>
              <a:rPr dirty="0" lang="en-US" spc="-15"/>
              <a:t>Spread</a:t>
            </a:r>
            <a:r>
              <a:rPr dirty="0" lang="en-US" spc="-50"/>
              <a:t> </a:t>
            </a:r>
            <a:r>
              <a:rPr dirty="0" lang="en-US" spc="-5"/>
              <a:t>Spectrum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624024"/>
            <a:ext cx="8072754" cy="420243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algn="l" marL="12700">
              <a:lnSpc>
                <a:spcPct val="100000"/>
              </a:lnSpc>
              <a:spcBef>
                <a:spcPts val="95"/>
              </a:spcBef>
            </a:pPr>
            <a:r>
              <a:rPr b="1" dirty="0" lang="en-US" sz="2200">
                <a:latin typeface="Times New Roman"/>
              </a:rPr>
              <a:t>2.7.2. </a:t>
            </a:r>
            <a:r>
              <a:rPr b="1" dirty="0" lang="en-US" spc="-10" sz="2200">
                <a:latin typeface="Times New Roman"/>
              </a:rPr>
              <a:t>Frequency </a:t>
            </a:r>
            <a:r>
              <a:rPr b="1" dirty="0" lang="en-US" spc="-5" sz="2200">
                <a:latin typeface="Times New Roman"/>
              </a:rPr>
              <a:t>hopping </a:t>
            </a:r>
            <a:r>
              <a:rPr b="1" dirty="0" lang="en-US" spc="-10" sz="2200">
                <a:latin typeface="Times New Roman"/>
              </a:rPr>
              <a:t>spread</a:t>
            </a:r>
            <a:r>
              <a:rPr b="1" dirty="0" lang="en-US" spc="25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spectrum</a:t>
            </a:r>
          </a:p>
          <a:p>
            <a:pPr algn="l" indent="-343535" marL="355600" marR="5080">
              <a:lnSpc>
                <a:spcPct val="100000"/>
              </a:lnSpc>
              <a:spcBef>
                <a:spcPts val="173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For frequency hopping spread </a:t>
            </a:r>
            <a:r>
              <a:rPr dirty="0" lang="en-US" sz="2200">
                <a:latin typeface="Times New Roman"/>
              </a:rPr>
              <a:t>spectrum (FHSS) </a:t>
            </a:r>
            <a:r>
              <a:rPr dirty="0" lang="en-US" spc="-5" sz="2200">
                <a:latin typeface="Times New Roman"/>
              </a:rPr>
              <a:t>systems, </a:t>
            </a:r>
            <a:r>
              <a:rPr dirty="0" lang="en-US" sz="2200">
                <a:latin typeface="Times New Roman"/>
              </a:rPr>
              <a:t>the total  </a:t>
            </a:r>
            <a:r>
              <a:rPr dirty="0" lang="en-US" spc="-5" sz="2200">
                <a:latin typeface="Times New Roman"/>
              </a:rPr>
              <a:t>available bandwidth is split </a:t>
            </a:r>
            <a:r>
              <a:rPr dirty="0" lang="en-US" spc="-10" sz="2200">
                <a:latin typeface="Times New Roman"/>
              </a:rPr>
              <a:t>into </a:t>
            </a:r>
            <a:r>
              <a:rPr dirty="0" lang="en-US" spc="-5" sz="2200">
                <a:latin typeface="Times New Roman"/>
              </a:rPr>
              <a:t>many channels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smaller  bandwidth plus guard spaces between the</a:t>
            </a:r>
            <a:r>
              <a:rPr dirty="0" lang="en-US" spc="2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channels.</a:t>
            </a:r>
          </a:p>
          <a:p>
            <a:pPr algn="l" indent="-343535" marL="35560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10" sz="2200">
                <a:latin typeface="Times New Roman"/>
              </a:rPr>
              <a:t>Transmitter</a:t>
            </a:r>
            <a:r>
              <a:rPr dirty="0" lang="en-US" spc="15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and</a:t>
            </a:r>
            <a:r>
              <a:rPr dirty="0" lang="en-US" spc="1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receiver</a:t>
            </a:r>
            <a:r>
              <a:rPr dirty="0" lang="en-US" spc="16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stay</a:t>
            </a:r>
            <a:r>
              <a:rPr dirty="0" lang="en-US" spc="16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on</a:t>
            </a:r>
            <a:r>
              <a:rPr dirty="0" lang="en-US" spc="15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one</a:t>
            </a:r>
            <a:r>
              <a:rPr dirty="0" lang="en-US" spc="15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of</a:t>
            </a:r>
            <a:r>
              <a:rPr dirty="0" lang="en-US" spc="15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these</a:t>
            </a:r>
            <a:r>
              <a:rPr dirty="0" lang="en-US" spc="16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channels</a:t>
            </a:r>
            <a:r>
              <a:rPr dirty="0" lang="en-US" spc="15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for</a:t>
            </a:r>
            <a:r>
              <a:rPr dirty="0" lang="en-US" spc="16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</a:t>
            </a:r>
            <a:r>
              <a:rPr dirty="0" lang="en-US" spc="16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certain</a:t>
            </a:r>
          </a:p>
          <a:p>
            <a:pPr algn="l" marL="355600">
              <a:lnSpc>
                <a:spcPct val="100000"/>
              </a:lnSpc>
              <a:spcBef>
                <a:spcPts val="5"/>
              </a:spcBef>
            </a:pPr>
            <a:r>
              <a:rPr dirty="0" lang="en-US" spc="-10" sz="2200">
                <a:latin typeface="Times New Roman"/>
              </a:rPr>
              <a:t>time </a:t>
            </a:r>
            <a:r>
              <a:rPr dirty="0" lang="en-US" spc="-5" sz="2200">
                <a:latin typeface="Times New Roman"/>
              </a:rPr>
              <a:t>and then </a:t>
            </a:r>
            <a:r>
              <a:rPr dirty="0" lang="en-US" sz="2200">
                <a:latin typeface="Times New Roman"/>
              </a:rPr>
              <a:t>hop </a:t>
            </a:r>
            <a:r>
              <a:rPr dirty="0" lang="en-US" spc="-5" sz="2200">
                <a:latin typeface="Times New Roman"/>
              </a:rPr>
              <a:t>to another</a:t>
            </a:r>
            <a:r>
              <a:rPr dirty="0" lang="en-US" spc="3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channel.</a:t>
            </a:r>
          </a:p>
          <a:p>
            <a:pPr algn="l" indent="-343535" marL="35560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This system </a:t>
            </a:r>
            <a:r>
              <a:rPr dirty="0" lang="en-US" spc="-10" sz="2200">
                <a:latin typeface="Times New Roman"/>
              </a:rPr>
              <a:t>implements </a:t>
            </a:r>
            <a:r>
              <a:rPr dirty="0" lang="en-US" spc="-5" sz="2200">
                <a:latin typeface="Times New Roman"/>
              </a:rPr>
              <a:t>FDM and</a:t>
            </a:r>
            <a:r>
              <a:rPr dirty="0" lang="en-US" spc="2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TDM.</a:t>
            </a:r>
          </a:p>
          <a:p>
            <a:pPr algn="l" indent="-343535" marL="355600" marR="508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pattern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channel usage is called the </a:t>
            </a:r>
            <a:r>
              <a:rPr b="1" dirty="0" lang="en-US" sz="2200">
                <a:latin typeface="Times New Roman"/>
              </a:rPr>
              <a:t>hopping </a:t>
            </a:r>
            <a:r>
              <a:rPr b="1" dirty="0" lang="en-US" spc="-5" sz="2200">
                <a:latin typeface="Times New Roman"/>
              </a:rPr>
              <a:t>sequence</a:t>
            </a:r>
            <a:r>
              <a:rPr dirty="0" lang="en-US" spc="-5" sz="2200">
                <a:latin typeface="Times New Roman"/>
              </a:rPr>
              <a:t>, the </a:t>
            </a:r>
            <a:r>
              <a:rPr dirty="0" lang="en-US" spc="54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time spend on a channel with a certain frequency is called the </a:t>
            </a:r>
            <a:r>
              <a:rPr b="1" dirty="0" lang="en-US" sz="2200">
                <a:latin typeface="Times New Roman"/>
              </a:rPr>
              <a:t>dwell  </a:t>
            </a:r>
            <a:r>
              <a:rPr b="1" dirty="0" lang="en-US" spc="-5" sz="2200">
                <a:latin typeface="Times New Roman"/>
              </a:rPr>
              <a:t>time</a:t>
            </a:r>
            <a:r>
              <a:rPr dirty="0" lang="en-US" spc="-5" sz="2200">
                <a:latin typeface="Times New Roman"/>
              </a:rPr>
              <a:t>.</a:t>
            </a:r>
          </a:p>
          <a:p>
            <a:pPr algn="l" indent="-343535" marL="3556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FHSS </a:t>
            </a:r>
            <a:r>
              <a:rPr dirty="0" lang="en-US" spc="-10" sz="2200">
                <a:latin typeface="Times New Roman"/>
              </a:rPr>
              <a:t>comes </a:t>
            </a:r>
            <a:r>
              <a:rPr dirty="0" lang="en-US" spc="-5" sz="2200">
                <a:latin typeface="Times New Roman"/>
              </a:rPr>
              <a:t>in two variants, </a:t>
            </a:r>
            <a:r>
              <a:rPr b="1" dirty="0" lang="en-US" sz="2200">
                <a:latin typeface="Times New Roman"/>
              </a:rPr>
              <a:t>slow </a:t>
            </a:r>
            <a:r>
              <a:rPr dirty="0" lang="en-US" spc="-5" sz="2200">
                <a:latin typeface="Times New Roman"/>
              </a:rPr>
              <a:t>and </a:t>
            </a:r>
            <a:r>
              <a:rPr b="1" dirty="0" lang="en-US" spc="-5" sz="2200">
                <a:latin typeface="Times New Roman"/>
              </a:rPr>
              <a:t>fast</a:t>
            </a:r>
            <a:r>
              <a:rPr b="1" dirty="0" lang="en-US" spc="65" sz="2200">
                <a:latin typeface="Times New Roman"/>
              </a:rPr>
              <a:t> </a:t>
            </a:r>
            <a:r>
              <a:rPr b="1" dirty="0" lang="en-US" sz="2200">
                <a:latin typeface="Times New Roman"/>
              </a:rPr>
              <a:t>hopping</a:t>
            </a:r>
            <a:r>
              <a:rPr dirty="0" lang="en-US" sz="2200">
                <a:latin typeface="Times New Roman"/>
              </a:rPr>
              <a:t>.</a:t>
            </a:r>
            <a:endParaRPr dirty="0" lang="en-US" sz="2200">
              <a:latin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2.7. </a:t>
            </a:r>
            <a:r>
              <a:rPr dirty="0" lang="en-US" spc="-15"/>
              <a:t>Spread</a:t>
            </a:r>
            <a:r>
              <a:rPr dirty="0" lang="en-US" spc="-50"/>
              <a:t> </a:t>
            </a:r>
            <a:r>
              <a:rPr dirty="0" lang="en-US" spc="-5"/>
              <a:t>Spectrum</a:t>
            </a:r>
            <a:endParaRPr dirty="0" lang="en-US" spc="-5"/>
          </a:p>
        </p:txBody>
      </p:sp>
      <p:sp>
        <p:nvSpPr>
          <p:cNvPr id="3" name="object 3"/>
          <p:cNvSpPr/>
          <p:nvPr/>
        </p:nvSpPr>
        <p:spPr>
          <a:xfrm rot="0">
            <a:off x="731205" y="1862248"/>
            <a:ext cx="7785521" cy="4176122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2.7. </a:t>
            </a:r>
            <a:r>
              <a:rPr dirty="0" lang="en-US" spc="-15"/>
              <a:t>Spread</a:t>
            </a:r>
            <a:r>
              <a:rPr dirty="0" lang="en-US" spc="-50"/>
              <a:t> </a:t>
            </a:r>
            <a:r>
              <a:rPr dirty="0" lang="en-US" spc="-5"/>
              <a:t>Spectrum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472440" y="1624024"/>
            <a:ext cx="8211820" cy="371475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indent="-343535" marL="41910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In</a:t>
            </a:r>
            <a:r>
              <a:rPr dirty="0" lang="en-US" spc="190" sz="2200">
                <a:latin typeface="Times New Roman"/>
              </a:rPr>
              <a:t> </a:t>
            </a:r>
            <a:r>
              <a:rPr b="1" dirty="0" lang="en-US" spc="-5" sz="2200">
                <a:latin typeface="Times New Roman"/>
              </a:rPr>
              <a:t>slow</a:t>
            </a:r>
            <a:r>
              <a:rPr b="1" dirty="0" lang="en-US" spc="185" sz="2200">
                <a:latin typeface="Times New Roman"/>
              </a:rPr>
              <a:t> </a:t>
            </a:r>
            <a:r>
              <a:rPr b="1" dirty="0" lang="en-US" sz="2200">
                <a:latin typeface="Times New Roman"/>
              </a:rPr>
              <a:t>hopping</a:t>
            </a:r>
            <a:r>
              <a:rPr dirty="0" lang="en-US" sz="2200">
                <a:latin typeface="Times New Roman"/>
              </a:rPr>
              <a:t>,</a:t>
            </a:r>
            <a:r>
              <a:rPr dirty="0" lang="en-US" spc="19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the</a:t>
            </a:r>
            <a:r>
              <a:rPr dirty="0" lang="en-US" spc="18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transmitter</a:t>
            </a:r>
            <a:r>
              <a:rPr dirty="0" lang="en-US" spc="19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uses</a:t>
            </a:r>
            <a:r>
              <a:rPr dirty="0" lang="en-US" spc="18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one</a:t>
            </a:r>
            <a:r>
              <a:rPr dirty="0" lang="en-US" spc="18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frequency</a:t>
            </a:r>
            <a:r>
              <a:rPr dirty="0" lang="en-US" spc="20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for</a:t>
            </a:r>
            <a:r>
              <a:rPr dirty="0" lang="en-US" spc="19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several</a:t>
            </a:r>
            <a:r>
              <a:rPr dirty="0" lang="en-US" spc="18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bit</a:t>
            </a:r>
          </a:p>
          <a:p>
            <a:pPr marL="419100">
              <a:lnSpc>
                <a:spcPct val="100000"/>
              </a:lnSpc>
              <a:spcBef>
                <a:spcPts val="5"/>
              </a:spcBef>
            </a:pPr>
            <a:r>
              <a:rPr dirty="0" lang="en-US" spc="-5" sz="2200">
                <a:latin typeface="Times New Roman"/>
              </a:rPr>
              <a:t>periods.</a:t>
            </a:r>
          </a:p>
          <a:p>
            <a:pPr indent="-343535" marL="4191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Figure </a:t>
            </a:r>
            <a:r>
              <a:rPr dirty="0" lang="en-US" sz="2200">
                <a:latin typeface="Times New Roman"/>
              </a:rPr>
              <a:t>2.38 </a:t>
            </a:r>
            <a:r>
              <a:rPr dirty="0" lang="en-US" spc="-5" sz="2200">
                <a:latin typeface="Times New Roman"/>
              </a:rPr>
              <a:t>shows five user bits with a bit period</a:t>
            </a:r>
            <a:r>
              <a:rPr dirty="0" lang="en-US" spc="4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t</a:t>
            </a:r>
            <a:r>
              <a:rPr baseline="-21072" dirty="0" lang="en-US" sz="2175">
                <a:latin typeface="Times New Roman"/>
              </a:rPr>
              <a:t>b</a:t>
            </a:r>
            <a:r>
              <a:rPr dirty="0" lang="en-US" sz="2200">
                <a:latin typeface="Times New Roman"/>
              </a:rPr>
              <a:t>.</a:t>
            </a:r>
          </a:p>
          <a:p>
            <a:pPr indent="-343535" marL="41910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Performing</a:t>
            </a:r>
            <a:r>
              <a:rPr dirty="0" lang="en-US" spc="26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slow</a:t>
            </a:r>
            <a:r>
              <a:rPr dirty="0" lang="en-US" spc="254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hopping,</a:t>
            </a:r>
            <a:r>
              <a:rPr dirty="0" lang="en-US" spc="24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the</a:t>
            </a:r>
            <a:r>
              <a:rPr dirty="0" lang="en-US" spc="25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transmitter</a:t>
            </a:r>
            <a:r>
              <a:rPr dirty="0" lang="en-US" spc="25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uses</a:t>
            </a:r>
            <a:r>
              <a:rPr dirty="0" lang="en-US" spc="25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the</a:t>
            </a:r>
            <a:r>
              <a:rPr dirty="0" lang="en-US" spc="26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frequency</a:t>
            </a:r>
            <a:r>
              <a:rPr dirty="0" lang="en-US" spc="27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f</a:t>
            </a:r>
            <a:r>
              <a:rPr baseline="-21072" dirty="0" lang="en-US" sz="2175">
                <a:latin typeface="Times New Roman"/>
              </a:rPr>
              <a:t>2</a:t>
            </a:r>
            <a:r>
              <a:rPr baseline="-21072" dirty="0" lang="en-US" spc="104" sz="2175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for</a:t>
            </a:r>
          </a:p>
          <a:p>
            <a:pPr marL="419100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transmitting the first three bits </a:t>
            </a:r>
            <a:r>
              <a:rPr dirty="0" lang="en-US" sz="2200">
                <a:latin typeface="Times New Roman"/>
              </a:rPr>
              <a:t>during </a:t>
            </a:r>
            <a:r>
              <a:rPr dirty="0" lang="en-US" spc="-5" sz="2200">
                <a:latin typeface="Times New Roman"/>
              </a:rPr>
              <a:t>the dwell </a:t>
            </a:r>
            <a:r>
              <a:rPr dirty="0" lang="en-US" spc="-10" sz="2200">
                <a:latin typeface="Times New Roman"/>
              </a:rPr>
              <a:t>time</a:t>
            </a:r>
            <a:r>
              <a:rPr dirty="0" lang="en-US" spc="15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t</a:t>
            </a:r>
            <a:r>
              <a:rPr baseline="-21072" dirty="0" lang="en-US" sz="2175">
                <a:latin typeface="Times New Roman"/>
              </a:rPr>
              <a:t>d</a:t>
            </a:r>
            <a:r>
              <a:rPr dirty="0" lang="en-US" sz="2200">
                <a:latin typeface="Times New Roman"/>
              </a:rPr>
              <a:t>.</a:t>
            </a:r>
          </a:p>
          <a:p>
            <a:pPr algn="l" indent="-343535" marL="4191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Then, the transmitter </a:t>
            </a:r>
            <a:r>
              <a:rPr dirty="0" lang="en-US" sz="2200">
                <a:latin typeface="Times New Roman"/>
              </a:rPr>
              <a:t>hops </a:t>
            </a:r>
            <a:r>
              <a:rPr dirty="0" lang="en-US" spc="-5" sz="2200">
                <a:latin typeface="Times New Roman"/>
              </a:rPr>
              <a:t>to </a:t>
            </a:r>
            <a:r>
              <a:rPr dirty="0" lang="en-US" sz="2200">
                <a:latin typeface="Times New Roman"/>
              </a:rPr>
              <a:t>the </a:t>
            </a:r>
            <a:r>
              <a:rPr dirty="0" lang="en-US" spc="-5" sz="2200">
                <a:latin typeface="Times New Roman"/>
              </a:rPr>
              <a:t>next frequency </a:t>
            </a:r>
            <a:r>
              <a:rPr dirty="0" lang="en-US" sz="2200">
                <a:latin typeface="Times New Roman"/>
              </a:rPr>
              <a:t>f</a:t>
            </a:r>
            <a:r>
              <a:rPr baseline="-21072" dirty="0" lang="en-US" sz="2175">
                <a:latin typeface="Times New Roman"/>
              </a:rPr>
              <a:t>3</a:t>
            </a:r>
            <a:r>
              <a:rPr baseline="-21072" dirty="0" lang="en-US" spc="427" sz="2175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.</a:t>
            </a:r>
          </a:p>
          <a:p>
            <a:pPr algn="l" indent="-343535" marL="419100" marR="81914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Slow hopping systems </a:t>
            </a:r>
            <a:r>
              <a:rPr dirty="0" lang="en-US" sz="2200">
                <a:latin typeface="Times New Roman"/>
              </a:rPr>
              <a:t>are </a:t>
            </a:r>
            <a:r>
              <a:rPr dirty="0" lang="en-US" spc="-5" sz="2200">
                <a:latin typeface="Times New Roman"/>
              </a:rPr>
              <a:t>typically cheaper and have relaxed  tolerances, </a:t>
            </a:r>
            <a:r>
              <a:rPr dirty="0" lang="en-US" sz="2200">
                <a:latin typeface="Times New Roman"/>
              </a:rPr>
              <a:t>but </a:t>
            </a:r>
            <a:r>
              <a:rPr dirty="0" lang="en-US" spc="-10" sz="2200">
                <a:latin typeface="Times New Roman"/>
              </a:rPr>
              <a:t>they </a:t>
            </a:r>
            <a:r>
              <a:rPr dirty="0" lang="en-US" spc="-5" sz="2200">
                <a:latin typeface="Times New Roman"/>
              </a:rPr>
              <a:t>are not as immune to narrowband interference  as fast </a:t>
            </a:r>
            <a:r>
              <a:rPr dirty="0" lang="en-US" sz="2200">
                <a:latin typeface="Times New Roman"/>
              </a:rPr>
              <a:t>hopping</a:t>
            </a:r>
            <a:r>
              <a:rPr dirty="0" lang="en-US" spc="-5" sz="2200">
                <a:latin typeface="Times New Roman"/>
              </a:rPr>
              <a:t> systems.</a:t>
            </a:r>
          </a:p>
          <a:p>
            <a:pPr algn="l" indent="-343535" marL="4191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Slow frequency hopping is an </a:t>
            </a:r>
            <a:r>
              <a:rPr dirty="0" lang="en-US" sz="2200">
                <a:latin typeface="Times New Roman"/>
              </a:rPr>
              <a:t>option </a:t>
            </a:r>
            <a:r>
              <a:rPr dirty="0" lang="en-US" spc="-5" sz="2200">
                <a:latin typeface="Times New Roman"/>
              </a:rPr>
              <a:t>for</a:t>
            </a:r>
            <a:r>
              <a:rPr dirty="0" lang="en-US" spc="2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GSM.</a:t>
            </a:r>
            <a:endParaRPr dirty="0" lang="en-US" spc="-5" sz="2200">
              <a:latin typeface="Times New Roman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455926" y="434085"/>
            <a:ext cx="4232910" cy="57403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2.7. </a:t>
            </a:r>
            <a:r>
              <a:rPr dirty="0" lang="en-US" spc="-15"/>
              <a:t>Spread</a:t>
            </a:r>
            <a:r>
              <a:rPr dirty="0" lang="en-US" spc="-50"/>
              <a:t> </a:t>
            </a:r>
            <a:r>
              <a:rPr dirty="0" lang="en-US" spc="-5"/>
              <a:t>Spectrum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35940" y="1395729"/>
            <a:ext cx="8074024" cy="5055235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algn="l" indent="-343535" marL="35560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For </a:t>
            </a:r>
            <a:r>
              <a:rPr b="1" dirty="0" lang="en-US" spc="-5" sz="2200">
                <a:latin typeface="Times New Roman"/>
              </a:rPr>
              <a:t>fast hopping systems</a:t>
            </a:r>
            <a:r>
              <a:rPr dirty="0" lang="en-US" spc="-5" sz="2200">
                <a:latin typeface="Times New Roman"/>
              </a:rPr>
              <a:t>, </a:t>
            </a:r>
            <a:r>
              <a:rPr dirty="0" lang="en-US" sz="2200">
                <a:latin typeface="Times New Roman"/>
              </a:rPr>
              <a:t>the </a:t>
            </a:r>
            <a:r>
              <a:rPr dirty="0" lang="en-US" spc="-5" sz="2200">
                <a:latin typeface="Times New Roman"/>
              </a:rPr>
              <a:t>transmitter </a:t>
            </a:r>
            <a:r>
              <a:rPr dirty="0" lang="en-US" sz="2200">
                <a:latin typeface="Times New Roman"/>
              </a:rPr>
              <a:t>changes </a:t>
            </a:r>
            <a:r>
              <a:rPr dirty="0" lang="en-US" spc="-5" sz="2200">
                <a:latin typeface="Times New Roman"/>
              </a:rPr>
              <a:t>the</a:t>
            </a:r>
            <a:r>
              <a:rPr dirty="0" lang="en-US" spc="-22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frequency</a:t>
            </a:r>
          </a:p>
          <a:p>
            <a:pPr algn="l" marL="355600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several times </a:t>
            </a:r>
            <a:r>
              <a:rPr dirty="0" lang="en-US" sz="2200">
                <a:latin typeface="Times New Roman"/>
              </a:rPr>
              <a:t>during </a:t>
            </a:r>
            <a:r>
              <a:rPr dirty="0" lang="en-US" spc="-5" sz="2200">
                <a:latin typeface="Times New Roman"/>
              </a:rPr>
              <a:t>the transmission of a single</a:t>
            </a:r>
            <a:r>
              <a:rPr dirty="0" lang="en-US" spc="5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bit.</a:t>
            </a:r>
          </a:p>
          <a:p>
            <a:pPr algn="l" indent="-343535" marL="355600" marR="508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In the example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Figure </a:t>
            </a:r>
            <a:r>
              <a:rPr dirty="0" lang="en-US" sz="2200">
                <a:latin typeface="Times New Roman"/>
              </a:rPr>
              <a:t>2.38, </a:t>
            </a:r>
            <a:r>
              <a:rPr dirty="0" lang="en-US" spc="-10" sz="2200">
                <a:latin typeface="Times New Roman"/>
              </a:rPr>
              <a:t>the </a:t>
            </a:r>
            <a:r>
              <a:rPr dirty="0" lang="en-US" spc="-5" sz="2200">
                <a:latin typeface="Times New Roman"/>
              </a:rPr>
              <a:t>transmitter </a:t>
            </a:r>
            <a:r>
              <a:rPr dirty="0" lang="en-US" sz="2200">
                <a:latin typeface="Times New Roman"/>
              </a:rPr>
              <a:t>hops </a:t>
            </a:r>
            <a:r>
              <a:rPr dirty="0" lang="en-US" spc="-5" sz="2200">
                <a:latin typeface="Times New Roman"/>
              </a:rPr>
              <a:t>three times  during a bit</a:t>
            </a:r>
            <a:r>
              <a:rPr dirty="0" lang="en-US" spc="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period.</a:t>
            </a:r>
          </a:p>
          <a:p>
            <a:pPr algn="l" indent="-343535" marL="355600" marR="508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Fast hopping systems </a:t>
            </a:r>
            <a:r>
              <a:rPr dirty="0" lang="en-US" sz="2200">
                <a:latin typeface="Times New Roman"/>
              </a:rPr>
              <a:t>are </a:t>
            </a:r>
            <a:r>
              <a:rPr dirty="0" lang="en-US" spc="-5" sz="2200">
                <a:latin typeface="Times New Roman"/>
              </a:rPr>
              <a:t>more complex to implement because </a:t>
            </a:r>
            <a:r>
              <a:rPr dirty="0" lang="en-US" spc="-10" sz="2200">
                <a:latin typeface="Times New Roman"/>
              </a:rPr>
              <a:t>the  </a:t>
            </a:r>
            <a:r>
              <a:rPr dirty="0" lang="en-US" spc="-5" sz="2200">
                <a:latin typeface="Times New Roman"/>
              </a:rPr>
              <a:t>transmitter and receiver have to </a:t>
            </a:r>
            <a:r>
              <a:rPr dirty="0" lang="en-US" spc="-10" sz="2200">
                <a:latin typeface="Times New Roman"/>
              </a:rPr>
              <a:t>stay </a:t>
            </a:r>
            <a:r>
              <a:rPr dirty="0" lang="en-US" spc="-5" sz="2200">
                <a:latin typeface="Times New Roman"/>
              </a:rPr>
              <a:t>synchronized within smaller  tolerances to </a:t>
            </a:r>
            <a:r>
              <a:rPr dirty="0" lang="en-US" sz="2200">
                <a:latin typeface="Times New Roman"/>
              </a:rPr>
              <a:t>perform </a:t>
            </a:r>
            <a:r>
              <a:rPr dirty="0" lang="en-US" spc="-5" sz="2200">
                <a:latin typeface="Times New Roman"/>
              </a:rPr>
              <a:t>hopping at more </a:t>
            </a:r>
            <a:r>
              <a:rPr dirty="0" lang="en-US" sz="2200">
                <a:latin typeface="Times New Roman"/>
              </a:rPr>
              <a:t>or </a:t>
            </a:r>
            <a:r>
              <a:rPr dirty="0" lang="en-US" spc="-5" sz="2200">
                <a:latin typeface="Times New Roman"/>
              </a:rPr>
              <a:t>less the </a:t>
            </a:r>
            <a:r>
              <a:rPr dirty="0" lang="en-US" spc="-10" sz="2200">
                <a:latin typeface="Times New Roman"/>
              </a:rPr>
              <a:t>same </a:t>
            </a:r>
            <a:r>
              <a:rPr dirty="0" lang="en-US" spc="-5" sz="2200">
                <a:latin typeface="Times New Roman"/>
              </a:rPr>
              <a:t>points in  </a:t>
            </a:r>
            <a:r>
              <a:rPr dirty="0" lang="en-US" spc="-10" sz="2200">
                <a:latin typeface="Times New Roman"/>
              </a:rPr>
              <a:t>time.</a:t>
            </a:r>
          </a:p>
          <a:p>
            <a:pPr algn="l" indent="-343535" marL="355600" marR="5715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15" sz="2200">
                <a:latin typeface="Times New Roman"/>
              </a:rPr>
              <a:t>However, </a:t>
            </a:r>
            <a:r>
              <a:rPr dirty="0" lang="en-US" spc="-5" sz="2200">
                <a:latin typeface="Times New Roman"/>
              </a:rPr>
              <a:t>these systems </a:t>
            </a:r>
            <a:r>
              <a:rPr dirty="0" lang="en-US" sz="2200">
                <a:latin typeface="Times New Roman"/>
              </a:rPr>
              <a:t>are </a:t>
            </a:r>
            <a:r>
              <a:rPr dirty="0" lang="en-US" spc="-10" sz="2200">
                <a:latin typeface="Times New Roman"/>
              </a:rPr>
              <a:t>much </a:t>
            </a:r>
            <a:r>
              <a:rPr dirty="0" lang="en-US" spc="-5" sz="2200">
                <a:latin typeface="Times New Roman"/>
              </a:rPr>
              <a:t>better at overcoming the </a:t>
            </a:r>
            <a:r>
              <a:rPr dirty="0" lang="en-US" spc="-10" sz="2200">
                <a:latin typeface="Times New Roman"/>
              </a:rPr>
              <a:t>effects </a:t>
            </a:r>
            <a:r>
              <a:rPr dirty="0" lang="en-US" sz="2200">
                <a:latin typeface="Times New Roman"/>
              </a:rPr>
              <a:t>of  </a:t>
            </a:r>
            <a:r>
              <a:rPr dirty="0" lang="en-US" spc="-5" sz="2200">
                <a:latin typeface="Times New Roman"/>
              </a:rPr>
              <a:t>narrowband interference </a:t>
            </a:r>
            <a:r>
              <a:rPr dirty="0" lang="en-US" sz="2200">
                <a:latin typeface="Times New Roman"/>
              </a:rPr>
              <a:t>and </a:t>
            </a:r>
            <a:r>
              <a:rPr dirty="0" lang="en-US" spc="-5" sz="2200">
                <a:latin typeface="Times New Roman"/>
              </a:rPr>
              <a:t>frequency selective </a:t>
            </a:r>
            <a:r>
              <a:rPr dirty="0" lang="en-US" sz="2200">
                <a:latin typeface="Times New Roman"/>
              </a:rPr>
              <a:t>fading </a:t>
            </a:r>
            <a:r>
              <a:rPr dirty="0" lang="en-US" spc="-5" sz="2200">
                <a:latin typeface="Times New Roman"/>
              </a:rPr>
              <a:t>as they only  stick to </a:t>
            </a:r>
            <a:r>
              <a:rPr dirty="0" lang="en-US" sz="2200">
                <a:latin typeface="Times New Roman"/>
              </a:rPr>
              <a:t>one </a:t>
            </a:r>
            <a:r>
              <a:rPr dirty="0" lang="en-US" spc="-5" sz="2200">
                <a:latin typeface="Times New Roman"/>
              </a:rPr>
              <a:t>frequency for a very short</a:t>
            </a:r>
            <a:r>
              <a:rPr dirty="0" lang="en-US" spc="55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time.</a:t>
            </a:r>
          </a:p>
          <a:p>
            <a:pPr algn="l" indent="-343535" marL="3556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Another example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an FHSS </a:t>
            </a:r>
            <a:r>
              <a:rPr dirty="0" lang="en-US" sz="2200">
                <a:latin typeface="Times New Roman"/>
              </a:rPr>
              <a:t>system </a:t>
            </a:r>
            <a:r>
              <a:rPr dirty="0" lang="en-US" spc="-5" sz="2200">
                <a:latin typeface="Times New Roman"/>
              </a:rPr>
              <a:t>is</a:t>
            </a:r>
            <a:r>
              <a:rPr dirty="0" lang="en-US" spc="-1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Bluetooth.</a:t>
            </a:r>
          </a:p>
          <a:p>
            <a:pPr algn="l" indent="-343535" marL="35560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Bluetooth</a:t>
            </a:r>
            <a:r>
              <a:rPr dirty="0" lang="en-US" spc="15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performs</a:t>
            </a:r>
            <a:r>
              <a:rPr dirty="0" lang="en-US" spc="15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1,600</a:t>
            </a:r>
            <a:r>
              <a:rPr dirty="0" lang="en-US" spc="15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hops</a:t>
            </a:r>
            <a:r>
              <a:rPr dirty="0" lang="en-US" spc="13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per</a:t>
            </a:r>
            <a:r>
              <a:rPr dirty="0" lang="en-US" spc="15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second</a:t>
            </a:r>
            <a:r>
              <a:rPr dirty="0" lang="en-US" spc="15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and</a:t>
            </a:r>
            <a:r>
              <a:rPr dirty="0" lang="en-US" spc="16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uses</a:t>
            </a:r>
            <a:r>
              <a:rPr dirty="0" lang="en-US" spc="14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79</a:t>
            </a:r>
            <a:r>
              <a:rPr dirty="0" lang="en-US" spc="15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hop</a:t>
            </a:r>
            <a:r>
              <a:rPr dirty="0" lang="en-US" spc="15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carriers</a:t>
            </a:r>
          </a:p>
          <a:p>
            <a:pPr algn="l" marL="355600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equally spaced with 1 MHz in the 2.4 GHz ISM</a:t>
            </a:r>
            <a:r>
              <a:rPr dirty="0" lang="en-US" spc="4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band.</a:t>
            </a:r>
            <a:endParaRPr dirty="0" lang="en-US" sz="2200">
              <a:latin typeface="Times New Roman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2.7. </a:t>
            </a:r>
            <a:r>
              <a:rPr dirty="0" lang="en-US" spc="-15"/>
              <a:t>Spread</a:t>
            </a:r>
            <a:r>
              <a:rPr dirty="0" lang="en-US" spc="-50"/>
              <a:t> </a:t>
            </a:r>
            <a:r>
              <a:rPr dirty="0" lang="en-US" spc="-5"/>
              <a:t>Spectrum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523240" y="1319529"/>
            <a:ext cx="8099425" cy="5256529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algn="l" indent="-343535" marL="368300" marR="18415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first step in an FHSS transmitter is the modulation </a:t>
            </a:r>
            <a:r>
              <a:rPr dirty="0" lang="en-US" sz="2200">
                <a:latin typeface="Times New Roman"/>
              </a:rPr>
              <a:t>of </a:t>
            </a:r>
            <a:r>
              <a:rPr dirty="0" lang="en-US" spc="-5" sz="2200">
                <a:latin typeface="Times New Roman"/>
              </a:rPr>
              <a:t>user data  according to one of the </a:t>
            </a:r>
            <a:r>
              <a:rPr dirty="0" lang="en-US" sz="2200">
                <a:latin typeface="Times New Roman"/>
              </a:rPr>
              <a:t>digital-to-analog </a:t>
            </a:r>
            <a:r>
              <a:rPr dirty="0" lang="en-US" spc="-5" sz="2200">
                <a:latin typeface="Times New Roman"/>
              </a:rPr>
              <a:t>modulation schemes, e.g.,  FSK </a:t>
            </a:r>
            <a:r>
              <a:rPr dirty="0" lang="en-US" sz="2200">
                <a:latin typeface="Times New Roman"/>
              </a:rPr>
              <a:t>or </a:t>
            </a:r>
            <a:r>
              <a:rPr dirty="0" lang="en-US" spc="-5" sz="2200">
                <a:latin typeface="Times New Roman"/>
              </a:rPr>
              <a:t>BPSK.</a:t>
            </a:r>
          </a:p>
          <a:p>
            <a:pPr indent="-343535" marL="3683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This results in a narrowband signal, if FSK is used with a</a:t>
            </a:r>
            <a:r>
              <a:rPr dirty="0" lang="en-US" spc="14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frequency</a:t>
            </a:r>
          </a:p>
          <a:p>
            <a:pPr indent="-287019" lvl="1" marL="768985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dirty="0" lang="en-US" sz="2200">
                <a:latin typeface="Times New Roman"/>
              </a:rPr>
              <a:t>f</a:t>
            </a:r>
            <a:r>
              <a:rPr baseline="-21072" dirty="0" lang="en-US" sz="2175">
                <a:latin typeface="Times New Roman"/>
              </a:rPr>
              <a:t>0 </a:t>
            </a:r>
            <a:r>
              <a:rPr dirty="0" lang="en-US" spc="-5" sz="2200">
                <a:latin typeface="Times New Roman"/>
              </a:rPr>
              <a:t>for a binary 0</a:t>
            </a:r>
            <a:r>
              <a:rPr dirty="0" lang="en-US" spc="-14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and</a:t>
            </a:r>
          </a:p>
          <a:p>
            <a:pPr indent="-287019" lvl="1" marL="768985">
              <a:lnSpc>
                <a:spcPct val="100000"/>
              </a:lnSpc>
              <a:spcBef>
                <a:spcPts val="525"/>
              </a:spcBef>
              <a:buFont typeface="Arial"/>
              <a:buChar char="–"/>
            </a:pPr>
            <a:r>
              <a:rPr dirty="0" lang="en-US" sz="2200">
                <a:latin typeface="Times New Roman"/>
              </a:rPr>
              <a:t>f</a:t>
            </a:r>
            <a:r>
              <a:rPr baseline="-21072" dirty="0" lang="en-US" sz="2175">
                <a:latin typeface="Times New Roman"/>
              </a:rPr>
              <a:t>1 </a:t>
            </a:r>
            <a:r>
              <a:rPr dirty="0" lang="en-US" spc="-5" sz="2200">
                <a:latin typeface="Times New Roman"/>
              </a:rPr>
              <a:t>for a </a:t>
            </a:r>
            <a:r>
              <a:rPr dirty="0" lang="en-US" sz="2200">
                <a:latin typeface="Times New Roman"/>
              </a:rPr>
              <a:t>binary</a:t>
            </a:r>
            <a:r>
              <a:rPr dirty="0" lang="en-US" spc="-15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1.</a:t>
            </a:r>
          </a:p>
          <a:p>
            <a:pPr indent="-343535" marL="368300" marR="1778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In</a:t>
            </a:r>
            <a:r>
              <a:rPr dirty="0" lang="en-US" spc="-5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the</a:t>
            </a:r>
            <a:r>
              <a:rPr dirty="0" lang="en-US" spc="-5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ne</a:t>
            </a:r>
            <a:r>
              <a:rPr dirty="0" lang="en-US" sz="2200">
                <a:latin typeface="Times New Roman"/>
              </a:rPr>
              <a:t>x</a:t>
            </a:r>
            <a:r>
              <a:rPr dirty="0" lang="en-US" spc="-5" sz="2200">
                <a:latin typeface="Times New Roman"/>
              </a:rPr>
              <a:t>t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ste</a:t>
            </a:r>
            <a:r>
              <a:rPr dirty="0" lang="en-US" sz="2200">
                <a:latin typeface="Times New Roman"/>
              </a:rPr>
              <a:t>p</a:t>
            </a:r>
            <a:r>
              <a:rPr dirty="0" lang="en-US" spc="-5" sz="2200">
                <a:latin typeface="Times New Roman"/>
              </a:rPr>
              <a:t>,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freq</a:t>
            </a:r>
            <a:r>
              <a:rPr dirty="0" lang="en-US" sz="2200">
                <a:latin typeface="Times New Roman"/>
              </a:rPr>
              <a:t>u</a:t>
            </a:r>
            <a:r>
              <a:rPr dirty="0" lang="en-US" spc="-5" sz="2200">
                <a:latin typeface="Times New Roman"/>
              </a:rPr>
              <a:t>ency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hop</a:t>
            </a:r>
            <a:r>
              <a:rPr dirty="0" lang="en-US" sz="2200">
                <a:latin typeface="Times New Roman"/>
              </a:rPr>
              <a:t>p</a:t>
            </a:r>
            <a:r>
              <a:rPr dirty="0" lang="en-US" spc="-5" sz="2200">
                <a:latin typeface="Times New Roman"/>
              </a:rPr>
              <a:t>ing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is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perf</a:t>
            </a:r>
            <a:r>
              <a:rPr dirty="0" lang="en-US" sz="2200">
                <a:latin typeface="Times New Roman"/>
              </a:rPr>
              <a:t>o</a:t>
            </a:r>
            <a:r>
              <a:rPr dirty="0" lang="en-US" spc="5" sz="2200">
                <a:latin typeface="Times New Roman"/>
              </a:rPr>
              <a:t>r</a:t>
            </a:r>
            <a:r>
              <a:rPr dirty="0" lang="en-US" spc="-5" sz="2200">
                <a:latin typeface="Times New Roman"/>
              </a:rPr>
              <a:t>me</a:t>
            </a:r>
            <a:r>
              <a:rPr dirty="0" lang="en-US" spc="5" sz="2200">
                <a:latin typeface="Times New Roman"/>
              </a:rPr>
              <a:t>d</a:t>
            </a:r>
            <a:r>
              <a:rPr dirty="0" lang="en-US" spc="-5" sz="2200">
                <a:latin typeface="Times New Roman"/>
              </a:rPr>
              <a:t>,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based</a:t>
            </a:r>
            <a:r>
              <a:rPr dirty="0" lang="en-US" sz="2200">
                <a:latin typeface="Times New Roman"/>
              </a:rPr>
              <a:t/>
            </a:r>
            <a:r>
              <a:rPr dirty="0" lang="en-US" sz="2200">
                <a:latin typeface="Times New Roman"/>
              </a:rPr>
              <a:t>o</a:t>
            </a:r>
            <a:r>
              <a:rPr dirty="0" lang="en-US" spc="-5" sz="2200">
                <a:latin typeface="Times New Roman"/>
              </a:rPr>
              <a:t>n</a:t>
            </a:r>
            <a:r>
              <a:rPr dirty="0" lang="en-US" sz="2200">
                <a:latin typeface="Times New Roman"/>
              </a:rPr>
              <a:t/>
            </a:r>
            <a:r>
              <a:rPr dirty="0" lang="en-US" spc="-5" sz="2200">
                <a:latin typeface="Times New Roman"/>
              </a:rPr>
              <a:t>a  </a:t>
            </a:r>
            <a:r>
              <a:rPr dirty="0" lang="en-US" spc="-5" sz="2200">
                <a:latin typeface="Times New Roman"/>
              </a:rPr>
              <a:t>hopping</a:t>
            </a:r>
            <a:r>
              <a:rPr dirty="0" lang="en-US" spc="-1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sequence.</a:t>
            </a:r>
          </a:p>
          <a:p>
            <a:pPr indent="-343535" marL="36830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 hopping sequence is fed </a:t>
            </a:r>
            <a:r>
              <a:rPr dirty="0" lang="en-US" sz="2200">
                <a:latin typeface="Times New Roman"/>
              </a:rPr>
              <a:t>into </a:t>
            </a:r>
            <a:r>
              <a:rPr dirty="0" lang="en-US" spc="-5" sz="2200">
                <a:latin typeface="Times New Roman"/>
              </a:rPr>
              <a:t>a frequency synthesizer</a:t>
            </a:r>
            <a:r>
              <a:rPr dirty="0" lang="en-US" spc="48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generating</a:t>
            </a:r>
          </a:p>
          <a:p>
            <a:pPr marL="368300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the carrier frequencies</a:t>
            </a:r>
            <a:r>
              <a:rPr dirty="0" lang="en-US" spc="2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f</a:t>
            </a:r>
            <a:r>
              <a:rPr baseline="-21072" dirty="0" lang="en-US" spc="-7" sz="2175">
                <a:latin typeface="Times New Roman"/>
              </a:rPr>
              <a:t>i</a:t>
            </a:r>
            <a:r>
              <a:rPr dirty="0" lang="en-US" spc="-5" sz="2200">
                <a:latin typeface="Times New Roman"/>
              </a:rPr>
              <a:t>.</a:t>
            </a:r>
          </a:p>
          <a:p>
            <a:pPr indent="-343535" marL="368300" marR="18415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A second modulation uses the modulated narrowband signal </a:t>
            </a:r>
            <a:r>
              <a:rPr dirty="0" lang="en-US" spc="-10" sz="2200">
                <a:latin typeface="Times New Roman"/>
              </a:rPr>
              <a:t>and </a:t>
            </a:r>
            <a:r>
              <a:rPr dirty="0" lang="en-US" spc="-5" sz="2200">
                <a:latin typeface="Times New Roman"/>
              </a:rPr>
              <a:t>the  carrier frequency to generate a new spread signal with frequency</a:t>
            </a:r>
            <a:r>
              <a:rPr dirty="0" lang="en-US" spc="195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of</a:t>
            </a:r>
          </a:p>
          <a:p>
            <a:pPr indent="-287019" lvl="1" marL="768985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dirty="0" lang="en-US" sz="2200">
                <a:latin typeface="Times New Roman"/>
              </a:rPr>
              <a:t>f</a:t>
            </a:r>
            <a:r>
              <a:rPr baseline="-21072" dirty="0" lang="en-US" sz="2175">
                <a:latin typeface="Times New Roman"/>
              </a:rPr>
              <a:t>i </a:t>
            </a:r>
            <a:r>
              <a:rPr dirty="0" lang="en-US" spc="-5" sz="2200">
                <a:latin typeface="Times New Roman"/>
              </a:rPr>
              <a:t>+ </a:t>
            </a:r>
            <a:r>
              <a:rPr dirty="0" lang="en-US" sz="2200">
                <a:latin typeface="Times New Roman"/>
              </a:rPr>
              <a:t>f</a:t>
            </a:r>
            <a:r>
              <a:rPr baseline="-21072" dirty="0" lang="en-US" sz="2175">
                <a:latin typeface="Times New Roman"/>
              </a:rPr>
              <a:t>0 </a:t>
            </a:r>
            <a:r>
              <a:rPr dirty="0" lang="en-US" spc="-5" sz="2200">
                <a:latin typeface="Times New Roman"/>
              </a:rPr>
              <a:t>for a 0</a:t>
            </a:r>
            <a:r>
              <a:rPr dirty="0" lang="en-US" spc="-32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and</a:t>
            </a:r>
          </a:p>
          <a:p>
            <a:pPr indent="-287019" lvl="1" marL="768985">
              <a:lnSpc>
                <a:spcPct val="100000"/>
              </a:lnSpc>
              <a:spcBef>
                <a:spcPts val="530"/>
              </a:spcBef>
              <a:buFont typeface="Arial"/>
              <a:buChar char="–"/>
            </a:pPr>
            <a:r>
              <a:rPr dirty="0" lang="en-US" sz="2200">
                <a:latin typeface="Times New Roman"/>
              </a:rPr>
              <a:t>f</a:t>
            </a:r>
            <a:r>
              <a:rPr baseline="-21072" dirty="0" lang="en-US" sz="2175">
                <a:latin typeface="Times New Roman"/>
              </a:rPr>
              <a:t>i </a:t>
            </a:r>
            <a:r>
              <a:rPr dirty="0" lang="en-US" spc="-5" sz="2200">
                <a:latin typeface="Times New Roman"/>
              </a:rPr>
              <a:t>+ </a:t>
            </a:r>
            <a:r>
              <a:rPr dirty="0" lang="en-US" sz="2200">
                <a:latin typeface="Times New Roman"/>
              </a:rPr>
              <a:t>f</a:t>
            </a:r>
            <a:r>
              <a:rPr baseline="-21072" dirty="0" lang="en-US" sz="2175">
                <a:latin typeface="Times New Roman"/>
              </a:rPr>
              <a:t>1 </a:t>
            </a:r>
            <a:r>
              <a:rPr dirty="0" lang="en-US" spc="-5" sz="2200">
                <a:latin typeface="Times New Roman"/>
              </a:rPr>
              <a:t>for a 1</a:t>
            </a:r>
            <a:r>
              <a:rPr dirty="0" lang="en-US" spc="-320" sz="2200">
                <a:latin typeface="Times New Roman"/>
              </a:rPr>
              <a:t> </a:t>
            </a:r>
            <a:r>
              <a:rPr dirty="0" lang="en-US" spc="-15" sz="2200">
                <a:latin typeface="Times New Roman"/>
              </a:rPr>
              <a:t>respectively.</a:t>
            </a:r>
            <a:endParaRPr dirty="0" lang="en-US" spc="-15" sz="2200">
              <a:latin typeface="Times New Roman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2.7. </a:t>
            </a:r>
            <a:r>
              <a:rPr dirty="0" lang="en-US" spc="-15"/>
              <a:t>Spread</a:t>
            </a:r>
            <a:r>
              <a:rPr dirty="0" lang="en-US" spc="-50"/>
              <a:t> </a:t>
            </a:r>
            <a:r>
              <a:rPr dirty="0" lang="en-US" spc="-5"/>
              <a:t>Spectrum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459739" y="1624024"/>
            <a:ext cx="8241029" cy="431800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algn="l" indent="-343535" marL="431800" marR="9906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If </a:t>
            </a:r>
            <a:r>
              <a:rPr dirty="0" lang="en-US" spc="-10" sz="2200">
                <a:latin typeface="Times New Roman"/>
              </a:rPr>
              <a:t>different </a:t>
            </a:r>
            <a:r>
              <a:rPr dirty="0" lang="en-US" spc="-5" sz="2200">
                <a:latin typeface="Times New Roman"/>
              </a:rPr>
              <a:t>FHSS transmitters use hopping sequences that never  overlap, i.e., if two transmitters never use the </a:t>
            </a:r>
            <a:r>
              <a:rPr dirty="0" lang="en-US" spc="-10" sz="2200">
                <a:latin typeface="Times New Roman"/>
              </a:rPr>
              <a:t>same </a:t>
            </a:r>
            <a:r>
              <a:rPr dirty="0" lang="en-US" spc="-5" sz="2200">
                <a:latin typeface="Times New Roman"/>
              </a:rPr>
              <a:t>frequency </a:t>
            </a:r>
            <a:r>
              <a:rPr dirty="0" lang="en-US" sz="2200">
                <a:latin typeface="Times New Roman"/>
              </a:rPr>
              <a:t>f</a:t>
            </a:r>
            <a:r>
              <a:rPr baseline="-21072" dirty="0" lang="en-US" sz="2175">
                <a:latin typeface="Times New Roman"/>
              </a:rPr>
              <a:t>i </a:t>
            </a:r>
            <a:r>
              <a:rPr dirty="0" lang="en-US" spc="-20" sz="2200">
                <a:latin typeface="Times New Roman"/>
              </a:rPr>
              <a:t>at  </a:t>
            </a:r>
            <a:r>
              <a:rPr dirty="0" lang="en-US" spc="-5" sz="2200">
                <a:latin typeface="Times New Roman"/>
              </a:rPr>
              <a:t>the </a:t>
            </a:r>
            <a:r>
              <a:rPr dirty="0" lang="en-US" spc="-10" sz="2200">
                <a:latin typeface="Times New Roman"/>
              </a:rPr>
              <a:t>same </a:t>
            </a:r>
            <a:r>
              <a:rPr dirty="0" lang="en-US" spc="-5" sz="2200">
                <a:latin typeface="Times New Roman"/>
              </a:rPr>
              <a:t>time, then these two transmissions </a:t>
            </a:r>
            <a:r>
              <a:rPr dirty="0" lang="en-US" sz="2200">
                <a:latin typeface="Times New Roman"/>
              </a:rPr>
              <a:t>do not</a:t>
            </a:r>
            <a:r>
              <a:rPr dirty="0" lang="en-US" spc="7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interfere.</a:t>
            </a:r>
          </a:p>
          <a:p>
            <a:pPr algn="l" indent="-343535" marL="431800">
              <a:lnSpc>
                <a:spcPct val="100000"/>
              </a:lnSpc>
              <a:spcBef>
                <a:spcPts val="53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This</a:t>
            </a:r>
            <a:r>
              <a:rPr dirty="0" lang="en-US" spc="23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requires</a:t>
            </a:r>
            <a:r>
              <a:rPr dirty="0" lang="en-US" spc="24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the</a:t>
            </a:r>
            <a:r>
              <a:rPr dirty="0" lang="en-US" spc="23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coordination</a:t>
            </a:r>
            <a:r>
              <a:rPr dirty="0" lang="en-US" spc="254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of</a:t>
            </a:r>
            <a:r>
              <a:rPr dirty="0" lang="en-US" spc="24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all</a:t>
            </a:r>
            <a:r>
              <a:rPr dirty="0" lang="en-US" spc="24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transmitters</a:t>
            </a:r>
            <a:r>
              <a:rPr dirty="0" lang="en-US" spc="23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and</a:t>
            </a:r>
            <a:r>
              <a:rPr dirty="0" lang="en-US" spc="245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their</a:t>
            </a:r>
            <a:r>
              <a:rPr dirty="0" lang="en-US" spc="240" sz="2200">
                <a:latin typeface="Times New Roman"/>
              </a:rPr>
              <a:t> </a:t>
            </a:r>
            <a:r>
              <a:rPr dirty="0" lang="en-US" spc="-5" sz="2200">
                <a:latin typeface="Times New Roman"/>
              </a:rPr>
              <a:t>hopping</a:t>
            </a:r>
          </a:p>
          <a:p>
            <a:pPr marL="431800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sequences.</a:t>
            </a:r>
          </a:p>
          <a:p>
            <a:pPr indent="-343535" marL="431800" marR="9779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10" sz="2200">
                <a:latin typeface="Times New Roman"/>
              </a:rPr>
              <a:t>As </a:t>
            </a:r>
            <a:r>
              <a:rPr dirty="0" lang="en-US" spc="-5" sz="2200">
                <a:latin typeface="Times New Roman"/>
              </a:rPr>
              <a:t>for DSSS systems, pseudo-random hopping sequences </a:t>
            </a:r>
            <a:r>
              <a:rPr dirty="0" lang="en-US" spc="-10" sz="2200">
                <a:latin typeface="Times New Roman"/>
              </a:rPr>
              <a:t>can </a:t>
            </a:r>
            <a:r>
              <a:rPr dirty="0" lang="en-US" spc="-5" sz="2200">
                <a:latin typeface="Times New Roman"/>
              </a:rPr>
              <a:t>also  </a:t>
            </a:r>
            <a:r>
              <a:rPr dirty="0" lang="en-US" sz="2200">
                <a:latin typeface="Times New Roman"/>
              </a:rPr>
              <a:t>be </a:t>
            </a:r>
            <a:r>
              <a:rPr dirty="0" lang="en-US" spc="-5" sz="2200">
                <a:latin typeface="Times New Roman"/>
              </a:rPr>
              <a:t>used without</a:t>
            </a:r>
            <a:r>
              <a:rPr dirty="0" lang="en-US" spc="-10" sz="2200">
                <a:latin typeface="Times New Roman"/>
              </a:rPr>
              <a:t> </a:t>
            </a:r>
            <a:r>
              <a:rPr dirty="0" lang="en-US" sz="2200">
                <a:latin typeface="Times New Roman"/>
              </a:rPr>
              <a:t>coordination.</a:t>
            </a:r>
          </a:p>
          <a:p>
            <a:pPr indent="-343535" marL="43180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 sz="2200">
                <a:latin typeface="Times New Roman"/>
              </a:rPr>
              <a:t>Thesesequencesonlyhavetofulfillcertainpropertiesto</a:t>
            </a:r>
            <a:r>
              <a:rPr dirty="0" lang="en-US" sz="2200">
                <a:latin typeface="Times New Roman"/>
              </a:rPr>
              <a:t>keep</a:t>
            </a:r>
          </a:p>
          <a:p>
            <a:pPr marL="431800">
              <a:lnSpc>
                <a:spcPct val="100000"/>
              </a:lnSpc>
            </a:pPr>
            <a:r>
              <a:rPr dirty="0" lang="en-US" spc="-5" sz="2200">
                <a:latin typeface="Times New Roman"/>
              </a:rPr>
              <a:t>interference</a:t>
            </a:r>
            <a:r>
              <a:rPr dirty="0" lang="en-US" spc="10" sz="2200">
                <a:latin typeface="Times New Roman"/>
              </a:rPr>
              <a:t> </a:t>
            </a:r>
            <a:r>
              <a:rPr dirty="0" lang="en-US" spc="-10" sz="2200">
                <a:latin typeface="Times New Roman"/>
              </a:rPr>
              <a:t>minimal.</a:t>
            </a:r>
          </a:p>
          <a:p>
            <a:pPr algn="l" indent="-343535" marL="431800" marR="9398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5" sz="2200">
                <a:latin typeface="Times New Roman"/>
              </a:rPr>
              <a:t>Two </a:t>
            </a:r>
            <a:r>
              <a:rPr dirty="0" lang="en-US" sz="2200">
                <a:latin typeface="Times New Roman"/>
              </a:rPr>
              <a:t>or </a:t>
            </a:r>
            <a:r>
              <a:rPr dirty="0" lang="en-US" spc="-5" sz="2200">
                <a:latin typeface="Times New Roman"/>
              </a:rPr>
              <a:t>more transmitters </a:t>
            </a:r>
            <a:r>
              <a:rPr dirty="0" lang="en-US" spc="-10" sz="2200">
                <a:latin typeface="Times New Roman"/>
              </a:rPr>
              <a:t>may </a:t>
            </a:r>
            <a:r>
              <a:rPr dirty="0" lang="en-US" spc="-5" sz="2200">
                <a:latin typeface="Times New Roman"/>
              </a:rPr>
              <a:t>choose </a:t>
            </a:r>
            <a:r>
              <a:rPr dirty="0" lang="en-US" spc="-10" sz="2200">
                <a:latin typeface="Times New Roman"/>
              </a:rPr>
              <a:t>the same </a:t>
            </a:r>
            <a:r>
              <a:rPr dirty="0" lang="en-US" spc="-5" sz="2200">
                <a:latin typeface="Times New Roman"/>
              </a:rPr>
              <a:t>frequency for a hop,  </a:t>
            </a:r>
            <a:r>
              <a:rPr dirty="0" lang="en-US" sz="2200">
                <a:latin typeface="Times New Roman"/>
              </a:rPr>
              <a:t>but </a:t>
            </a:r>
            <a:r>
              <a:rPr dirty="0" lang="en-US" spc="-5" sz="2200">
                <a:latin typeface="Times New Roman"/>
              </a:rPr>
              <a:t>dwell time is short for fast hopping systems, so interference </a:t>
            </a:r>
            <a:r>
              <a:rPr dirty="0" lang="en-US" spc="5" sz="2200">
                <a:latin typeface="Times New Roman"/>
              </a:rPr>
              <a:t>is  </a:t>
            </a:r>
            <a:r>
              <a:rPr dirty="0" lang="en-US" spc="-10" sz="2200">
                <a:latin typeface="Times New Roman"/>
              </a:rPr>
              <a:t>minimal.</a:t>
            </a:r>
            <a:endParaRPr dirty="0" lang="en-US" spc="-10" sz="2200">
              <a:latin typeface="Times New Roman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1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2.7. </a:t>
            </a:r>
            <a:r>
              <a:rPr dirty="0" lang="en-US" spc="-15"/>
              <a:t>Spread</a:t>
            </a:r>
            <a:r>
              <a:rPr dirty="0" lang="en-US" spc="-50"/>
              <a:t> </a:t>
            </a:r>
            <a:r>
              <a:rPr dirty="0" lang="en-US" spc="-5"/>
              <a:t>Spectrum</a:t>
            </a:r>
            <a:endParaRPr dirty="0" lang="en-US" spc="-5"/>
          </a:p>
        </p:txBody>
      </p:sp>
      <p:sp>
        <p:nvSpPr>
          <p:cNvPr id="3" name="object 3"/>
          <p:cNvSpPr/>
          <p:nvPr/>
        </p:nvSpPr>
        <p:spPr>
          <a:xfrm rot="0">
            <a:off x="1075395" y="1755057"/>
            <a:ext cx="7510503" cy="4568312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1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455926" y="471881"/>
            <a:ext cx="4234814" cy="57467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2.7. </a:t>
            </a:r>
            <a:r>
              <a:rPr dirty="0" lang="en-US" spc="-10"/>
              <a:t>Spread</a:t>
            </a:r>
            <a:r>
              <a:rPr dirty="0" lang="en-US" spc="-100"/>
              <a:t> </a:t>
            </a:r>
            <a:r>
              <a:rPr dirty="0" lang="en-US"/>
              <a:t>Spectrum</a:t>
            </a:r>
            <a:endParaRPr dirty="0" lang="en-US"/>
          </a:p>
        </p:txBody>
      </p:sp>
      <p:sp>
        <p:nvSpPr>
          <p:cNvPr id="3" name="object 3"/>
          <p:cNvSpPr>
            <a:spLocks noGrp="true"/>
          </p:cNvSpPr>
          <p:nvPr>
            <p:ph idx="2" type="body"/>
          </p:nvPr>
        </p:nvSpPr>
        <p:spPr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indent="-343535" marL="358140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r>
              <a:rPr dirty="0" lang="en-US" spc="-5"/>
              <a:t>The</a:t>
            </a:r>
            <a:r>
              <a:rPr dirty="0" lang="en-US" spc="120"/>
              <a:t> </a:t>
            </a:r>
            <a:r>
              <a:rPr dirty="0" lang="en-US" spc="-5"/>
              <a:t>receiver</a:t>
            </a:r>
            <a:r>
              <a:rPr dirty="0" lang="en-US" spc="140"/>
              <a:t> </a:t>
            </a:r>
            <a:r>
              <a:rPr dirty="0" lang="en-US"/>
              <a:t>of</a:t>
            </a:r>
            <a:r>
              <a:rPr dirty="0" lang="en-US" spc="130"/>
              <a:t> </a:t>
            </a:r>
            <a:r>
              <a:rPr dirty="0" lang="en-US" spc="-5"/>
              <a:t>an</a:t>
            </a:r>
            <a:r>
              <a:rPr dirty="0" lang="en-US" spc="125"/>
              <a:t> </a:t>
            </a:r>
            <a:r>
              <a:rPr dirty="0" lang="en-US" spc="-5"/>
              <a:t>FHSS</a:t>
            </a:r>
            <a:r>
              <a:rPr dirty="0" lang="en-US" spc="130"/>
              <a:t> </a:t>
            </a:r>
            <a:r>
              <a:rPr dirty="0" lang="en-US" spc="-5"/>
              <a:t>system</a:t>
            </a:r>
            <a:r>
              <a:rPr dirty="0" lang="en-US" spc="110"/>
              <a:t> </a:t>
            </a:r>
            <a:r>
              <a:rPr dirty="0" lang="en-US" spc="-5"/>
              <a:t>has</a:t>
            </a:r>
            <a:r>
              <a:rPr dirty="0" lang="en-US" spc="120"/>
              <a:t> </a:t>
            </a:r>
            <a:r>
              <a:rPr dirty="0" lang="en-US" spc="-5"/>
              <a:t>to</a:t>
            </a:r>
            <a:r>
              <a:rPr dirty="0" lang="en-US" spc="145"/>
              <a:t> </a:t>
            </a:r>
            <a:r>
              <a:rPr dirty="0" lang="en-US"/>
              <a:t>know</a:t>
            </a:r>
            <a:r>
              <a:rPr dirty="0" lang="en-US" spc="125"/>
              <a:t> </a:t>
            </a:r>
            <a:r>
              <a:rPr dirty="0" lang="en-US" spc="-5"/>
              <a:t>the</a:t>
            </a:r>
            <a:r>
              <a:rPr dirty="0" lang="en-US" spc="125"/>
              <a:t> </a:t>
            </a:r>
            <a:r>
              <a:rPr dirty="0" lang="en-US" spc="-5"/>
              <a:t>hopping</a:t>
            </a:r>
            <a:r>
              <a:rPr dirty="0" lang="en-US" spc="130"/>
              <a:t> </a:t>
            </a:r>
            <a:r>
              <a:rPr dirty="0" lang="en-US" spc="-5"/>
              <a:t>sequence</a:t>
            </a:r>
          </a:p>
          <a:p>
            <a:pPr marL="358140">
              <a:lnSpc>
                <a:spcPct val="100000"/>
              </a:lnSpc>
            </a:pPr>
            <a:r>
              <a:rPr dirty="0" lang="en-US" spc="-5"/>
              <a:t>and </a:t>
            </a:r>
            <a:r>
              <a:rPr dirty="0" lang="en-US" spc="-10"/>
              <a:t>must </a:t>
            </a:r>
            <a:r>
              <a:rPr dirty="0" lang="en-US" spc="-5"/>
              <a:t>stay</a:t>
            </a:r>
            <a:r>
              <a:rPr dirty="0" lang="en-US" spc="20"/>
              <a:t> </a:t>
            </a:r>
            <a:r>
              <a:rPr dirty="0" lang="en-US"/>
              <a:t>synchronized.</a:t>
            </a:r>
          </a:p>
          <a:p>
            <a:pPr indent="-343535" marL="358140" marR="508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/>
              <a:t>It</a:t>
            </a:r>
            <a:r>
              <a:rPr dirty="0" lang="en-US" spc="-5"/>
              <a:t/>
            </a:r>
            <a:r>
              <a:rPr dirty="0" lang="en-US" spc="-5"/>
              <a:t>then</a:t>
            </a:r>
            <a:r>
              <a:rPr dirty="0" lang="en-US" spc="-5"/>
              <a:t/>
            </a:r>
            <a:r>
              <a:rPr dirty="0" lang="en-US" spc="-5"/>
              <a:t>pe</a:t>
            </a:r>
            <a:r>
              <a:rPr dirty="0" lang="en-US" spc="5"/>
              <a:t>rf</a:t>
            </a:r>
            <a:r>
              <a:rPr dirty="0" lang="en-US" spc="-5"/>
              <a:t>o</a:t>
            </a:r>
            <a:r>
              <a:rPr dirty="0" lang="en-US" spc="10"/>
              <a:t>r</a:t>
            </a:r>
            <a:r>
              <a:rPr dirty="0" lang="en-US" spc="-25"/>
              <a:t>m</a:t>
            </a:r>
            <a:r>
              <a:rPr dirty="0" lang="en-US" spc="-5"/>
              <a:t>s</a:t>
            </a:r>
            <a:r>
              <a:rPr dirty="0" lang="en-US"/>
              <a:t/>
            </a:r>
            <a:r>
              <a:rPr dirty="0" lang="en-US" spc="-5"/>
              <a:t>the</a:t>
            </a:r>
            <a:r>
              <a:rPr dirty="0" lang="en-US"/>
              <a:t/>
            </a:r>
            <a:r>
              <a:rPr dirty="0" lang="en-US" spc="-5"/>
              <a:t>i</a:t>
            </a:r>
            <a:r>
              <a:rPr dirty="0" lang="en-US" spc="10"/>
              <a:t>n</a:t>
            </a:r>
            <a:r>
              <a:rPr dirty="0" lang="en-US" spc="-5"/>
              <a:t>verse</a:t>
            </a:r>
            <a:r>
              <a:rPr dirty="0" lang="en-US"/>
              <a:t/>
            </a:r>
            <a:r>
              <a:rPr dirty="0" lang="en-US" spc="-5"/>
              <a:t>o</a:t>
            </a:r>
            <a:r>
              <a:rPr dirty="0" lang="en-US"/>
              <a:t>p</a:t>
            </a:r>
            <a:r>
              <a:rPr dirty="0" lang="en-US" spc="-5"/>
              <a:t>erat</a:t>
            </a:r>
            <a:r>
              <a:rPr dirty="0" lang="en-US"/>
              <a:t>i</a:t>
            </a:r>
            <a:r>
              <a:rPr dirty="0" lang="en-US" spc="-5"/>
              <a:t>o</a:t>
            </a:r>
            <a:r>
              <a:rPr dirty="0" lang="en-US"/>
              <a:t>n</a:t>
            </a:r>
            <a:r>
              <a:rPr dirty="0" lang="en-US" spc="-5"/>
              <a:t>s</a:t>
            </a:r>
            <a:r>
              <a:rPr dirty="0" lang="en-US"/>
              <a:t/>
            </a:r>
            <a:r>
              <a:rPr dirty="0" lang="en-US"/>
              <a:t>o</a:t>
            </a:r>
            <a:r>
              <a:rPr dirty="0" lang="en-US" spc="-5"/>
              <a:t>f</a:t>
            </a:r>
            <a:r>
              <a:rPr dirty="0" lang="en-US"/>
              <a:t/>
            </a:r>
            <a:r>
              <a:rPr dirty="0" lang="en-US" spc="-5"/>
              <a:t>the</a:t>
            </a:r>
            <a:r>
              <a:rPr dirty="0" lang="en-US"/>
              <a:t/>
            </a:r>
            <a:r>
              <a:rPr dirty="0" lang="en-US" spc="-25"/>
              <a:t>m</a:t>
            </a:r>
            <a:r>
              <a:rPr dirty="0" lang="en-US" spc="-5"/>
              <a:t>o</a:t>
            </a:r>
            <a:r>
              <a:rPr dirty="0" lang="en-US"/>
              <a:t>d</a:t>
            </a:r>
            <a:r>
              <a:rPr dirty="0" lang="en-US" spc="-5"/>
              <a:t>ulation</a:t>
            </a:r>
            <a:r>
              <a:rPr dirty="0" lang="en-US"/>
              <a:t/>
            </a:r>
            <a:r>
              <a:rPr dirty="0" lang="en-US" spc="5"/>
              <a:t>to  </a:t>
            </a:r>
            <a:r>
              <a:rPr dirty="0" lang="en-US" spc="-5"/>
              <a:t>reconstruct user</a:t>
            </a:r>
            <a:r>
              <a:rPr dirty="0" lang="en-US" spc="15"/>
              <a:t> </a:t>
            </a:r>
            <a:r>
              <a:rPr dirty="0" lang="en-US" spc="-5"/>
              <a:t>data.</a:t>
            </a:r>
          </a:p>
          <a:p>
            <a:pPr indent="-343535" marL="358140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/>
              <a:t>Compared to DSSS, spreading is simpler using FHSS</a:t>
            </a:r>
            <a:r>
              <a:rPr dirty="0" lang="en-US" spc="100"/>
              <a:t> </a:t>
            </a:r>
            <a:r>
              <a:rPr dirty="0" lang="en-US" spc="-5"/>
              <a:t>systems.</a:t>
            </a:r>
          </a:p>
          <a:p>
            <a:pPr indent="-343535" marL="358140" marR="5715">
              <a:lnSpc>
                <a:spcPct val="100000"/>
              </a:lnSpc>
              <a:spcBef>
                <a:spcPts val="530"/>
              </a:spcBef>
              <a:buFont typeface="Arial"/>
              <a:buChar char="•"/>
            </a:pPr>
            <a:r>
              <a:rPr dirty="0" lang="en-US" spc="-5"/>
              <a:t>FHSS systems only use a portion </a:t>
            </a:r>
            <a:r>
              <a:rPr dirty="0" lang="en-US"/>
              <a:t>of </a:t>
            </a:r>
            <a:r>
              <a:rPr dirty="0" lang="en-US" spc="-5"/>
              <a:t>the total </a:t>
            </a:r>
            <a:r>
              <a:rPr dirty="0" lang="en-US"/>
              <a:t>band </a:t>
            </a:r>
            <a:r>
              <a:rPr dirty="0" lang="en-US" spc="-5"/>
              <a:t>at </a:t>
            </a:r>
            <a:r>
              <a:rPr dirty="0" lang="en-US" spc="-10"/>
              <a:t>any </a:t>
            </a:r>
            <a:r>
              <a:rPr dirty="0" lang="en-US" spc="-5"/>
              <a:t>time, </a:t>
            </a:r>
            <a:r>
              <a:rPr dirty="0" lang="en-US"/>
              <a:t>while  </a:t>
            </a:r>
            <a:r>
              <a:rPr dirty="0" lang="en-US" spc="-5"/>
              <a:t>DSSS systems always use the total bandwidth</a:t>
            </a:r>
            <a:r>
              <a:rPr dirty="0" lang="en-US" spc="50"/>
              <a:t> </a:t>
            </a:r>
            <a:r>
              <a:rPr dirty="0" lang="en-US" spc="-5"/>
              <a:t>available.</a:t>
            </a:r>
          </a:p>
          <a:p>
            <a:pPr indent="-343535" marL="358140" marR="6985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/>
              <a:t>DSSS systems </a:t>
            </a:r>
            <a:r>
              <a:rPr dirty="0" lang="en-US"/>
              <a:t>on </a:t>
            </a:r>
            <a:r>
              <a:rPr dirty="0" lang="en-US" spc="-5"/>
              <a:t>the other </a:t>
            </a:r>
            <a:r>
              <a:rPr dirty="0" lang="en-US"/>
              <a:t>hand </a:t>
            </a:r>
            <a:r>
              <a:rPr dirty="0" lang="en-US" spc="-5"/>
              <a:t>are more resistant to fading and </a:t>
            </a:r>
            <a:r>
              <a:rPr dirty="0" lang="en-US" spc="540"/>
              <a:t> </a:t>
            </a:r>
            <a:r>
              <a:rPr dirty="0" lang="en-US" spc="-5"/>
              <a:t>multi-path</a:t>
            </a:r>
            <a:r>
              <a:rPr dirty="0" lang="en-US" spc="20"/>
              <a:t> </a:t>
            </a:r>
            <a:r>
              <a:rPr dirty="0" lang="en-US" spc="-10"/>
              <a:t>effects.</a:t>
            </a:r>
          </a:p>
          <a:p>
            <a:pPr indent="-343535" marL="358140" marR="7620">
              <a:lnSpc>
                <a:spcPct val="100000"/>
              </a:lnSpc>
              <a:spcBef>
                <a:spcPts val="535"/>
              </a:spcBef>
              <a:buFont typeface="Arial"/>
              <a:buChar char="•"/>
            </a:pPr>
            <a:r>
              <a:rPr dirty="0" lang="en-US" spc="-5"/>
              <a:t>DSSS</a:t>
            </a:r>
            <a:r>
              <a:rPr dirty="0" lang="en-US" spc="-5"/>
              <a:t/>
            </a:r>
            <a:r>
              <a:rPr dirty="0" lang="en-US" spc="-5"/>
              <a:t>sig</a:t>
            </a:r>
            <a:r>
              <a:rPr dirty="0" lang="en-US"/>
              <a:t>n</a:t>
            </a:r>
            <a:r>
              <a:rPr dirty="0" lang="en-US" spc="-5"/>
              <a:t>als</a:t>
            </a:r>
            <a:r>
              <a:rPr dirty="0" lang="en-US"/>
              <a:t/>
            </a:r>
            <a:r>
              <a:rPr dirty="0" lang="en-US" spc="-5"/>
              <a:t>are</a:t>
            </a:r>
            <a:r>
              <a:rPr dirty="0" lang="en-US"/>
              <a:t/>
            </a:r>
            <a:r>
              <a:rPr dirty="0" lang="en-US" spc="-25"/>
              <a:t>m</a:t>
            </a:r>
            <a:r>
              <a:rPr dirty="0" lang="en-US" spc="-5"/>
              <a:t>uch</a:t>
            </a:r>
            <a:r>
              <a:rPr dirty="0" lang="en-US"/>
              <a:t/>
            </a:r>
            <a:r>
              <a:rPr dirty="0" lang="en-US" spc="-5"/>
              <a:t>har</a:t>
            </a:r>
            <a:r>
              <a:rPr dirty="0" lang="en-US"/>
              <a:t>d</a:t>
            </a:r>
            <a:r>
              <a:rPr dirty="0" lang="en-US" spc="-5"/>
              <a:t>er</a:t>
            </a:r>
            <a:r>
              <a:rPr dirty="0" lang="en-US"/>
              <a:t/>
            </a:r>
            <a:r>
              <a:rPr dirty="0" lang="en-US" spc="-5"/>
              <a:t>to</a:t>
            </a:r>
            <a:r>
              <a:rPr dirty="0" lang="en-US"/>
              <a:t/>
            </a:r>
            <a:r>
              <a:rPr dirty="0" lang="en-US" spc="-5"/>
              <a:t>detect</a:t>
            </a:r>
            <a:r>
              <a:rPr dirty="0" lang="en-US"/>
              <a:t/>
            </a:r>
            <a:r>
              <a:rPr dirty="0" lang="en-US"/>
              <a:t>–</a:t>
            </a:r>
            <a:r>
              <a:rPr dirty="0" lang="en-US" spc="-5"/>
              <a:t>witho</a:t>
            </a:r>
            <a:r>
              <a:rPr dirty="0" lang="en-US"/>
              <a:t>u</a:t>
            </a:r>
            <a:r>
              <a:rPr dirty="0" lang="en-US" spc="-5"/>
              <a:t>t</a:t>
            </a:r>
            <a:r>
              <a:rPr dirty="0" lang="en-US"/>
              <a:t/>
            </a:r>
            <a:r>
              <a:rPr dirty="0" lang="en-US" spc="-5"/>
              <a:t>k</a:t>
            </a:r>
            <a:r>
              <a:rPr dirty="0" lang="en-US"/>
              <a:t>n</a:t>
            </a:r>
            <a:r>
              <a:rPr dirty="0" lang="en-US" spc="-5"/>
              <a:t>owi</a:t>
            </a:r>
            <a:r>
              <a:rPr dirty="0" lang="en-US"/>
              <a:t>n</a:t>
            </a:r>
            <a:r>
              <a:rPr dirty="0" lang="en-US" spc="-5"/>
              <a:t>g</a:t>
            </a:r>
            <a:r>
              <a:rPr dirty="0" lang="en-US"/>
              <a:t/>
            </a:r>
            <a:r>
              <a:rPr dirty="0" lang="en-US" spc="-20"/>
              <a:t>t</a:t>
            </a:r>
            <a:r>
              <a:rPr dirty="0" lang="en-US" spc="-5"/>
              <a:t>he  </a:t>
            </a:r>
            <a:r>
              <a:rPr dirty="0" lang="en-US" spc="-5"/>
              <a:t>spreading code, detection is virtually</a:t>
            </a:r>
            <a:r>
              <a:rPr dirty="0" lang="en-US" spc="35"/>
              <a:t> </a:t>
            </a:r>
            <a:r>
              <a:rPr dirty="0" lang="en-US" spc="-5"/>
              <a:t>impossible.</a:t>
            </a:r>
          </a:p>
          <a:p>
            <a:pPr indent="-343535" marL="358140" marR="8890"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r>
              <a:rPr dirty="0" lang="en-US" spc="-5"/>
              <a:t>If</a:t>
            </a:r>
            <a:r>
              <a:rPr dirty="0" lang="en-US" spc="-5"/>
              <a:t/>
            </a:r>
            <a:r>
              <a:rPr dirty="0" lang="en-US" spc="-10"/>
              <a:t>eac</a:t>
            </a:r>
            <a:r>
              <a:rPr dirty="0" lang="en-US" spc="-5"/>
              <a:t>h</a:t>
            </a:r>
            <a:r>
              <a:rPr dirty="0" lang="en-US"/>
              <a:t/>
            </a:r>
            <a:r>
              <a:rPr dirty="0" lang="en-US" spc="-5"/>
              <a:t>sender</a:t>
            </a:r>
            <a:r>
              <a:rPr dirty="0" lang="en-US"/>
              <a:t/>
            </a:r>
            <a:r>
              <a:rPr dirty="0" lang="en-US" spc="-5"/>
              <a:t>has</a:t>
            </a:r>
            <a:r>
              <a:rPr dirty="0" lang="en-US"/>
              <a:t/>
            </a:r>
            <a:r>
              <a:rPr dirty="0" lang="en-US" spc="-5"/>
              <a:t>its</a:t>
            </a:r>
            <a:r>
              <a:rPr dirty="0" lang="en-US"/>
              <a:t/>
            </a:r>
            <a:r>
              <a:rPr dirty="0" lang="en-US" spc="-5"/>
              <a:t>o</a:t>
            </a:r>
            <a:r>
              <a:rPr dirty="0" lang="en-US" spc="-15"/>
              <a:t>w</a:t>
            </a:r>
            <a:r>
              <a:rPr dirty="0" lang="en-US" spc="-5"/>
              <a:t>n</a:t>
            </a:r>
            <a:r>
              <a:rPr dirty="0" lang="en-US"/>
              <a:t/>
            </a:r>
            <a:r>
              <a:rPr dirty="0" lang="en-US"/>
              <a:t>p</a:t>
            </a:r>
            <a:r>
              <a:rPr dirty="0" lang="en-US" spc="-5"/>
              <a:t>se</a:t>
            </a:r>
            <a:r>
              <a:rPr dirty="0" lang="en-US"/>
              <a:t>u</a:t>
            </a:r>
            <a:r>
              <a:rPr dirty="0" lang="en-US" spc="-5"/>
              <a:t>d</a:t>
            </a:r>
            <a:r>
              <a:rPr dirty="0" lang="en-US" spc="-10"/>
              <a:t>o</a:t>
            </a:r>
            <a:r>
              <a:rPr dirty="0" lang="en-US" spc="-5"/>
              <a:t>-ran</a:t>
            </a:r>
            <a:r>
              <a:rPr dirty="0" lang="en-US"/>
              <a:t>d</a:t>
            </a:r>
            <a:r>
              <a:rPr dirty="0" lang="en-US" spc="-5"/>
              <a:t>om</a:t>
            </a:r>
            <a:r>
              <a:rPr dirty="0" lang="en-US"/>
              <a:t/>
            </a:r>
            <a:r>
              <a:rPr dirty="0" lang="en-US" spc="-5"/>
              <a:t>n</a:t>
            </a:r>
            <a:r>
              <a:rPr dirty="0" lang="en-US" spc="15"/>
              <a:t>u</a:t>
            </a:r>
            <a:r>
              <a:rPr dirty="0" lang="en-US" spc="-25"/>
              <a:t>m</a:t>
            </a:r>
            <a:r>
              <a:rPr dirty="0" lang="en-US" spc="-5"/>
              <a:t>ber</a:t>
            </a:r>
            <a:r>
              <a:rPr dirty="0" lang="en-US"/>
              <a:t/>
            </a:r>
            <a:r>
              <a:rPr dirty="0" lang="en-US" spc="-5"/>
              <a:t>sequence</a:t>
            </a:r>
            <a:r>
              <a:rPr dirty="0" lang="en-US"/>
              <a:t/>
            </a:r>
            <a:r>
              <a:rPr dirty="0" lang="en-US" spc="-5"/>
              <a:t>f</a:t>
            </a:r>
            <a:r>
              <a:rPr dirty="0" lang="en-US" spc="10"/>
              <a:t>o</a:t>
            </a:r>
            <a:r>
              <a:rPr dirty="0" lang="en-US" spc="-5"/>
              <a:t>r  </a:t>
            </a:r>
            <a:r>
              <a:rPr dirty="0" lang="en-US" spc="-5"/>
              <a:t>spreading the </a:t>
            </a:r>
            <a:r>
              <a:rPr dirty="0" lang="en-US"/>
              <a:t>signal </a:t>
            </a:r>
            <a:r>
              <a:rPr dirty="0" lang="en-US" spc="-5"/>
              <a:t>(DSSS </a:t>
            </a:r>
            <a:r>
              <a:rPr dirty="0" lang="en-US"/>
              <a:t>or </a:t>
            </a:r>
            <a:r>
              <a:rPr dirty="0" lang="en-US" spc="-5"/>
              <a:t>FHSS), the system </a:t>
            </a:r>
            <a:r>
              <a:rPr dirty="0" lang="en-US" spc="-10"/>
              <a:t>implements</a:t>
            </a:r>
            <a:r>
              <a:rPr dirty="0" lang="en-US" spc="150"/>
              <a:t> </a:t>
            </a:r>
            <a:r>
              <a:rPr dirty="0" lang="en-US" spc="-10"/>
              <a:t>CDM.</a:t>
            </a:r>
            <a:endParaRPr dirty="0" lang="en-US" spc="-1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>Kiranmai</dc:creator>
  <cp:lastModifiedBy>Kiranmai</cp:lastModifiedBy>
  <dcterms:created xmlns:xsi="http://www.w3.org/2001/XMLSchema-instance" xsi:type="dcterms:W3CDTF">2019-07-16T18:53:40Z</dcterms:created>
  <dcterms:modified xmlns:xsi="http://www.w3.org/2001/XMLSchema-instance" xsi:type="dcterms:W3CDTF">2019-07-16T19:10:12Z</dcterms:modified>
</cp:coreProperties>
</file>