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39" r:id="rId3"/>
    <p:sldId id="258" r:id="rId4"/>
    <p:sldId id="261" r:id="rId5"/>
    <p:sldId id="341" r:id="rId6"/>
    <p:sldId id="263" r:id="rId7"/>
    <p:sldId id="264" r:id="rId8"/>
    <p:sldId id="342" r:id="rId9"/>
    <p:sldId id="267" r:id="rId10"/>
    <p:sldId id="343" r:id="rId11"/>
    <p:sldId id="269" r:id="rId12"/>
    <p:sldId id="344" r:id="rId13"/>
    <p:sldId id="273" r:id="rId14"/>
    <p:sldId id="345" r:id="rId15"/>
    <p:sldId id="276" r:id="rId16"/>
    <p:sldId id="346" r:id="rId17"/>
    <p:sldId id="278" r:id="rId18"/>
    <p:sldId id="279" r:id="rId19"/>
    <p:sldId id="280" r:id="rId20"/>
    <p:sldId id="347" r:id="rId21"/>
    <p:sldId id="282" r:id="rId22"/>
    <p:sldId id="359" r:id="rId23"/>
    <p:sldId id="348" r:id="rId24"/>
    <p:sldId id="284" r:id="rId25"/>
    <p:sldId id="350" r:id="rId26"/>
    <p:sldId id="283" r:id="rId27"/>
    <p:sldId id="285" r:id="rId28"/>
    <p:sldId id="286" r:id="rId29"/>
    <p:sldId id="287" r:id="rId30"/>
    <p:sldId id="288" r:id="rId31"/>
    <p:sldId id="349" r:id="rId32"/>
    <p:sldId id="351" r:id="rId33"/>
    <p:sldId id="289" r:id="rId34"/>
    <p:sldId id="290" r:id="rId35"/>
    <p:sldId id="291" r:id="rId36"/>
    <p:sldId id="292" r:id="rId37"/>
    <p:sldId id="352" r:id="rId38"/>
    <p:sldId id="293" r:id="rId39"/>
    <p:sldId id="295" r:id="rId40"/>
    <p:sldId id="296" r:id="rId41"/>
    <p:sldId id="294" r:id="rId42"/>
    <p:sldId id="297" r:id="rId43"/>
    <p:sldId id="353" r:id="rId44"/>
    <p:sldId id="298" r:id="rId45"/>
    <p:sldId id="300" r:id="rId46"/>
    <p:sldId id="303" r:id="rId47"/>
    <p:sldId id="304" r:id="rId48"/>
    <p:sldId id="301" r:id="rId49"/>
    <p:sldId id="302" r:id="rId50"/>
    <p:sldId id="305" r:id="rId51"/>
    <p:sldId id="306" r:id="rId52"/>
    <p:sldId id="307" r:id="rId53"/>
    <p:sldId id="308" r:id="rId54"/>
    <p:sldId id="354"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55" r:id="rId69"/>
    <p:sldId id="309" r:id="rId70"/>
    <p:sldId id="310" r:id="rId71"/>
    <p:sldId id="311" r:id="rId72"/>
    <p:sldId id="312" r:id="rId73"/>
    <p:sldId id="356" r:id="rId74"/>
    <p:sldId id="313" r:id="rId75"/>
    <p:sldId id="314" r:id="rId76"/>
    <p:sldId id="315" r:id="rId77"/>
    <p:sldId id="316" r:id="rId78"/>
    <p:sldId id="330" r:id="rId79"/>
    <p:sldId id="357" r:id="rId80"/>
    <p:sldId id="331" r:id="rId81"/>
    <p:sldId id="333" r:id="rId82"/>
    <p:sldId id="334" r:id="rId83"/>
    <p:sldId id="332" r:id="rId84"/>
    <p:sldId id="335" r:id="rId85"/>
    <p:sldId id="336" r:id="rId86"/>
    <p:sldId id="337"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58303D3-5D3D-4CFA-8840-B5CB9FBEC08C}" type="datetimeFigureOut">
              <a:rPr lang="en-US" smtClean="0"/>
              <a:pPr/>
              <a:t>4/7/2017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376DBBE5-4D6F-418C-BE92-C30A7B47946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8303D3-5D3D-4CFA-8840-B5CB9FBEC08C}"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DBBE5-4D6F-418C-BE92-C30A7B4794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8303D3-5D3D-4CFA-8840-B5CB9FBEC08C}"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DBBE5-4D6F-418C-BE92-C30A7B47946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58303D3-5D3D-4CFA-8840-B5CB9FBEC08C}"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DBBE5-4D6F-418C-BE92-C30A7B47946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58303D3-5D3D-4CFA-8840-B5CB9FBEC08C}" type="datetimeFigureOut">
              <a:rPr lang="en-US" smtClean="0"/>
              <a:pPr/>
              <a:t>4/7/2017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376DBBE5-4D6F-418C-BE92-C30A7B47946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8303D3-5D3D-4CFA-8840-B5CB9FBEC08C}"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DBBE5-4D6F-418C-BE92-C30A7B47946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58303D3-5D3D-4CFA-8840-B5CB9FBEC08C}" type="datetimeFigureOut">
              <a:rPr lang="en-US" smtClean="0"/>
              <a:pPr/>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DBBE5-4D6F-418C-BE92-C30A7B47946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8303D3-5D3D-4CFA-8840-B5CB9FBEC08C}" type="datetimeFigureOut">
              <a:rPr lang="en-US" smtClean="0"/>
              <a:pPr/>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DBBE5-4D6F-418C-BE92-C30A7B47946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303D3-5D3D-4CFA-8840-B5CB9FBEC08C}" type="datetimeFigureOut">
              <a:rPr lang="en-US" smtClean="0"/>
              <a:pPr/>
              <a:t>4/7/2017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DBBE5-4D6F-418C-BE92-C30A7B47946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8303D3-5D3D-4CFA-8840-B5CB9FBEC08C}"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DBBE5-4D6F-418C-BE92-C30A7B47946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8303D3-5D3D-4CFA-8840-B5CB9FBEC08C}"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DBBE5-4D6F-418C-BE92-C30A7B47946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58303D3-5D3D-4CFA-8840-B5CB9FBEC08C}" type="datetimeFigureOut">
              <a:rPr lang="en-US" smtClean="0"/>
              <a:pPr/>
              <a:t>4/7/2017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76DBBE5-4D6F-418C-BE92-C30A7B47946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Videos/How%20WAP%20(Wireless%20Application%20Protocol)%20works.mp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Unit – V</a:t>
            </a:r>
            <a:br>
              <a:rPr lang="en-US" b="1" dirty="0" smtClean="0"/>
            </a:br>
            <a:r>
              <a:rPr lang="en-US" b="1" dirty="0" smtClean="0"/>
              <a:t> Protocols and Tools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Fast retransmit/fast recovery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retransmit/fast recovery</a:t>
            </a:r>
            <a:endParaRPr lang="en-US" dirty="0"/>
          </a:p>
        </p:txBody>
      </p:sp>
      <p:sp>
        <p:nvSpPr>
          <p:cNvPr id="3" name="Content Placeholder 2"/>
          <p:cNvSpPr>
            <a:spLocks noGrp="1"/>
          </p:cNvSpPr>
          <p:nvPr>
            <p:ph sz="quarter" idx="1"/>
          </p:nvPr>
        </p:nvSpPr>
        <p:spPr>
          <a:xfrm>
            <a:off x="914400" y="1219200"/>
            <a:ext cx="7772400" cy="5562600"/>
          </a:xfrm>
        </p:spPr>
        <p:txBody>
          <a:bodyPr>
            <a:normAutofit fontScale="92500" lnSpcReduction="10000"/>
          </a:bodyPr>
          <a:lstStyle/>
          <a:p>
            <a:r>
              <a:rPr lang="en-US" dirty="0" smtClean="0"/>
              <a:t>Change of foreign agent often results in packet loss</a:t>
            </a:r>
          </a:p>
          <a:p>
            <a:pPr lvl="1"/>
            <a:r>
              <a:rPr lang="en-US" dirty="0" smtClean="0"/>
              <a:t>TCP reacts with slow-start although there is no congestion</a:t>
            </a:r>
          </a:p>
          <a:p>
            <a:r>
              <a:rPr lang="en-US" dirty="0" smtClean="0"/>
              <a:t>Forced fast retransmit</a:t>
            </a:r>
          </a:p>
          <a:p>
            <a:pPr lvl="1"/>
            <a:r>
              <a:rPr lang="en-US" dirty="0" smtClean="0"/>
              <a:t>as soon as the mobile host has registered with a new foreign agent, the MH sends duplicated acknowledgements on purpose</a:t>
            </a:r>
          </a:p>
          <a:p>
            <a:pPr lvl="1"/>
            <a:r>
              <a:rPr lang="en-US" dirty="0" smtClean="0"/>
              <a:t>this forces the fast retransmit mode at the communication partners</a:t>
            </a:r>
          </a:p>
          <a:p>
            <a:pPr lvl="1"/>
            <a:r>
              <a:rPr lang="en-US" dirty="0" smtClean="0"/>
              <a:t>additionally, the TCP on the MH is forced to continue sending with the actual window size and not to go into slow-start after registration</a:t>
            </a:r>
          </a:p>
          <a:p>
            <a:r>
              <a:rPr lang="en-US" dirty="0" smtClean="0"/>
              <a:t>Advantage</a:t>
            </a:r>
          </a:p>
          <a:p>
            <a:pPr lvl="1"/>
            <a:r>
              <a:rPr lang="en-US" dirty="0" smtClean="0"/>
              <a:t>simple changes result in significant higher performance</a:t>
            </a:r>
          </a:p>
          <a:p>
            <a:r>
              <a:rPr lang="en-US" dirty="0" smtClean="0"/>
              <a:t>Disadvantage</a:t>
            </a:r>
          </a:p>
          <a:p>
            <a:pPr lvl="1"/>
            <a:r>
              <a:rPr lang="en-US" dirty="0" smtClean="0"/>
              <a:t>Cooperation required between IP and TCP, no transparent approach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Transmission/time-out freezing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Transmission/time-out freezing</a:t>
            </a:r>
            <a:endParaRPr lang="en-US" dirty="0"/>
          </a:p>
        </p:txBody>
      </p:sp>
      <p:sp>
        <p:nvSpPr>
          <p:cNvPr id="3" name="Content Placeholder 2"/>
          <p:cNvSpPr>
            <a:spLocks noGrp="1"/>
          </p:cNvSpPr>
          <p:nvPr>
            <p:ph sz="quarter" idx="1"/>
          </p:nvPr>
        </p:nvSpPr>
        <p:spPr>
          <a:xfrm>
            <a:off x="914400" y="1295400"/>
            <a:ext cx="7772400" cy="5257800"/>
          </a:xfrm>
        </p:spPr>
        <p:txBody>
          <a:bodyPr>
            <a:normAutofit fontScale="92500" lnSpcReduction="10000"/>
          </a:bodyPr>
          <a:lstStyle/>
          <a:p>
            <a:r>
              <a:rPr lang="en-US" dirty="0" smtClean="0"/>
              <a:t>Mobile hosts can be disconnected for a longer time</a:t>
            </a:r>
          </a:p>
          <a:p>
            <a:pPr lvl="1"/>
            <a:r>
              <a:rPr lang="en-US" dirty="0" smtClean="0"/>
              <a:t>no packet exchange possible, e.g., in a tunnel, disconnection due to overloaded cells or </a:t>
            </a:r>
            <a:r>
              <a:rPr lang="en-US" dirty="0" err="1" smtClean="0"/>
              <a:t>mux</a:t>
            </a:r>
            <a:r>
              <a:rPr lang="en-US" dirty="0" smtClean="0"/>
              <a:t>. with higher priority traffic</a:t>
            </a:r>
          </a:p>
          <a:p>
            <a:pPr lvl="1"/>
            <a:r>
              <a:rPr lang="en-US" dirty="0" smtClean="0"/>
              <a:t>TCP disconnects after time-out completely</a:t>
            </a:r>
          </a:p>
          <a:p>
            <a:r>
              <a:rPr lang="en-US" dirty="0" smtClean="0"/>
              <a:t>TCP freezing</a:t>
            </a:r>
          </a:p>
          <a:p>
            <a:pPr lvl="1"/>
            <a:r>
              <a:rPr lang="en-US" dirty="0" smtClean="0"/>
              <a:t>MAC layer is often able to detect interruption in advance</a:t>
            </a:r>
          </a:p>
          <a:p>
            <a:pPr lvl="1"/>
            <a:r>
              <a:rPr lang="en-US" dirty="0" smtClean="0"/>
              <a:t>MAC can inform TCP layer of upcoming loss of connection</a:t>
            </a:r>
          </a:p>
          <a:p>
            <a:pPr lvl="1"/>
            <a:r>
              <a:rPr lang="en-US" dirty="0" smtClean="0"/>
              <a:t>TCP stops sending, but does now not assume a congested link</a:t>
            </a:r>
          </a:p>
          <a:p>
            <a:pPr lvl="1"/>
            <a:r>
              <a:rPr lang="en-US" dirty="0" smtClean="0"/>
              <a:t>MAC layer signals again if reconnected</a:t>
            </a:r>
          </a:p>
          <a:p>
            <a:r>
              <a:rPr lang="en-US" dirty="0" smtClean="0"/>
              <a:t>Advantage</a:t>
            </a:r>
          </a:p>
          <a:p>
            <a:pPr lvl="1"/>
            <a:r>
              <a:rPr lang="en-US" dirty="0" smtClean="0"/>
              <a:t>scheme is independent of data</a:t>
            </a:r>
          </a:p>
          <a:p>
            <a:r>
              <a:rPr lang="en-US" dirty="0" smtClean="0"/>
              <a:t>Disadvantage</a:t>
            </a:r>
          </a:p>
          <a:p>
            <a:pPr lvl="1"/>
            <a:r>
              <a:rPr lang="en-US" dirty="0" smtClean="0"/>
              <a:t>TCP on mobile host has to be changed, mechanism depends on MAC layer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linds(horizontal)">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Selective retransmission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retransmission</a:t>
            </a:r>
            <a:endParaRPr lang="en-US" dirty="0"/>
          </a:p>
        </p:txBody>
      </p:sp>
      <p:sp>
        <p:nvSpPr>
          <p:cNvPr id="3" name="Content Placeholder 2"/>
          <p:cNvSpPr>
            <a:spLocks noGrp="1"/>
          </p:cNvSpPr>
          <p:nvPr>
            <p:ph sz="quarter" idx="1"/>
          </p:nvPr>
        </p:nvSpPr>
        <p:spPr>
          <a:xfrm>
            <a:off x="914400" y="1447800"/>
            <a:ext cx="7772400" cy="4876800"/>
          </a:xfrm>
        </p:spPr>
        <p:txBody>
          <a:bodyPr>
            <a:normAutofit fontScale="85000" lnSpcReduction="20000"/>
          </a:bodyPr>
          <a:lstStyle/>
          <a:p>
            <a:r>
              <a:rPr lang="en-US" dirty="0" smtClean="0"/>
              <a:t>TCP acknowledgements are often cumulative</a:t>
            </a:r>
          </a:p>
          <a:p>
            <a:pPr lvl="1"/>
            <a:r>
              <a:rPr lang="en-US" dirty="0" smtClean="0"/>
              <a:t>ACK n acknowledges correct and in-sequence receipt of packets up to n </a:t>
            </a:r>
          </a:p>
          <a:p>
            <a:pPr lvl="1"/>
            <a:r>
              <a:rPr lang="en-US" dirty="0" smtClean="0"/>
              <a:t>if single packets are missing quite often a whole packet sequence beginning at the gap has to be retransmitted (go-back-n), thus wasting bandwidth</a:t>
            </a:r>
          </a:p>
          <a:p>
            <a:r>
              <a:rPr lang="en-US" dirty="0" smtClean="0"/>
              <a:t>Selective retransmission as one solution</a:t>
            </a:r>
          </a:p>
          <a:p>
            <a:pPr lvl="1"/>
            <a:r>
              <a:rPr lang="en-US" dirty="0" smtClean="0"/>
              <a:t>RFC2018 allows for acknowledgements of single packets, not only acknowledgements of in-sequence packet streams without gaps</a:t>
            </a:r>
          </a:p>
          <a:p>
            <a:pPr lvl="1"/>
            <a:r>
              <a:rPr lang="en-US" dirty="0" smtClean="0"/>
              <a:t>sender can now retransmit only the missing packets</a:t>
            </a:r>
          </a:p>
          <a:p>
            <a:r>
              <a:rPr lang="en-US" dirty="0" smtClean="0"/>
              <a:t>Advantage</a:t>
            </a:r>
          </a:p>
          <a:p>
            <a:pPr lvl="1"/>
            <a:r>
              <a:rPr lang="en-US" dirty="0" smtClean="0"/>
              <a:t>much higher efficiency</a:t>
            </a:r>
          </a:p>
          <a:p>
            <a:r>
              <a:rPr lang="en-US" dirty="0" smtClean="0"/>
              <a:t>Disadvantage</a:t>
            </a:r>
          </a:p>
          <a:p>
            <a:pPr lvl="1"/>
            <a:r>
              <a:rPr lang="en-US" dirty="0" smtClean="0"/>
              <a:t>more complex software in a receiver, more buffer needed at the receiver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Transaction-oriented TCP</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Transaction-oriented TCP</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TCP phases</a:t>
            </a:r>
          </a:p>
          <a:p>
            <a:pPr lvl="1"/>
            <a:r>
              <a:rPr lang="en-US" dirty="0" smtClean="0"/>
              <a:t>connection setup, data transmission, connection release</a:t>
            </a:r>
          </a:p>
          <a:p>
            <a:pPr lvl="1"/>
            <a:r>
              <a:rPr lang="en-US" dirty="0" smtClean="0"/>
              <a:t>using 3-way-handshake needs 3 packets for setup and release, respectively</a:t>
            </a:r>
          </a:p>
          <a:p>
            <a:pPr lvl="1"/>
            <a:r>
              <a:rPr lang="en-US" dirty="0" smtClean="0"/>
              <a:t>thus, even short messages need a minimum of 7 packets!</a:t>
            </a:r>
          </a:p>
          <a:p>
            <a:r>
              <a:rPr lang="en-US" dirty="0" smtClean="0"/>
              <a:t>Transaction oriented TCP</a:t>
            </a:r>
          </a:p>
          <a:p>
            <a:pPr lvl="1"/>
            <a:r>
              <a:rPr lang="en-US" dirty="0" smtClean="0"/>
              <a:t>RFC1644, T-TCP, describes a TCP version to avoid this overhead</a:t>
            </a:r>
          </a:p>
          <a:p>
            <a:pPr lvl="1"/>
            <a:r>
              <a:rPr lang="en-US" dirty="0" smtClean="0"/>
              <a:t>connection setup, data transfer and connection release can be combined</a:t>
            </a:r>
          </a:p>
          <a:p>
            <a:pPr lvl="1"/>
            <a:r>
              <a:rPr lang="en-US" dirty="0" smtClean="0"/>
              <a:t>thus, only 2 or 3 packets are needed</a:t>
            </a:r>
          </a:p>
          <a:p>
            <a:r>
              <a:rPr lang="en-US" dirty="0" smtClean="0"/>
              <a:t>Advantage</a:t>
            </a:r>
          </a:p>
          <a:p>
            <a:pPr lvl="1"/>
            <a:r>
              <a:rPr lang="en-US" dirty="0" smtClean="0"/>
              <a:t>efficiency</a:t>
            </a:r>
          </a:p>
          <a:p>
            <a:r>
              <a:rPr lang="en-US" dirty="0" smtClean="0"/>
              <a:t>Disadvantage</a:t>
            </a:r>
          </a:p>
          <a:p>
            <a:pPr lvl="1"/>
            <a:r>
              <a:rPr lang="en-US" dirty="0" smtClean="0"/>
              <a:t>requires changed TCP</a:t>
            </a:r>
          </a:p>
          <a:p>
            <a:pPr lvl="1"/>
            <a:r>
              <a:rPr lang="en-US" dirty="0" smtClean="0"/>
              <a:t>mobility not longer transparent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linds(horizontal)">
                                      <p:cBhvr>
                                        <p:cTn id="46" dur="500"/>
                                        <p:tgtEl>
                                          <p:spTgt spid="3">
                                            <p:txEl>
                                              <p:pRg st="11" end="11"/>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blinds(horizontal)">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Transaction-oriented TCP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533400" y="1295400"/>
            <a:ext cx="7772400" cy="5257800"/>
          </a:xfrm>
        </p:spPr>
        <p:txBody>
          <a:bodyPr>
            <a:normAutofit/>
          </a:bodyPr>
          <a:lstStyle/>
          <a:p>
            <a:pPr lvl="1"/>
            <a:r>
              <a:rPr lang="en-US" dirty="0" smtClean="0"/>
              <a:t>HTTP request can be transmitted the TCP connection has to be established. This already requires three messages.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This led to the development of a transaction-oriented TCP T/TCP can combine packets for connection establishment and connection release with user data packets. </a:t>
            </a:r>
          </a:p>
          <a:p>
            <a:pPr lvl="1"/>
            <a:r>
              <a:rPr lang="en-US" dirty="0" smtClean="0"/>
              <a:t>This can reduce the number of packets down to two instead of seven</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3286125" y="2133600"/>
            <a:ext cx="257175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09600" y="1295400"/>
            <a:ext cx="7848600" cy="47820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strVal val="#ppt_w*0.70"/>
                                          </p:val>
                                        </p:tav>
                                        <p:tav tm="100000">
                                          <p:val>
                                            <p:strVal val="#ppt_w"/>
                                          </p:val>
                                        </p:tav>
                                      </p:tavLst>
                                    </p:anim>
                                    <p:anim calcmode="lin" valueType="num">
                                      <p:cBhvr>
                                        <p:cTn id="8" dur="1000" fill="hold"/>
                                        <p:tgtEl>
                                          <p:spTgt spid="5122"/>
                                        </p:tgtEl>
                                        <p:attrNameLst>
                                          <p:attrName>ppt_h</p:attrName>
                                        </p:attrNameLst>
                                      </p:cBhvr>
                                      <p:tavLst>
                                        <p:tav tm="0">
                                          <p:val>
                                            <p:strVal val="#ppt_h"/>
                                          </p:val>
                                        </p:tav>
                                        <p:tav tm="100000">
                                          <p:val>
                                            <p:strVal val="#ppt_h"/>
                                          </p:val>
                                        </p:tav>
                                      </p:tavLst>
                                    </p:anim>
                                    <p:animEffect transition="in" filter="fade">
                                      <p:cBhvr>
                                        <p:cTn id="9"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Indirect TCP</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Wireless Application Protocol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Application Protocol</a:t>
            </a:r>
            <a:endParaRPr lang="en-US" dirty="0"/>
          </a:p>
        </p:txBody>
      </p:sp>
      <p:sp>
        <p:nvSpPr>
          <p:cNvPr id="3" name="Content Placeholder 2"/>
          <p:cNvSpPr>
            <a:spLocks noGrp="1"/>
          </p:cNvSpPr>
          <p:nvPr>
            <p:ph sz="quarter" idx="1"/>
          </p:nvPr>
        </p:nvSpPr>
        <p:spPr/>
        <p:txBody>
          <a:bodyPr/>
          <a:lstStyle/>
          <a:p>
            <a:r>
              <a:rPr lang="en-US" dirty="0" smtClean="0"/>
              <a:t>Architecture</a:t>
            </a:r>
          </a:p>
          <a:p>
            <a:r>
              <a:rPr lang="en-US" dirty="0" smtClean="0"/>
              <a:t>Wireless Datagram Protocol</a:t>
            </a:r>
          </a:p>
          <a:p>
            <a:r>
              <a:rPr lang="en-US" dirty="0" smtClean="0"/>
              <a:t>Wireless Transport Layer Security</a:t>
            </a:r>
          </a:p>
          <a:p>
            <a:r>
              <a:rPr lang="en-US" dirty="0" smtClean="0"/>
              <a:t>Wireless Transaction Protocol</a:t>
            </a:r>
          </a:p>
          <a:p>
            <a:r>
              <a:rPr lang="en-US" dirty="0" smtClean="0"/>
              <a:t>Wireless Session Protocol</a:t>
            </a:r>
          </a:p>
          <a:p>
            <a:r>
              <a:rPr lang="en-US" dirty="0" smtClean="0"/>
              <a:t>Wireless Application Environment</a:t>
            </a:r>
          </a:p>
          <a:p>
            <a:r>
              <a:rPr lang="en-US" dirty="0" smtClean="0"/>
              <a:t>Wireless Markup Language</a:t>
            </a:r>
          </a:p>
          <a:p>
            <a:r>
              <a:rPr lang="en-US" dirty="0" err="1" smtClean="0"/>
              <a:t>WMLScript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Videos</a:t>
            </a:r>
            <a:endParaRPr lang="en-US" dirty="0"/>
          </a:p>
        </p:txBody>
      </p:sp>
      <p:sp>
        <p:nvSpPr>
          <p:cNvPr id="3" name="Content Placeholder 2"/>
          <p:cNvSpPr>
            <a:spLocks noGrp="1"/>
          </p:cNvSpPr>
          <p:nvPr>
            <p:ph sz="quarter" idx="1"/>
          </p:nvPr>
        </p:nvSpPr>
        <p:spPr/>
        <p:txBody>
          <a:bodyPr/>
          <a:lstStyle/>
          <a:p>
            <a:r>
              <a:rPr lang="en-US" dirty="0" smtClean="0">
                <a:hlinkClick r:id="rId2" action="ppaction://hlinkfile"/>
              </a:rPr>
              <a:t>Wireless Application Protocol Overview</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dirty="0" smtClean="0"/>
              <a:t>Goals of WAP</a:t>
            </a:r>
          </a:p>
          <a:p>
            <a:pPr lvl="1"/>
            <a:r>
              <a:rPr lang="en-US" dirty="0" smtClean="0"/>
              <a:t>deliver Internet content and enhanced services to mobile devices and users (mobile phones, PDAs)</a:t>
            </a:r>
          </a:p>
          <a:p>
            <a:pPr lvl="1"/>
            <a:r>
              <a:rPr lang="en-US" dirty="0" smtClean="0"/>
              <a:t>independence from wireless network standards</a:t>
            </a:r>
          </a:p>
          <a:p>
            <a:pPr lvl="1"/>
            <a:r>
              <a:rPr lang="en-US" dirty="0" smtClean="0"/>
              <a:t>open for everyone to participate, protocol specifications will be proposed to standardization bodies</a:t>
            </a:r>
          </a:p>
          <a:p>
            <a:pPr lvl="1"/>
            <a:r>
              <a:rPr lang="en-US" dirty="0" smtClean="0"/>
              <a:t>applications should scale well beyond current transport media and device types and should also be applicable to future developments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dirty="0" smtClean="0"/>
              <a:t>The solutions to wireless protocol must be</a:t>
            </a:r>
          </a:p>
          <a:p>
            <a:pPr lvl="2" algn="just"/>
            <a:r>
              <a:rPr lang="en-US" b="1" dirty="0" smtClean="0"/>
              <a:t>Interoperable</a:t>
            </a:r>
            <a:r>
              <a:rPr lang="en-US" dirty="0" smtClean="0"/>
              <a:t>, i.e., allowing terminals and software from different vendors to communicate with networks from different providers;</a:t>
            </a:r>
          </a:p>
          <a:p>
            <a:pPr lvl="2" algn="just"/>
            <a:r>
              <a:rPr lang="en-US" b="1" dirty="0" smtClean="0"/>
              <a:t>Scalable</a:t>
            </a:r>
            <a:r>
              <a:rPr lang="en-US" dirty="0" smtClean="0"/>
              <a:t>, i.e., protocols and services should scale with customer needs and number of customers;</a:t>
            </a:r>
          </a:p>
          <a:p>
            <a:pPr lvl="2" algn="just"/>
            <a:r>
              <a:rPr lang="en-US" b="1" dirty="0" smtClean="0"/>
              <a:t>Efficient,</a:t>
            </a:r>
            <a:r>
              <a:rPr lang="en-US" dirty="0" smtClean="0"/>
              <a:t> i.e., provision of </a:t>
            </a:r>
            <a:r>
              <a:rPr lang="en-US" dirty="0" err="1" smtClean="0"/>
              <a:t>QoS</a:t>
            </a:r>
            <a:r>
              <a:rPr lang="en-US" dirty="0" smtClean="0"/>
              <a:t> suited to the characteristics of the wireless and mobile networks;</a:t>
            </a:r>
          </a:p>
          <a:p>
            <a:pPr lvl="2" algn="just"/>
            <a:r>
              <a:rPr lang="en-US" b="1" dirty="0" smtClean="0"/>
              <a:t>Reliable</a:t>
            </a:r>
            <a:r>
              <a:rPr lang="en-US" dirty="0" smtClean="0"/>
              <a:t>, i.e., provision of a consistent and predictable platform for deploying services; and</a:t>
            </a:r>
          </a:p>
          <a:p>
            <a:pPr lvl="2" algn="just"/>
            <a:r>
              <a:rPr lang="en-US" b="1" dirty="0" smtClean="0"/>
              <a:t>Secure</a:t>
            </a:r>
            <a:r>
              <a:rPr lang="en-US" dirty="0" smtClean="0"/>
              <a:t>, i.e., preservation of the integrity of user data, protection of devices and services from security problems.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WAP Architecture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quarter" idx="1"/>
          </p:nvPr>
        </p:nvSpPr>
        <p:spPr/>
        <p:txBody>
          <a:bodyPr/>
          <a:lstStyle/>
          <a:p>
            <a:pPr lvl="1"/>
            <a:r>
              <a:rPr lang="en-US" dirty="0" smtClean="0"/>
              <a:t>Figure gives an overview of the WAP architecture, its protocols and components, and compares this architecture with the typical internet architecture when using the world wide web.</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676400" y="2371725"/>
            <a:ext cx="5981700" cy="3876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762000" y="1295400"/>
            <a:ext cx="7772400" cy="5410200"/>
          </a:xfrm>
        </p:spPr>
        <p:txBody>
          <a:bodyPr>
            <a:normAutofit fontScale="85000" lnSpcReduction="20000"/>
          </a:bodyPr>
          <a:lstStyle/>
          <a:p>
            <a:pPr algn="just"/>
            <a:r>
              <a:rPr lang="en-US" dirty="0" smtClean="0"/>
              <a:t>The basis for transmission of data is formed by different bearer services.</a:t>
            </a:r>
          </a:p>
          <a:p>
            <a:pPr algn="just"/>
            <a:r>
              <a:rPr lang="en-US" dirty="0" smtClean="0"/>
              <a:t>WAP does not specify bearer services, but uses existing data services and will integrate further services. </a:t>
            </a:r>
          </a:p>
          <a:p>
            <a:pPr algn="just"/>
            <a:r>
              <a:rPr lang="en-US" dirty="0" smtClean="0"/>
              <a:t>No special interface has been specified between the bearer service and the next higher layer, the transport layer with its wireless datagram protocol (WDP) and the additional wireless control message protocol (WCMP), because the adaptation of these protocols are bearer-specific </a:t>
            </a:r>
          </a:p>
          <a:p>
            <a:pPr algn="just"/>
            <a:r>
              <a:rPr lang="en-US" dirty="0" smtClean="0"/>
              <a:t>The transport layer offers a bearer independent, consistent datagram-oriented service to the higher layers of the WAP architecture. </a:t>
            </a:r>
          </a:p>
          <a:p>
            <a:pPr algn="just"/>
            <a:r>
              <a:rPr lang="en-US" dirty="0" smtClean="0"/>
              <a:t>Communication is done transparently over one of the available bearer services. </a:t>
            </a:r>
          </a:p>
          <a:p>
            <a:pPr algn="just"/>
            <a:r>
              <a:rPr lang="en-US" dirty="0" smtClean="0"/>
              <a:t>The transport layer service access point (T-SAP) is the common interface to be used by higher layers independent of the underlying network.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dirty="0" smtClean="0"/>
              <a:t>The next higher layer, the security layer with its wireless transport layer security protocol WTLS offers its service at the security SAP (SEC-SAP). </a:t>
            </a:r>
          </a:p>
          <a:p>
            <a:pPr algn="just"/>
            <a:r>
              <a:rPr lang="en-US" dirty="0" smtClean="0"/>
              <a:t>WTLS is based on the transport layer security (TLS, formerly SSL, secure sockets layer)</a:t>
            </a:r>
          </a:p>
          <a:p>
            <a:pPr algn="just"/>
            <a:r>
              <a:rPr lang="en-US" dirty="0" smtClean="0"/>
              <a:t>WTLS has been optimized for use in wireless networks with narrow-band channels. </a:t>
            </a:r>
          </a:p>
          <a:p>
            <a:pPr algn="just"/>
            <a:r>
              <a:rPr lang="en-US" dirty="0" smtClean="0"/>
              <a:t>It can offer data integrity, privacy, authentication, and (some) denial-of-service protection.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381000" y="1143000"/>
            <a:ext cx="8001000" cy="5410200"/>
          </a:xfrm>
        </p:spPr>
        <p:txBody>
          <a:bodyPr>
            <a:normAutofit lnSpcReduction="10000"/>
          </a:bodyPr>
          <a:lstStyle/>
          <a:p>
            <a:pPr lvl="1" algn="just"/>
            <a:r>
              <a:rPr lang="en-US" dirty="0" smtClean="0"/>
              <a:t>The WAP transaction layer with its wireless transaction protocol (WTP) offers a lightweight transaction service at the transaction SAP (TR-SAP). </a:t>
            </a:r>
          </a:p>
          <a:p>
            <a:pPr lvl="1" algn="just"/>
            <a:r>
              <a:rPr lang="en-US" dirty="0" smtClean="0"/>
              <a:t>This service efficiently provides reliable or unreliable requests and asynchronous transactions </a:t>
            </a:r>
          </a:p>
          <a:p>
            <a:pPr lvl="1" algn="just"/>
            <a:r>
              <a:rPr lang="en-US" dirty="0" smtClean="0"/>
              <a:t>Tightly coupled to this layer is the next higher layer, if used for connection-oriented service </a:t>
            </a:r>
          </a:p>
          <a:p>
            <a:pPr lvl="1" algn="just"/>
            <a:r>
              <a:rPr lang="en-US" dirty="0" smtClean="0"/>
              <a:t>The session layer with the wireless session protocol (WSP) currently offers two services at the session-SAP (S-SAP), one connection-oriented and one connectionless if used directly on top of WDP. </a:t>
            </a:r>
          </a:p>
          <a:p>
            <a:pPr lvl="1" algn="just"/>
            <a:r>
              <a:rPr lang="en-US" dirty="0" smtClean="0"/>
              <a:t>A special service for browsing the web (WSP/B) has been defined that offers HTTP/1.1 functionality, long-lived session state, session suspend and resume, session migration and other features needed for wireless mobile access to the web.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TCP</a:t>
            </a:r>
            <a:endParaRPr lang="en-US" dirty="0"/>
          </a:p>
        </p:txBody>
      </p:sp>
      <p:sp>
        <p:nvSpPr>
          <p:cNvPr id="3" name="Content Placeholder 2"/>
          <p:cNvSpPr>
            <a:spLocks noGrp="1"/>
          </p:cNvSpPr>
          <p:nvPr>
            <p:ph sz="quarter" idx="1"/>
          </p:nvPr>
        </p:nvSpPr>
        <p:spPr>
          <a:xfrm>
            <a:off x="914400" y="1447800"/>
            <a:ext cx="7772400" cy="3581400"/>
          </a:xfrm>
        </p:spPr>
        <p:txBody>
          <a:bodyPr>
            <a:normAutofit/>
          </a:bodyPr>
          <a:lstStyle/>
          <a:p>
            <a:r>
              <a:rPr lang="en-US" dirty="0" smtClean="0"/>
              <a:t>Indirect TCP or I-TCP segments the connection</a:t>
            </a:r>
          </a:p>
          <a:p>
            <a:pPr lvl="2"/>
            <a:r>
              <a:rPr lang="en-US" dirty="0" smtClean="0"/>
              <a:t>no changes to the TCP protocol for hosts connected to the wired Internet, millions of computers use (variants of) this protocol</a:t>
            </a:r>
          </a:p>
          <a:p>
            <a:pPr lvl="2"/>
            <a:r>
              <a:rPr lang="en-US" dirty="0" smtClean="0"/>
              <a:t>optimized TCP protocol for mobile hosts</a:t>
            </a:r>
          </a:p>
          <a:p>
            <a:pPr lvl="2"/>
            <a:r>
              <a:rPr lang="en-US" dirty="0" smtClean="0"/>
              <a:t>splitting of the TCP connection at, e.g., the foreign agent into 2 TCP connections, no real end-to-end connection any longer</a:t>
            </a:r>
          </a:p>
          <a:p>
            <a:pPr lvl="2"/>
            <a:r>
              <a:rPr lang="en-US" dirty="0" smtClean="0"/>
              <a:t>hosts in the fixed part of the net do not notice the characteristics of the wireless part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76399" y="4591176"/>
            <a:ext cx="5966227" cy="1809624"/>
          </a:xfrm>
          <a:prstGeom prst="rect">
            <a:avLst/>
          </a:prstGeom>
          <a:noFill/>
          <a:ln w="9525">
            <a:noFill/>
            <a:miter lim="800000"/>
            <a:headEnd/>
            <a:tailEnd/>
          </a:ln>
        </p:spPr>
      </p:pic>
      <p:sp>
        <p:nvSpPr>
          <p:cNvPr id="6" name="TextBox 5"/>
          <p:cNvSpPr txBox="1"/>
          <p:nvPr/>
        </p:nvSpPr>
        <p:spPr>
          <a:xfrm>
            <a:off x="2286000" y="4572000"/>
            <a:ext cx="12192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wipe(down)">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dirty="0" smtClean="0"/>
              <a:t>Finally the application layer with the wireless application environment (WAE) offers a framework for the integration of different www and mobile telephony applications. </a:t>
            </a:r>
          </a:p>
          <a:p>
            <a:pPr algn="just"/>
            <a:r>
              <a:rPr lang="en-US" dirty="0" smtClean="0"/>
              <a:t>It offers many protocols and services with special service access points</a:t>
            </a:r>
          </a:p>
          <a:p>
            <a:pPr algn="just"/>
            <a:r>
              <a:rPr lang="en-US" dirty="0" smtClean="0"/>
              <a:t>The main issues here are scripting languages, special markup languages, interfaces to telephony applications, and many content formats adapted to the special requirements of small, handheld, wireless devices.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WAP Network Elements</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1585913"/>
            <a:ext cx="7986785" cy="42052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strVal val="#ppt_w*0.70"/>
                                          </p:val>
                                        </p:tav>
                                        <p:tav tm="100000">
                                          <p:val>
                                            <p:strVal val="#ppt_w"/>
                                          </p:val>
                                        </p:tav>
                                      </p:tavLst>
                                    </p:anim>
                                    <p:anim calcmode="lin" valueType="num">
                                      <p:cBhvr>
                                        <p:cTn id="8" dur="1000" fill="hold"/>
                                        <p:tgtEl>
                                          <p:spTgt spid="2050"/>
                                        </p:tgtEl>
                                        <p:attrNameLst>
                                          <p:attrName>ppt_h</p:attrName>
                                        </p:attrNameLst>
                                      </p:cBhvr>
                                      <p:tavLst>
                                        <p:tav tm="0">
                                          <p:val>
                                            <p:strVal val="#ppt_h"/>
                                          </p:val>
                                        </p:tav>
                                        <p:tav tm="100000">
                                          <p:val>
                                            <p:strVal val="#ppt_h"/>
                                          </p:val>
                                        </p:tav>
                                      </p:tavLst>
                                    </p:anim>
                                    <p:animEffect transition="in" filter="fade">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Wireless Datagram Protocol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datagram protocol</a:t>
            </a:r>
            <a:endParaRPr lang="en-US" dirty="0"/>
          </a:p>
        </p:txBody>
      </p:sp>
      <p:sp>
        <p:nvSpPr>
          <p:cNvPr id="3" name="Content Placeholder 2"/>
          <p:cNvSpPr>
            <a:spLocks noGrp="1"/>
          </p:cNvSpPr>
          <p:nvPr>
            <p:ph sz="quarter" idx="1"/>
          </p:nvPr>
        </p:nvSpPr>
        <p:spPr>
          <a:xfrm>
            <a:off x="914400" y="1447800"/>
            <a:ext cx="7772400" cy="4953000"/>
          </a:xfrm>
        </p:spPr>
        <p:txBody>
          <a:bodyPr>
            <a:normAutofit fontScale="92500"/>
          </a:bodyPr>
          <a:lstStyle/>
          <a:p>
            <a:r>
              <a:rPr lang="en-US" dirty="0" smtClean="0"/>
              <a:t>The wireless datagram protocol (WDP) operates on top of many different bearer services capable of carrying data.</a:t>
            </a:r>
          </a:p>
          <a:p>
            <a:r>
              <a:rPr lang="en-US" dirty="0" smtClean="0"/>
              <a:t>At the T-SAP WDP offers a consistent datagram transport service independent of the underlying bearer </a:t>
            </a:r>
          </a:p>
          <a:p>
            <a:r>
              <a:rPr lang="en-US" dirty="0" smtClean="0"/>
              <a:t>To offer this consistent service, the adaptation needed in the transport layer can differ depending on the services of the bearer.</a:t>
            </a:r>
          </a:p>
          <a:p>
            <a:r>
              <a:rPr lang="en-US" dirty="0" smtClean="0"/>
              <a:t>The closer the bearer service is to IP, the smaller the adaptation can be. If the bearer already offers IP services, UDP is used as WDP. </a:t>
            </a:r>
          </a:p>
          <a:p>
            <a:r>
              <a:rPr lang="en-US" dirty="0" smtClean="0"/>
              <a:t>WDP offers more or less the same services as UDP.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Wireless datagram protocol (</a:t>
            </a:r>
            <a:r>
              <a:rPr lang="en-US" b="1" dirty="0" err="1" smtClean="0"/>
              <a:t>Contd</a:t>
            </a:r>
            <a:r>
              <a:rPr lang="en-US" b="1" dirty="0" smtClean="0"/>
              <a:t>…)</a:t>
            </a:r>
            <a:endParaRPr lang="en-US" b="1" dirty="0"/>
          </a:p>
        </p:txBody>
      </p:sp>
      <p:sp>
        <p:nvSpPr>
          <p:cNvPr id="3" name="Content Placeholder 2"/>
          <p:cNvSpPr>
            <a:spLocks noGrp="1"/>
          </p:cNvSpPr>
          <p:nvPr>
            <p:ph sz="quarter" idx="1"/>
          </p:nvPr>
        </p:nvSpPr>
        <p:spPr/>
        <p:txBody>
          <a:bodyPr>
            <a:normAutofit lnSpcReduction="10000"/>
          </a:bodyPr>
          <a:lstStyle/>
          <a:p>
            <a:pPr lvl="1"/>
            <a:r>
              <a:rPr lang="en-US" dirty="0" smtClean="0"/>
              <a:t>WDP offers source and destination port numbers used for multiplexing and </a:t>
            </a:r>
            <a:r>
              <a:rPr lang="en-US" dirty="0" err="1" smtClean="0"/>
              <a:t>demultiplexing</a:t>
            </a:r>
            <a:r>
              <a:rPr lang="en-US" dirty="0" smtClean="0"/>
              <a:t> of data respectively. </a:t>
            </a:r>
          </a:p>
          <a:p>
            <a:pPr lvl="1"/>
            <a:r>
              <a:rPr lang="en-US" dirty="0" smtClean="0"/>
              <a:t>The service primitive to send a datagram is TDUnitdata.req with the destination address (DA), destination port (DP), Source address (SA), source port (SP), and user data (UD) as mandatory parameters</a:t>
            </a:r>
          </a:p>
          <a:p>
            <a:pPr lvl="1"/>
            <a:r>
              <a:rPr lang="en-US" dirty="0" smtClean="0"/>
              <a:t>Destination and source address are unique addresses for the receiver and sender of the user data. </a:t>
            </a:r>
          </a:p>
          <a:p>
            <a:pPr lvl="1"/>
            <a:r>
              <a:rPr lang="en-US" dirty="0" smtClean="0"/>
              <a:t>These could be MSISDNs (i.e., a telephone number), IP addresses, or any other unique identifiers. </a:t>
            </a:r>
          </a:p>
          <a:p>
            <a:pPr lvl="1"/>
            <a:r>
              <a:rPr lang="en-US" dirty="0" smtClean="0"/>
              <a:t>The T-DUnitdata.ind service primitive indicates the reception of data. </a:t>
            </a:r>
          </a:p>
          <a:p>
            <a:pPr lvl="1"/>
            <a:r>
              <a:rPr lang="en-US" dirty="0" smtClean="0"/>
              <a:t>Here destination address and port are only optional parameters.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Wireless datagram protocol (</a:t>
            </a:r>
            <a:r>
              <a:rPr lang="en-US" b="1" dirty="0" err="1" smtClean="0"/>
              <a:t>Contd</a:t>
            </a:r>
            <a:r>
              <a:rPr lang="en-US" b="1" dirty="0" smtClean="0"/>
              <a:t>…)</a:t>
            </a:r>
            <a:endParaRPr lang="en-US" b="1" dirty="0"/>
          </a:p>
        </p:txBody>
      </p:sp>
      <p:sp>
        <p:nvSpPr>
          <p:cNvPr id="3" name="Content Placeholder 2"/>
          <p:cNvSpPr>
            <a:spLocks noGrp="1"/>
          </p:cNvSpPr>
          <p:nvPr>
            <p:ph sz="quarter" idx="1"/>
          </p:nvPr>
        </p:nvSpPr>
        <p:spPr>
          <a:xfrm>
            <a:off x="914400" y="1219200"/>
            <a:ext cx="7772400" cy="5410200"/>
          </a:xfrm>
        </p:spPr>
        <p:txBody>
          <a:bodyPr>
            <a:normAutofit/>
          </a:bodyPr>
          <a:lstStyle/>
          <a:p>
            <a:r>
              <a:rPr lang="en-US" dirty="0" smtClean="0"/>
              <a:t>WDP service primitives</a:t>
            </a:r>
          </a:p>
          <a:p>
            <a:endParaRPr lang="en-US" dirty="0" smtClean="0"/>
          </a:p>
          <a:p>
            <a:endParaRPr lang="en-US" dirty="0" smtClean="0"/>
          </a:p>
          <a:p>
            <a:endParaRPr lang="en-US" dirty="0" smtClean="0"/>
          </a:p>
          <a:p>
            <a:endParaRPr lang="en-US" dirty="0" smtClean="0"/>
          </a:p>
          <a:p>
            <a:endParaRPr lang="en-US" dirty="0" smtClean="0"/>
          </a:p>
          <a:p>
            <a:pPr lvl="1"/>
            <a:r>
              <a:rPr lang="en-US" dirty="0" smtClean="0"/>
              <a:t>If a higher layer requests a service the WDP cannot fulfill, this error is indicated with the T-DError.ind service primitive </a:t>
            </a:r>
          </a:p>
          <a:p>
            <a:pPr lvl="1"/>
            <a:r>
              <a:rPr lang="en-US" dirty="0" smtClean="0"/>
              <a:t>An error code (EC) is returned indicating the reason for the error to the higher layer. </a:t>
            </a:r>
          </a:p>
        </p:txBody>
      </p:sp>
      <p:pic>
        <p:nvPicPr>
          <p:cNvPr id="2050" name="Picture 2"/>
          <p:cNvPicPr>
            <a:picLocks noChangeAspect="1" noChangeArrowheads="1"/>
          </p:cNvPicPr>
          <p:nvPr/>
        </p:nvPicPr>
        <p:blipFill>
          <a:blip r:embed="rId2" cstate="print"/>
          <a:srcRect/>
          <a:stretch>
            <a:fillRect/>
          </a:stretch>
        </p:blipFill>
        <p:spPr bwMode="auto">
          <a:xfrm>
            <a:off x="2819400" y="1676400"/>
            <a:ext cx="4326468" cy="243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dissolve">
                                      <p:cBhvr>
                                        <p:cTn id="12" dur="500"/>
                                        <p:tgtEl>
                                          <p:spTgt spid="3">
                                            <p:txEl>
                                              <p:pRg st="6" end="6"/>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dissolv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Wireless datagram protocol (</a:t>
            </a:r>
            <a:r>
              <a:rPr lang="en-US" b="1" dirty="0" err="1" smtClean="0"/>
              <a:t>Contd</a:t>
            </a:r>
            <a:r>
              <a:rPr lang="en-US" b="1" dirty="0" smtClean="0"/>
              <a:t>…)</a:t>
            </a:r>
            <a:endParaRPr lang="en-US" b="1" dirty="0"/>
          </a:p>
        </p:txBody>
      </p:sp>
      <p:sp>
        <p:nvSpPr>
          <p:cNvPr id="3" name="Content Placeholder 2"/>
          <p:cNvSpPr>
            <a:spLocks noGrp="1"/>
          </p:cNvSpPr>
          <p:nvPr>
            <p:ph sz="quarter" idx="1"/>
          </p:nvPr>
        </p:nvSpPr>
        <p:spPr>
          <a:xfrm>
            <a:off x="914400" y="1447800"/>
            <a:ext cx="7772400" cy="5105400"/>
          </a:xfrm>
        </p:spPr>
        <p:txBody>
          <a:bodyPr>
            <a:normAutofit/>
          </a:bodyPr>
          <a:lstStyle/>
          <a:p>
            <a:pPr algn="just"/>
            <a:r>
              <a:rPr lang="en-US" dirty="0" smtClean="0"/>
              <a:t>If any errors happen when WDP </a:t>
            </a:r>
            <a:r>
              <a:rPr lang="en-US" dirty="0" err="1" smtClean="0"/>
              <a:t>datagrams</a:t>
            </a:r>
            <a:r>
              <a:rPr lang="en-US" dirty="0" smtClean="0"/>
              <a:t> are sent from one WDP entity to another the wireless control message protocol (WCMP) provides error handling mechanisms for WDP </a:t>
            </a:r>
          </a:p>
          <a:p>
            <a:pPr algn="just"/>
            <a:r>
              <a:rPr lang="en-US" dirty="0" smtClean="0"/>
              <a:t>WCMP contains control messages that resemble the internet control message protocol (ICMP)</a:t>
            </a:r>
          </a:p>
          <a:p>
            <a:pPr algn="just"/>
            <a:r>
              <a:rPr lang="fr-FR" dirty="0" err="1" smtClean="0"/>
              <a:t>Typical</a:t>
            </a:r>
            <a:r>
              <a:rPr lang="fr-FR" dirty="0" smtClean="0"/>
              <a:t> WCMP messages are </a:t>
            </a:r>
          </a:p>
          <a:p>
            <a:pPr lvl="2" algn="just"/>
            <a:r>
              <a:rPr lang="fr-FR" dirty="0" smtClean="0"/>
              <a:t>destination </a:t>
            </a:r>
            <a:r>
              <a:rPr lang="fr-FR" dirty="0" err="1" smtClean="0"/>
              <a:t>unreachable</a:t>
            </a:r>
            <a:r>
              <a:rPr lang="fr-FR" dirty="0" smtClean="0"/>
              <a:t> (route, port, </a:t>
            </a:r>
            <a:r>
              <a:rPr lang="en-US" dirty="0" smtClean="0"/>
              <a:t>address unreachable),</a:t>
            </a:r>
          </a:p>
          <a:p>
            <a:pPr lvl="2" algn="just"/>
            <a:r>
              <a:rPr lang="en-US" dirty="0" smtClean="0"/>
              <a:t>parameter problem (errors in the packet header), </a:t>
            </a:r>
          </a:p>
          <a:p>
            <a:pPr lvl="2" algn="just"/>
            <a:r>
              <a:rPr lang="en-US" dirty="0" smtClean="0"/>
              <a:t>message too big, reassembly failure, or echo request/reply.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Wireless Transport Layer Security</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transport layer security</a:t>
            </a:r>
            <a:endParaRPr lang="en-US" dirty="0"/>
          </a:p>
        </p:txBody>
      </p:sp>
      <p:sp>
        <p:nvSpPr>
          <p:cNvPr id="3" name="Content Placeholder 2"/>
          <p:cNvSpPr>
            <a:spLocks noGrp="1"/>
          </p:cNvSpPr>
          <p:nvPr>
            <p:ph sz="quarter" idx="1"/>
          </p:nvPr>
        </p:nvSpPr>
        <p:spPr>
          <a:xfrm>
            <a:off x="914400" y="1447800"/>
            <a:ext cx="7772400" cy="5105400"/>
          </a:xfrm>
        </p:spPr>
        <p:txBody>
          <a:bodyPr>
            <a:normAutofit fontScale="92500"/>
          </a:bodyPr>
          <a:lstStyle/>
          <a:p>
            <a:pPr algn="just"/>
            <a:r>
              <a:rPr lang="en-US" dirty="0" smtClean="0"/>
              <a:t>If requested by an application, a security service, the wireless transport layer security (WTLS), can be integrated into the WAP architecture on top of WDP</a:t>
            </a:r>
          </a:p>
          <a:p>
            <a:pPr algn="just"/>
            <a:r>
              <a:rPr lang="en-US" dirty="0" smtClean="0"/>
              <a:t>WTLS can provide different levels of security (for privacy, data integrity, and authentication) and has been optimized for low bandwidth, high-delay bearer networks. </a:t>
            </a:r>
          </a:p>
          <a:p>
            <a:pPr algn="just"/>
            <a:r>
              <a:rPr lang="en-US" dirty="0" smtClean="0"/>
              <a:t>WTLS takes into account the low processing power and very limited memory capacity of the mobile devices for cryptographic algorithms. </a:t>
            </a:r>
          </a:p>
          <a:p>
            <a:pPr algn="just"/>
            <a:r>
              <a:rPr lang="en-US" dirty="0" smtClean="0"/>
              <a:t>WTLS supports datagram and connection-oriented transport layer protocols. </a:t>
            </a:r>
          </a:p>
          <a:p>
            <a:pPr algn="just"/>
            <a:r>
              <a:rPr lang="en-US" dirty="0" smtClean="0"/>
              <a:t>WTLS took over many features and mechanisms from TLS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transport layer security (</a:t>
            </a:r>
            <a:r>
              <a:rPr lang="en-US" b="1" dirty="0" err="1" smtClean="0"/>
              <a:t>Contd</a:t>
            </a:r>
            <a:r>
              <a:rPr lang="en-US" b="1" dirty="0" smtClean="0"/>
              <a:t>…)</a:t>
            </a:r>
            <a:endParaRPr lang="en-US" b="1" dirty="0"/>
          </a:p>
        </p:txBody>
      </p:sp>
      <p:sp>
        <p:nvSpPr>
          <p:cNvPr id="3" name="Content Placeholder 2"/>
          <p:cNvSpPr>
            <a:spLocks noGrp="1"/>
          </p:cNvSpPr>
          <p:nvPr>
            <p:ph sz="quarter" idx="1"/>
          </p:nvPr>
        </p:nvSpPr>
        <p:spPr/>
        <p:txBody>
          <a:bodyPr/>
          <a:lstStyle/>
          <a:p>
            <a:r>
              <a:rPr lang="en-US" dirty="0" smtClean="0"/>
              <a:t>WTLS establishing a secure session</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133600" y="1676400"/>
            <a:ext cx="5705476" cy="455960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TCP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914400" y="1447800"/>
            <a:ext cx="7772400" cy="5029200"/>
          </a:xfrm>
        </p:spPr>
        <p:txBody>
          <a:bodyPr>
            <a:normAutofit fontScale="85000" lnSpcReduction="20000"/>
          </a:bodyPr>
          <a:lstStyle/>
          <a:p>
            <a:r>
              <a:rPr lang="en-US" dirty="0" smtClean="0"/>
              <a:t>Advantages</a:t>
            </a:r>
          </a:p>
          <a:p>
            <a:pPr lvl="1"/>
            <a:r>
              <a:rPr lang="en-US" dirty="0" smtClean="0"/>
              <a:t>No changes in the fixed network necessary, no changes for the hosts (TCP protocol) necessary, all current optimizations to TCP still work</a:t>
            </a:r>
          </a:p>
          <a:p>
            <a:pPr lvl="1"/>
            <a:r>
              <a:rPr lang="en-US" dirty="0" smtClean="0"/>
              <a:t>Wireless link transmission errors isolated from those in fixed network</a:t>
            </a:r>
          </a:p>
          <a:p>
            <a:pPr lvl="1"/>
            <a:r>
              <a:rPr lang="en-US" dirty="0" smtClean="0"/>
              <a:t>simple to control, mobile TCP is used only for one hop between, e.g., a foreign agent and mobile host</a:t>
            </a:r>
          </a:p>
          <a:p>
            <a:pPr lvl="1"/>
            <a:r>
              <a:rPr lang="en-US" dirty="0" smtClean="0"/>
              <a:t>therefore, a very fast retransmission of packets is possible, the short delay on the mobile hop is known</a:t>
            </a:r>
          </a:p>
          <a:p>
            <a:r>
              <a:rPr lang="en-US" dirty="0" smtClean="0"/>
              <a:t>Disadvantages</a:t>
            </a:r>
          </a:p>
          <a:p>
            <a:pPr lvl="1"/>
            <a:r>
              <a:rPr lang="en-US" dirty="0" smtClean="0"/>
              <a:t>loss of end-to-end semantics, an acknowledgement to a sender does</a:t>
            </a:r>
          </a:p>
          <a:p>
            <a:pPr lvl="1"/>
            <a:r>
              <a:rPr lang="en-US" dirty="0" smtClean="0"/>
              <a:t>now not any longer mean that a receiver really got a packet, foreign agents might crash</a:t>
            </a:r>
          </a:p>
          <a:p>
            <a:pPr lvl="1"/>
            <a:r>
              <a:rPr lang="en-US" dirty="0" smtClean="0"/>
              <a:t>higher latency possible due to buffering of data within the foreign agent and forwarding to a new foreign agent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transport layer security (</a:t>
            </a:r>
            <a:r>
              <a:rPr lang="en-US" b="1" dirty="0" err="1" smtClean="0"/>
              <a:t>Contd</a:t>
            </a:r>
            <a:r>
              <a:rPr lang="en-US" b="1" dirty="0" smtClean="0"/>
              <a:t>…)</a:t>
            </a:r>
            <a:endParaRPr lang="en-US" dirty="0"/>
          </a:p>
        </p:txBody>
      </p:sp>
      <p:sp>
        <p:nvSpPr>
          <p:cNvPr id="3" name="Content Placeholder 2"/>
          <p:cNvSpPr>
            <a:spLocks noGrp="1"/>
          </p:cNvSpPr>
          <p:nvPr>
            <p:ph sz="quarter" idx="1"/>
          </p:nvPr>
        </p:nvSpPr>
        <p:spPr>
          <a:xfrm>
            <a:off x="914400" y="1447800"/>
            <a:ext cx="7772400" cy="5105400"/>
          </a:xfrm>
        </p:spPr>
        <p:txBody>
          <a:bodyPr>
            <a:normAutofit fontScale="85000" lnSpcReduction="20000"/>
          </a:bodyPr>
          <a:lstStyle/>
          <a:p>
            <a:pPr algn="just"/>
            <a:r>
              <a:rPr lang="en-US" dirty="0" smtClean="0"/>
              <a:t>The first step is to initiate the session with the SEC-Create primitive.</a:t>
            </a:r>
          </a:p>
          <a:p>
            <a:pPr algn="just"/>
            <a:r>
              <a:rPr lang="en-US" dirty="0" smtClean="0"/>
              <a:t>Parameters are source address (SA), source port (SP) of the originator, destination address (DA), destination port (DP) of the peer. </a:t>
            </a:r>
          </a:p>
          <a:p>
            <a:pPr algn="just"/>
            <a:r>
              <a:rPr lang="en-US" dirty="0" smtClean="0"/>
              <a:t>The originator proposes a key exchange suite (KES), DH, a cipher suite (CS) and a compression method (CM). </a:t>
            </a:r>
          </a:p>
          <a:p>
            <a:pPr algn="just"/>
            <a:r>
              <a:rPr lang="en-US" dirty="0" smtClean="0"/>
              <a:t>The peer answers with parameters for the sequence number mode (SNM), the key refresh cycle (KR) (i.e., how often keys are refreshed within this secure session), the session identifier (SID) (which is unique with each peer), and the selected key exchange suite (KES’), cipher suite (CS’), compression method (CM’).</a:t>
            </a:r>
          </a:p>
          <a:p>
            <a:pPr algn="just"/>
            <a:r>
              <a:rPr lang="en-US" dirty="0" smtClean="0"/>
              <a:t>The peer also issues a SEC-Exchange primitive. This indicates that the peer wishes to perform public-key authentication with the client, i.e., the peer requests a client certificate (CC) from the originator.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transport layer security (</a:t>
            </a:r>
            <a:r>
              <a:rPr lang="en-US" b="1" dirty="0" err="1" smtClean="0"/>
              <a:t>Contd</a:t>
            </a:r>
            <a:r>
              <a:rPr lang="en-US" b="1" dirty="0" smtClean="0"/>
              <a:t>…)</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The originator answers with its certificate and issues a SEC-Commit.req primitive. </a:t>
            </a:r>
          </a:p>
          <a:p>
            <a:pPr algn="just"/>
            <a:r>
              <a:rPr lang="en-US" dirty="0" smtClean="0"/>
              <a:t>This primitive indicates that the handshake is completed for the originator’s side and that the originator now wants to switch into the newly negotiated connection state. </a:t>
            </a:r>
          </a:p>
          <a:p>
            <a:pPr algn="just"/>
            <a:r>
              <a:rPr lang="en-US" dirty="0" smtClean="0"/>
              <a:t>The certificate is delivered to the peer side and the SEC-Commit is indicated. </a:t>
            </a:r>
          </a:p>
          <a:p>
            <a:pPr algn="just"/>
            <a:r>
              <a:rPr lang="en-US" dirty="0" smtClean="0"/>
              <a:t>The WTLS layer of the peer sends back a confirmation to the originator. </a:t>
            </a:r>
          </a:p>
          <a:p>
            <a:pPr algn="just"/>
            <a:r>
              <a:rPr lang="en-US" dirty="0" smtClean="0"/>
              <a:t>This concludes the full handshake for secure session setup.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2" end="2"/>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3" end="3"/>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transport layer security (</a:t>
            </a:r>
            <a:r>
              <a:rPr lang="en-US" b="1" dirty="0" err="1" smtClean="0"/>
              <a:t>Contd</a:t>
            </a:r>
            <a:r>
              <a:rPr lang="en-US" b="1" dirty="0" smtClean="0"/>
              <a:t>…)</a:t>
            </a:r>
            <a:endParaRPr lang="en-US" dirty="0"/>
          </a:p>
        </p:txBody>
      </p:sp>
      <p:sp>
        <p:nvSpPr>
          <p:cNvPr id="3" name="Content Placeholder 2"/>
          <p:cNvSpPr>
            <a:spLocks noGrp="1"/>
          </p:cNvSpPr>
          <p:nvPr>
            <p:ph sz="quarter" idx="1"/>
          </p:nvPr>
        </p:nvSpPr>
        <p:spPr/>
        <p:txBody>
          <a:bodyPr>
            <a:normAutofit/>
          </a:bodyPr>
          <a:lstStyle/>
          <a:p>
            <a:pPr lvl="1" algn="just"/>
            <a:r>
              <a:rPr lang="en-US" dirty="0" smtClean="0"/>
              <a:t>After setting up a secure connection between two peers, user data can be exchanged. This is done using the simple SEC-</a:t>
            </a:r>
            <a:r>
              <a:rPr lang="en-US" dirty="0" err="1" smtClean="0"/>
              <a:t>Unitdata</a:t>
            </a:r>
            <a:r>
              <a:rPr lang="en-US" dirty="0" smtClean="0"/>
              <a:t> primitive (figure)</a:t>
            </a:r>
          </a:p>
          <a:p>
            <a:pPr lvl="1" algn="just"/>
            <a:r>
              <a:rPr lang="en-US" dirty="0" smtClean="0"/>
              <a:t>SEC-</a:t>
            </a:r>
            <a:r>
              <a:rPr lang="en-US" dirty="0" err="1" smtClean="0"/>
              <a:t>Unitdata</a:t>
            </a:r>
            <a:r>
              <a:rPr lang="en-US" dirty="0" smtClean="0"/>
              <a:t> has exactly the same as T-</a:t>
            </a:r>
            <a:r>
              <a:rPr lang="en-US" dirty="0" err="1" smtClean="0"/>
              <a:t>DUnitdata</a:t>
            </a:r>
            <a:r>
              <a:rPr lang="en-US" dirty="0" smtClean="0"/>
              <a:t> on the WDP layer, namely it transfers a datagram b/t a sender &amp; receiver. </a:t>
            </a:r>
          </a:p>
          <a:p>
            <a:pPr lvl="1" algn="just"/>
            <a:r>
              <a:rPr lang="en-US" dirty="0" smtClean="0"/>
              <a:t>This data transfer is still unreliable, but is now secure. </a:t>
            </a:r>
          </a:p>
          <a:p>
            <a:pPr lvl="1" algn="just"/>
            <a:r>
              <a:rPr lang="en-US" dirty="0" smtClean="0"/>
              <a:t>The higher layers simply use SEC-</a:t>
            </a:r>
            <a:r>
              <a:rPr lang="en-US" dirty="0" err="1" smtClean="0"/>
              <a:t>Unitdata</a:t>
            </a:r>
            <a:r>
              <a:rPr lang="en-US" dirty="0" smtClean="0"/>
              <a:t> instead of T-</a:t>
            </a:r>
            <a:r>
              <a:rPr lang="en-US" dirty="0" err="1" smtClean="0"/>
              <a:t>DUnitdata</a:t>
            </a:r>
            <a:r>
              <a:rPr lang="en-US" dirty="0" smtClean="0"/>
              <a:t>. </a:t>
            </a:r>
          </a:p>
          <a:p>
            <a:pPr lvl="1" algn="just"/>
            <a:r>
              <a:rPr lang="en-US" dirty="0" smtClean="0"/>
              <a:t>The parameters are the same here: </a:t>
            </a:r>
            <a:r>
              <a:rPr lang="fr-FR" dirty="0" smtClean="0"/>
              <a:t>source </a:t>
            </a:r>
            <a:r>
              <a:rPr lang="fr-FR" dirty="0" err="1" smtClean="0"/>
              <a:t>address</a:t>
            </a:r>
            <a:r>
              <a:rPr lang="fr-FR" dirty="0" smtClean="0"/>
              <a:t> (SA), source port (SP), destination </a:t>
            </a:r>
            <a:r>
              <a:rPr lang="fr-FR" dirty="0" err="1" smtClean="0"/>
              <a:t>address</a:t>
            </a:r>
            <a:r>
              <a:rPr lang="fr-FR" dirty="0" smtClean="0"/>
              <a:t> (DA), destination </a:t>
            </a:r>
            <a:r>
              <a:rPr lang="en-US" dirty="0" smtClean="0"/>
              <a:t>port (DP), and user data (UD).</a:t>
            </a:r>
          </a:p>
          <a:p>
            <a:pPr algn="just"/>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276599" y="5105400"/>
            <a:ext cx="5367867" cy="1558413"/>
          </a:xfrm>
          <a:prstGeom prst="rect">
            <a:avLst/>
          </a:prstGeom>
          <a:noFill/>
          <a:ln w="9525">
            <a:noFill/>
            <a:miter lim="800000"/>
            <a:headEnd/>
            <a:tailEnd/>
          </a:ln>
        </p:spPr>
      </p:pic>
      <p:sp>
        <p:nvSpPr>
          <p:cNvPr id="5" name="TextBox 4"/>
          <p:cNvSpPr txBox="1"/>
          <p:nvPr/>
        </p:nvSpPr>
        <p:spPr>
          <a:xfrm>
            <a:off x="914400" y="5715000"/>
            <a:ext cx="2743200" cy="369332"/>
          </a:xfrm>
          <a:prstGeom prst="rect">
            <a:avLst/>
          </a:prstGeom>
          <a:noFill/>
        </p:spPr>
        <p:txBody>
          <a:bodyPr wrap="square" rtlCol="0">
            <a:spAutoFit/>
          </a:bodyPr>
          <a:lstStyle/>
          <a:p>
            <a:r>
              <a:rPr lang="en-US" dirty="0" smtClean="0"/>
              <a:t>Fig. WTLS datagram transfer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box(in)">
                                      <p:cBhvr>
                                        <p:cTn id="1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Wireless Transaction Protocol</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transaction protocol</a:t>
            </a:r>
            <a:endParaRPr lang="en-US" dirty="0"/>
          </a:p>
        </p:txBody>
      </p:sp>
      <p:sp>
        <p:nvSpPr>
          <p:cNvPr id="3" name="Content Placeholder 2"/>
          <p:cNvSpPr>
            <a:spLocks noGrp="1"/>
          </p:cNvSpPr>
          <p:nvPr>
            <p:ph sz="quarter" idx="1"/>
          </p:nvPr>
        </p:nvSpPr>
        <p:spPr>
          <a:xfrm>
            <a:off x="685800" y="1295400"/>
            <a:ext cx="7772400" cy="5562600"/>
          </a:xfrm>
        </p:spPr>
        <p:txBody>
          <a:bodyPr>
            <a:normAutofit fontScale="70000" lnSpcReduction="20000"/>
          </a:bodyPr>
          <a:lstStyle/>
          <a:p>
            <a:pPr algn="just"/>
            <a:r>
              <a:rPr lang="en-US" dirty="0" smtClean="0"/>
              <a:t>The wireless transaction protocol (WTP) is on top of either WDP or, if security is required, WTLS </a:t>
            </a:r>
          </a:p>
          <a:p>
            <a:pPr algn="just"/>
            <a:r>
              <a:rPr lang="en-US" dirty="0" smtClean="0"/>
              <a:t>WTP has been designed to run on very thin clients, such as mobile phones.</a:t>
            </a:r>
          </a:p>
          <a:p>
            <a:pPr algn="just"/>
            <a:r>
              <a:rPr lang="en-US" dirty="0" smtClean="0"/>
              <a:t> WTP offers several advantages to higher layers, including an improved reliability over datagram services, improved efficiency over connection-oriented services, and support for transaction-oriented services such as web browsing. </a:t>
            </a:r>
          </a:p>
          <a:p>
            <a:pPr algn="just"/>
            <a:r>
              <a:rPr lang="en-US" dirty="0" smtClean="0"/>
              <a:t>WTP offers many features to the higher layers. The basis is formed from three classes of transaction service as explained in the following paragraphs. </a:t>
            </a:r>
          </a:p>
          <a:p>
            <a:pPr lvl="1" algn="just"/>
            <a:r>
              <a:rPr lang="en-US" dirty="0" smtClean="0"/>
              <a:t>Class 0 provides unreliable message transfer without any result message. </a:t>
            </a:r>
          </a:p>
          <a:p>
            <a:pPr lvl="1" algn="just"/>
            <a:r>
              <a:rPr lang="en-US" dirty="0" smtClean="0"/>
              <a:t>Classes 1 and 2 provide reliable message transfer, class 1 without, class 2 with, exactly one reliable result message</a:t>
            </a:r>
          </a:p>
          <a:p>
            <a:pPr algn="just"/>
            <a:r>
              <a:rPr lang="en-US" dirty="0" smtClean="0"/>
              <a:t>WTP achieves reliability using duplicate removal, retransmission, acknowledgements and unique transaction identifiers.</a:t>
            </a:r>
          </a:p>
          <a:p>
            <a:pPr algn="just"/>
            <a:r>
              <a:rPr lang="en-US" dirty="0" smtClean="0"/>
              <a:t>No WTP-class requires any connection set-up or tear-down phase. </a:t>
            </a:r>
          </a:p>
          <a:p>
            <a:pPr algn="just"/>
            <a:r>
              <a:rPr lang="en-US" dirty="0" smtClean="0"/>
              <a:t>This avoids unnecessary overhead on the communication link. </a:t>
            </a:r>
          </a:p>
          <a:p>
            <a:pPr algn="just"/>
            <a:r>
              <a:rPr lang="en-US" dirty="0" smtClean="0"/>
              <a:t>WTP allows for asynchronous transactions, abort of transactions, concatenation of messages, and can report success or failure of reliable messages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p:cTn id="18"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19"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6" end="6"/>
                                            </p:txEl>
                                          </p:spTgt>
                                        </p:tgtEl>
                                      </p:cBhvr>
                                    </p:animEffect>
                                  </p:childTnLst>
                                </p:cTn>
                              </p:par>
                              <p:par>
                                <p:cTn id="21" presetID="55"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p:cTn id="23"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24"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7" end="7"/>
                                            </p:txEl>
                                          </p:spTgt>
                                        </p:tgtEl>
                                      </p:cBhvr>
                                    </p:animEffect>
                                  </p:childTnLst>
                                </p:cTn>
                              </p:par>
                              <p:par>
                                <p:cTn id="26" presetID="55"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p:cTn id="28"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8" end="8"/>
                                            </p:txEl>
                                          </p:spTgt>
                                        </p:tgtEl>
                                      </p:cBhvr>
                                    </p:animEffect>
                                  </p:childTnLst>
                                </p:cTn>
                              </p:par>
                              <p:par>
                                <p:cTn id="31" presetID="55"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p:cTn id="33"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34"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3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transaction protocol (</a:t>
            </a:r>
            <a:r>
              <a:rPr lang="en-US" b="1" dirty="0" err="1" smtClean="0"/>
              <a:t>Contd</a:t>
            </a:r>
            <a:r>
              <a:rPr lang="en-US" b="1" dirty="0" smtClean="0"/>
              <a:t>…)</a:t>
            </a:r>
            <a:endParaRPr lang="en-US" b="1" dirty="0"/>
          </a:p>
        </p:txBody>
      </p:sp>
      <p:sp>
        <p:nvSpPr>
          <p:cNvPr id="3" name="Content Placeholder 2"/>
          <p:cNvSpPr>
            <a:spLocks noGrp="1"/>
          </p:cNvSpPr>
          <p:nvPr>
            <p:ph sz="quarter" idx="1"/>
          </p:nvPr>
        </p:nvSpPr>
        <p:spPr/>
        <p:txBody>
          <a:bodyPr>
            <a:normAutofit/>
          </a:bodyPr>
          <a:lstStyle/>
          <a:p>
            <a:r>
              <a:rPr lang="en-US" dirty="0" smtClean="0"/>
              <a:t>The three service primitives offered by WTP are </a:t>
            </a:r>
          </a:p>
          <a:p>
            <a:pPr lvl="1"/>
            <a:r>
              <a:rPr lang="en-US" dirty="0" smtClean="0"/>
              <a:t>TR-Invoke to initiate a new transaction, </a:t>
            </a:r>
          </a:p>
          <a:p>
            <a:pPr lvl="1"/>
            <a:r>
              <a:rPr lang="en-US" dirty="0" smtClean="0"/>
              <a:t>TR-Result to send back the result of a previously initiated transaction, and </a:t>
            </a:r>
          </a:p>
          <a:p>
            <a:pPr lvl="1"/>
            <a:r>
              <a:rPr lang="en-US" dirty="0" smtClean="0"/>
              <a:t>TR-Abort to abort an existing transaction. </a:t>
            </a:r>
          </a:p>
          <a:p>
            <a:r>
              <a:rPr lang="en-US" dirty="0" smtClean="0"/>
              <a:t>The PDUs exchanged between two WTP entities for normal transactions are </a:t>
            </a:r>
          </a:p>
          <a:p>
            <a:pPr lvl="1"/>
            <a:r>
              <a:rPr lang="en-US" dirty="0" smtClean="0"/>
              <a:t>The invoke PDU, </a:t>
            </a:r>
            <a:r>
              <a:rPr lang="en-US" dirty="0" err="1" smtClean="0"/>
              <a:t>ack</a:t>
            </a:r>
            <a:r>
              <a:rPr lang="en-US" dirty="0" smtClean="0"/>
              <a:t> PDU, and result PDU.</a:t>
            </a:r>
          </a:p>
          <a:p>
            <a:r>
              <a:rPr lang="en-US" dirty="0" smtClean="0"/>
              <a:t>A special feature of WTP is its ability to provide a user acknowledgement or, alternatively, an automatic acknowledgement by the WTP entity.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transaction protocol (</a:t>
            </a:r>
            <a:r>
              <a:rPr lang="en-US" b="1" dirty="0" err="1" smtClean="0"/>
              <a:t>Contd</a:t>
            </a:r>
            <a:r>
              <a:rPr lang="en-US" b="1" dirty="0" smtClean="0"/>
              <a:t>…)</a:t>
            </a:r>
            <a:br>
              <a:rPr lang="en-US" b="1" dirty="0" smtClean="0"/>
            </a:br>
            <a:r>
              <a:rPr lang="en-US" b="1" dirty="0" smtClean="0"/>
              <a:t>Class 0</a:t>
            </a:r>
            <a:endParaRPr lang="en-US" dirty="0"/>
          </a:p>
        </p:txBody>
      </p:sp>
      <p:sp>
        <p:nvSpPr>
          <p:cNvPr id="3" name="Content Placeholder 2"/>
          <p:cNvSpPr>
            <a:spLocks noGrp="1"/>
          </p:cNvSpPr>
          <p:nvPr>
            <p:ph sz="quarter" idx="1"/>
          </p:nvPr>
        </p:nvSpPr>
        <p:spPr>
          <a:xfrm>
            <a:off x="457200" y="1295400"/>
            <a:ext cx="8077200" cy="5410200"/>
          </a:xfrm>
        </p:spPr>
        <p:txBody>
          <a:bodyPr>
            <a:normAutofit fontScale="92500" lnSpcReduction="10000"/>
          </a:bodyPr>
          <a:lstStyle/>
          <a:p>
            <a:pPr lvl="1" algn="just"/>
            <a:r>
              <a:rPr lang="en-US" dirty="0" smtClean="0"/>
              <a:t>Class 0 offers an unreliable transaction service without a result message. </a:t>
            </a:r>
          </a:p>
          <a:p>
            <a:pPr lvl="1" algn="just"/>
            <a:r>
              <a:rPr lang="en-US" dirty="0" smtClean="0"/>
              <a:t>The transaction is stateless and cannot be aborted. </a:t>
            </a:r>
          </a:p>
          <a:p>
            <a:pPr lvl="1" algn="just"/>
            <a:r>
              <a:rPr lang="en-US" dirty="0" smtClean="0"/>
              <a:t>The service is requested with the TR-Invoke.req primitive </a:t>
            </a:r>
          </a:p>
          <a:p>
            <a:pPr lvl="1" algn="just"/>
            <a:r>
              <a:rPr lang="en-US" dirty="0" smtClean="0"/>
              <a:t>Parameters are the source </a:t>
            </a:r>
            <a:r>
              <a:rPr lang="fr-FR" dirty="0" err="1" smtClean="0"/>
              <a:t>address</a:t>
            </a:r>
            <a:r>
              <a:rPr lang="fr-FR" dirty="0" smtClean="0"/>
              <a:t> (SA), source port (SP), destination </a:t>
            </a:r>
            <a:r>
              <a:rPr lang="fr-FR" dirty="0" err="1" smtClean="0"/>
              <a:t>address</a:t>
            </a:r>
            <a:r>
              <a:rPr lang="fr-FR" dirty="0" smtClean="0"/>
              <a:t> (DA), destination port </a:t>
            </a:r>
            <a:r>
              <a:rPr lang="en-US" dirty="0" smtClean="0"/>
              <a:t>(DP) </a:t>
            </a:r>
          </a:p>
          <a:p>
            <a:pPr lvl="1" algn="just"/>
            <a:r>
              <a:rPr lang="en-US" dirty="0" smtClean="0"/>
              <a:t>The WTP layer will transmit the user data (UD) transparently to its destination. </a:t>
            </a:r>
          </a:p>
          <a:p>
            <a:pPr lvl="1" algn="just"/>
            <a:r>
              <a:rPr lang="en-US" dirty="0" smtClean="0"/>
              <a:t>The class type C indicates here class 0. </a:t>
            </a:r>
          </a:p>
          <a:p>
            <a:pPr lvl="1" algn="just"/>
            <a:r>
              <a:rPr lang="en-US" dirty="0" smtClean="0"/>
              <a:t>Finally, the transaction handle H provides a simple index to uniquely identify the transaction</a:t>
            </a:r>
          </a:p>
          <a:p>
            <a:pPr lvl="1" algn="just"/>
            <a:r>
              <a:rPr lang="en-US" dirty="0" smtClean="0"/>
              <a:t>The WTP entity at the initiator sends an invoke PDU which the responder receives</a:t>
            </a:r>
          </a:p>
          <a:p>
            <a:pPr lvl="1" algn="just"/>
            <a:r>
              <a:rPr lang="en-US" dirty="0" smtClean="0"/>
              <a:t>The WTP entity at the responder then generates a TR-Invoke.ind primitive with the same parameters as on the initiator’s side, except for H’</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dissolve">
                                      <p:cBhvr>
                                        <p:cTn id="10" dur="500"/>
                                        <p:tgtEl>
                                          <p:spTgt spid="3">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dissolv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transaction protocol (</a:t>
            </a:r>
            <a:r>
              <a:rPr lang="en-US" b="1" dirty="0" err="1" smtClean="0"/>
              <a:t>Contd</a:t>
            </a:r>
            <a:r>
              <a:rPr lang="en-US" b="1" dirty="0" smtClean="0"/>
              <a:t>…)</a:t>
            </a:r>
            <a:br>
              <a:rPr lang="en-US" b="1" dirty="0" smtClean="0"/>
            </a:br>
            <a:r>
              <a:rPr lang="en-US" b="1" dirty="0" smtClean="0"/>
              <a:t>Class 0</a:t>
            </a:r>
            <a:endParaRPr lang="en-US" dirty="0"/>
          </a:p>
        </p:txBody>
      </p:sp>
      <p:sp>
        <p:nvSpPr>
          <p:cNvPr id="3" name="Content Placeholder 2"/>
          <p:cNvSpPr>
            <a:spLocks noGrp="1"/>
          </p:cNvSpPr>
          <p:nvPr>
            <p:ph sz="quarter" idx="1"/>
          </p:nvPr>
        </p:nvSpPr>
        <p:spPr/>
        <p:txBody>
          <a:bodyPr>
            <a:normAutofit/>
          </a:bodyPr>
          <a:lstStyle/>
          <a:p>
            <a:r>
              <a:rPr lang="en-US" dirty="0" smtClean="0"/>
              <a:t>In this class, the responder does not acknowledge the message and the initiator does not perform any retransmission. </a:t>
            </a:r>
          </a:p>
          <a:p>
            <a:r>
              <a:rPr lang="en-US" dirty="0" smtClean="0"/>
              <a:t>WTP class 0 augments the transaction service with a simple datagram like service for occasional use by higher layers.</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828800" y="3962400"/>
            <a:ext cx="6830483" cy="2133600"/>
          </a:xfrm>
          <a:prstGeom prst="rect">
            <a:avLst/>
          </a:prstGeom>
          <a:noFill/>
          <a:ln w="9525">
            <a:noFill/>
            <a:miter lim="800000"/>
            <a:headEnd/>
            <a:tailEnd/>
          </a:ln>
        </p:spPr>
      </p:pic>
      <p:sp>
        <p:nvSpPr>
          <p:cNvPr id="5" name="Rectangle 4"/>
          <p:cNvSpPr/>
          <p:nvPr/>
        </p:nvSpPr>
        <p:spPr>
          <a:xfrm>
            <a:off x="609600" y="5638800"/>
            <a:ext cx="1752600" cy="646331"/>
          </a:xfrm>
          <a:prstGeom prst="rect">
            <a:avLst/>
          </a:prstGeom>
        </p:spPr>
        <p:txBody>
          <a:bodyPr wrap="square">
            <a:spAutoFit/>
          </a:bodyPr>
          <a:lstStyle/>
          <a:p>
            <a:r>
              <a:rPr lang="en-US" dirty="0" smtClean="0">
                <a:solidFill>
                  <a:schemeClr val="accent1"/>
                </a:solidFill>
              </a:rPr>
              <a:t>Basic transaction,</a:t>
            </a:r>
          </a:p>
          <a:p>
            <a:r>
              <a:rPr lang="en-US" dirty="0" smtClean="0">
                <a:solidFill>
                  <a:schemeClr val="accent1"/>
                </a:solidFill>
              </a:rPr>
              <a:t>WTP class 0</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strVal val="#ppt_w*0.70"/>
                                          </p:val>
                                        </p:tav>
                                        <p:tav tm="100000">
                                          <p:val>
                                            <p:strVal val="#ppt_w"/>
                                          </p:val>
                                        </p:tav>
                                      </p:tavLst>
                                    </p:anim>
                                    <p:anim calcmode="lin" valueType="num">
                                      <p:cBhvr>
                                        <p:cTn id="8" dur="1000" fill="hold"/>
                                        <p:tgtEl>
                                          <p:spTgt spid="7170"/>
                                        </p:tgtEl>
                                        <p:attrNameLst>
                                          <p:attrName>ppt_h</p:attrName>
                                        </p:attrNameLst>
                                      </p:cBhvr>
                                      <p:tavLst>
                                        <p:tav tm="0">
                                          <p:val>
                                            <p:strVal val="#ppt_h"/>
                                          </p:val>
                                        </p:tav>
                                        <p:tav tm="100000">
                                          <p:val>
                                            <p:strVal val="#ppt_h"/>
                                          </p:val>
                                        </p:tav>
                                      </p:tavLst>
                                    </p:anim>
                                    <p:animEffect transition="in" filter="fade">
                                      <p:cBhvr>
                                        <p:cTn id="9"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transaction protocol (</a:t>
            </a:r>
            <a:r>
              <a:rPr lang="en-US" b="1" dirty="0" err="1" smtClean="0"/>
              <a:t>Contd</a:t>
            </a:r>
            <a:r>
              <a:rPr lang="en-US" b="1" dirty="0" smtClean="0"/>
              <a:t>…)</a:t>
            </a:r>
            <a:br>
              <a:rPr lang="en-US" b="1" dirty="0" smtClean="0"/>
            </a:br>
            <a:r>
              <a:rPr lang="en-US" b="1" dirty="0" smtClean="0"/>
              <a:t>Class 1</a:t>
            </a:r>
            <a:endParaRPr lang="en-US" b="1" dirty="0"/>
          </a:p>
        </p:txBody>
      </p:sp>
      <p:sp>
        <p:nvSpPr>
          <p:cNvPr id="3" name="Content Placeholder 2"/>
          <p:cNvSpPr>
            <a:spLocks noGrp="1"/>
          </p:cNvSpPr>
          <p:nvPr>
            <p:ph sz="quarter" idx="1"/>
          </p:nvPr>
        </p:nvSpPr>
        <p:spPr>
          <a:xfrm>
            <a:off x="990600" y="3048000"/>
            <a:ext cx="7696200" cy="4038600"/>
          </a:xfrm>
        </p:spPr>
        <p:txBody>
          <a:bodyPr>
            <a:normAutofit fontScale="70000" lnSpcReduction="20000"/>
          </a:bodyPr>
          <a:lstStyle/>
          <a:p>
            <a:pPr algn="just"/>
            <a:r>
              <a:rPr lang="en-US" dirty="0" smtClean="0"/>
              <a:t>Class 1 offers a reliable transaction service but without a result message. </a:t>
            </a:r>
          </a:p>
          <a:p>
            <a:pPr algn="just"/>
            <a:r>
              <a:rPr lang="en-US" dirty="0" smtClean="0"/>
              <a:t>the initiator sends an invoke PDU after a TR-Invoke.req from a higher layer.</a:t>
            </a:r>
          </a:p>
          <a:p>
            <a:pPr algn="just"/>
            <a:r>
              <a:rPr lang="en-US" dirty="0" smtClean="0"/>
              <a:t>This time, class equals ‘1’, and no user acknowledgement has been selected as</a:t>
            </a:r>
          </a:p>
          <a:p>
            <a:pPr algn="just"/>
            <a:r>
              <a:rPr lang="en-US" dirty="0" smtClean="0"/>
              <a:t>The responder signals the incoming invoke PDU via the TR-Invoke.ind primitive to the higher layer and acknowledges automatically without user intervention. </a:t>
            </a:r>
          </a:p>
          <a:p>
            <a:pPr algn="just"/>
            <a:r>
              <a:rPr lang="en-US" dirty="0" smtClean="0"/>
              <a:t>The specification also allows the user on the responder’s side to acknowledge, but this acknowledgement is not required. </a:t>
            </a:r>
          </a:p>
          <a:p>
            <a:pPr algn="just"/>
            <a:r>
              <a:rPr lang="en-US" dirty="0" smtClean="0"/>
              <a:t>For the initiator the transaction ends with the reception of the acknowledgement. </a:t>
            </a:r>
          </a:p>
          <a:p>
            <a:pPr algn="just"/>
            <a:r>
              <a:rPr lang="en-US" dirty="0" smtClean="0"/>
              <a:t>The responder keeps the transaction state for some time to be able to retransmit the acknowledgement if it receives the same invoke PDU again indicating a loss of the acknowledgement.</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438400" y="892182"/>
            <a:ext cx="6400800" cy="2212968"/>
          </a:xfrm>
          <a:prstGeom prst="rect">
            <a:avLst/>
          </a:prstGeom>
          <a:noFill/>
          <a:ln w="9525">
            <a:noFill/>
            <a:miter lim="800000"/>
            <a:headEnd/>
            <a:tailEnd/>
          </a:ln>
        </p:spPr>
      </p:pic>
      <p:sp>
        <p:nvSpPr>
          <p:cNvPr id="5" name="Rectangle 4"/>
          <p:cNvSpPr/>
          <p:nvPr/>
        </p:nvSpPr>
        <p:spPr>
          <a:xfrm>
            <a:off x="381000" y="1600200"/>
            <a:ext cx="1981200" cy="923330"/>
          </a:xfrm>
          <a:prstGeom prst="rect">
            <a:avLst/>
          </a:prstGeom>
        </p:spPr>
        <p:txBody>
          <a:bodyPr wrap="square">
            <a:spAutoFit/>
          </a:bodyPr>
          <a:lstStyle/>
          <a:p>
            <a:r>
              <a:rPr lang="en-US" dirty="0" smtClean="0">
                <a:solidFill>
                  <a:schemeClr val="accent1"/>
                </a:solidFill>
              </a:rPr>
              <a:t>Basic transaction,</a:t>
            </a:r>
          </a:p>
          <a:p>
            <a:r>
              <a:rPr lang="en-US" dirty="0" smtClean="0">
                <a:solidFill>
                  <a:schemeClr val="accent1"/>
                </a:solidFill>
              </a:rPr>
              <a:t>WTP class 1, no user</a:t>
            </a:r>
          </a:p>
          <a:p>
            <a:r>
              <a:rPr lang="en-US" dirty="0" smtClean="0">
                <a:solidFill>
                  <a:schemeClr val="accent1"/>
                </a:solidFill>
              </a:rPr>
              <a:t>acknowledgement</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transaction protocol (</a:t>
            </a:r>
            <a:r>
              <a:rPr lang="en-US" b="1" dirty="0" err="1" smtClean="0"/>
              <a:t>Contd</a:t>
            </a:r>
            <a:r>
              <a:rPr lang="en-US" b="1" dirty="0" smtClean="0"/>
              <a:t>…)</a:t>
            </a:r>
            <a:br>
              <a:rPr lang="en-US" b="1" dirty="0" smtClean="0"/>
            </a:br>
            <a:r>
              <a:rPr lang="en-US" b="1" dirty="0" smtClean="0"/>
              <a:t>Class 1</a:t>
            </a:r>
            <a:endParaRPr lang="en-US" dirty="0"/>
          </a:p>
        </p:txBody>
      </p:sp>
      <p:sp>
        <p:nvSpPr>
          <p:cNvPr id="3" name="Content Placeholder 2"/>
          <p:cNvSpPr>
            <a:spLocks noGrp="1"/>
          </p:cNvSpPr>
          <p:nvPr>
            <p:ph sz="quarter" idx="1"/>
          </p:nvPr>
        </p:nvSpPr>
        <p:spPr>
          <a:xfrm>
            <a:off x="914400" y="1295400"/>
            <a:ext cx="7772400" cy="5410200"/>
          </a:xfrm>
        </p:spPr>
        <p:txBody>
          <a:bodyPr>
            <a:normAutofit/>
          </a:bodyPr>
          <a:lstStyle/>
          <a:p>
            <a:pPr algn="just"/>
            <a:r>
              <a:rPr lang="en-US" sz="2400" dirty="0" smtClean="0"/>
              <a:t>Initiator’s side requests a user acknowledgement on the responder’s side, the sequence diagram looks like Figure</a:t>
            </a:r>
          </a:p>
          <a:p>
            <a:pPr algn="just"/>
            <a:endParaRPr lang="en-US" sz="2400" dirty="0" smtClean="0"/>
          </a:p>
          <a:p>
            <a:pPr algn="just"/>
            <a:endParaRPr lang="en-US" sz="2400" dirty="0" smtClean="0"/>
          </a:p>
          <a:p>
            <a:pPr algn="just"/>
            <a:endParaRPr lang="en-US" sz="2400" dirty="0" smtClean="0"/>
          </a:p>
          <a:p>
            <a:pPr algn="just"/>
            <a:endParaRPr lang="en-US" sz="2400" dirty="0" smtClean="0"/>
          </a:p>
          <a:p>
            <a:pPr lvl="1" algn="just"/>
            <a:endParaRPr lang="en-US" sz="2100" dirty="0" smtClean="0"/>
          </a:p>
          <a:p>
            <a:pPr lvl="1" algn="just"/>
            <a:r>
              <a:rPr lang="en-US" sz="2100" dirty="0" smtClean="0"/>
              <a:t>Now the WTP entity on the responder’s side does not send an acknowledgement automatically, but waits for the TR-Invoke.res service primitive from the user. </a:t>
            </a:r>
          </a:p>
          <a:p>
            <a:pPr lvl="1" algn="just"/>
            <a:r>
              <a:rPr lang="en-US" sz="2100" dirty="0" smtClean="0"/>
              <a:t>This service primitive must have the appropriate local handle H’ for identification of the right transaction. </a:t>
            </a:r>
          </a:p>
          <a:p>
            <a:pPr lvl="1" algn="just"/>
            <a:r>
              <a:rPr lang="en-US" sz="2100" dirty="0" smtClean="0"/>
              <a:t>The WTP entity can now send the </a:t>
            </a:r>
            <a:r>
              <a:rPr lang="en-US" sz="2100" dirty="0" err="1" smtClean="0"/>
              <a:t>ack</a:t>
            </a:r>
            <a:r>
              <a:rPr lang="en-US" sz="2100" dirty="0" smtClean="0"/>
              <a:t> PDU. </a:t>
            </a:r>
            <a:endParaRPr lang="en-US" sz="2100" dirty="0"/>
          </a:p>
        </p:txBody>
      </p:sp>
      <p:pic>
        <p:nvPicPr>
          <p:cNvPr id="6147" name="Picture 3"/>
          <p:cNvPicPr>
            <a:picLocks noChangeAspect="1" noChangeArrowheads="1"/>
          </p:cNvPicPr>
          <p:nvPr/>
        </p:nvPicPr>
        <p:blipFill>
          <a:blip r:embed="rId2" cstate="print"/>
          <a:srcRect/>
          <a:stretch>
            <a:fillRect/>
          </a:stretch>
        </p:blipFill>
        <p:spPr bwMode="auto">
          <a:xfrm>
            <a:off x="2362200" y="2133600"/>
            <a:ext cx="4876800" cy="2149642"/>
          </a:xfrm>
          <a:prstGeom prst="rect">
            <a:avLst/>
          </a:prstGeom>
          <a:noFill/>
          <a:ln w="9525">
            <a:noFill/>
            <a:miter lim="800000"/>
            <a:headEnd/>
            <a:tailEnd/>
          </a:ln>
        </p:spPr>
      </p:pic>
      <p:sp>
        <p:nvSpPr>
          <p:cNvPr id="7" name="Rectangle 6"/>
          <p:cNvSpPr/>
          <p:nvPr/>
        </p:nvSpPr>
        <p:spPr>
          <a:xfrm>
            <a:off x="304800" y="2590800"/>
            <a:ext cx="2209800" cy="923330"/>
          </a:xfrm>
          <a:prstGeom prst="rect">
            <a:avLst/>
          </a:prstGeom>
        </p:spPr>
        <p:txBody>
          <a:bodyPr wrap="square">
            <a:spAutoFit/>
          </a:bodyPr>
          <a:lstStyle/>
          <a:p>
            <a:r>
              <a:rPr lang="en-US" dirty="0" smtClean="0">
                <a:solidFill>
                  <a:schemeClr val="accent1"/>
                </a:solidFill>
              </a:rPr>
              <a:t>Basic transaction,</a:t>
            </a:r>
          </a:p>
          <a:p>
            <a:r>
              <a:rPr lang="en-US" dirty="0" smtClean="0">
                <a:solidFill>
                  <a:schemeClr val="accent1"/>
                </a:solidFill>
              </a:rPr>
              <a:t>WTP class 1, with user</a:t>
            </a:r>
          </a:p>
          <a:p>
            <a:r>
              <a:rPr lang="en-US" dirty="0" smtClean="0">
                <a:solidFill>
                  <a:schemeClr val="accent1"/>
                </a:solidFill>
              </a:rPr>
              <a:t>acknowledgement</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Snooping TCP</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transaction protocol (</a:t>
            </a:r>
            <a:r>
              <a:rPr lang="en-US" b="1" dirty="0" err="1" smtClean="0"/>
              <a:t>Contd</a:t>
            </a:r>
            <a:r>
              <a:rPr lang="en-US" b="1" dirty="0" smtClean="0"/>
              <a:t>…)</a:t>
            </a:r>
            <a:br>
              <a:rPr lang="en-US" b="1" dirty="0" smtClean="0"/>
            </a:br>
            <a:r>
              <a:rPr lang="en-US" b="1" dirty="0" smtClean="0"/>
              <a:t>Class 2</a:t>
            </a:r>
            <a:endParaRPr lang="en-US" dirty="0"/>
          </a:p>
        </p:txBody>
      </p:sp>
      <p:sp>
        <p:nvSpPr>
          <p:cNvPr id="3" name="Content Placeholder 2"/>
          <p:cNvSpPr>
            <a:spLocks noGrp="1"/>
          </p:cNvSpPr>
          <p:nvPr>
            <p:ph sz="quarter" idx="1"/>
          </p:nvPr>
        </p:nvSpPr>
        <p:spPr/>
        <p:txBody>
          <a:bodyPr>
            <a:normAutofit/>
          </a:bodyPr>
          <a:lstStyle/>
          <a:p>
            <a:pPr algn="just"/>
            <a:r>
              <a:rPr lang="en-US" dirty="0" smtClean="0"/>
              <a:t>Class 2 transaction service provides the classic reliable request/response transaction</a:t>
            </a:r>
          </a:p>
          <a:p>
            <a:pPr algn="just"/>
            <a:r>
              <a:rPr lang="en-US" dirty="0" smtClean="0"/>
              <a:t>Figure shows the basic transaction of class 2 without-user acknowledgement.</a:t>
            </a:r>
          </a:p>
        </p:txBody>
      </p:sp>
      <p:pic>
        <p:nvPicPr>
          <p:cNvPr id="8194" name="Picture 2"/>
          <p:cNvPicPr>
            <a:picLocks noChangeAspect="1" noChangeArrowheads="1"/>
          </p:cNvPicPr>
          <p:nvPr/>
        </p:nvPicPr>
        <p:blipFill>
          <a:blip r:embed="rId2" cstate="print"/>
          <a:srcRect/>
          <a:stretch>
            <a:fillRect/>
          </a:stretch>
        </p:blipFill>
        <p:spPr bwMode="auto">
          <a:xfrm>
            <a:off x="2057400" y="3059472"/>
            <a:ext cx="5791200" cy="3798529"/>
          </a:xfrm>
          <a:prstGeom prst="rect">
            <a:avLst/>
          </a:prstGeom>
          <a:noFill/>
          <a:ln w="9525">
            <a:noFill/>
            <a:miter lim="800000"/>
            <a:headEnd/>
            <a:tailEnd/>
          </a:ln>
        </p:spPr>
      </p:pic>
      <p:sp>
        <p:nvSpPr>
          <p:cNvPr id="5" name="Rectangle 4"/>
          <p:cNvSpPr/>
          <p:nvPr/>
        </p:nvSpPr>
        <p:spPr>
          <a:xfrm>
            <a:off x="304800" y="3886200"/>
            <a:ext cx="1905000" cy="1200329"/>
          </a:xfrm>
          <a:prstGeom prst="rect">
            <a:avLst/>
          </a:prstGeom>
        </p:spPr>
        <p:txBody>
          <a:bodyPr wrap="square">
            <a:spAutoFit/>
          </a:bodyPr>
          <a:lstStyle/>
          <a:p>
            <a:r>
              <a:rPr lang="en-US" dirty="0" smtClean="0">
                <a:solidFill>
                  <a:schemeClr val="accent1"/>
                </a:solidFill>
              </a:rPr>
              <a:t>Basic transaction,</a:t>
            </a:r>
          </a:p>
          <a:p>
            <a:r>
              <a:rPr lang="en-US" dirty="0" smtClean="0">
                <a:solidFill>
                  <a:schemeClr val="accent1"/>
                </a:solidFill>
              </a:rPr>
              <a:t>WTP class 2, </a:t>
            </a:r>
            <a:r>
              <a:rPr lang="en-US" smtClean="0">
                <a:solidFill>
                  <a:schemeClr val="accent1"/>
                </a:solidFill>
              </a:rPr>
              <a:t>with </a:t>
            </a:r>
            <a:r>
              <a:rPr lang="en-US" smtClean="0">
                <a:solidFill>
                  <a:schemeClr val="accent1"/>
                </a:solidFill>
              </a:rPr>
              <a:t>no user</a:t>
            </a:r>
            <a:endParaRPr lang="en-US" dirty="0" smtClean="0">
              <a:solidFill>
                <a:schemeClr val="accent1"/>
              </a:solidFill>
            </a:endParaRPr>
          </a:p>
          <a:p>
            <a:r>
              <a:rPr lang="en-US" dirty="0" smtClean="0">
                <a:solidFill>
                  <a:schemeClr val="accent1"/>
                </a:solidFill>
              </a:rPr>
              <a:t>acknowledgement</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transaction protocol (</a:t>
            </a:r>
            <a:r>
              <a:rPr lang="en-US" b="1" dirty="0" err="1" smtClean="0"/>
              <a:t>Contd</a:t>
            </a:r>
            <a:r>
              <a:rPr lang="en-US" b="1" dirty="0" smtClean="0"/>
              <a:t>…)</a:t>
            </a:r>
            <a:br>
              <a:rPr lang="en-US" b="1" dirty="0" smtClean="0"/>
            </a:br>
            <a:r>
              <a:rPr lang="en-US" b="1" dirty="0" smtClean="0"/>
              <a:t>Class 2</a:t>
            </a:r>
            <a:endParaRPr lang="en-US" dirty="0"/>
          </a:p>
        </p:txBody>
      </p:sp>
      <p:sp>
        <p:nvSpPr>
          <p:cNvPr id="3" name="Content Placeholder 2"/>
          <p:cNvSpPr>
            <a:spLocks noGrp="1"/>
          </p:cNvSpPr>
          <p:nvPr>
            <p:ph sz="quarter" idx="1"/>
          </p:nvPr>
        </p:nvSpPr>
        <p:spPr>
          <a:xfrm>
            <a:off x="381000" y="1219200"/>
            <a:ext cx="7772400" cy="5105400"/>
          </a:xfrm>
        </p:spPr>
        <p:txBody>
          <a:bodyPr>
            <a:normAutofit fontScale="92500" lnSpcReduction="10000"/>
          </a:bodyPr>
          <a:lstStyle/>
          <a:p>
            <a:pPr lvl="1" algn="just"/>
            <a:r>
              <a:rPr lang="en-US" dirty="0" smtClean="0"/>
              <a:t>Here, a user on the initiator’s side requests the service and the WTP entity sends the invoke PDU to the responder. The WTP entity on the responder’s side indicates the request with the TR-Invoke.ind primitive to a user. </a:t>
            </a:r>
          </a:p>
          <a:p>
            <a:pPr lvl="1" algn="just"/>
            <a:r>
              <a:rPr lang="en-US" dirty="0" smtClean="0"/>
              <a:t>The responder now waits for the processing of the request, the user on the responder’s side can finally give the result UD* to the WTP entity on the responder side using TR-Result.req</a:t>
            </a:r>
          </a:p>
          <a:p>
            <a:pPr lvl="1" algn="just"/>
            <a:r>
              <a:rPr lang="en-US" dirty="0" smtClean="0"/>
              <a:t>The result PDU can now be sent back to the initiator, which implicitly acknowledges the invoke PDU. </a:t>
            </a:r>
          </a:p>
          <a:p>
            <a:pPr lvl="1" algn="just"/>
            <a:r>
              <a:rPr lang="en-US" dirty="0" smtClean="0"/>
              <a:t>The initiator can indicate the successful transmission of the invoke message and the result with the two service primitives </a:t>
            </a:r>
          </a:p>
          <a:p>
            <a:pPr lvl="1" algn="just"/>
            <a:r>
              <a:rPr lang="en-US" dirty="0" smtClean="0"/>
              <a:t>TR-Invoke.cnf and TR-Result.ind. </a:t>
            </a:r>
          </a:p>
          <a:p>
            <a:pPr lvl="1" algn="just"/>
            <a:r>
              <a:rPr lang="en-US" dirty="0" smtClean="0"/>
              <a:t>A user may respond to this result with TR-Result.res</a:t>
            </a:r>
          </a:p>
          <a:p>
            <a:pPr lvl="1" algn="just"/>
            <a:r>
              <a:rPr lang="en-US" dirty="0" smtClean="0"/>
              <a:t>An acknowledgement PDU is then generated which finally triggers the TR-Result.cnf primitive on the responder’s side. </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transaction protocol (</a:t>
            </a:r>
            <a:r>
              <a:rPr lang="en-US" b="1" dirty="0" err="1" smtClean="0"/>
              <a:t>Contd</a:t>
            </a:r>
            <a:r>
              <a:rPr lang="en-US" b="1" dirty="0" smtClean="0"/>
              <a:t>…)</a:t>
            </a:r>
            <a:br>
              <a:rPr lang="en-US" b="1" dirty="0" smtClean="0"/>
            </a:br>
            <a:r>
              <a:rPr lang="en-US" b="1" dirty="0" smtClean="0"/>
              <a:t>Class 2</a:t>
            </a:r>
            <a:endParaRPr lang="en-US" dirty="0"/>
          </a:p>
        </p:txBody>
      </p:sp>
      <p:sp>
        <p:nvSpPr>
          <p:cNvPr id="3" name="Content Placeholder 2"/>
          <p:cNvSpPr>
            <a:spLocks noGrp="1"/>
          </p:cNvSpPr>
          <p:nvPr>
            <p:ph sz="quarter" idx="1"/>
          </p:nvPr>
        </p:nvSpPr>
        <p:spPr>
          <a:xfrm>
            <a:off x="685800" y="1219200"/>
            <a:ext cx="7772400" cy="2438400"/>
          </a:xfrm>
        </p:spPr>
        <p:txBody>
          <a:bodyPr>
            <a:normAutofit fontScale="85000" lnSpcReduction="20000"/>
          </a:bodyPr>
          <a:lstStyle/>
          <a:p>
            <a:pPr lvl="1"/>
            <a:r>
              <a:rPr lang="en-US" dirty="0" smtClean="0"/>
              <a:t>An even more reliable service can be provided by user acknowledgement </a:t>
            </a:r>
          </a:p>
          <a:p>
            <a:pPr lvl="1"/>
            <a:r>
              <a:rPr lang="en-US" dirty="0" smtClean="0"/>
              <a:t>The time-sequence diagram looks different</a:t>
            </a:r>
          </a:p>
          <a:p>
            <a:pPr lvl="1"/>
            <a:r>
              <a:rPr lang="en-US" dirty="0" smtClean="0"/>
              <a:t>The user on the responder’s side now explicitly responds to the Invoke PDU using the TR-Invoke.res primitive, which triggers the TR-Invoke.cnf on the initiator’s side via an </a:t>
            </a:r>
            <a:r>
              <a:rPr lang="en-US" dirty="0" err="1" smtClean="0"/>
              <a:t>ack</a:t>
            </a:r>
            <a:r>
              <a:rPr lang="en-US" dirty="0" smtClean="0"/>
              <a:t> PDU. </a:t>
            </a:r>
          </a:p>
          <a:p>
            <a:pPr lvl="1"/>
            <a:r>
              <a:rPr lang="en-US" dirty="0" smtClean="0"/>
              <a:t>The transmission of the result is also a confirmed service, as indicated by the next four service primitives. </a:t>
            </a:r>
          </a:p>
        </p:txBody>
      </p:sp>
      <p:pic>
        <p:nvPicPr>
          <p:cNvPr id="9218" name="Picture 2"/>
          <p:cNvPicPr>
            <a:picLocks noChangeAspect="1" noChangeArrowheads="1"/>
          </p:cNvPicPr>
          <p:nvPr/>
        </p:nvPicPr>
        <p:blipFill>
          <a:blip r:embed="rId2" cstate="print"/>
          <a:srcRect/>
          <a:stretch>
            <a:fillRect/>
          </a:stretch>
        </p:blipFill>
        <p:spPr bwMode="auto">
          <a:xfrm>
            <a:off x="3124200" y="3429000"/>
            <a:ext cx="5224097" cy="3505200"/>
          </a:xfrm>
          <a:prstGeom prst="rect">
            <a:avLst/>
          </a:prstGeom>
          <a:noFill/>
          <a:ln w="9525">
            <a:noFill/>
            <a:miter lim="800000"/>
            <a:headEnd/>
            <a:tailEnd/>
          </a:ln>
        </p:spPr>
      </p:pic>
      <p:sp>
        <p:nvSpPr>
          <p:cNvPr id="5" name="Rectangle 4"/>
          <p:cNvSpPr/>
          <p:nvPr/>
        </p:nvSpPr>
        <p:spPr>
          <a:xfrm>
            <a:off x="762000" y="4724400"/>
            <a:ext cx="2438400" cy="923330"/>
          </a:xfrm>
          <a:prstGeom prst="rect">
            <a:avLst/>
          </a:prstGeom>
        </p:spPr>
        <p:txBody>
          <a:bodyPr wrap="square">
            <a:spAutoFit/>
          </a:bodyPr>
          <a:lstStyle/>
          <a:p>
            <a:r>
              <a:rPr lang="en-US" dirty="0" smtClean="0">
                <a:solidFill>
                  <a:schemeClr val="accent1"/>
                </a:solidFill>
              </a:rPr>
              <a:t>Basic transaction,</a:t>
            </a:r>
          </a:p>
          <a:p>
            <a:r>
              <a:rPr lang="en-US" dirty="0" smtClean="0">
                <a:solidFill>
                  <a:schemeClr val="accent1"/>
                </a:solidFill>
              </a:rPr>
              <a:t>WTP class 2, with user</a:t>
            </a:r>
          </a:p>
          <a:p>
            <a:r>
              <a:rPr lang="en-US" dirty="0" smtClean="0">
                <a:solidFill>
                  <a:schemeClr val="accent1"/>
                </a:solidFill>
              </a:rPr>
              <a:t>acknowledgement</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Wireless transaction protocol (</a:t>
            </a:r>
            <a:r>
              <a:rPr lang="en-US" b="1" dirty="0" err="1" smtClean="0"/>
              <a:t>Contd</a:t>
            </a:r>
            <a:r>
              <a:rPr lang="en-US" b="1" dirty="0" smtClean="0"/>
              <a:t>…)</a:t>
            </a:r>
            <a:br>
              <a:rPr lang="en-US" b="1" dirty="0" smtClean="0"/>
            </a:br>
            <a:r>
              <a:rPr lang="en-US" b="1" dirty="0" smtClean="0"/>
              <a:t>Class 2</a:t>
            </a:r>
            <a:endParaRPr lang="en-US" dirty="0"/>
          </a:p>
        </p:txBody>
      </p:sp>
      <p:sp>
        <p:nvSpPr>
          <p:cNvPr id="3" name="Content Placeholder 2"/>
          <p:cNvSpPr>
            <a:spLocks noGrp="1"/>
          </p:cNvSpPr>
          <p:nvPr>
            <p:ph sz="quarter" idx="1"/>
          </p:nvPr>
        </p:nvSpPr>
        <p:spPr>
          <a:xfrm>
            <a:off x="609600" y="1143000"/>
            <a:ext cx="7772400" cy="2286000"/>
          </a:xfrm>
        </p:spPr>
        <p:txBody>
          <a:bodyPr>
            <a:normAutofit fontScale="92500" lnSpcReduction="10000"/>
          </a:bodyPr>
          <a:lstStyle/>
          <a:p>
            <a:pPr lvl="1" algn="just"/>
            <a:r>
              <a:rPr lang="en-US" dirty="0" smtClean="0"/>
              <a:t>If the calculation of the result takes some time, the responder can put the initiator on “hold on” to prevent a retransmission of the invoke PDU</a:t>
            </a:r>
          </a:p>
          <a:p>
            <a:pPr lvl="1" algn="just"/>
            <a:r>
              <a:rPr lang="en-US" dirty="0" smtClean="0"/>
              <a:t>After a time-out, the responder automatically generates an acknowledgement for the Invoke PDU. </a:t>
            </a:r>
          </a:p>
          <a:p>
            <a:pPr lvl="1" algn="just"/>
            <a:r>
              <a:rPr lang="en-US" dirty="0" smtClean="0"/>
              <a:t>After more time, the result PDU can be sent to the initiator as already explained.</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2667000" y="3268501"/>
            <a:ext cx="5623718" cy="3513299"/>
          </a:xfrm>
          <a:prstGeom prst="rect">
            <a:avLst/>
          </a:prstGeom>
          <a:noFill/>
          <a:ln w="9525">
            <a:noFill/>
            <a:miter lim="800000"/>
            <a:headEnd/>
            <a:tailEnd/>
          </a:ln>
        </p:spPr>
      </p:pic>
      <p:sp>
        <p:nvSpPr>
          <p:cNvPr id="5" name="Rectangle 4"/>
          <p:cNvSpPr/>
          <p:nvPr/>
        </p:nvSpPr>
        <p:spPr>
          <a:xfrm>
            <a:off x="228600" y="4495800"/>
            <a:ext cx="2362200" cy="923330"/>
          </a:xfrm>
          <a:prstGeom prst="rect">
            <a:avLst/>
          </a:prstGeom>
        </p:spPr>
        <p:txBody>
          <a:bodyPr wrap="square">
            <a:spAutoFit/>
          </a:bodyPr>
          <a:lstStyle/>
          <a:p>
            <a:r>
              <a:rPr lang="en-US" dirty="0" smtClean="0">
                <a:solidFill>
                  <a:schemeClr val="accent1"/>
                </a:solidFill>
              </a:rPr>
              <a:t>WTP class 2 transaction</a:t>
            </a:r>
          </a:p>
          <a:p>
            <a:r>
              <a:rPr lang="en-US" dirty="0" smtClean="0">
                <a:solidFill>
                  <a:schemeClr val="accent1"/>
                </a:solidFill>
              </a:rPr>
              <a:t>with “hold on”, no user</a:t>
            </a:r>
          </a:p>
          <a:p>
            <a:r>
              <a:rPr lang="en-US" dirty="0" smtClean="0">
                <a:solidFill>
                  <a:schemeClr val="accent1"/>
                </a:solidFill>
              </a:rPr>
              <a:t>acknowledgement</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Wireless Session Protocol</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session protocol</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The wireless session protocol (WSP) has been designed to operate on top of the datagram service WDP or the transaction service WTP</a:t>
            </a:r>
          </a:p>
          <a:p>
            <a:r>
              <a:rPr lang="en-US" dirty="0" smtClean="0"/>
              <a:t>WSP offers features needed for content exchange between cooperating clients and servers:</a:t>
            </a:r>
          </a:p>
          <a:p>
            <a:r>
              <a:rPr lang="en-US" dirty="0" smtClean="0"/>
              <a:t>Session management: </a:t>
            </a:r>
          </a:p>
          <a:p>
            <a:pPr lvl="1"/>
            <a:r>
              <a:rPr lang="en-US" dirty="0" smtClean="0"/>
              <a:t>WSP introduces sessions that can be established from a client to a server and may be long lived. </a:t>
            </a:r>
          </a:p>
          <a:p>
            <a:pPr lvl="1"/>
            <a:r>
              <a:rPr lang="en-US" dirty="0" smtClean="0"/>
              <a:t>Sessions can also be released in an orderly manner. </a:t>
            </a:r>
          </a:p>
          <a:p>
            <a:pPr lvl="1"/>
            <a:r>
              <a:rPr lang="en-US" dirty="0" smtClean="0"/>
              <a:t>The capabilities of suspending and resuming a session are important to mobile applications. </a:t>
            </a:r>
          </a:p>
          <a:p>
            <a:pPr lvl="1"/>
            <a:r>
              <a:rPr lang="en-US" dirty="0" smtClean="0"/>
              <a:t>Assume a mobile device is being switched off – it would be useful for a user to be able to continue operation at exactly the point where the device was switched off. </a:t>
            </a:r>
          </a:p>
          <a:p>
            <a:pPr lvl="1"/>
            <a:r>
              <a:rPr lang="en-US" dirty="0" smtClean="0"/>
              <a:t>Session lifetime is independent of transport connection lifetime or continuous operation of a bearer network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session protocol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Capability negotiation</a:t>
            </a:r>
          </a:p>
          <a:p>
            <a:pPr lvl="1"/>
            <a:r>
              <a:rPr lang="en-US" dirty="0" smtClean="0"/>
              <a:t>Clients and servers can agree upon a common level of protocol functionality during session establishment.</a:t>
            </a:r>
          </a:p>
          <a:p>
            <a:pPr lvl="1"/>
            <a:r>
              <a:rPr lang="en-US" dirty="0" smtClean="0"/>
              <a:t>Example parameters to negotiate are maximum client SDU size, maximum outstanding requests, protocol options, and server SDU size.</a:t>
            </a:r>
          </a:p>
          <a:p>
            <a:r>
              <a:rPr lang="en-US" dirty="0" smtClean="0"/>
              <a:t>Content encoding</a:t>
            </a:r>
          </a:p>
          <a:p>
            <a:pPr lvl="1"/>
            <a:r>
              <a:rPr lang="en-US" dirty="0" smtClean="0"/>
              <a:t>WSP also defines the efficient binary encoding for the content it transfers. </a:t>
            </a:r>
          </a:p>
          <a:p>
            <a:pPr lvl="1"/>
            <a:r>
              <a:rPr lang="en-US" dirty="0" smtClean="0"/>
              <a:t>WSP offers content typing and composite objects, as explained for web browsing.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session protocol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US" dirty="0" smtClean="0"/>
              <a:t>While WSP is a general-purpose session protocol, WAP has specified the wireless session protocol/browsing (WSP/B) which comprises protocols and services most suited for browsing-type applications. </a:t>
            </a:r>
          </a:p>
          <a:p>
            <a:r>
              <a:rPr lang="en-US" dirty="0" smtClean="0"/>
              <a:t>In addition to the general features of WSP, WSP/B offers the following features adapted to web browsing:</a:t>
            </a:r>
          </a:p>
          <a:p>
            <a:r>
              <a:rPr lang="en-US" dirty="0" smtClean="0"/>
              <a:t>HTTP/1.1 functionality: </a:t>
            </a:r>
          </a:p>
          <a:p>
            <a:pPr lvl="1"/>
            <a:r>
              <a:rPr lang="en-US" dirty="0" smtClean="0"/>
              <a:t>WSP/B supports the functions HTTP/1.1 offers, such as extensible request/reply methods, composite objects, and content type negotiation. WSP/B is a binary form of HTTP/1.1.</a:t>
            </a:r>
          </a:p>
          <a:p>
            <a:pPr lvl="1"/>
            <a:r>
              <a:rPr lang="en-US" dirty="0" smtClean="0"/>
              <a:t>HTTP/1.1 content headers are used to define content type, character set encoding, languages etc., but binary encodings are defined for well-known headers to reduce protocol overheads.</a:t>
            </a:r>
          </a:p>
          <a:p>
            <a:r>
              <a:rPr lang="en-US" dirty="0" smtClean="0"/>
              <a:t>Exchange of session headers</a:t>
            </a:r>
          </a:p>
          <a:p>
            <a:pPr lvl="1"/>
            <a:r>
              <a:rPr lang="en-US" dirty="0" smtClean="0"/>
              <a:t>Client and server can exchange request/reply headers that remain constant over the lifetime of the session. </a:t>
            </a:r>
          </a:p>
          <a:p>
            <a:pPr lvl="1"/>
            <a:r>
              <a:rPr lang="en-US" dirty="0" smtClean="0"/>
              <a:t>These headers may include content types, character sets, languages, device capabilities, and other static parameters. </a:t>
            </a:r>
          </a:p>
          <a:p>
            <a:pPr lvl="1"/>
            <a:r>
              <a:rPr lang="en-US" dirty="0" smtClean="0"/>
              <a:t>WSP/B will not interpret header information but passes all headers directly to service users.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session protocol (</a:t>
            </a:r>
            <a:r>
              <a:rPr lang="en-US" dirty="0" err="1" smtClean="0"/>
              <a:t>Contd</a:t>
            </a:r>
            <a:r>
              <a:rPr lang="en-US" dirty="0" smtClean="0"/>
              <a:t>…)</a:t>
            </a:r>
            <a:endParaRPr lang="en-US" b="1" dirty="0"/>
          </a:p>
        </p:txBody>
      </p:sp>
      <p:sp>
        <p:nvSpPr>
          <p:cNvPr id="3" name="Content Placeholder 2"/>
          <p:cNvSpPr>
            <a:spLocks noGrp="1"/>
          </p:cNvSpPr>
          <p:nvPr>
            <p:ph sz="quarter" idx="1"/>
          </p:nvPr>
        </p:nvSpPr>
        <p:spPr>
          <a:xfrm>
            <a:off x="762000" y="1219200"/>
            <a:ext cx="7772400" cy="5181600"/>
          </a:xfrm>
        </p:spPr>
        <p:txBody>
          <a:bodyPr>
            <a:normAutofit fontScale="92500" lnSpcReduction="10000"/>
          </a:bodyPr>
          <a:lstStyle/>
          <a:p>
            <a:r>
              <a:rPr lang="en-US" dirty="0" smtClean="0"/>
              <a:t>Push and pull data transfer</a:t>
            </a:r>
          </a:p>
          <a:p>
            <a:pPr lvl="1"/>
            <a:r>
              <a:rPr lang="en-US" dirty="0" smtClean="0"/>
              <a:t>Pulling data from a server is the traditional mechanism of the web. This is also supported by WSP/B using the request/response mechanism from HTTP/1.1. </a:t>
            </a:r>
          </a:p>
          <a:p>
            <a:pPr lvl="1"/>
            <a:r>
              <a:rPr lang="en-US" dirty="0" smtClean="0"/>
              <a:t>Additionally, WSP/B supports three push mechanisms for data transfer: a confirmed data push within an existing session context, a non-confirmed data push within an existing session context, and a non-confirmed data push without an existing session context.</a:t>
            </a:r>
          </a:p>
          <a:p>
            <a:r>
              <a:rPr lang="en-US" dirty="0" smtClean="0"/>
              <a:t>Asynchronous requests</a:t>
            </a:r>
          </a:p>
          <a:p>
            <a:pPr lvl="1"/>
            <a:r>
              <a:rPr lang="en-US" dirty="0" smtClean="0"/>
              <a:t>Optionally, WSP/B supports a client that can send multiple requests to a server simultaneously. </a:t>
            </a:r>
          </a:p>
          <a:p>
            <a:pPr lvl="1"/>
            <a:r>
              <a:rPr lang="en-US" dirty="0" smtClean="0"/>
              <a:t>This improves efficiency for the requests and replies can now be coalesced into fewer messages. </a:t>
            </a:r>
          </a:p>
          <a:p>
            <a:pPr lvl="1"/>
            <a:r>
              <a:rPr lang="en-US" dirty="0" smtClean="0"/>
              <a:t>Latency is also improved, as each result can be sent to the client as soon as it is available.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session protocol (</a:t>
            </a:r>
            <a:r>
              <a:rPr lang="en-US" dirty="0" err="1" smtClean="0"/>
              <a:t>Contd</a:t>
            </a:r>
            <a:r>
              <a:rPr lang="en-US" dirty="0" smtClean="0"/>
              <a:t>…)</a:t>
            </a:r>
            <a:br>
              <a:rPr lang="en-US" dirty="0" smtClean="0"/>
            </a:br>
            <a:r>
              <a:rPr lang="en-US" dirty="0" smtClean="0"/>
              <a:t>WSP/B over WTP</a:t>
            </a:r>
            <a:endParaRPr lang="en-US" dirty="0"/>
          </a:p>
        </p:txBody>
      </p:sp>
      <p:sp>
        <p:nvSpPr>
          <p:cNvPr id="3" name="Content Placeholder 2"/>
          <p:cNvSpPr>
            <a:spLocks noGrp="1"/>
          </p:cNvSpPr>
          <p:nvPr>
            <p:ph sz="quarter" idx="1"/>
          </p:nvPr>
        </p:nvSpPr>
        <p:spPr>
          <a:xfrm>
            <a:off x="914400" y="1447800"/>
            <a:ext cx="7772400" cy="3048000"/>
          </a:xfrm>
        </p:spPr>
        <p:txBody>
          <a:bodyPr>
            <a:normAutofit fontScale="92500" lnSpcReduction="20000"/>
          </a:bodyPr>
          <a:lstStyle/>
          <a:p>
            <a:r>
              <a:rPr lang="en-US" dirty="0" smtClean="0"/>
              <a:t>WSP/B uses the three service classes of WTP </a:t>
            </a:r>
          </a:p>
          <a:p>
            <a:r>
              <a:rPr lang="en-US" dirty="0" smtClean="0"/>
              <a:t>Class 0 is used for unconfirmed push, session resume, and session management. </a:t>
            </a:r>
          </a:p>
          <a:p>
            <a:r>
              <a:rPr lang="en-US" dirty="0" smtClean="0"/>
              <a:t>Confirmed push uses class 1, method invocation, session resume, and session management class 2. </a:t>
            </a:r>
          </a:p>
          <a:p>
            <a:r>
              <a:rPr lang="en-US" dirty="0" smtClean="0"/>
              <a:t>The following time sequence charts will give some examples.</a:t>
            </a:r>
          </a:p>
          <a:p>
            <a:r>
              <a:rPr lang="en-US" dirty="0" smtClean="0"/>
              <a:t>Session establishment of WSP/B using WTP class 2 transactions.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0" y="4323774"/>
            <a:ext cx="5867400" cy="2486602"/>
          </a:xfrm>
          <a:prstGeom prst="rect">
            <a:avLst/>
          </a:prstGeom>
          <a:noFill/>
          <a:ln w="9525">
            <a:noFill/>
            <a:miter lim="800000"/>
            <a:headEnd/>
            <a:tailEnd/>
          </a:ln>
        </p:spPr>
      </p:pic>
      <p:sp>
        <p:nvSpPr>
          <p:cNvPr id="5" name="Rectangle 4"/>
          <p:cNvSpPr/>
          <p:nvPr/>
        </p:nvSpPr>
        <p:spPr>
          <a:xfrm>
            <a:off x="457200" y="4724400"/>
            <a:ext cx="1524000" cy="923330"/>
          </a:xfrm>
          <a:prstGeom prst="rect">
            <a:avLst/>
          </a:prstGeom>
        </p:spPr>
        <p:txBody>
          <a:bodyPr wrap="square">
            <a:spAutoFit/>
          </a:bodyPr>
          <a:lstStyle/>
          <a:p>
            <a:r>
              <a:rPr lang="en-US" dirty="0" smtClean="0">
                <a:solidFill>
                  <a:schemeClr val="accent1"/>
                </a:solidFill>
              </a:rPr>
              <a:t>WSP/B session</a:t>
            </a:r>
          </a:p>
          <a:p>
            <a:r>
              <a:rPr lang="en-US" dirty="0" smtClean="0">
                <a:solidFill>
                  <a:schemeClr val="accent1"/>
                </a:solidFill>
              </a:rPr>
              <a:t>establishment</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Snooping TCP</a:t>
            </a:r>
            <a:endParaRPr lang="en-US" dirty="0"/>
          </a:p>
        </p:txBody>
      </p:sp>
      <p:sp>
        <p:nvSpPr>
          <p:cNvPr id="3" name="Content Placeholder 2"/>
          <p:cNvSpPr>
            <a:spLocks noGrp="1"/>
          </p:cNvSpPr>
          <p:nvPr>
            <p:ph sz="quarter" idx="1"/>
          </p:nvPr>
        </p:nvSpPr>
        <p:spPr>
          <a:xfrm>
            <a:off x="914400" y="1447800"/>
            <a:ext cx="8458200" cy="5029200"/>
          </a:xfrm>
        </p:spPr>
        <p:txBody>
          <a:bodyPr>
            <a:normAutofit/>
          </a:bodyPr>
          <a:lstStyle/>
          <a:p>
            <a:r>
              <a:rPr lang="en-US" dirty="0" smtClean="0"/>
              <a:t>Transparent“ extension of TCP within the foreign agent</a:t>
            </a:r>
          </a:p>
          <a:p>
            <a:pPr lvl="2"/>
            <a:r>
              <a:rPr lang="en-US" dirty="0" smtClean="0"/>
              <a:t>buffering of packets sent to the mobile host</a:t>
            </a:r>
          </a:p>
          <a:p>
            <a:pPr lvl="2"/>
            <a:r>
              <a:rPr lang="en-US" dirty="0" smtClean="0"/>
              <a:t>lost packets on the wireless link (both directions!) will be retransmitted immediately by the mobile host or foreign agent, respectively (so called “local” retransmission)</a:t>
            </a:r>
          </a:p>
          <a:p>
            <a:pPr lvl="2"/>
            <a:r>
              <a:rPr lang="en-US" dirty="0" smtClean="0"/>
              <a:t>the foreign agent therefore “snoops” the packet flow and recognizes acknowledgements in both directions, it also filters ACKs</a:t>
            </a:r>
          </a:p>
          <a:p>
            <a:pPr lvl="2"/>
            <a:r>
              <a:rPr lang="en-US" dirty="0" smtClean="0"/>
              <a:t>changes of TCP only within the foreign agent</a:t>
            </a:r>
          </a:p>
        </p:txBody>
      </p:sp>
      <p:pic>
        <p:nvPicPr>
          <p:cNvPr id="4098" name="Picture 2"/>
          <p:cNvPicPr>
            <a:picLocks noChangeAspect="1" noChangeArrowheads="1"/>
          </p:cNvPicPr>
          <p:nvPr/>
        </p:nvPicPr>
        <p:blipFill>
          <a:blip r:embed="rId2" cstate="print"/>
          <a:srcRect/>
          <a:stretch>
            <a:fillRect/>
          </a:stretch>
        </p:blipFill>
        <p:spPr bwMode="auto">
          <a:xfrm>
            <a:off x="609600" y="4267200"/>
            <a:ext cx="7752961"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 calcmode="lin" valueType="num">
                                      <p:cBhvr>
                                        <p:cTn id="21" dur="1000" fill="hold"/>
                                        <p:tgtEl>
                                          <p:spTgt spid="4098"/>
                                        </p:tgtEl>
                                        <p:attrNameLst>
                                          <p:attrName>ppt_w</p:attrName>
                                        </p:attrNameLst>
                                      </p:cBhvr>
                                      <p:tavLst>
                                        <p:tav tm="0">
                                          <p:val>
                                            <p:strVal val="#ppt_w*0.70"/>
                                          </p:val>
                                        </p:tav>
                                        <p:tav tm="100000">
                                          <p:val>
                                            <p:strVal val="#ppt_w"/>
                                          </p:val>
                                        </p:tav>
                                      </p:tavLst>
                                    </p:anim>
                                    <p:anim calcmode="lin" valueType="num">
                                      <p:cBhvr>
                                        <p:cTn id="22" dur="1000" fill="hold"/>
                                        <p:tgtEl>
                                          <p:spTgt spid="4098"/>
                                        </p:tgtEl>
                                        <p:attrNameLst>
                                          <p:attrName>ppt_h</p:attrName>
                                        </p:attrNameLst>
                                      </p:cBhvr>
                                      <p:tavLst>
                                        <p:tav tm="0">
                                          <p:val>
                                            <p:strVal val="#ppt_h"/>
                                          </p:val>
                                        </p:tav>
                                        <p:tav tm="100000">
                                          <p:val>
                                            <p:strVal val="#ppt_h"/>
                                          </p:val>
                                        </p:tav>
                                      </p:tavLst>
                                    </p:anim>
                                    <p:animEffect transition="in" filter="fade">
                                      <p:cBhvr>
                                        <p:cTn id="23"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session protocol (</a:t>
            </a:r>
            <a:r>
              <a:rPr lang="en-US" dirty="0" err="1" smtClean="0"/>
              <a:t>Contd</a:t>
            </a:r>
            <a:r>
              <a:rPr lang="en-US" dirty="0" smtClean="0"/>
              <a:t>…)</a:t>
            </a:r>
            <a:br>
              <a:rPr lang="en-US" dirty="0" smtClean="0"/>
            </a:br>
            <a:r>
              <a:rPr lang="en-US" dirty="0" smtClean="0"/>
              <a:t>WSP/B over WTP</a:t>
            </a:r>
            <a:endParaRPr lang="en-US" dirty="0"/>
          </a:p>
        </p:txBody>
      </p:sp>
      <p:sp>
        <p:nvSpPr>
          <p:cNvPr id="3" name="Content Placeholder 2"/>
          <p:cNvSpPr>
            <a:spLocks noGrp="1"/>
          </p:cNvSpPr>
          <p:nvPr>
            <p:ph sz="quarter" idx="1"/>
          </p:nvPr>
        </p:nvSpPr>
        <p:spPr>
          <a:xfrm>
            <a:off x="609600" y="1219200"/>
            <a:ext cx="7772400" cy="5943600"/>
          </a:xfrm>
        </p:spPr>
        <p:txBody>
          <a:bodyPr>
            <a:normAutofit fontScale="70000" lnSpcReduction="20000"/>
          </a:bodyPr>
          <a:lstStyle/>
          <a:p>
            <a:pPr algn="just"/>
            <a:r>
              <a:rPr lang="en-US" dirty="0" smtClean="0"/>
              <a:t>With the S-Connect.req primitive, a client can request a new session. </a:t>
            </a:r>
          </a:p>
          <a:p>
            <a:pPr algn="just"/>
            <a:r>
              <a:rPr lang="en-US" dirty="0" smtClean="0"/>
              <a:t>Parameters are the server address (SA), the client address (CA), and the optional client header (CH) and requested capabilities (RC). </a:t>
            </a:r>
          </a:p>
          <a:p>
            <a:pPr algn="just"/>
            <a:r>
              <a:rPr lang="en-US" dirty="0" smtClean="0"/>
              <a:t>The session layer directly uses the addressing scheme of the layer below. </a:t>
            </a:r>
          </a:p>
          <a:p>
            <a:pPr algn="just"/>
            <a:r>
              <a:rPr lang="en-US" dirty="0" smtClean="0"/>
              <a:t>TR-SAP and S-SAP can be directly mapped. </a:t>
            </a:r>
          </a:p>
          <a:p>
            <a:pPr algn="just"/>
            <a:r>
              <a:rPr lang="en-US" dirty="0" smtClean="0"/>
              <a:t>A client header can comprise user-to-user information compatible with HTTP message headers. These headers can be used, throughout the session.</a:t>
            </a:r>
          </a:p>
          <a:p>
            <a:pPr algn="just"/>
            <a:r>
              <a:rPr lang="en-US" dirty="0" smtClean="0"/>
              <a:t>Interpretation is up to the user of this service. </a:t>
            </a:r>
          </a:p>
          <a:p>
            <a:pPr algn="just"/>
            <a:r>
              <a:rPr lang="en-US" dirty="0" smtClean="0"/>
              <a:t>WTP transfers the connect PDU to the server S-SAP where an S-Connect.ind primitive indicates a new session. Parameters are the same, but now the capabilities are mandatory.</a:t>
            </a:r>
          </a:p>
          <a:p>
            <a:pPr algn="just"/>
            <a:r>
              <a:rPr lang="en-US" dirty="0" smtClean="0"/>
              <a:t>If the server accepts the new session it answers with an S-Connect.res, parameters are an optional server header (SH) with the same function as the client header and the negotiated capabilities (NC) needed for capability negotiation.</a:t>
            </a:r>
          </a:p>
          <a:p>
            <a:pPr algn="just"/>
            <a:r>
              <a:rPr lang="en-US" dirty="0" smtClean="0"/>
              <a:t>WTP now transfers the </a:t>
            </a:r>
            <a:r>
              <a:rPr lang="en-US" dirty="0" err="1" smtClean="0"/>
              <a:t>connreply</a:t>
            </a:r>
            <a:r>
              <a:rPr lang="en-US" dirty="0" smtClean="0"/>
              <a:t> PDU back to the client; S-Connect.cnf confirms the session establishment and includes the server header (if present) and the negotiated capabilities from the server. </a:t>
            </a:r>
          </a:p>
          <a:p>
            <a:pPr algn="just"/>
            <a:r>
              <a:rPr lang="en-US" dirty="0" smtClean="0"/>
              <a:t>WSP/B includes several procedures to refuse a session or to abort session establishment.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linds(horizontal)">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session protocol (</a:t>
            </a:r>
            <a:r>
              <a:rPr lang="en-US" dirty="0" err="1" smtClean="0"/>
              <a:t>Contd</a:t>
            </a:r>
            <a:r>
              <a:rPr lang="en-US" dirty="0" smtClean="0"/>
              <a:t>…)</a:t>
            </a:r>
            <a:br>
              <a:rPr lang="en-US" dirty="0" smtClean="0"/>
            </a:br>
            <a:r>
              <a:rPr lang="en-US" dirty="0" smtClean="0"/>
              <a:t>WSP/B over WTP</a:t>
            </a:r>
            <a:endParaRPr lang="en-US" dirty="0"/>
          </a:p>
        </p:txBody>
      </p:sp>
      <p:sp>
        <p:nvSpPr>
          <p:cNvPr id="3" name="Content Placeholder 2"/>
          <p:cNvSpPr>
            <a:spLocks noGrp="1"/>
          </p:cNvSpPr>
          <p:nvPr>
            <p:ph sz="quarter" idx="1"/>
          </p:nvPr>
        </p:nvSpPr>
        <p:spPr>
          <a:xfrm>
            <a:off x="914400" y="1447800"/>
            <a:ext cx="7772400" cy="2057400"/>
          </a:xfrm>
        </p:spPr>
        <p:txBody>
          <a:bodyPr>
            <a:normAutofit fontScale="77500" lnSpcReduction="20000"/>
          </a:bodyPr>
          <a:lstStyle/>
          <a:p>
            <a:pPr algn="just"/>
            <a:r>
              <a:rPr lang="en-US" dirty="0" smtClean="0"/>
              <a:t>A very useful feature of WSP/B session suspension and session resume is shown in Figure </a:t>
            </a:r>
          </a:p>
          <a:p>
            <a:pPr algn="just"/>
            <a:r>
              <a:rPr lang="en-US" dirty="0" smtClean="0"/>
              <a:t>If, for example, a client notices that it will soon be unavailable, e.g., the bearer network will be unavailable due to roaming to another network or the user switches off the device, the client can suspend the session. </a:t>
            </a:r>
          </a:p>
          <a:p>
            <a:pPr algn="just"/>
            <a:r>
              <a:rPr lang="en-US" dirty="0" smtClean="0"/>
              <a:t>Session suspension will automatically abort all data transmission and freeze the current state of the session on the client and server side. </a:t>
            </a:r>
          </a:p>
        </p:txBody>
      </p:sp>
      <p:pic>
        <p:nvPicPr>
          <p:cNvPr id="2050" name="Picture 2"/>
          <p:cNvPicPr>
            <a:picLocks noChangeAspect="1" noChangeArrowheads="1"/>
          </p:cNvPicPr>
          <p:nvPr/>
        </p:nvPicPr>
        <p:blipFill>
          <a:blip r:embed="rId2" cstate="print"/>
          <a:srcRect/>
          <a:stretch>
            <a:fillRect/>
          </a:stretch>
        </p:blipFill>
        <p:spPr bwMode="auto">
          <a:xfrm>
            <a:off x="2286000" y="3353758"/>
            <a:ext cx="5257800" cy="3428042"/>
          </a:xfrm>
          <a:prstGeom prst="rect">
            <a:avLst/>
          </a:prstGeom>
          <a:noFill/>
          <a:ln w="9525">
            <a:noFill/>
            <a:miter lim="800000"/>
            <a:headEnd/>
            <a:tailEnd/>
          </a:ln>
        </p:spPr>
      </p:pic>
      <p:sp>
        <p:nvSpPr>
          <p:cNvPr id="5" name="Rectangle 4"/>
          <p:cNvSpPr/>
          <p:nvPr/>
        </p:nvSpPr>
        <p:spPr>
          <a:xfrm>
            <a:off x="381000" y="4419600"/>
            <a:ext cx="2209800" cy="646331"/>
          </a:xfrm>
          <a:prstGeom prst="rect">
            <a:avLst/>
          </a:prstGeom>
        </p:spPr>
        <p:txBody>
          <a:bodyPr wrap="square">
            <a:spAutoFit/>
          </a:bodyPr>
          <a:lstStyle/>
          <a:p>
            <a:r>
              <a:rPr lang="en-US" dirty="0" smtClean="0">
                <a:solidFill>
                  <a:schemeClr val="accent1"/>
                </a:solidFill>
              </a:rPr>
              <a:t>WSP/B session</a:t>
            </a:r>
          </a:p>
          <a:p>
            <a:r>
              <a:rPr lang="en-US" dirty="0" smtClean="0">
                <a:solidFill>
                  <a:schemeClr val="accent1"/>
                </a:solidFill>
              </a:rPr>
              <a:t>suspension and resume</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session protocol (</a:t>
            </a:r>
            <a:r>
              <a:rPr lang="en-US" dirty="0" err="1" smtClean="0"/>
              <a:t>Contd</a:t>
            </a:r>
            <a:r>
              <a:rPr lang="en-US" dirty="0" smtClean="0"/>
              <a:t>…)</a:t>
            </a:r>
            <a:br>
              <a:rPr lang="en-US" dirty="0" smtClean="0"/>
            </a:br>
            <a:r>
              <a:rPr lang="en-US" dirty="0" smtClean="0"/>
              <a:t>WSP/B over WTP</a:t>
            </a:r>
            <a:endParaRPr lang="en-US" dirty="0"/>
          </a:p>
        </p:txBody>
      </p:sp>
      <p:sp>
        <p:nvSpPr>
          <p:cNvPr id="3" name="Content Placeholder 2"/>
          <p:cNvSpPr>
            <a:spLocks noGrp="1"/>
          </p:cNvSpPr>
          <p:nvPr>
            <p:ph sz="quarter" idx="1"/>
          </p:nvPr>
        </p:nvSpPr>
        <p:spPr>
          <a:xfrm>
            <a:off x="838200" y="1295400"/>
            <a:ext cx="7772400" cy="5105400"/>
          </a:xfrm>
        </p:spPr>
        <p:txBody>
          <a:bodyPr>
            <a:normAutofit fontScale="85000" lnSpcReduction="20000"/>
          </a:bodyPr>
          <a:lstStyle/>
          <a:p>
            <a:pPr algn="just"/>
            <a:r>
              <a:rPr lang="en-US" dirty="0" smtClean="0"/>
              <a:t>A client suspends a session with S-Suspend.req, WTP transfers the suspend PDU to the server with a class 0 transaction, i.e., unconfirmed and unreliable. </a:t>
            </a:r>
          </a:p>
          <a:p>
            <a:pPr algn="just"/>
            <a:r>
              <a:rPr lang="en-US" dirty="0" smtClean="0"/>
              <a:t>WSP/B will signal the suspension with S-Suspend.ind on the client and server side</a:t>
            </a:r>
          </a:p>
          <a:p>
            <a:pPr algn="just"/>
            <a:r>
              <a:rPr lang="en-US" dirty="0" smtClean="0"/>
              <a:t>The only parameter is the reason R for suspension. Reasons can be a user request or a suspension initiated by the service provider.</a:t>
            </a:r>
          </a:p>
          <a:p>
            <a:pPr algn="just"/>
            <a:r>
              <a:rPr lang="en-US" dirty="0" smtClean="0"/>
              <a:t>A client can later resume a suspended session with S-Resume.req. Parameters are server address (SA) and client address (CA). </a:t>
            </a:r>
          </a:p>
          <a:p>
            <a:pPr algn="just"/>
            <a:r>
              <a:rPr lang="en-US" dirty="0" smtClean="0"/>
              <a:t>If SA and CA are not the same as before suspending this session, it is the responsibility of the service user to map the addresses accordingly so that the same server instance will be contacted. Resuming a session is a confirmed operation.</a:t>
            </a:r>
          </a:p>
          <a:p>
            <a:pPr algn="just"/>
            <a:r>
              <a:rPr lang="en-US" dirty="0" smtClean="0"/>
              <a:t>It is up to the server’s operator how long this state is conserved.</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session protocol (</a:t>
            </a:r>
            <a:r>
              <a:rPr lang="en-US" dirty="0" err="1" smtClean="0"/>
              <a:t>Contd</a:t>
            </a:r>
            <a:r>
              <a:rPr lang="en-US" dirty="0" smtClean="0"/>
              <a:t>…)</a:t>
            </a:r>
            <a:br>
              <a:rPr lang="en-US" dirty="0" smtClean="0"/>
            </a:br>
            <a:r>
              <a:rPr lang="en-US" dirty="0" smtClean="0"/>
              <a:t>WSP/B over WTP</a:t>
            </a:r>
            <a:endParaRPr lang="en-US" dirty="0"/>
          </a:p>
        </p:txBody>
      </p:sp>
      <p:sp>
        <p:nvSpPr>
          <p:cNvPr id="3" name="Content Placeholder 2"/>
          <p:cNvSpPr>
            <a:spLocks noGrp="1"/>
          </p:cNvSpPr>
          <p:nvPr>
            <p:ph sz="quarter" idx="1"/>
          </p:nvPr>
        </p:nvSpPr>
        <p:spPr>
          <a:xfrm>
            <a:off x="914400" y="1219200"/>
            <a:ext cx="7772400" cy="3124200"/>
          </a:xfrm>
        </p:spPr>
        <p:txBody>
          <a:bodyPr>
            <a:normAutofit fontScale="77500" lnSpcReduction="20000"/>
          </a:bodyPr>
          <a:lstStyle/>
          <a:p>
            <a:r>
              <a:rPr lang="en-US" dirty="0" smtClean="0"/>
              <a:t>Terminating a session is done by using the </a:t>
            </a:r>
            <a:r>
              <a:rPr lang="en-US" b="1" dirty="0" smtClean="0"/>
              <a:t>S-Disconnect.req service primitive</a:t>
            </a:r>
          </a:p>
          <a:p>
            <a:r>
              <a:rPr lang="en-US" dirty="0" smtClean="0"/>
              <a:t>This primitive aborts all current method or push transactions used to transfer data. </a:t>
            </a:r>
          </a:p>
          <a:p>
            <a:r>
              <a:rPr lang="en-US" dirty="0" smtClean="0"/>
              <a:t>Disconnection is indicated on both sides using </a:t>
            </a:r>
            <a:r>
              <a:rPr lang="en-US" b="1" dirty="0" smtClean="0"/>
              <a:t>S-Disconnect.ind. </a:t>
            </a:r>
          </a:p>
          <a:p>
            <a:r>
              <a:rPr lang="en-US" b="1" dirty="0" smtClean="0"/>
              <a:t>The reason R for disconnection can be, e.g., network error, </a:t>
            </a:r>
            <a:r>
              <a:rPr lang="en-US" dirty="0" smtClean="0"/>
              <a:t>protocol error, peer request, congestion, and maximum SDU size exceeded.</a:t>
            </a:r>
          </a:p>
          <a:p>
            <a:r>
              <a:rPr lang="en-US" dirty="0" smtClean="0"/>
              <a:t>S-Disconnect.ind can also include parameters that redirect the session to another server where the session may continue.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828800" y="4114800"/>
            <a:ext cx="7139668" cy="2305050"/>
          </a:xfrm>
          <a:prstGeom prst="rect">
            <a:avLst/>
          </a:prstGeom>
          <a:noFill/>
          <a:ln w="9525">
            <a:noFill/>
            <a:miter lim="800000"/>
            <a:headEnd/>
            <a:tailEnd/>
          </a:ln>
        </p:spPr>
      </p:pic>
      <p:sp>
        <p:nvSpPr>
          <p:cNvPr id="5" name="Rectangle 4"/>
          <p:cNvSpPr/>
          <p:nvPr/>
        </p:nvSpPr>
        <p:spPr>
          <a:xfrm>
            <a:off x="228600" y="4953000"/>
            <a:ext cx="1828800" cy="646331"/>
          </a:xfrm>
          <a:prstGeom prst="rect">
            <a:avLst/>
          </a:prstGeom>
        </p:spPr>
        <p:txBody>
          <a:bodyPr wrap="square">
            <a:spAutoFit/>
          </a:bodyPr>
          <a:lstStyle/>
          <a:p>
            <a:r>
              <a:rPr lang="en-US" dirty="0" smtClean="0">
                <a:solidFill>
                  <a:schemeClr val="accent1"/>
                </a:solidFill>
              </a:rPr>
              <a:t>WSP/B session</a:t>
            </a:r>
          </a:p>
          <a:p>
            <a:r>
              <a:rPr lang="en-US" dirty="0" smtClean="0">
                <a:solidFill>
                  <a:schemeClr val="accent1"/>
                </a:solidFill>
              </a:rPr>
              <a:t>termination</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session protocol (</a:t>
            </a:r>
            <a:r>
              <a:rPr lang="en-US" dirty="0" err="1" smtClean="0"/>
              <a:t>Contd</a:t>
            </a:r>
            <a:r>
              <a:rPr lang="en-US" dirty="0" smtClean="0"/>
              <a:t>…)</a:t>
            </a:r>
            <a:br>
              <a:rPr lang="en-US" dirty="0" smtClean="0"/>
            </a:br>
            <a:r>
              <a:rPr lang="en-US" dirty="0" smtClean="0"/>
              <a:t>WSP/B over WTP</a:t>
            </a:r>
            <a:endParaRPr lang="en-US" dirty="0"/>
          </a:p>
        </p:txBody>
      </p:sp>
      <p:sp>
        <p:nvSpPr>
          <p:cNvPr id="3" name="Content Placeholder 2"/>
          <p:cNvSpPr>
            <a:spLocks noGrp="1"/>
          </p:cNvSpPr>
          <p:nvPr>
            <p:ph sz="quarter" idx="1"/>
          </p:nvPr>
        </p:nvSpPr>
        <p:spPr>
          <a:xfrm>
            <a:off x="914400" y="1447800"/>
            <a:ext cx="7772400" cy="2133600"/>
          </a:xfrm>
        </p:spPr>
        <p:txBody>
          <a:bodyPr>
            <a:normAutofit lnSpcReduction="10000"/>
          </a:bodyPr>
          <a:lstStyle/>
          <a:p>
            <a:pPr algn="just"/>
            <a:r>
              <a:rPr lang="en-US" dirty="0" smtClean="0"/>
              <a:t>The S-</a:t>
            </a:r>
            <a:r>
              <a:rPr lang="en-US" dirty="0" err="1" smtClean="0"/>
              <a:t>MethodInvoke</a:t>
            </a:r>
            <a:r>
              <a:rPr lang="en-US" dirty="0" smtClean="0"/>
              <a:t> primitive is used to request that an operation is executed by the server.  The result, if any, is sent back using the S-</a:t>
            </a:r>
            <a:r>
              <a:rPr lang="en-US" dirty="0" err="1" smtClean="0"/>
              <a:t>MethodResult</a:t>
            </a:r>
            <a:r>
              <a:rPr lang="en-US" dirty="0" smtClean="0"/>
              <a:t> primitive </a:t>
            </a:r>
          </a:p>
          <a:p>
            <a:pPr algn="just"/>
            <a:r>
              <a:rPr lang="en-US" dirty="0" smtClean="0"/>
              <a:t>A client requests an operation with S-MethodInvoke.req.</a:t>
            </a:r>
          </a:p>
        </p:txBody>
      </p:sp>
      <p:pic>
        <p:nvPicPr>
          <p:cNvPr id="4098" name="Picture 2"/>
          <p:cNvPicPr>
            <a:picLocks noChangeAspect="1" noChangeArrowheads="1"/>
          </p:cNvPicPr>
          <p:nvPr/>
        </p:nvPicPr>
        <p:blipFill>
          <a:blip r:embed="rId2" cstate="print"/>
          <a:srcRect/>
          <a:stretch>
            <a:fillRect/>
          </a:stretch>
        </p:blipFill>
        <p:spPr bwMode="auto">
          <a:xfrm>
            <a:off x="1981200" y="3274152"/>
            <a:ext cx="5181600" cy="35838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fontScale="90000"/>
          </a:bodyPr>
          <a:lstStyle/>
          <a:p>
            <a:r>
              <a:rPr lang="en-US" dirty="0" smtClean="0"/>
              <a:t>Wireless session protocol (</a:t>
            </a:r>
            <a:r>
              <a:rPr lang="en-US" dirty="0" err="1" smtClean="0"/>
              <a:t>Contd</a:t>
            </a:r>
            <a:r>
              <a:rPr lang="en-US" dirty="0" smtClean="0"/>
              <a:t>…)</a:t>
            </a:r>
            <a:br>
              <a:rPr lang="en-US" dirty="0" smtClean="0"/>
            </a:br>
            <a:r>
              <a:rPr lang="en-US" sz="3600" dirty="0" smtClean="0"/>
              <a:t>WSP/B as connectionless session service</a:t>
            </a:r>
            <a:endParaRPr lang="en-US" sz="3600" dirty="0"/>
          </a:p>
        </p:txBody>
      </p:sp>
      <p:sp>
        <p:nvSpPr>
          <p:cNvPr id="3" name="Content Placeholder 2"/>
          <p:cNvSpPr>
            <a:spLocks noGrp="1"/>
          </p:cNvSpPr>
          <p:nvPr>
            <p:ph sz="quarter" idx="1"/>
          </p:nvPr>
        </p:nvSpPr>
        <p:spPr/>
        <p:txBody>
          <a:bodyPr>
            <a:normAutofit lnSpcReduction="10000"/>
          </a:bodyPr>
          <a:lstStyle/>
          <a:p>
            <a:pPr lvl="1"/>
            <a:r>
              <a:rPr lang="en-US" dirty="0" smtClean="0"/>
              <a:t>There are cases where the overhead of session establishment and release, confirmed method invocation and all associated states is simply too much and a high degree of reliability is not required. </a:t>
            </a:r>
          </a:p>
          <a:p>
            <a:pPr lvl="1"/>
            <a:r>
              <a:rPr lang="en-US" dirty="0" smtClean="0"/>
              <a:t>In these cases, It is possible to </a:t>
            </a:r>
            <a:r>
              <a:rPr lang="en-US" dirty="0" err="1" smtClean="0"/>
              <a:t>runWSP</a:t>
            </a:r>
            <a:r>
              <a:rPr lang="en-US" dirty="0" smtClean="0"/>
              <a:t>/B on top of the connectionless, unreliable WDP service. </a:t>
            </a:r>
          </a:p>
          <a:p>
            <a:pPr lvl="1"/>
            <a:r>
              <a:rPr lang="en-US" dirty="0" smtClean="0"/>
              <a:t>Figure shows the three service primitives available for connectionless session service: </a:t>
            </a:r>
          </a:p>
          <a:p>
            <a:pPr lvl="2"/>
            <a:r>
              <a:rPr lang="en-US" dirty="0" smtClean="0"/>
              <a:t>S-Unit-MethodInvoke.req to request an operation on a server,</a:t>
            </a:r>
          </a:p>
          <a:p>
            <a:pPr lvl="2"/>
            <a:r>
              <a:rPr lang="en-US" dirty="0" smtClean="0"/>
              <a:t>S-Unit-MethodResult.req to return results to a client, and </a:t>
            </a:r>
          </a:p>
          <a:p>
            <a:pPr lvl="2"/>
            <a:r>
              <a:rPr lang="en-US" dirty="0" smtClean="0"/>
              <a:t>S-Unit-Push.req to push data onto a client. </a:t>
            </a:r>
          </a:p>
          <a:p>
            <a:pPr lvl="1"/>
            <a:r>
              <a:rPr lang="en-US" dirty="0" smtClean="0"/>
              <a:t>Transfer of the PDUs (method, reply and push) is done with the help of the standard unreliable datagram transfer service of WDP.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2" end="2"/>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3" end="3"/>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4" end="4"/>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p:cTn id="2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5" end="5"/>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915400" cy="990600"/>
          </a:xfrm>
        </p:spPr>
        <p:txBody>
          <a:bodyPr>
            <a:normAutofit fontScale="90000"/>
          </a:bodyPr>
          <a:lstStyle/>
          <a:p>
            <a:r>
              <a:rPr lang="en-US" dirty="0" smtClean="0"/>
              <a:t>Wireless session protocol (</a:t>
            </a:r>
            <a:r>
              <a:rPr lang="en-US" dirty="0" err="1" smtClean="0"/>
              <a:t>Contd</a:t>
            </a:r>
            <a:r>
              <a:rPr lang="en-US" dirty="0" smtClean="0"/>
              <a:t>…)</a:t>
            </a:r>
            <a:br>
              <a:rPr lang="en-US" dirty="0" smtClean="0"/>
            </a:br>
            <a:r>
              <a:rPr lang="en-US" sz="3600" dirty="0" smtClean="0"/>
              <a:t>WSP/B as connectionless session service</a:t>
            </a:r>
            <a:endParaRPr lang="en-US" sz="3600" dirty="0"/>
          </a:p>
        </p:txBody>
      </p:sp>
      <p:sp>
        <p:nvSpPr>
          <p:cNvPr id="3" name="Content Placeholder 2"/>
          <p:cNvSpPr>
            <a:spLocks noGrp="1"/>
          </p:cNvSpPr>
          <p:nvPr>
            <p:ph sz="quarter" idx="1"/>
          </p:nvPr>
        </p:nvSpPr>
        <p:spPr>
          <a:xfrm>
            <a:off x="914400" y="1447800"/>
            <a:ext cx="7772400" cy="2362200"/>
          </a:xfrm>
        </p:spPr>
        <p:txBody>
          <a:bodyPr>
            <a:normAutofit fontScale="92500" lnSpcReduction="20000"/>
          </a:bodyPr>
          <a:lstStyle/>
          <a:p>
            <a:r>
              <a:rPr lang="en-US" dirty="0" smtClean="0"/>
              <a:t>Besides the server address (SA), the client address (CA), the method (M), and the request URI (RU), </a:t>
            </a:r>
          </a:p>
          <a:p>
            <a:r>
              <a:rPr lang="en-US" dirty="0" smtClean="0"/>
              <a:t>S-Unit-MethodInvoke.req primitive can determine a transaction identifier (TID) to distinguish between different transactions on the user level. </a:t>
            </a:r>
          </a:p>
          <a:p>
            <a:r>
              <a:rPr lang="en-US" dirty="0" smtClean="0"/>
              <a:t>TID is communicated transparently from service user to service user.</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286000" y="3581400"/>
            <a:ext cx="5457825" cy="3193662"/>
          </a:xfrm>
          <a:prstGeom prst="rect">
            <a:avLst/>
          </a:prstGeom>
          <a:noFill/>
          <a:ln w="9525">
            <a:noFill/>
            <a:miter lim="800000"/>
            <a:headEnd/>
            <a:tailEnd/>
          </a:ln>
        </p:spPr>
      </p:pic>
      <p:sp>
        <p:nvSpPr>
          <p:cNvPr id="5" name="Rectangle 4"/>
          <p:cNvSpPr/>
          <p:nvPr/>
        </p:nvSpPr>
        <p:spPr>
          <a:xfrm>
            <a:off x="457200" y="4800600"/>
            <a:ext cx="1752600" cy="923330"/>
          </a:xfrm>
          <a:prstGeom prst="rect">
            <a:avLst/>
          </a:prstGeom>
        </p:spPr>
        <p:txBody>
          <a:bodyPr wrap="square">
            <a:spAutoFit/>
          </a:bodyPr>
          <a:lstStyle/>
          <a:p>
            <a:r>
              <a:rPr lang="en-US" dirty="0" smtClean="0">
                <a:solidFill>
                  <a:schemeClr val="accent1"/>
                </a:solidFill>
              </a:rPr>
              <a:t>WSP/B as</a:t>
            </a:r>
          </a:p>
          <a:p>
            <a:r>
              <a:rPr lang="en-US" dirty="0" smtClean="0">
                <a:solidFill>
                  <a:schemeClr val="accent1"/>
                </a:solidFill>
              </a:rPr>
              <a:t>connectionless</a:t>
            </a:r>
          </a:p>
          <a:p>
            <a:r>
              <a:rPr lang="en-US" dirty="0" smtClean="0">
                <a:solidFill>
                  <a:schemeClr val="accent1"/>
                </a:solidFill>
              </a:rPr>
              <a:t>session service</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fontScale="90000"/>
          </a:bodyPr>
          <a:lstStyle/>
          <a:p>
            <a:r>
              <a:rPr lang="en-US" dirty="0" smtClean="0"/>
              <a:t>Wireless session protocol (</a:t>
            </a:r>
            <a:r>
              <a:rPr lang="en-US" dirty="0" err="1" smtClean="0"/>
              <a:t>Contd</a:t>
            </a:r>
            <a:r>
              <a:rPr lang="en-US" dirty="0" smtClean="0"/>
              <a:t>…)</a:t>
            </a:r>
            <a:br>
              <a:rPr lang="en-US" dirty="0" smtClean="0"/>
            </a:br>
            <a:r>
              <a:rPr lang="en-US" sz="3600" dirty="0" smtClean="0"/>
              <a:t>WSP/B as connectionless session service</a:t>
            </a:r>
            <a:endParaRPr lang="en-US" sz="3600" dirty="0"/>
          </a:p>
        </p:txBody>
      </p:sp>
      <p:sp>
        <p:nvSpPr>
          <p:cNvPr id="3" name="Content Placeholder 2"/>
          <p:cNvSpPr>
            <a:spLocks noGrp="1"/>
          </p:cNvSpPr>
          <p:nvPr>
            <p:ph sz="quarter" idx="1"/>
          </p:nvPr>
        </p:nvSpPr>
        <p:spPr/>
        <p:txBody>
          <a:bodyPr>
            <a:normAutofit/>
          </a:bodyPr>
          <a:lstStyle/>
          <a:p>
            <a:r>
              <a:rPr lang="en-US" dirty="0" smtClean="0"/>
              <a:t>The function of the S-Unit-</a:t>
            </a:r>
            <a:r>
              <a:rPr lang="en-US" dirty="0" err="1" smtClean="0"/>
              <a:t>MethodResult</a:t>
            </a:r>
            <a:r>
              <a:rPr lang="en-US" dirty="0" smtClean="0"/>
              <a:t> primitive remains the same as above: the status (S), response header (RH), and response body (RB) represent the result of the operation. </a:t>
            </a:r>
          </a:p>
          <a:p>
            <a:r>
              <a:rPr lang="en-US" dirty="0" smtClean="0"/>
              <a:t>The S-Unit-Push primitive has the parameters client address (CA), server address (SA), push identifier (PID), push header (PH), and push body (PB).</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Wireless Application Environment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application environment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The main idea behind the wireless application environment (WAE) is to create a general-purpose application environment based mainly on existing technologies and philosophies of the world wide web </a:t>
            </a:r>
          </a:p>
          <a:p>
            <a:pPr algn="just"/>
            <a:r>
              <a:rPr lang="en-US" dirty="0" smtClean="0"/>
              <a:t>This environment should allow service providers, software manufacturers, or hardware vendors to integrate their applications so they can reach a wide variety of different wireless platforms in an efficient way</a:t>
            </a:r>
          </a:p>
          <a:p>
            <a:pPr algn="just"/>
            <a:r>
              <a:rPr lang="en-US" dirty="0" smtClean="0"/>
              <a:t>WAE has already integrated the following technologies and adapted them for use in a wireless environment</a:t>
            </a:r>
          </a:p>
          <a:p>
            <a:pPr algn="just"/>
            <a:r>
              <a:rPr lang="en-US" dirty="0" smtClean="0"/>
              <a:t>HTML, JavaScript and the handheld device markup language HDML form the basis of the wireless markup language (WML) and the scripting language </a:t>
            </a:r>
            <a:r>
              <a:rPr lang="en-US" dirty="0" err="1" smtClean="0"/>
              <a:t>WMLscript</a:t>
            </a: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Snooping TCP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914400" y="1447800"/>
            <a:ext cx="7772400" cy="4800600"/>
          </a:xfrm>
        </p:spPr>
        <p:txBody>
          <a:bodyPr>
            <a:normAutofit fontScale="85000" lnSpcReduction="20000"/>
          </a:bodyPr>
          <a:lstStyle/>
          <a:p>
            <a:r>
              <a:rPr lang="en-US" dirty="0" smtClean="0"/>
              <a:t>Data transfer to the mobile host</a:t>
            </a:r>
          </a:p>
          <a:p>
            <a:pPr lvl="1"/>
            <a:r>
              <a:rPr lang="en-US" dirty="0" smtClean="0"/>
              <a:t>FA buffers data until it receives ACK of the MH, FA detects packet loss via duplicated ACKs or time-out</a:t>
            </a:r>
          </a:p>
          <a:p>
            <a:pPr lvl="1"/>
            <a:r>
              <a:rPr lang="en-US" dirty="0" smtClean="0"/>
              <a:t>fast retransmission possible, transparent for the fixed network </a:t>
            </a:r>
          </a:p>
          <a:p>
            <a:r>
              <a:rPr lang="en-US" dirty="0" smtClean="0"/>
              <a:t>Data transfer from the mobile host</a:t>
            </a:r>
          </a:p>
          <a:p>
            <a:pPr lvl="1"/>
            <a:r>
              <a:rPr lang="en-US" dirty="0" smtClean="0"/>
              <a:t>FA detects packet loss on the wireless link via sequence numbers, FA answers directly with a NACK to the MH</a:t>
            </a:r>
          </a:p>
          <a:p>
            <a:pPr lvl="1"/>
            <a:r>
              <a:rPr lang="en-US" dirty="0" smtClean="0"/>
              <a:t>MH can now retransmit data with only a very short delay</a:t>
            </a:r>
          </a:p>
          <a:p>
            <a:r>
              <a:rPr lang="en-US" dirty="0" smtClean="0"/>
              <a:t>Integration with MAC layer</a:t>
            </a:r>
          </a:p>
          <a:p>
            <a:pPr lvl="1"/>
            <a:r>
              <a:rPr lang="en-US" dirty="0" smtClean="0"/>
              <a:t>MAC layer often has similar mechanisms to those of TCP</a:t>
            </a:r>
          </a:p>
          <a:p>
            <a:pPr lvl="1"/>
            <a:r>
              <a:rPr lang="en-US" dirty="0" smtClean="0"/>
              <a:t>thus, the MAC layer can already detect duplicated packets due to retransmissions and discard them</a:t>
            </a:r>
          </a:p>
          <a:p>
            <a:r>
              <a:rPr lang="en-US" dirty="0" smtClean="0"/>
              <a:t>Problems</a:t>
            </a:r>
          </a:p>
          <a:p>
            <a:pPr lvl="1"/>
            <a:r>
              <a:rPr lang="en-US" dirty="0" smtClean="0"/>
              <a:t>snooping TCP does not isolate the wireless link as good as I-TCP</a:t>
            </a:r>
          </a:p>
          <a:p>
            <a:pPr lvl="1"/>
            <a:r>
              <a:rPr lang="en-US" dirty="0" smtClean="0"/>
              <a:t>snooping might be tough if packets are encrypted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linds(horizontal)">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application environment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914400" y="1219200"/>
            <a:ext cx="7772400" cy="2438400"/>
          </a:xfrm>
        </p:spPr>
        <p:txBody>
          <a:bodyPr>
            <a:normAutofit fontScale="92500" lnSpcReduction="20000"/>
          </a:bodyPr>
          <a:lstStyle/>
          <a:p>
            <a:pPr lvl="1" algn="just"/>
            <a:r>
              <a:rPr lang="en-US" dirty="0" smtClean="0"/>
              <a:t>WAE focuses on devices with very limited capabilities, narrow-band environments, and special security and access control features.  The first phase of the WAE specification developed a whole application suite</a:t>
            </a:r>
          </a:p>
          <a:p>
            <a:pPr lvl="1" algn="just"/>
            <a:r>
              <a:rPr lang="en-US" dirty="0" smtClean="0"/>
              <a:t>Future developments for the WAE will include extensions for more content formats, integration of further existing or emerging technologies, more server-side aspects, and the integration of intelligent telephone networks.</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600200" y="3352800"/>
            <a:ext cx="6705600" cy="3124940"/>
          </a:xfrm>
          <a:prstGeom prst="rect">
            <a:avLst/>
          </a:prstGeom>
          <a:noFill/>
          <a:ln w="9525">
            <a:noFill/>
            <a:miter lim="800000"/>
            <a:headEnd/>
            <a:tailEnd/>
          </a:ln>
        </p:spPr>
      </p:pic>
      <p:sp>
        <p:nvSpPr>
          <p:cNvPr id="5" name="Rectangle 4"/>
          <p:cNvSpPr/>
          <p:nvPr/>
        </p:nvSpPr>
        <p:spPr>
          <a:xfrm>
            <a:off x="223619" y="4724400"/>
            <a:ext cx="1224181" cy="646331"/>
          </a:xfrm>
          <a:prstGeom prst="rect">
            <a:avLst/>
          </a:prstGeom>
        </p:spPr>
        <p:txBody>
          <a:bodyPr wrap="none">
            <a:spAutoFit/>
          </a:bodyPr>
          <a:lstStyle/>
          <a:p>
            <a:r>
              <a:rPr lang="en-US" dirty="0" smtClean="0">
                <a:solidFill>
                  <a:schemeClr val="accent1"/>
                </a:solidFill>
              </a:rPr>
              <a:t>WAE logical</a:t>
            </a:r>
          </a:p>
          <a:p>
            <a:r>
              <a:rPr lang="en-US" dirty="0" smtClean="0">
                <a:solidFill>
                  <a:schemeClr val="accent1"/>
                </a:solidFill>
              </a:rPr>
              <a:t>model</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1000" fill="hold"/>
                                        <p:tgtEl>
                                          <p:spTgt spid="11266"/>
                                        </p:tgtEl>
                                        <p:attrNameLst>
                                          <p:attrName>ppt_w</p:attrName>
                                        </p:attrNameLst>
                                      </p:cBhvr>
                                      <p:tavLst>
                                        <p:tav tm="0">
                                          <p:val>
                                            <p:strVal val="#ppt_w*0.70"/>
                                          </p:val>
                                        </p:tav>
                                        <p:tav tm="100000">
                                          <p:val>
                                            <p:strVal val="#ppt_w"/>
                                          </p:val>
                                        </p:tav>
                                      </p:tavLst>
                                    </p:anim>
                                    <p:anim calcmode="lin" valueType="num">
                                      <p:cBhvr>
                                        <p:cTn id="8" dur="1000" fill="hold"/>
                                        <p:tgtEl>
                                          <p:spTgt spid="11266"/>
                                        </p:tgtEl>
                                        <p:attrNameLst>
                                          <p:attrName>ppt_h</p:attrName>
                                        </p:attrNameLst>
                                      </p:cBhvr>
                                      <p:tavLst>
                                        <p:tav tm="0">
                                          <p:val>
                                            <p:strVal val="#ppt_h"/>
                                          </p:val>
                                        </p:tav>
                                        <p:tav tm="100000">
                                          <p:val>
                                            <p:strVal val="#ppt_h"/>
                                          </p:val>
                                        </p:tav>
                                      </p:tavLst>
                                    </p:anim>
                                    <p:animEffect transition="in" filter="fade">
                                      <p:cBhvr>
                                        <p:cTn id="9" dur="1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application environment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One global goal of the WAE is to minimize over-the-air traffic and resource consumption on the handheld device. </a:t>
            </a:r>
          </a:p>
          <a:p>
            <a:pPr algn="just"/>
            <a:r>
              <a:rPr lang="en-US" dirty="0" smtClean="0"/>
              <a:t>This goal is also reflected in the logical model underlying WAE </a:t>
            </a:r>
          </a:p>
          <a:p>
            <a:pPr algn="just"/>
            <a:r>
              <a:rPr lang="en-US" dirty="0" smtClean="0"/>
              <a:t>WAE adopts a model that closely follows the www model, but assumes additional gateways that can enhance transmission efficiency.</a:t>
            </a:r>
          </a:p>
          <a:p>
            <a:pPr algn="just"/>
            <a:r>
              <a:rPr lang="en-US" dirty="0" smtClean="0"/>
              <a:t>A client issues an encoded request for an operation on a remote server. </a:t>
            </a:r>
          </a:p>
          <a:p>
            <a:pPr algn="just"/>
            <a:r>
              <a:rPr lang="en-US" dirty="0" smtClean="0"/>
              <a:t>Encoding is necessary to minimize data sent over the air and to save resources on the handheld device as explained together with the languages WML and </a:t>
            </a:r>
            <a:r>
              <a:rPr lang="en-US" dirty="0" err="1" smtClean="0"/>
              <a:t>WMLscript</a:t>
            </a:r>
            <a:r>
              <a:rPr lang="en-US" dirty="0" smtClean="0"/>
              <a:t>.</a:t>
            </a:r>
          </a:p>
          <a:p>
            <a:pPr algn="just"/>
            <a:r>
              <a:rPr lang="en-US" dirty="0" smtClean="0"/>
              <a:t>Decoders in a gateway now translate this encoded request into a standard request as understood by the origin servers.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3" end="3"/>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4" end="4"/>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p:cTn id="17"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Wireless application environment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dirty="0" smtClean="0"/>
              <a:t>Several user agents can reside within a client. </a:t>
            </a:r>
          </a:p>
          <a:p>
            <a:pPr algn="just"/>
            <a:r>
              <a:rPr lang="en-US" dirty="0" smtClean="0"/>
              <a:t>User agents include such items as: browsers, phonebooks, message editors etc. </a:t>
            </a:r>
          </a:p>
          <a:p>
            <a:pPr algn="just"/>
            <a:r>
              <a:rPr lang="en-US" dirty="0" smtClean="0"/>
              <a:t>WML user agent that supports WML, </a:t>
            </a:r>
            <a:r>
              <a:rPr lang="en-US" dirty="0" err="1" smtClean="0"/>
              <a:t>WMLscript</a:t>
            </a:r>
            <a:r>
              <a:rPr lang="en-US" dirty="0" smtClean="0"/>
              <a:t>, or both</a:t>
            </a:r>
          </a:p>
          <a:p>
            <a:pPr algn="just"/>
            <a:r>
              <a:rPr lang="en-US" dirty="0" smtClean="0"/>
              <a:t>WTA user agent handles access to, and interaction with, mobile telephone features</a:t>
            </a:r>
          </a:p>
          <a:p>
            <a:pPr algn="just"/>
            <a:r>
              <a:rPr lang="en-US" dirty="0" smtClean="0"/>
              <a:t>Further domain-specific user agents with varying architectures can be implemented. Again, this is left to vendors.</a:t>
            </a:r>
          </a:p>
          <a:p>
            <a:pPr algn="just"/>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Wireless Markup Language</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markup language</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US" dirty="0" smtClean="0"/>
              <a:t>The wireless markup language (WML) is based on the standard HTML</a:t>
            </a:r>
          </a:p>
          <a:p>
            <a:pPr algn="just"/>
            <a:r>
              <a:rPr lang="en-US" dirty="0" smtClean="0"/>
              <a:t>WML is specified as an XML document type.</a:t>
            </a:r>
          </a:p>
          <a:p>
            <a:pPr algn="just"/>
            <a:r>
              <a:rPr lang="en-US" dirty="0" smtClean="0"/>
              <a:t>WML follows a deck and card metaphor. </a:t>
            </a:r>
          </a:p>
          <a:p>
            <a:pPr algn="just"/>
            <a:r>
              <a:rPr lang="en-US" dirty="0" smtClean="0"/>
              <a:t>A WML document is made up of multiple cards. </a:t>
            </a:r>
          </a:p>
          <a:p>
            <a:pPr algn="just"/>
            <a:r>
              <a:rPr lang="en-US" dirty="0" smtClean="0"/>
              <a:t>Cards can be grouped together into a deck</a:t>
            </a:r>
          </a:p>
          <a:p>
            <a:pPr algn="just"/>
            <a:r>
              <a:rPr lang="en-US" dirty="0" smtClean="0"/>
              <a:t>A WML deck is similar to an HTML page, in that it is identified by a URL and is the unit of content transmission.</a:t>
            </a:r>
          </a:p>
          <a:p>
            <a:pPr algn="just"/>
            <a:r>
              <a:rPr lang="en-US" dirty="0" smtClean="0"/>
              <a:t>A user navigates with the WML browser through a series of WML cards, reviews the contents, enters requested data, makes choices etc. </a:t>
            </a:r>
          </a:p>
          <a:p>
            <a:pPr algn="just"/>
            <a:r>
              <a:rPr lang="en-US" dirty="0" smtClean="0"/>
              <a:t>The WML browser fetches decks as required from origin servers. </a:t>
            </a:r>
          </a:p>
          <a:p>
            <a:pPr algn="just"/>
            <a:r>
              <a:rPr lang="en-US" dirty="0" smtClean="0"/>
              <a:t>Either these decks can be static files on the server or they can be dynamically generated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dissolv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Wireless markup language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pPr algn="just"/>
            <a:r>
              <a:rPr lang="en-US" dirty="0" smtClean="0"/>
              <a:t>WML includes several basic features:</a:t>
            </a:r>
          </a:p>
          <a:p>
            <a:pPr algn="just"/>
            <a:r>
              <a:rPr lang="en-US" dirty="0" smtClean="0"/>
              <a:t>Text and images: </a:t>
            </a:r>
          </a:p>
          <a:p>
            <a:pPr lvl="1" algn="just"/>
            <a:r>
              <a:rPr lang="en-US" dirty="0" smtClean="0"/>
              <a:t>WML gives hints how text and images can be presented to a user. </a:t>
            </a:r>
          </a:p>
          <a:p>
            <a:pPr lvl="1" algn="just"/>
            <a:r>
              <a:rPr lang="en-US" dirty="0" smtClean="0"/>
              <a:t>WML only provides a set of mark-up elements, such as emphasis elements (bold, italic, etc.) for text, or tab columns for tabbing alignment.</a:t>
            </a:r>
          </a:p>
          <a:p>
            <a:pPr algn="just"/>
            <a:r>
              <a:rPr lang="en-US" dirty="0" smtClean="0"/>
              <a:t>User interaction: </a:t>
            </a:r>
          </a:p>
          <a:p>
            <a:pPr lvl="1" algn="just"/>
            <a:r>
              <a:rPr lang="en-US" dirty="0" smtClean="0"/>
              <a:t>WML supports different elements for user input.</a:t>
            </a:r>
          </a:p>
          <a:p>
            <a:pPr lvl="1" algn="just"/>
            <a:r>
              <a:rPr lang="en-US" dirty="0" smtClean="0"/>
              <a:t>Examples are: text entry controls for text or password entry, option selections or controls for task invocation. </a:t>
            </a:r>
          </a:p>
          <a:p>
            <a:pPr algn="just"/>
            <a:r>
              <a:rPr lang="en-US" dirty="0" smtClean="0"/>
              <a:t>Navigation: </a:t>
            </a:r>
          </a:p>
          <a:p>
            <a:pPr lvl="1" algn="just"/>
            <a:r>
              <a:rPr lang="en-US" dirty="0" smtClean="0"/>
              <a:t>As with HTML browsers, WML offers a history mechanism with navigation through the browsing history, </a:t>
            </a:r>
          </a:p>
          <a:p>
            <a:pPr algn="just"/>
            <a:r>
              <a:rPr lang="en-US" dirty="0" smtClean="0"/>
              <a:t>Context management: </a:t>
            </a:r>
          </a:p>
          <a:p>
            <a:pPr lvl="1" algn="just"/>
            <a:r>
              <a:rPr lang="en-US" dirty="0" smtClean="0"/>
              <a:t>WML allows for saving the state between different decks without server interaction, i.e., variable state can last longer than a single deck, and so state can be shared across different decks.</a:t>
            </a:r>
          </a:p>
          <a:p>
            <a:pPr lvl="1" algn="just"/>
            <a:r>
              <a:rPr lang="en-US" dirty="0" smtClean="0"/>
              <a:t>Cards can have parameters defined by using this state without access to the server over the narrow-band wireless channel.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linds(horizontal)">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grayscl/>
          </a:blip>
          <a:srcRect/>
          <a:stretch>
            <a:fillRect/>
          </a:stretch>
        </p:blipFill>
        <p:spPr bwMode="auto">
          <a:xfrm>
            <a:off x="1752600" y="133350"/>
            <a:ext cx="4550197" cy="4057650"/>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grayscl/>
          </a:blip>
          <a:srcRect/>
          <a:stretch>
            <a:fillRect/>
          </a:stretch>
        </p:blipFill>
        <p:spPr bwMode="auto">
          <a:xfrm>
            <a:off x="1752599" y="3810000"/>
            <a:ext cx="5054779" cy="2996370"/>
          </a:xfrm>
          <a:prstGeom prst="rect">
            <a:avLst/>
          </a:prstGeom>
          <a:noFill/>
          <a:ln w="9525">
            <a:noFill/>
            <a:miter lim="800000"/>
            <a:headEnd/>
            <a:tailEnd/>
          </a:ln>
        </p:spPr>
      </p:pic>
      <p:sp>
        <p:nvSpPr>
          <p:cNvPr id="6" name="Rectangle 5"/>
          <p:cNvSpPr/>
          <p:nvPr/>
        </p:nvSpPr>
        <p:spPr>
          <a:xfrm>
            <a:off x="228600" y="1219200"/>
            <a:ext cx="1616148" cy="369332"/>
          </a:xfrm>
          <a:prstGeom prst="rect">
            <a:avLst/>
          </a:prstGeom>
        </p:spPr>
        <p:txBody>
          <a:bodyPr wrap="none">
            <a:spAutoFit/>
          </a:bodyPr>
          <a:lstStyle/>
          <a:p>
            <a:r>
              <a:rPr lang="en-US" b="1" dirty="0" smtClean="0">
                <a:solidFill>
                  <a:schemeClr val="accent1"/>
                </a:solidFill>
              </a:rPr>
              <a:t>WML Example</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Wireless markup language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914400" y="1219200"/>
            <a:ext cx="7772400" cy="5257800"/>
          </a:xfrm>
        </p:spPr>
        <p:txBody>
          <a:bodyPr>
            <a:normAutofit fontScale="77500" lnSpcReduction="20000"/>
          </a:bodyPr>
          <a:lstStyle/>
          <a:p>
            <a:r>
              <a:rPr lang="en-US" dirty="0" smtClean="0"/>
              <a:t>First, a reference to XML is given where WML was derived from. </a:t>
            </a:r>
          </a:p>
          <a:p>
            <a:r>
              <a:rPr lang="en-US" dirty="0" smtClean="0"/>
              <a:t>Then, after the keyword </a:t>
            </a:r>
            <a:r>
              <a:rPr lang="en-US" dirty="0" err="1" smtClean="0"/>
              <a:t>wml</a:t>
            </a:r>
            <a:r>
              <a:rPr lang="en-US" dirty="0" smtClean="0"/>
              <a:t> the first card is defined. </a:t>
            </a:r>
          </a:p>
          <a:p>
            <a:r>
              <a:rPr lang="en-US" dirty="0" smtClean="0"/>
              <a:t>This first card of the deck “displays” a text after loading (“displaying” could also mean voice output etc.). </a:t>
            </a:r>
          </a:p>
          <a:p>
            <a:r>
              <a:rPr lang="en-US" dirty="0" smtClean="0"/>
              <a:t>As soon as a user activates the do element (a button or voice command), the user agent displays the second card.</a:t>
            </a:r>
          </a:p>
          <a:p>
            <a:r>
              <a:rPr lang="en-US" dirty="0" smtClean="0"/>
              <a:t>On this second card, the user can select one out of three pizza options.</a:t>
            </a:r>
          </a:p>
          <a:p>
            <a:r>
              <a:rPr lang="en-US" dirty="0" smtClean="0"/>
              <a:t>Depending on the choice of the user, PIZZA can have one of the values Mar, Fun, or Vul. </a:t>
            </a:r>
          </a:p>
          <a:p>
            <a:r>
              <a:rPr lang="en-US" dirty="0" smtClean="0"/>
              <a:t>If the user proceeds to the third card without choosing a pizza, the value Mar is used as default. </a:t>
            </a:r>
          </a:p>
          <a:p>
            <a:r>
              <a:rPr lang="en-US" dirty="0" smtClean="0"/>
              <a:t>Again, describing these options with WML does not automatically mean that these options are displayed as text.</a:t>
            </a:r>
          </a:p>
          <a:p>
            <a:r>
              <a:rPr lang="en-US" dirty="0" smtClean="0"/>
              <a:t>It could also be possible that the user agent reads the options through a voice output and the user answers through a voice input. </a:t>
            </a:r>
          </a:p>
          <a:p>
            <a:r>
              <a:rPr lang="en-US" dirty="0" smtClean="0"/>
              <a:t>WML only describes the intention of a choice.</a:t>
            </a:r>
          </a:p>
          <a:p>
            <a:r>
              <a:rPr lang="en-US" dirty="0" smtClean="0"/>
              <a:t>The third card finally outputs the value of PIZZA.</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WMLScript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err="1" smtClean="0"/>
              <a:t>WMLScript</a:t>
            </a:r>
            <a:r>
              <a:rPr lang="en-US" dirty="0" smtClean="0"/>
              <a:t> complements to WML and provides a general scripting capability in the WAP architecture</a:t>
            </a:r>
          </a:p>
          <a:p>
            <a:pPr algn="just"/>
            <a:r>
              <a:rPr lang="en-US" dirty="0" smtClean="0"/>
              <a:t> While all WML content is static (after loading on the client), </a:t>
            </a:r>
            <a:r>
              <a:rPr lang="en-US" dirty="0" err="1" smtClean="0"/>
              <a:t>WMLScript</a:t>
            </a:r>
            <a:r>
              <a:rPr lang="en-US" dirty="0" smtClean="0"/>
              <a:t> offers several capabilities not supported by WML:</a:t>
            </a:r>
          </a:p>
          <a:p>
            <a:pPr algn="just"/>
            <a:r>
              <a:rPr lang="en-US" dirty="0" smtClean="0"/>
              <a:t>Validity check of user input </a:t>
            </a:r>
          </a:p>
          <a:p>
            <a:pPr lvl="1" algn="just"/>
            <a:r>
              <a:rPr lang="en-US" dirty="0" smtClean="0"/>
              <a:t>before user input is sent to a server, </a:t>
            </a:r>
            <a:r>
              <a:rPr lang="en-US" dirty="0" err="1" smtClean="0"/>
              <a:t>WMLScript</a:t>
            </a:r>
            <a:r>
              <a:rPr lang="en-US" dirty="0" smtClean="0"/>
              <a:t> can check the validity and save bandwidth and latency in case of an error. </a:t>
            </a:r>
          </a:p>
          <a:p>
            <a:pPr lvl="1" algn="just"/>
            <a:r>
              <a:rPr lang="en-US" dirty="0" smtClean="0"/>
              <a:t>Otherwise, the server has to perform all the checks, which always includes at least one round-trip if problems occur.</a:t>
            </a:r>
          </a:p>
          <a:p>
            <a:pPr algn="just"/>
            <a:r>
              <a:rPr lang="en-US" dirty="0" smtClean="0"/>
              <a:t>Access to device facilities</a:t>
            </a:r>
          </a:p>
          <a:p>
            <a:pPr lvl="1" algn="just"/>
            <a:r>
              <a:rPr lang="en-US" dirty="0" err="1" smtClean="0"/>
              <a:t>WMLScript</a:t>
            </a:r>
            <a:r>
              <a:rPr lang="en-US" dirty="0" smtClean="0"/>
              <a:t> offers functions to access hardware components and software functions of the device. </a:t>
            </a:r>
          </a:p>
          <a:p>
            <a:pPr lvl="1" algn="just"/>
            <a:r>
              <a:rPr lang="en-US" dirty="0" smtClean="0"/>
              <a:t>On a phone a user could, e.g., make a phone call, access the address book, or send a message via the message service of the mobile phone.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lide(fromBottom)">
                                      <p:cBhvr>
                                        <p:cTn id="10" dur="500"/>
                                        <p:tgtEl>
                                          <p:spTgt spid="3">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slide(fromBottom)">
                                      <p:cBhvr>
                                        <p:cTn id="13" dur="500"/>
                                        <p:tgtEl>
                                          <p:spTgt spid="3">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slide(fromBottom)">
                                      <p:cBhvr>
                                        <p:cTn id="16" dur="500"/>
                                        <p:tgtEl>
                                          <p:spTgt spid="3">
                                            <p:txEl>
                                              <p:pRg st="5" end="5"/>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slide(fromBottom)">
                                      <p:cBhvr>
                                        <p:cTn id="19" dur="500"/>
                                        <p:tgtEl>
                                          <p:spTgt spid="3">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slide(fromBottom)">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WML Script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TCP</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WMLScript</a:t>
            </a:r>
            <a:r>
              <a:rPr lang="en-US" dirty="0" smtClean="0"/>
              <a:t>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dirty="0" smtClean="0"/>
              <a:t>Local user interaction</a:t>
            </a:r>
          </a:p>
          <a:p>
            <a:pPr lvl="1" algn="just"/>
            <a:r>
              <a:rPr lang="en-US" dirty="0" smtClean="0"/>
              <a:t>Without introducing round-trip delays, </a:t>
            </a:r>
            <a:r>
              <a:rPr lang="en-US" dirty="0" err="1" smtClean="0"/>
              <a:t>WMLScript</a:t>
            </a:r>
            <a:r>
              <a:rPr lang="en-US" dirty="0" smtClean="0"/>
              <a:t> can directly and locally interact with a user, show messages or prompt for input. </a:t>
            </a:r>
          </a:p>
          <a:p>
            <a:pPr lvl="1" algn="just"/>
            <a:r>
              <a:rPr lang="en-US" dirty="0" smtClean="0"/>
              <a:t>Only, for example, the result of several interactions could be transmitted to a server.</a:t>
            </a:r>
          </a:p>
          <a:p>
            <a:pPr algn="just"/>
            <a:r>
              <a:rPr lang="en-US" dirty="0" smtClean="0"/>
              <a:t>Extensions to the device software</a:t>
            </a:r>
          </a:p>
          <a:p>
            <a:pPr lvl="1" algn="just"/>
            <a:r>
              <a:rPr lang="en-US" dirty="0" smtClean="0"/>
              <a:t>With the help of </a:t>
            </a:r>
            <a:r>
              <a:rPr lang="en-US" dirty="0" err="1" smtClean="0"/>
              <a:t>WMLScript</a:t>
            </a:r>
            <a:r>
              <a:rPr lang="en-US" dirty="0" smtClean="0"/>
              <a:t> a device can be configured and new functionality can be added even after deployment.</a:t>
            </a:r>
          </a:p>
          <a:p>
            <a:pPr lvl="1" algn="just"/>
            <a:r>
              <a:rPr lang="en-US" dirty="0" smtClean="0"/>
              <a:t>Users can download new software from vendors and, thus, upgrade their device easily.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trips(downLeft)">
                                      <p:cBhvr>
                                        <p:cTn id="18" dur="500"/>
                                        <p:tgtEl>
                                          <p:spTgt spid="3">
                                            <p:txEl>
                                              <p:pRg st="3" end="3"/>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strips(downLeft)">
                                      <p:cBhvr>
                                        <p:cTn id="21" dur="500"/>
                                        <p:tgtEl>
                                          <p:spTgt spid="3">
                                            <p:txEl>
                                              <p:pRg st="4" end="4"/>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strips(downLeft)">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WMLScript</a:t>
            </a:r>
            <a:r>
              <a:rPr lang="en-US" dirty="0" smtClean="0"/>
              <a:t>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143000"/>
            <a:ext cx="7772400" cy="5410200"/>
          </a:xfrm>
        </p:spPr>
        <p:txBody>
          <a:bodyPr>
            <a:normAutofit/>
          </a:bodyPr>
          <a:lstStyle/>
          <a:p>
            <a:pPr lvl="1" algn="just"/>
            <a:r>
              <a:rPr lang="en-US" dirty="0" err="1" smtClean="0"/>
              <a:t>WMLScript</a:t>
            </a:r>
            <a:r>
              <a:rPr lang="en-US" dirty="0" smtClean="0"/>
              <a:t> is based on JavaScript but adapted to the wireless</a:t>
            </a:r>
          </a:p>
          <a:p>
            <a:pPr lvl="1" algn="just"/>
            <a:r>
              <a:rPr lang="en-US" dirty="0" smtClean="0"/>
              <a:t>environment. </a:t>
            </a:r>
          </a:p>
          <a:p>
            <a:pPr lvl="1" algn="just"/>
            <a:r>
              <a:rPr lang="en-US" dirty="0" smtClean="0"/>
              <a:t>This includes a small memory footprint of the simple </a:t>
            </a:r>
            <a:r>
              <a:rPr lang="en-US" dirty="0" err="1" smtClean="0"/>
              <a:t>WMLScript</a:t>
            </a:r>
            <a:r>
              <a:rPr lang="en-US" dirty="0" smtClean="0"/>
              <a:t> </a:t>
            </a:r>
            <a:r>
              <a:rPr lang="en-US" dirty="0" err="1" smtClean="0"/>
              <a:t>bytecode</a:t>
            </a:r>
            <a:r>
              <a:rPr lang="en-US" dirty="0" smtClean="0"/>
              <a:t> interpreter and an efficient over-the-air transport via a space efficient </a:t>
            </a:r>
            <a:r>
              <a:rPr lang="en-US" dirty="0" err="1" smtClean="0"/>
              <a:t>bytecode</a:t>
            </a:r>
            <a:r>
              <a:rPr lang="en-US" dirty="0" smtClean="0"/>
              <a:t>. </a:t>
            </a:r>
          </a:p>
          <a:p>
            <a:pPr lvl="1" algn="just"/>
            <a:r>
              <a:rPr lang="en-US" dirty="0" smtClean="0"/>
              <a:t>A </a:t>
            </a:r>
            <a:r>
              <a:rPr lang="en-US" dirty="0" err="1" smtClean="0"/>
              <a:t>WMLScript</a:t>
            </a:r>
            <a:r>
              <a:rPr lang="en-US" dirty="0" smtClean="0"/>
              <a:t> compiler is used to generate this </a:t>
            </a:r>
            <a:r>
              <a:rPr lang="en-US" dirty="0" err="1" smtClean="0"/>
              <a:t>bytecode</a:t>
            </a:r>
            <a:r>
              <a:rPr lang="en-US" dirty="0" smtClean="0"/>
              <a:t>.</a:t>
            </a:r>
          </a:p>
          <a:p>
            <a:pPr lvl="1" algn="just"/>
            <a:r>
              <a:rPr lang="en-US" dirty="0" smtClean="0"/>
              <a:t>This compiler may be located in a gateway or the origin servers store pre-compiled </a:t>
            </a:r>
            <a:r>
              <a:rPr lang="en-US" dirty="0" err="1" smtClean="0"/>
              <a:t>WMLScript</a:t>
            </a:r>
            <a:r>
              <a:rPr lang="en-US" dirty="0" smtClean="0"/>
              <a:t> </a:t>
            </a:r>
            <a:r>
              <a:rPr lang="en-US" dirty="0" err="1" smtClean="0"/>
              <a:t>bytecode</a:t>
            </a:r>
            <a:r>
              <a:rPr lang="en-US" dirty="0" smtClean="0"/>
              <a:t>.</a:t>
            </a:r>
          </a:p>
          <a:p>
            <a:pPr lvl="1" algn="just"/>
            <a:r>
              <a:rPr lang="en-US" dirty="0" err="1" smtClean="0"/>
              <a:t>WMLScript</a:t>
            </a:r>
            <a:r>
              <a:rPr lang="en-US" dirty="0" smtClean="0"/>
              <a:t> is event-based, i.e., a script may be invoked in response to certain user or environment events. </a:t>
            </a:r>
          </a:p>
          <a:p>
            <a:pPr lvl="1" algn="just"/>
            <a:r>
              <a:rPr lang="en-US" dirty="0" err="1" smtClean="0"/>
              <a:t>WMLScript</a:t>
            </a:r>
            <a:r>
              <a:rPr lang="en-US" dirty="0" smtClean="0"/>
              <a:t> also has full access to the state model of WML, i.e., </a:t>
            </a:r>
            <a:r>
              <a:rPr lang="en-US" dirty="0" err="1" smtClean="0"/>
              <a:t>WMLScript</a:t>
            </a:r>
            <a:r>
              <a:rPr lang="en-US" dirty="0" smtClean="0"/>
              <a:t> can set and read WML variables.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WMLScript</a:t>
            </a:r>
            <a:r>
              <a:rPr lang="en-US" dirty="0" smtClean="0"/>
              <a:t>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err="1" smtClean="0"/>
              <a:t>WMLScript</a:t>
            </a:r>
            <a:r>
              <a:rPr lang="en-US" dirty="0" smtClean="0"/>
              <a:t> provides many features known from standard programming languages such as functions, expressions, or while, if, for, return etc. statements.</a:t>
            </a:r>
          </a:p>
          <a:p>
            <a:r>
              <a:rPr lang="en-US" dirty="0" smtClean="0"/>
              <a:t>The language is weakly-typed, i.e., any variable can contain any type (such as integer, float, string, </a:t>
            </a:r>
            <a:r>
              <a:rPr lang="en-US" dirty="0" err="1" smtClean="0"/>
              <a:t>boolean</a:t>
            </a:r>
            <a:r>
              <a:rPr lang="en-US" dirty="0" smtClean="0"/>
              <a:t>) – no explicit typing is necessary.</a:t>
            </a:r>
          </a:p>
          <a:p>
            <a:r>
              <a:rPr lang="en-US" dirty="0" err="1" smtClean="0"/>
              <a:t>WMLScript</a:t>
            </a:r>
            <a:r>
              <a:rPr lang="en-US" dirty="0" smtClean="0"/>
              <a:t> provides an automatic conversion between different types if possible.</a:t>
            </a:r>
          </a:p>
          <a:p>
            <a:r>
              <a:rPr lang="en-US" dirty="0" smtClean="0"/>
              <a:t>Parameters are always passed by value to functions.</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WMLScript</a:t>
            </a:r>
            <a:r>
              <a:rPr lang="en-US" dirty="0" smtClean="0"/>
              <a:t>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838200" y="1219200"/>
            <a:ext cx="7772400" cy="3200400"/>
          </a:xfrm>
        </p:spPr>
        <p:txBody>
          <a:bodyPr>
            <a:normAutofit fontScale="85000" lnSpcReduction="20000"/>
          </a:bodyPr>
          <a:lstStyle/>
          <a:p>
            <a:r>
              <a:rPr lang="en-US" dirty="0" smtClean="0"/>
              <a:t>Here is a simple example for some lines of </a:t>
            </a:r>
            <a:r>
              <a:rPr lang="en-US" dirty="0" err="1" smtClean="0"/>
              <a:t>WMLScript</a:t>
            </a:r>
            <a:r>
              <a:rPr lang="en-US" dirty="0" smtClean="0"/>
              <a:t>: the function </a:t>
            </a:r>
            <a:r>
              <a:rPr lang="en-US" dirty="0" err="1" smtClean="0"/>
              <a:t>pizza_test</a:t>
            </a:r>
            <a:r>
              <a:rPr lang="en-US" dirty="0" smtClean="0"/>
              <a:t> accepts one value as input. The local variable taste is initialized to the string "unknown". </a:t>
            </a:r>
          </a:p>
          <a:p>
            <a:r>
              <a:rPr lang="en-US" dirty="0" smtClean="0"/>
              <a:t>Then the script checks if the input parameter </a:t>
            </a:r>
            <a:r>
              <a:rPr lang="en-US" dirty="0" err="1" smtClean="0"/>
              <a:t>pizza_type</a:t>
            </a:r>
            <a:r>
              <a:rPr lang="en-US" dirty="0" smtClean="0"/>
              <a:t> has the value "Mar". </a:t>
            </a:r>
          </a:p>
          <a:p>
            <a:r>
              <a:rPr lang="en-US" dirty="0" smtClean="0"/>
              <a:t>If this is the case, taste is set to "well... ", otherwise the script checks if the </a:t>
            </a:r>
            <a:r>
              <a:rPr lang="en-US" dirty="0" err="1" smtClean="0"/>
              <a:t>pizza_type</a:t>
            </a:r>
            <a:r>
              <a:rPr lang="en-US" dirty="0" smtClean="0"/>
              <a:t> is "</a:t>
            </a:r>
            <a:r>
              <a:rPr lang="en-US" dirty="0" err="1" smtClean="0"/>
              <a:t>Vul</a:t>
            </a:r>
            <a:r>
              <a:rPr lang="en-US" dirty="0" smtClean="0"/>
              <a:t>". </a:t>
            </a:r>
          </a:p>
          <a:p>
            <a:r>
              <a:rPr lang="en-US" dirty="0" smtClean="0"/>
              <a:t>If this is the case, taste is set to "quite hot". </a:t>
            </a:r>
          </a:p>
          <a:p>
            <a:r>
              <a:rPr lang="en-US" dirty="0" smtClean="0"/>
              <a:t>Finally, the current value of taste is returned as the value of the function </a:t>
            </a:r>
            <a:r>
              <a:rPr lang="en-US" dirty="0" err="1" smtClean="0"/>
              <a:t>pizza_test</a:t>
            </a:r>
            <a:r>
              <a:rPr lang="en-US" dirty="0" smtClean="0"/>
              <a:t>.</a:t>
            </a:r>
            <a:endParaRPr lang="en-US" dirty="0"/>
          </a:p>
        </p:txBody>
      </p:sp>
      <p:pic>
        <p:nvPicPr>
          <p:cNvPr id="6146" name="Picture 2"/>
          <p:cNvPicPr>
            <a:picLocks noChangeAspect="1" noChangeArrowheads="1"/>
          </p:cNvPicPr>
          <p:nvPr/>
        </p:nvPicPr>
        <p:blipFill>
          <a:blip r:embed="rId2" cstate="print">
            <a:grayscl/>
          </a:blip>
          <a:srcRect/>
          <a:stretch>
            <a:fillRect/>
          </a:stretch>
        </p:blipFill>
        <p:spPr bwMode="auto">
          <a:xfrm>
            <a:off x="3810000" y="4038600"/>
            <a:ext cx="2667000" cy="2334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WMLScript</a:t>
            </a:r>
            <a:r>
              <a:rPr lang="en-US" dirty="0" smtClean="0"/>
              <a:t>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dirty="0" smtClean="0"/>
              <a:t>The </a:t>
            </a:r>
            <a:r>
              <a:rPr lang="en-US" dirty="0" err="1" smtClean="0"/>
              <a:t>WMLScript</a:t>
            </a:r>
            <a:r>
              <a:rPr lang="en-US" dirty="0" smtClean="0"/>
              <a:t> compiler can compile one or more such scripts into a </a:t>
            </a:r>
            <a:r>
              <a:rPr lang="en-US" dirty="0" err="1" smtClean="0"/>
              <a:t>WMLScript</a:t>
            </a:r>
            <a:r>
              <a:rPr lang="en-US" dirty="0" smtClean="0"/>
              <a:t> compilation unit. </a:t>
            </a:r>
          </a:p>
          <a:p>
            <a:pPr algn="just"/>
            <a:r>
              <a:rPr lang="en-US" dirty="0" smtClean="0"/>
              <a:t>A handheld wireless device can now fetch such a compilation unit using standard protocols with HTTP semantics, such as WSP</a:t>
            </a:r>
          </a:p>
          <a:p>
            <a:pPr algn="just"/>
            <a:r>
              <a:rPr lang="en-US" dirty="0" smtClean="0"/>
              <a:t>Within a compilation unit, a user can call a particular function using standard URLs with a fragment anchor. </a:t>
            </a:r>
          </a:p>
          <a:p>
            <a:pPr algn="just"/>
            <a:r>
              <a:rPr lang="en-US" dirty="0" smtClean="0"/>
              <a:t>A fragment anchor is specified by the URL, a hash mark (#), and a fragment identifier.</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WMLScript</a:t>
            </a:r>
            <a:r>
              <a:rPr lang="en-US" dirty="0" smtClean="0"/>
              <a:t>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838200" y="1295400"/>
            <a:ext cx="7772400" cy="5105400"/>
          </a:xfrm>
        </p:spPr>
        <p:txBody>
          <a:bodyPr>
            <a:normAutofit fontScale="85000" lnSpcReduction="20000"/>
          </a:bodyPr>
          <a:lstStyle/>
          <a:p>
            <a:r>
              <a:rPr lang="en-US" dirty="0" smtClean="0"/>
              <a:t>The following six libraries have been defined</a:t>
            </a:r>
          </a:p>
          <a:p>
            <a:r>
              <a:rPr lang="en-US" dirty="0" smtClean="0"/>
              <a:t>Lang:</a:t>
            </a:r>
          </a:p>
          <a:p>
            <a:pPr lvl="1"/>
            <a:r>
              <a:rPr lang="en-US" dirty="0" smtClean="0"/>
              <a:t>This library provides functions closely related to </a:t>
            </a:r>
            <a:r>
              <a:rPr lang="en-US" dirty="0" err="1" smtClean="0"/>
              <a:t>WMLScipt</a:t>
            </a:r>
            <a:r>
              <a:rPr lang="en-US" dirty="0" smtClean="0"/>
              <a:t> itself</a:t>
            </a:r>
          </a:p>
          <a:p>
            <a:pPr lvl="1"/>
            <a:r>
              <a:rPr lang="en-US" dirty="0" smtClean="0"/>
              <a:t>Examples are is </a:t>
            </a:r>
            <a:r>
              <a:rPr lang="en-US" dirty="0" err="1" smtClean="0"/>
              <a:t>Int</a:t>
            </a:r>
            <a:r>
              <a:rPr lang="en-US" dirty="0" smtClean="0"/>
              <a:t> to check if a value could be converted into an integer or float to check if floating-point operations are supported.</a:t>
            </a:r>
          </a:p>
          <a:p>
            <a:r>
              <a:rPr lang="en-US" dirty="0" smtClean="0"/>
              <a:t>Float</a:t>
            </a:r>
          </a:p>
          <a:p>
            <a:pPr lvl="1"/>
            <a:r>
              <a:rPr lang="en-US" dirty="0" smtClean="0"/>
              <a:t>Many typical arithmetic floating-point operations are in this library (which is optional as mentioned before). </a:t>
            </a:r>
          </a:p>
          <a:p>
            <a:pPr lvl="1"/>
            <a:r>
              <a:rPr lang="en-US" dirty="0" smtClean="0"/>
              <a:t>Example functions are round for rounding a number and </a:t>
            </a:r>
            <a:r>
              <a:rPr lang="en-US" dirty="0" err="1" smtClean="0"/>
              <a:t>sqrt</a:t>
            </a:r>
            <a:r>
              <a:rPr lang="en-US" dirty="0" smtClean="0"/>
              <a:t> for calculating the square root of a given value.</a:t>
            </a:r>
          </a:p>
          <a:p>
            <a:r>
              <a:rPr lang="en-US" dirty="0" smtClean="0"/>
              <a:t>String</a:t>
            </a:r>
          </a:p>
          <a:p>
            <a:pPr lvl="1"/>
            <a:r>
              <a:rPr lang="en-US" dirty="0" smtClean="0"/>
              <a:t>Many string manipulation functions are in this library</a:t>
            </a:r>
          </a:p>
          <a:p>
            <a:pPr lvl="1"/>
            <a:r>
              <a:rPr lang="en-US" dirty="0" smtClean="0"/>
              <a:t>Examples are well-known functions such as length to return the length of a string or </a:t>
            </a:r>
            <a:r>
              <a:rPr lang="en-US" dirty="0" err="1" smtClean="0"/>
              <a:t>subString</a:t>
            </a:r>
            <a:r>
              <a:rPr lang="en-US" dirty="0" smtClean="0"/>
              <a:t> to return a substring of a given string. </a:t>
            </a:r>
          </a:p>
          <a:p>
            <a:pPr lvl="1"/>
            <a:r>
              <a:rPr lang="en-US" dirty="0" smtClean="0"/>
              <a:t>Nevertheless, this library also provides more advanced functions such as find to find a substring within a string or squeeze to replace several consecutive whitespaces with only one.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WMLScript</a:t>
            </a:r>
            <a:r>
              <a:rPr lang="en-US" dirty="0" smtClean="0"/>
              <a:t> (</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914400" y="1295400"/>
            <a:ext cx="7772400" cy="5410200"/>
          </a:xfrm>
        </p:spPr>
        <p:txBody>
          <a:bodyPr>
            <a:normAutofit fontScale="77500" lnSpcReduction="20000"/>
          </a:bodyPr>
          <a:lstStyle/>
          <a:p>
            <a:r>
              <a:rPr lang="en-US" dirty="0" smtClean="0"/>
              <a:t>URL:</a:t>
            </a:r>
          </a:p>
          <a:p>
            <a:pPr lvl="1"/>
            <a:r>
              <a:rPr lang="en-US" dirty="0" smtClean="0"/>
              <a:t>This library provides many functions for handling URLs with the syntax defined in Fielding (1995):</a:t>
            </a:r>
          </a:p>
          <a:p>
            <a:pPr lvl="1">
              <a:buNone/>
            </a:pPr>
            <a:r>
              <a:rPr lang="en-US" dirty="0" smtClean="0"/>
              <a:t>	&lt;scheme&gt;://&lt;host&gt;:&lt;port&gt;/&lt;path&gt;;&lt;parameters&gt;?&lt;query&gt;#&lt;fragment&gt;</a:t>
            </a:r>
          </a:p>
          <a:p>
            <a:pPr lvl="1"/>
            <a:r>
              <a:rPr lang="en-US" dirty="0" smtClean="0"/>
              <a:t>for example: http://www.xyz.int:8080/mypages;5;2?j=2&amp;p=1#crd. The function </a:t>
            </a:r>
            <a:r>
              <a:rPr lang="en-US" dirty="0" err="1" smtClean="0"/>
              <a:t>getPath</a:t>
            </a:r>
            <a:r>
              <a:rPr lang="en-US" dirty="0" smtClean="0"/>
              <a:t> could now extract the path of this URL, i.e., "</a:t>
            </a:r>
            <a:r>
              <a:rPr lang="en-US" dirty="0" err="1" smtClean="0"/>
              <a:t>mypages</a:t>
            </a:r>
            <a:r>
              <a:rPr lang="en-US" dirty="0" smtClean="0"/>
              <a:t>", </a:t>
            </a:r>
            <a:r>
              <a:rPr lang="en-US" dirty="0" err="1" smtClean="0"/>
              <a:t>getQuery</a:t>
            </a:r>
            <a:r>
              <a:rPr lang="en-US" dirty="0" smtClean="0"/>
              <a:t> has the query part "j=2&amp;p=1" as return value, and </a:t>
            </a:r>
            <a:r>
              <a:rPr lang="en-US" dirty="0" err="1" smtClean="0"/>
              <a:t>getFragment</a:t>
            </a:r>
            <a:r>
              <a:rPr lang="en-US" dirty="0" smtClean="0"/>
              <a:t> delivers the fragment used in the URL, i.e., "</a:t>
            </a:r>
            <a:r>
              <a:rPr lang="en-US" dirty="0" err="1" smtClean="0"/>
              <a:t>crd</a:t>
            </a:r>
            <a:r>
              <a:rPr lang="en-US" dirty="0" smtClean="0"/>
              <a:t>".</a:t>
            </a:r>
          </a:p>
          <a:p>
            <a:r>
              <a:rPr lang="en-US" dirty="0" err="1" smtClean="0"/>
              <a:t>WMLBrowser</a:t>
            </a:r>
            <a:endParaRPr lang="en-US" dirty="0" smtClean="0"/>
          </a:p>
          <a:p>
            <a:pPr lvl="1"/>
            <a:r>
              <a:rPr lang="en-US" dirty="0" smtClean="0"/>
              <a:t>This library provides several functions typical for a browser, such as </a:t>
            </a:r>
            <a:r>
              <a:rPr lang="en-US" dirty="0" err="1" smtClean="0"/>
              <a:t>prev</a:t>
            </a:r>
            <a:r>
              <a:rPr lang="en-US" dirty="0" smtClean="0"/>
              <a:t> to go back one card or refresh to update the context of the user interface. The function go loads the content provided as parameters:</a:t>
            </a:r>
          </a:p>
          <a:p>
            <a:pPr lvl="1"/>
            <a:r>
              <a:rPr lang="en-US" dirty="0" err="1" smtClean="0"/>
              <a:t>var</a:t>
            </a:r>
            <a:r>
              <a:rPr lang="en-US" dirty="0" smtClean="0"/>
              <a:t> </a:t>
            </a:r>
            <a:r>
              <a:rPr lang="en-US" dirty="0" err="1" smtClean="0"/>
              <a:t>my_card</a:t>
            </a:r>
            <a:r>
              <a:rPr lang="en-US" dirty="0" smtClean="0"/>
              <a:t> = "http://www.xyz.int/pizzamatic/apps.dck#start";</a:t>
            </a:r>
          </a:p>
          <a:p>
            <a:pPr lvl="1"/>
            <a:r>
              <a:rPr lang="en-US" dirty="0" err="1" smtClean="0"/>
              <a:t>var</a:t>
            </a:r>
            <a:r>
              <a:rPr lang="en-US" dirty="0" smtClean="0"/>
              <a:t> </a:t>
            </a:r>
            <a:r>
              <a:rPr lang="en-US" dirty="0" err="1" smtClean="0"/>
              <a:t>my_vars</a:t>
            </a:r>
            <a:r>
              <a:rPr lang="en-US" dirty="0" smtClean="0"/>
              <a:t> = "j=4&amp;k=7";</a:t>
            </a:r>
          </a:p>
          <a:p>
            <a:pPr lvl="1"/>
            <a:r>
              <a:rPr lang="en-US" dirty="0" err="1" smtClean="0"/>
              <a:t>WMLBrowser.go</a:t>
            </a:r>
            <a:r>
              <a:rPr lang="en-US" dirty="0" smtClean="0"/>
              <a:t>(</a:t>
            </a:r>
            <a:r>
              <a:rPr lang="en-US" dirty="0" err="1" smtClean="0"/>
              <a:t>my_card</a:t>
            </a:r>
            <a:r>
              <a:rPr lang="en-US" dirty="0" smtClean="0"/>
              <a:t>, </a:t>
            </a:r>
            <a:r>
              <a:rPr lang="en-US" dirty="0" err="1" smtClean="0"/>
              <a:t>my_vars</a:t>
            </a:r>
            <a:r>
              <a:rPr lang="en-US" dirty="0" smtClean="0"/>
              <a:t>);</a:t>
            </a:r>
          </a:p>
          <a:p>
            <a:r>
              <a:rPr lang="en-US" dirty="0" smtClean="0"/>
              <a:t>Dialogs</a:t>
            </a:r>
          </a:p>
          <a:p>
            <a:pPr lvl="1"/>
            <a:r>
              <a:rPr lang="en-US" dirty="0" smtClean="0"/>
              <a:t>For interaction with a user, this library has been defined. </a:t>
            </a:r>
          </a:p>
          <a:p>
            <a:pPr lvl="1"/>
            <a:r>
              <a:rPr lang="en-US" dirty="0" smtClean="0"/>
              <a:t>An example function is prompt which displays a given message and prompts for user input.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TCP</a:t>
            </a:r>
            <a:endParaRPr lang="en-US" dirty="0"/>
          </a:p>
        </p:txBody>
      </p:sp>
      <p:sp>
        <p:nvSpPr>
          <p:cNvPr id="3" name="Content Placeholder 2"/>
          <p:cNvSpPr>
            <a:spLocks noGrp="1"/>
          </p:cNvSpPr>
          <p:nvPr>
            <p:ph sz="quarter" idx="1"/>
          </p:nvPr>
        </p:nvSpPr>
        <p:spPr>
          <a:xfrm>
            <a:off x="914400" y="1219200"/>
            <a:ext cx="7772400" cy="5410200"/>
          </a:xfrm>
        </p:spPr>
        <p:txBody>
          <a:bodyPr>
            <a:normAutofit fontScale="92500" lnSpcReduction="20000"/>
          </a:bodyPr>
          <a:lstStyle/>
          <a:p>
            <a:r>
              <a:rPr lang="en-US" dirty="0" smtClean="0"/>
              <a:t>Special handling of lengthy and/or frequent disconnections</a:t>
            </a:r>
          </a:p>
          <a:p>
            <a:r>
              <a:rPr lang="en-US" dirty="0" smtClean="0"/>
              <a:t>M-TCP splits as I-TCP does</a:t>
            </a:r>
          </a:p>
          <a:p>
            <a:pPr lvl="1"/>
            <a:r>
              <a:rPr lang="en-US" dirty="0" smtClean="0"/>
              <a:t>unmodified TCP fixed network to supervisory host (SH)</a:t>
            </a:r>
          </a:p>
          <a:p>
            <a:pPr lvl="1"/>
            <a:r>
              <a:rPr lang="en-US" dirty="0" smtClean="0"/>
              <a:t>optimized TCP SH to MH</a:t>
            </a:r>
          </a:p>
          <a:p>
            <a:r>
              <a:rPr lang="en-US" dirty="0" smtClean="0"/>
              <a:t>Supervisory host</a:t>
            </a:r>
          </a:p>
          <a:p>
            <a:pPr lvl="1"/>
            <a:r>
              <a:rPr lang="en-US" dirty="0" smtClean="0"/>
              <a:t>no caching, no retransmission</a:t>
            </a:r>
          </a:p>
          <a:p>
            <a:pPr lvl="1"/>
            <a:r>
              <a:rPr lang="en-US" dirty="0" smtClean="0"/>
              <a:t>monitors all packets, if disconnection detected</a:t>
            </a:r>
          </a:p>
          <a:p>
            <a:pPr lvl="2"/>
            <a:r>
              <a:rPr lang="en-US" dirty="0" smtClean="0"/>
              <a:t>set sender window size to 0</a:t>
            </a:r>
          </a:p>
          <a:p>
            <a:pPr lvl="2"/>
            <a:r>
              <a:rPr lang="en-US" dirty="0" smtClean="0"/>
              <a:t>sender automatically goes into persistent mode</a:t>
            </a:r>
          </a:p>
          <a:p>
            <a:pPr lvl="1"/>
            <a:r>
              <a:rPr lang="en-US" dirty="0" smtClean="0"/>
              <a:t>old or new SH reopen the window</a:t>
            </a:r>
          </a:p>
          <a:p>
            <a:r>
              <a:rPr lang="en-US" dirty="0" smtClean="0"/>
              <a:t>Advantages</a:t>
            </a:r>
          </a:p>
          <a:p>
            <a:pPr lvl="1"/>
            <a:r>
              <a:rPr lang="en-US" dirty="0" smtClean="0"/>
              <a:t>maintains semantics, supports disconnection, no buffer forwarding</a:t>
            </a:r>
          </a:p>
          <a:p>
            <a:r>
              <a:rPr lang="en-US" dirty="0" smtClean="0"/>
              <a:t>Disadvantages</a:t>
            </a:r>
          </a:p>
          <a:p>
            <a:pPr lvl="1"/>
            <a:r>
              <a:rPr lang="en-US" dirty="0" smtClean="0"/>
              <a:t>loss on wireless link propagated into fixed network q adapted TCP on wireless link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blinds(horizontal)">
                                      <p:cBhvr>
                                        <p:cTn id="30" dur="500"/>
                                        <p:tgtEl>
                                          <p:spTgt spid="3">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blinds(horizontal)">
                                      <p:cBhvr>
                                        <p:cTn id="35" dur="500"/>
                                        <p:tgtEl>
                                          <p:spTgt spid="3">
                                            <p:txEl>
                                              <p:pRg st="12" end="1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blinds(horizontal)">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1351</TotalTime>
  <Words>6616</Words>
  <Application>Microsoft Office PowerPoint</Application>
  <PresentationFormat>On-screen Show (4:3)</PresentationFormat>
  <Paragraphs>538</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Origin</vt:lpstr>
      <vt:lpstr>Unit – V  Protocols and Tools</vt:lpstr>
      <vt:lpstr>Indirect TCP</vt:lpstr>
      <vt:lpstr>Indirect TCP</vt:lpstr>
      <vt:lpstr>Indirect TCP (Contd…)</vt:lpstr>
      <vt:lpstr>Snooping TCP</vt:lpstr>
      <vt:lpstr>Snooping TCP</vt:lpstr>
      <vt:lpstr>Snooping TCP (Contd…)</vt:lpstr>
      <vt:lpstr>Mobile TCP</vt:lpstr>
      <vt:lpstr>Mobile TCP</vt:lpstr>
      <vt:lpstr>Fast retransmit/fast recovery</vt:lpstr>
      <vt:lpstr>Fast retransmit/fast recovery</vt:lpstr>
      <vt:lpstr>Transmission/time-out freezing</vt:lpstr>
      <vt:lpstr>Transmission/time-out freezing</vt:lpstr>
      <vt:lpstr>Selective retransmission</vt:lpstr>
      <vt:lpstr>Selective retransmission</vt:lpstr>
      <vt:lpstr>Transaction-oriented TCP</vt:lpstr>
      <vt:lpstr>Transaction-oriented TCP</vt:lpstr>
      <vt:lpstr>Transaction-oriented TCP (Contd…)</vt:lpstr>
      <vt:lpstr>Comparison</vt:lpstr>
      <vt:lpstr>Wireless Application Protocol</vt:lpstr>
      <vt:lpstr>Wireless Application Protocol</vt:lpstr>
      <vt:lpstr>Videos</vt:lpstr>
      <vt:lpstr>Introduction</vt:lpstr>
      <vt:lpstr>Introduction (Contd…)</vt:lpstr>
      <vt:lpstr>WAP Architecture</vt:lpstr>
      <vt:lpstr>Architecture</vt:lpstr>
      <vt:lpstr>Architecture (Contd…)</vt:lpstr>
      <vt:lpstr>Architecture (Contd…)</vt:lpstr>
      <vt:lpstr>Architecture (Contd…)</vt:lpstr>
      <vt:lpstr>Architecture (Contd…)</vt:lpstr>
      <vt:lpstr>WAP Network Elements</vt:lpstr>
      <vt:lpstr>Wireless Datagram Protocol</vt:lpstr>
      <vt:lpstr>Wireless datagram protocol</vt:lpstr>
      <vt:lpstr>Wireless datagram protocol (Contd…)</vt:lpstr>
      <vt:lpstr>Wireless datagram protocol (Contd…)</vt:lpstr>
      <vt:lpstr>Wireless datagram protocol (Contd…)</vt:lpstr>
      <vt:lpstr>Wireless Transport Layer Security</vt:lpstr>
      <vt:lpstr>Wireless transport layer security</vt:lpstr>
      <vt:lpstr>Wireless transport layer security (Contd…)</vt:lpstr>
      <vt:lpstr>Wireless transport layer security (Contd…)</vt:lpstr>
      <vt:lpstr>Wireless transport layer security (Contd…)</vt:lpstr>
      <vt:lpstr>Wireless transport layer security (Contd…)</vt:lpstr>
      <vt:lpstr>Wireless Transaction Protocol</vt:lpstr>
      <vt:lpstr>Wireless transaction protocol</vt:lpstr>
      <vt:lpstr>Wireless transaction protocol (Contd…)</vt:lpstr>
      <vt:lpstr>Wireless transaction protocol (Contd…) Class 0</vt:lpstr>
      <vt:lpstr>Wireless transaction protocol (Contd…) Class 0</vt:lpstr>
      <vt:lpstr>Wireless transaction protocol (Contd…) Class 1</vt:lpstr>
      <vt:lpstr>Wireless transaction protocol (Contd…) Class 1</vt:lpstr>
      <vt:lpstr>Wireless transaction protocol (Contd…) Class 2</vt:lpstr>
      <vt:lpstr>Wireless transaction protocol (Contd…) Class 2</vt:lpstr>
      <vt:lpstr>Wireless transaction protocol (Contd…) Class 2</vt:lpstr>
      <vt:lpstr>Wireless transaction protocol (Contd…) Class 2</vt:lpstr>
      <vt:lpstr>Wireless Session Protocol</vt:lpstr>
      <vt:lpstr>Wireless session protocol</vt:lpstr>
      <vt:lpstr>Wireless session protocol (Contd…)</vt:lpstr>
      <vt:lpstr>Wireless session protocol (Contd…)</vt:lpstr>
      <vt:lpstr>Wireless session protocol (Contd…)</vt:lpstr>
      <vt:lpstr>Wireless session protocol (Contd…) WSP/B over WTP</vt:lpstr>
      <vt:lpstr>Wireless session protocol (Contd…) WSP/B over WTP</vt:lpstr>
      <vt:lpstr>Wireless session protocol (Contd…) WSP/B over WTP</vt:lpstr>
      <vt:lpstr>Wireless session protocol (Contd…) WSP/B over WTP</vt:lpstr>
      <vt:lpstr>Wireless session protocol (Contd…) WSP/B over WTP</vt:lpstr>
      <vt:lpstr>Wireless session protocol (Contd…) WSP/B over WTP</vt:lpstr>
      <vt:lpstr>Wireless session protocol (Contd…) WSP/B as connectionless session service</vt:lpstr>
      <vt:lpstr>Wireless session protocol (Contd…) WSP/B as connectionless session service</vt:lpstr>
      <vt:lpstr>Wireless session protocol (Contd…) WSP/B as connectionless session service</vt:lpstr>
      <vt:lpstr>Wireless Application Environment</vt:lpstr>
      <vt:lpstr>Wireless application environment</vt:lpstr>
      <vt:lpstr>Wireless application environment (Contd…)</vt:lpstr>
      <vt:lpstr>Wireless application environment (Contd…)</vt:lpstr>
      <vt:lpstr>Wireless application environment (Contd…)</vt:lpstr>
      <vt:lpstr>Wireless Markup Language</vt:lpstr>
      <vt:lpstr>Wireless markup language</vt:lpstr>
      <vt:lpstr>Wireless markup language (Contd…)</vt:lpstr>
      <vt:lpstr>Slide 76</vt:lpstr>
      <vt:lpstr>Wireless markup language (Contd…)</vt:lpstr>
      <vt:lpstr>WMLScript</vt:lpstr>
      <vt:lpstr>WML Script</vt:lpstr>
      <vt:lpstr>WMLScript (Contd…)</vt:lpstr>
      <vt:lpstr>WMLScript (Contd…)</vt:lpstr>
      <vt:lpstr>WMLScript (Contd…)</vt:lpstr>
      <vt:lpstr>WMLScript (Contd…)</vt:lpstr>
      <vt:lpstr>WMLScript (Contd…)</vt:lpstr>
      <vt:lpstr>WMLScript (Contd…)</vt:lpstr>
      <vt:lpstr>WMLScript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googule</cp:lastModifiedBy>
  <cp:revision>114</cp:revision>
  <dcterms:created xsi:type="dcterms:W3CDTF">2015-10-16T06:23:46Z</dcterms:created>
  <dcterms:modified xsi:type="dcterms:W3CDTF">2017-04-06T19:19:47Z</dcterms:modified>
</cp:coreProperties>
</file>