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0" r:id="rId14"/>
    <p:sldId id="281" r:id="rId15"/>
    <p:sldId id="296" r:id="rId16"/>
    <p:sldId id="297" r:id="rId17"/>
    <p:sldId id="298" r:id="rId18"/>
    <p:sldId id="283" r:id="rId19"/>
    <p:sldId id="299" r:id="rId20"/>
    <p:sldId id="284" r:id="rId21"/>
    <p:sldId id="285" r:id="rId22"/>
    <p:sldId id="294" r:id="rId23"/>
    <p:sldId id="295" r:id="rId24"/>
    <p:sldId id="303" r:id="rId25"/>
    <p:sldId id="258" r:id="rId26"/>
    <p:sldId id="259" r:id="rId27"/>
    <p:sldId id="274" r:id="rId28"/>
    <p:sldId id="275" r:id="rId29"/>
    <p:sldId id="276" r:id="rId30"/>
    <p:sldId id="278" r:id="rId31"/>
    <p:sldId id="279" r:id="rId32"/>
    <p:sldId id="286" r:id="rId33"/>
    <p:sldId id="288" r:id="rId34"/>
    <p:sldId id="300" r:id="rId35"/>
    <p:sldId id="301" r:id="rId36"/>
    <p:sldId id="302" r:id="rId37"/>
    <p:sldId id="289" r:id="rId38"/>
    <p:sldId id="290" r:id="rId39"/>
    <p:sldId id="291" r:id="rId40"/>
    <p:sldId id="292" r:id="rId41"/>
    <p:sldId id="293" r:id="rId42"/>
    <p:sldId id="262" r:id="rId43"/>
    <p:sldId id="261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1" r:id="rId55"/>
    <p:sldId id="315" r:id="rId56"/>
    <p:sldId id="316" r:id="rId57"/>
    <p:sldId id="317" r:id="rId58"/>
    <p:sldId id="31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EFFCF-7587-4503-8393-2612CECFA74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79C1B-B4CB-42D1-88E1-C44C55D16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6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237C-92A3-4E83-9CB9-DE7E1FC5DD2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/>
              <a:t>Intel’s x86: 8086,8088,80386,80486, Pentium</a:t>
            </a:r>
          </a:p>
          <a:p>
            <a:pPr>
              <a:buFontTx/>
              <a:buChar char="•"/>
            </a:pPr>
            <a:r>
              <a:rPr lang="en-US" altLang="zh-TW"/>
              <a:t>Motorola’s 680x0: 68000, 68010, 68020,68030,6040</a:t>
            </a:r>
          </a:p>
        </p:txBody>
      </p:sp>
    </p:spTree>
    <p:extLst>
      <p:ext uri="{BB962C8B-B14F-4D97-AF65-F5344CB8AC3E}">
        <p14:creationId xmlns:p14="http://schemas.microsoft.com/office/powerpoint/2010/main" val="250217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DBD5A-0CD0-40FB-AB03-EF70CA65377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/>
              <a:t>versatility </a:t>
            </a:r>
            <a:r>
              <a:rPr lang="zh-TW" altLang="en-US"/>
              <a:t>多用途的</a:t>
            </a:r>
            <a:r>
              <a:rPr lang="en-US" altLang="zh-TW"/>
              <a:t>: any number of applications for PC</a:t>
            </a:r>
          </a:p>
        </p:txBody>
      </p:sp>
    </p:spTree>
    <p:extLst>
      <p:ext uri="{BB962C8B-B14F-4D97-AF65-F5344CB8AC3E}">
        <p14:creationId xmlns:p14="http://schemas.microsoft.com/office/powerpoint/2010/main" val="140091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F1494C-7370-44DE-9A14-FC9D4F64A42B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26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522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5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2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72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0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8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6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51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600200"/>
            <a:ext cx="103632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08895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8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9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3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1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D4811C-FB07-4A60-85DE-1FE7DCEE73B0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AEF75D-B070-4BE2-A768-16DE90135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7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8051Micro </a:t>
            </a:r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19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7"/>
            <a:ext cx="10363826" cy="56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7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8051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74" y="1762125"/>
            <a:ext cx="10490826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8"/>
            <a:ext cx="10363825" cy="59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8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7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06019B-AFBD-461D-8E71-0B46D4CBB851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333375"/>
            <a:ext cx="8002587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4000" b="1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Pin Description of the 8051</a:t>
            </a:r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495551" y="1196975"/>
            <a:ext cx="6596063" cy="4826000"/>
            <a:chOff x="623" y="620"/>
            <a:chExt cx="4207" cy="3627"/>
          </a:xfrm>
        </p:grpSpPr>
        <p:sp>
          <p:nvSpPr>
            <p:cNvPr id="1032" name="Line 5"/>
            <p:cNvSpPr>
              <a:spLocks noChangeShapeType="1"/>
            </p:cNvSpPr>
            <p:nvPr/>
          </p:nvSpPr>
          <p:spPr bwMode="auto">
            <a:xfrm>
              <a:off x="2103" y="620"/>
              <a:ext cx="0" cy="3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" name="Line 6"/>
            <p:cNvSpPr>
              <a:spLocks noChangeShapeType="1"/>
            </p:cNvSpPr>
            <p:nvPr/>
          </p:nvSpPr>
          <p:spPr bwMode="auto">
            <a:xfrm>
              <a:off x="3782" y="620"/>
              <a:ext cx="0" cy="3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4" name="Line 7"/>
            <p:cNvSpPr>
              <a:spLocks noChangeShapeType="1"/>
            </p:cNvSpPr>
            <p:nvPr/>
          </p:nvSpPr>
          <p:spPr bwMode="auto">
            <a:xfrm>
              <a:off x="2103" y="4247"/>
              <a:ext cx="16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623" y="1350"/>
            <a:ext cx="208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Bitmap Image" r:id="rId3" imgW="695238" imgH="333333" progId="Paint.Picture">
                    <p:embed/>
                  </p:oleObj>
                </mc:Choice>
                <mc:Fallback>
                  <p:oleObj name="Bitmap Image" r:id="rId3" imgW="695238" imgH="33333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1350"/>
                          <a:ext cx="208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2103" y="620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3123" y="620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1932" y="884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1932" y="104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932" y="1210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0" name="Rectangle 14"/>
            <p:cNvSpPr>
              <a:spLocks noChangeArrowheads="1"/>
            </p:cNvSpPr>
            <p:nvPr/>
          </p:nvSpPr>
          <p:spPr bwMode="auto">
            <a:xfrm>
              <a:off x="1932" y="1373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1" name="Rectangle 15"/>
            <p:cNvSpPr>
              <a:spLocks noChangeArrowheads="1"/>
            </p:cNvSpPr>
            <p:nvPr/>
          </p:nvSpPr>
          <p:spPr bwMode="auto">
            <a:xfrm>
              <a:off x="1932" y="153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Rectangle 16"/>
            <p:cNvSpPr>
              <a:spLocks noChangeArrowheads="1"/>
            </p:cNvSpPr>
            <p:nvPr/>
          </p:nvSpPr>
          <p:spPr bwMode="auto">
            <a:xfrm>
              <a:off x="1932" y="1700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Rectangle 17"/>
            <p:cNvSpPr>
              <a:spLocks noChangeArrowheads="1"/>
            </p:cNvSpPr>
            <p:nvPr/>
          </p:nvSpPr>
          <p:spPr bwMode="auto">
            <a:xfrm>
              <a:off x="1932" y="1863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" name="Rectangle 18"/>
            <p:cNvSpPr>
              <a:spLocks noChangeArrowheads="1"/>
            </p:cNvSpPr>
            <p:nvPr/>
          </p:nvSpPr>
          <p:spPr bwMode="auto">
            <a:xfrm>
              <a:off x="1932" y="2026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19"/>
            <p:cNvSpPr>
              <a:spLocks noChangeArrowheads="1"/>
            </p:cNvSpPr>
            <p:nvPr/>
          </p:nvSpPr>
          <p:spPr bwMode="auto">
            <a:xfrm>
              <a:off x="1932" y="2189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20"/>
            <p:cNvSpPr>
              <a:spLocks noChangeArrowheads="1"/>
            </p:cNvSpPr>
            <p:nvPr/>
          </p:nvSpPr>
          <p:spPr bwMode="auto">
            <a:xfrm>
              <a:off x="1932" y="2353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21"/>
            <p:cNvSpPr>
              <a:spLocks noChangeArrowheads="1"/>
            </p:cNvSpPr>
            <p:nvPr/>
          </p:nvSpPr>
          <p:spPr bwMode="auto">
            <a:xfrm>
              <a:off x="1932" y="2516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8" name="Rectangle 22"/>
            <p:cNvSpPr>
              <a:spLocks noChangeArrowheads="1"/>
            </p:cNvSpPr>
            <p:nvPr/>
          </p:nvSpPr>
          <p:spPr bwMode="auto">
            <a:xfrm>
              <a:off x="1932" y="2679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9" name="Rectangle 23"/>
            <p:cNvSpPr>
              <a:spLocks noChangeArrowheads="1"/>
            </p:cNvSpPr>
            <p:nvPr/>
          </p:nvSpPr>
          <p:spPr bwMode="auto">
            <a:xfrm>
              <a:off x="1932" y="284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24"/>
            <p:cNvSpPr>
              <a:spLocks noChangeArrowheads="1"/>
            </p:cNvSpPr>
            <p:nvPr/>
          </p:nvSpPr>
          <p:spPr bwMode="auto">
            <a:xfrm>
              <a:off x="1932" y="3006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Rectangle 25"/>
            <p:cNvSpPr>
              <a:spLocks noChangeArrowheads="1"/>
            </p:cNvSpPr>
            <p:nvPr/>
          </p:nvSpPr>
          <p:spPr bwMode="auto">
            <a:xfrm>
              <a:off x="1932" y="3169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2" name="Rectangle 26"/>
            <p:cNvSpPr>
              <a:spLocks noChangeArrowheads="1"/>
            </p:cNvSpPr>
            <p:nvPr/>
          </p:nvSpPr>
          <p:spPr bwMode="auto">
            <a:xfrm>
              <a:off x="1932" y="333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Rectangle 27"/>
            <p:cNvSpPr>
              <a:spLocks noChangeArrowheads="1"/>
            </p:cNvSpPr>
            <p:nvPr/>
          </p:nvSpPr>
          <p:spPr bwMode="auto">
            <a:xfrm>
              <a:off x="1932" y="3495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Rectangle 28"/>
            <p:cNvSpPr>
              <a:spLocks noChangeArrowheads="1"/>
            </p:cNvSpPr>
            <p:nvPr/>
          </p:nvSpPr>
          <p:spPr bwMode="auto">
            <a:xfrm>
              <a:off x="1932" y="3658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Rectangle 29"/>
            <p:cNvSpPr>
              <a:spLocks noChangeArrowheads="1"/>
            </p:cNvSpPr>
            <p:nvPr/>
          </p:nvSpPr>
          <p:spPr bwMode="auto">
            <a:xfrm>
              <a:off x="1932" y="382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Rectangle 30"/>
            <p:cNvSpPr>
              <a:spLocks noChangeArrowheads="1"/>
            </p:cNvSpPr>
            <p:nvPr/>
          </p:nvSpPr>
          <p:spPr bwMode="auto">
            <a:xfrm>
              <a:off x="1932" y="3985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Text Box 31"/>
            <p:cNvSpPr txBox="1">
              <a:spLocks noChangeArrowheads="1"/>
            </p:cNvSpPr>
            <p:nvPr/>
          </p:nvSpPr>
          <p:spPr bwMode="auto">
            <a:xfrm>
              <a:off x="2068" y="836"/>
              <a:ext cx="22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58" name="Text Box 32"/>
            <p:cNvSpPr txBox="1">
              <a:spLocks noChangeArrowheads="1"/>
            </p:cNvSpPr>
            <p:nvPr/>
          </p:nvSpPr>
          <p:spPr bwMode="auto">
            <a:xfrm>
              <a:off x="2066" y="1001"/>
              <a:ext cx="2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59" name="Text Box 33"/>
            <p:cNvSpPr txBox="1">
              <a:spLocks noChangeArrowheads="1"/>
            </p:cNvSpPr>
            <p:nvPr/>
          </p:nvSpPr>
          <p:spPr bwMode="auto">
            <a:xfrm>
              <a:off x="2066" y="1158"/>
              <a:ext cx="2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60" name="Text Box 34"/>
            <p:cNvSpPr txBox="1">
              <a:spLocks noChangeArrowheads="1"/>
            </p:cNvSpPr>
            <p:nvPr/>
          </p:nvSpPr>
          <p:spPr bwMode="auto">
            <a:xfrm>
              <a:off x="2066" y="1326"/>
              <a:ext cx="2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61" name="Text Box 35"/>
            <p:cNvSpPr txBox="1">
              <a:spLocks noChangeArrowheads="1"/>
            </p:cNvSpPr>
            <p:nvPr/>
          </p:nvSpPr>
          <p:spPr bwMode="auto">
            <a:xfrm>
              <a:off x="2066" y="1484"/>
              <a:ext cx="2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062" name="Text Box 36"/>
            <p:cNvSpPr txBox="1">
              <a:spLocks noChangeArrowheads="1"/>
            </p:cNvSpPr>
            <p:nvPr/>
          </p:nvSpPr>
          <p:spPr bwMode="auto">
            <a:xfrm>
              <a:off x="2066" y="1650"/>
              <a:ext cx="2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063" name="Text Box 37"/>
            <p:cNvSpPr txBox="1">
              <a:spLocks noChangeArrowheads="1"/>
            </p:cNvSpPr>
            <p:nvPr/>
          </p:nvSpPr>
          <p:spPr bwMode="auto">
            <a:xfrm>
              <a:off x="2066" y="1815"/>
              <a:ext cx="2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64" name="Text Box 38"/>
            <p:cNvSpPr txBox="1">
              <a:spLocks noChangeArrowheads="1"/>
            </p:cNvSpPr>
            <p:nvPr/>
          </p:nvSpPr>
          <p:spPr bwMode="auto">
            <a:xfrm>
              <a:off x="2066" y="1977"/>
              <a:ext cx="2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65" name="Text Box 39"/>
            <p:cNvSpPr txBox="1">
              <a:spLocks noChangeArrowheads="1"/>
            </p:cNvSpPr>
            <p:nvPr/>
          </p:nvSpPr>
          <p:spPr bwMode="auto">
            <a:xfrm>
              <a:off x="2066" y="2144"/>
              <a:ext cx="2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066" name="Text Box 40"/>
            <p:cNvSpPr txBox="1">
              <a:spLocks noChangeArrowheads="1"/>
            </p:cNvSpPr>
            <p:nvPr/>
          </p:nvSpPr>
          <p:spPr bwMode="auto">
            <a:xfrm>
              <a:off x="2066" y="2305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067" name="Text Box 41"/>
            <p:cNvSpPr txBox="1">
              <a:spLocks noChangeArrowheads="1"/>
            </p:cNvSpPr>
            <p:nvPr/>
          </p:nvSpPr>
          <p:spPr bwMode="auto">
            <a:xfrm>
              <a:off x="2066" y="2468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068" name="Text Box 42"/>
            <p:cNvSpPr txBox="1">
              <a:spLocks noChangeArrowheads="1"/>
            </p:cNvSpPr>
            <p:nvPr/>
          </p:nvSpPr>
          <p:spPr bwMode="auto">
            <a:xfrm>
              <a:off x="2066" y="2632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069" name="Text Box 43"/>
            <p:cNvSpPr txBox="1">
              <a:spLocks noChangeArrowheads="1"/>
            </p:cNvSpPr>
            <p:nvPr/>
          </p:nvSpPr>
          <p:spPr bwMode="auto">
            <a:xfrm>
              <a:off x="2066" y="2791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1070" name="Text Box 44"/>
            <p:cNvSpPr txBox="1">
              <a:spLocks noChangeArrowheads="1"/>
            </p:cNvSpPr>
            <p:nvPr/>
          </p:nvSpPr>
          <p:spPr bwMode="auto">
            <a:xfrm>
              <a:off x="2066" y="2958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1071" name="Text Box 45"/>
            <p:cNvSpPr txBox="1">
              <a:spLocks noChangeArrowheads="1"/>
            </p:cNvSpPr>
            <p:nvPr/>
          </p:nvSpPr>
          <p:spPr bwMode="auto">
            <a:xfrm>
              <a:off x="2066" y="3121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1072" name="Text Box 46"/>
            <p:cNvSpPr txBox="1">
              <a:spLocks noChangeArrowheads="1"/>
            </p:cNvSpPr>
            <p:nvPr/>
          </p:nvSpPr>
          <p:spPr bwMode="auto">
            <a:xfrm>
              <a:off x="2066" y="3284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1073" name="Text Box 47"/>
            <p:cNvSpPr txBox="1">
              <a:spLocks noChangeArrowheads="1"/>
            </p:cNvSpPr>
            <p:nvPr/>
          </p:nvSpPr>
          <p:spPr bwMode="auto">
            <a:xfrm>
              <a:off x="2066" y="3448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17</a:t>
              </a:r>
            </a:p>
          </p:txBody>
        </p:sp>
        <p:sp>
          <p:nvSpPr>
            <p:cNvPr id="1074" name="Text Box 48"/>
            <p:cNvSpPr txBox="1">
              <a:spLocks noChangeArrowheads="1"/>
            </p:cNvSpPr>
            <p:nvPr/>
          </p:nvSpPr>
          <p:spPr bwMode="auto">
            <a:xfrm>
              <a:off x="2066" y="3611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1075" name="Text Box 49"/>
            <p:cNvSpPr txBox="1">
              <a:spLocks noChangeArrowheads="1"/>
            </p:cNvSpPr>
            <p:nvPr/>
          </p:nvSpPr>
          <p:spPr bwMode="auto">
            <a:xfrm>
              <a:off x="2066" y="3775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1076" name="Text Box 50"/>
            <p:cNvSpPr txBox="1">
              <a:spLocks noChangeArrowheads="1"/>
            </p:cNvSpPr>
            <p:nvPr/>
          </p:nvSpPr>
          <p:spPr bwMode="auto">
            <a:xfrm>
              <a:off x="2066" y="3934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1077" name="Rectangle 51"/>
            <p:cNvSpPr>
              <a:spLocks noChangeArrowheads="1"/>
            </p:cNvSpPr>
            <p:nvPr/>
          </p:nvSpPr>
          <p:spPr bwMode="auto">
            <a:xfrm>
              <a:off x="3795" y="889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8" name="Rectangle 52"/>
            <p:cNvSpPr>
              <a:spLocks noChangeArrowheads="1"/>
            </p:cNvSpPr>
            <p:nvPr/>
          </p:nvSpPr>
          <p:spPr bwMode="auto">
            <a:xfrm>
              <a:off x="3795" y="105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9" name="Rectangle 53"/>
            <p:cNvSpPr>
              <a:spLocks noChangeArrowheads="1"/>
            </p:cNvSpPr>
            <p:nvPr/>
          </p:nvSpPr>
          <p:spPr bwMode="auto">
            <a:xfrm>
              <a:off x="3795" y="1215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0" name="Rectangle 54"/>
            <p:cNvSpPr>
              <a:spLocks noChangeArrowheads="1"/>
            </p:cNvSpPr>
            <p:nvPr/>
          </p:nvSpPr>
          <p:spPr bwMode="auto">
            <a:xfrm>
              <a:off x="3795" y="1378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1" name="Rectangle 55"/>
            <p:cNvSpPr>
              <a:spLocks noChangeArrowheads="1"/>
            </p:cNvSpPr>
            <p:nvPr/>
          </p:nvSpPr>
          <p:spPr bwMode="auto">
            <a:xfrm>
              <a:off x="3795" y="154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2" name="Rectangle 56"/>
            <p:cNvSpPr>
              <a:spLocks noChangeArrowheads="1"/>
            </p:cNvSpPr>
            <p:nvPr/>
          </p:nvSpPr>
          <p:spPr bwMode="auto">
            <a:xfrm>
              <a:off x="3795" y="1705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3" name="Rectangle 57"/>
            <p:cNvSpPr>
              <a:spLocks noChangeArrowheads="1"/>
            </p:cNvSpPr>
            <p:nvPr/>
          </p:nvSpPr>
          <p:spPr bwMode="auto">
            <a:xfrm>
              <a:off x="3795" y="1868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4" name="Rectangle 58"/>
            <p:cNvSpPr>
              <a:spLocks noChangeArrowheads="1"/>
            </p:cNvSpPr>
            <p:nvPr/>
          </p:nvSpPr>
          <p:spPr bwMode="auto">
            <a:xfrm>
              <a:off x="3795" y="2031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5" name="Rectangle 59"/>
            <p:cNvSpPr>
              <a:spLocks noChangeArrowheads="1"/>
            </p:cNvSpPr>
            <p:nvPr/>
          </p:nvSpPr>
          <p:spPr bwMode="auto">
            <a:xfrm>
              <a:off x="3795" y="2194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6" name="Rectangle 60"/>
            <p:cNvSpPr>
              <a:spLocks noChangeArrowheads="1"/>
            </p:cNvSpPr>
            <p:nvPr/>
          </p:nvSpPr>
          <p:spPr bwMode="auto">
            <a:xfrm>
              <a:off x="3795" y="2358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7" name="Rectangle 61"/>
            <p:cNvSpPr>
              <a:spLocks noChangeArrowheads="1"/>
            </p:cNvSpPr>
            <p:nvPr/>
          </p:nvSpPr>
          <p:spPr bwMode="auto">
            <a:xfrm>
              <a:off x="3795" y="2521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8" name="Rectangle 62"/>
            <p:cNvSpPr>
              <a:spLocks noChangeArrowheads="1"/>
            </p:cNvSpPr>
            <p:nvPr/>
          </p:nvSpPr>
          <p:spPr bwMode="auto">
            <a:xfrm>
              <a:off x="3795" y="2684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9" name="Rectangle 63"/>
            <p:cNvSpPr>
              <a:spLocks noChangeArrowheads="1"/>
            </p:cNvSpPr>
            <p:nvPr/>
          </p:nvSpPr>
          <p:spPr bwMode="auto">
            <a:xfrm>
              <a:off x="3795" y="284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0" name="Rectangle 64"/>
            <p:cNvSpPr>
              <a:spLocks noChangeArrowheads="1"/>
            </p:cNvSpPr>
            <p:nvPr/>
          </p:nvSpPr>
          <p:spPr bwMode="auto">
            <a:xfrm>
              <a:off x="3795" y="3011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1" name="Rectangle 65"/>
            <p:cNvSpPr>
              <a:spLocks noChangeArrowheads="1"/>
            </p:cNvSpPr>
            <p:nvPr/>
          </p:nvSpPr>
          <p:spPr bwMode="auto">
            <a:xfrm>
              <a:off x="3795" y="3174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2" name="Rectangle 66"/>
            <p:cNvSpPr>
              <a:spLocks noChangeArrowheads="1"/>
            </p:cNvSpPr>
            <p:nvPr/>
          </p:nvSpPr>
          <p:spPr bwMode="auto">
            <a:xfrm>
              <a:off x="3795" y="333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3" name="Rectangle 67"/>
            <p:cNvSpPr>
              <a:spLocks noChangeArrowheads="1"/>
            </p:cNvSpPr>
            <p:nvPr/>
          </p:nvSpPr>
          <p:spPr bwMode="auto">
            <a:xfrm>
              <a:off x="3795" y="3500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4" name="Rectangle 68"/>
            <p:cNvSpPr>
              <a:spLocks noChangeArrowheads="1"/>
            </p:cNvSpPr>
            <p:nvPr/>
          </p:nvSpPr>
          <p:spPr bwMode="auto">
            <a:xfrm>
              <a:off x="3795" y="3663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5" name="Rectangle 69"/>
            <p:cNvSpPr>
              <a:spLocks noChangeArrowheads="1"/>
            </p:cNvSpPr>
            <p:nvPr/>
          </p:nvSpPr>
          <p:spPr bwMode="auto">
            <a:xfrm>
              <a:off x="3795" y="382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6" name="Rectangle 70"/>
            <p:cNvSpPr>
              <a:spLocks noChangeArrowheads="1"/>
            </p:cNvSpPr>
            <p:nvPr/>
          </p:nvSpPr>
          <p:spPr bwMode="auto">
            <a:xfrm>
              <a:off x="3795" y="3990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7" name="Text Box 71"/>
            <p:cNvSpPr txBox="1">
              <a:spLocks noChangeArrowheads="1"/>
            </p:cNvSpPr>
            <p:nvPr/>
          </p:nvSpPr>
          <p:spPr bwMode="auto">
            <a:xfrm>
              <a:off x="3518" y="836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1098" name="Text Box 72"/>
            <p:cNvSpPr txBox="1">
              <a:spLocks noChangeArrowheads="1"/>
            </p:cNvSpPr>
            <p:nvPr/>
          </p:nvSpPr>
          <p:spPr bwMode="auto">
            <a:xfrm>
              <a:off x="3517" y="1001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39</a:t>
              </a:r>
            </a:p>
          </p:txBody>
        </p:sp>
        <p:sp>
          <p:nvSpPr>
            <p:cNvPr id="1099" name="Text Box 73"/>
            <p:cNvSpPr txBox="1">
              <a:spLocks noChangeArrowheads="1"/>
            </p:cNvSpPr>
            <p:nvPr/>
          </p:nvSpPr>
          <p:spPr bwMode="auto">
            <a:xfrm>
              <a:off x="3517" y="1158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38</a:t>
              </a:r>
            </a:p>
          </p:txBody>
        </p:sp>
        <p:sp>
          <p:nvSpPr>
            <p:cNvPr id="1100" name="Text Box 74"/>
            <p:cNvSpPr txBox="1">
              <a:spLocks noChangeArrowheads="1"/>
            </p:cNvSpPr>
            <p:nvPr/>
          </p:nvSpPr>
          <p:spPr bwMode="auto">
            <a:xfrm>
              <a:off x="3517" y="1326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37</a:t>
              </a:r>
            </a:p>
          </p:txBody>
        </p:sp>
        <p:sp>
          <p:nvSpPr>
            <p:cNvPr id="1101" name="Text Box 75"/>
            <p:cNvSpPr txBox="1">
              <a:spLocks noChangeArrowheads="1"/>
            </p:cNvSpPr>
            <p:nvPr/>
          </p:nvSpPr>
          <p:spPr bwMode="auto">
            <a:xfrm>
              <a:off x="3517" y="1484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1102" name="Text Box 76"/>
            <p:cNvSpPr txBox="1">
              <a:spLocks noChangeArrowheads="1"/>
            </p:cNvSpPr>
            <p:nvPr/>
          </p:nvSpPr>
          <p:spPr bwMode="auto">
            <a:xfrm>
              <a:off x="3517" y="1650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35</a:t>
              </a:r>
            </a:p>
          </p:txBody>
        </p:sp>
        <p:sp>
          <p:nvSpPr>
            <p:cNvPr id="1103" name="Text Box 77"/>
            <p:cNvSpPr txBox="1">
              <a:spLocks noChangeArrowheads="1"/>
            </p:cNvSpPr>
            <p:nvPr/>
          </p:nvSpPr>
          <p:spPr bwMode="auto">
            <a:xfrm>
              <a:off x="3517" y="1815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34</a:t>
              </a:r>
            </a:p>
          </p:txBody>
        </p:sp>
        <p:sp>
          <p:nvSpPr>
            <p:cNvPr id="1104" name="Text Box 78"/>
            <p:cNvSpPr txBox="1">
              <a:spLocks noChangeArrowheads="1"/>
            </p:cNvSpPr>
            <p:nvPr/>
          </p:nvSpPr>
          <p:spPr bwMode="auto">
            <a:xfrm>
              <a:off x="3517" y="1977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33</a:t>
              </a:r>
            </a:p>
          </p:txBody>
        </p:sp>
        <p:sp>
          <p:nvSpPr>
            <p:cNvPr id="1105" name="Text Box 79"/>
            <p:cNvSpPr txBox="1">
              <a:spLocks noChangeArrowheads="1"/>
            </p:cNvSpPr>
            <p:nvPr/>
          </p:nvSpPr>
          <p:spPr bwMode="auto">
            <a:xfrm>
              <a:off x="3517" y="2144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1106" name="Text Box 80"/>
            <p:cNvSpPr txBox="1">
              <a:spLocks noChangeArrowheads="1"/>
            </p:cNvSpPr>
            <p:nvPr/>
          </p:nvSpPr>
          <p:spPr bwMode="auto">
            <a:xfrm>
              <a:off x="3517" y="2305"/>
              <a:ext cx="28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1107" name="Text Box 81"/>
            <p:cNvSpPr txBox="1">
              <a:spLocks noChangeArrowheads="1"/>
            </p:cNvSpPr>
            <p:nvPr/>
          </p:nvSpPr>
          <p:spPr bwMode="auto">
            <a:xfrm>
              <a:off x="3517" y="2468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1108" name="Text Box 82"/>
            <p:cNvSpPr txBox="1">
              <a:spLocks noChangeArrowheads="1"/>
            </p:cNvSpPr>
            <p:nvPr/>
          </p:nvSpPr>
          <p:spPr bwMode="auto">
            <a:xfrm>
              <a:off x="3517" y="2632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29</a:t>
              </a:r>
            </a:p>
          </p:txBody>
        </p:sp>
        <p:sp>
          <p:nvSpPr>
            <p:cNvPr id="1109" name="Text Box 83"/>
            <p:cNvSpPr txBox="1">
              <a:spLocks noChangeArrowheads="1"/>
            </p:cNvSpPr>
            <p:nvPr/>
          </p:nvSpPr>
          <p:spPr bwMode="auto">
            <a:xfrm>
              <a:off x="3517" y="2791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28</a:t>
              </a:r>
            </a:p>
          </p:txBody>
        </p:sp>
        <p:sp>
          <p:nvSpPr>
            <p:cNvPr id="1110" name="Text Box 84"/>
            <p:cNvSpPr txBox="1">
              <a:spLocks noChangeArrowheads="1"/>
            </p:cNvSpPr>
            <p:nvPr/>
          </p:nvSpPr>
          <p:spPr bwMode="auto">
            <a:xfrm>
              <a:off x="3517" y="2958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27</a:t>
              </a:r>
            </a:p>
          </p:txBody>
        </p:sp>
        <p:sp>
          <p:nvSpPr>
            <p:cNvPr id="1111" name="Text Box 85"/>
            <p:cNvSpPr txBox="1">
              <a:spLocks noChangeArrowheads="1"/>
            </p:cNvSpPr>
            <p:nvPr/>
          </p:nvSpPr>
          <p:spPr bwMode="auto">
            <a:xfrm>
              <a:off x="3517" y="3121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26</a:t>
              </a:r>
            </a:p>
          </p:txBody>
        </p:sp>
        <p:sp>
          <p:nvSpPr>
            <p:cNvPr id="1112" name="Text Box 86"/>
            <p:cNvSpPr txBox="1">
              <a:spLocks noChangeArrowheads="1"/>
            </p:cNvSpPr>
            <p:nvPr/>
          </p:nvSpPr>
          <p:spPr bwMode="auto">
            <a:xfrm>
              <a:off x="3517" y="3284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25</a:t>
              </a:r>
            </a:p>
          </p:txBody>
        </p:sp>
        <p:sp>
          <p:nvSpPr>
            <p:cNvPr id="1113" name="Text Box 87"/>
            <p:cNvSpPr txBox="1">
              <a:spLocks noChangeArrowheads="1"/>
            </p:cNvSpPr>
            <p:nvPr/>
          </p:nvSpPr>
          <p:spPr bwMode="auto">
            <a:xfrm>
              <a:off x="3517" y="3448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1114" name="Text Box 88"/>
            <p:cNvSpPr txBox="1">
              <a:spLocks noChangeArrowheads="1"/>
            </p:cNvSpPr>
            <p:nvPr/>
          </p:nvSpPr>
          <p:spPr bwMode="auto">
            <a:xfrm>
              <a:off x="3517" y="3611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23</a:t>
              </a:r>
            </a:p>
          </p:txBody>
        </p:sp>
        <p:sp>
          <p:nvSpPr>
            <p:cNvPr id="1115" name="Text Box 89"/>
            <p:cNvSpPr txBox="1">
              <a:spLocks noChangeArrowheads="1"/>
            </p:cNvSpPr>
            <p:nvPr/>
          </p:nvSpPr>
          <p:spPr bwMode="auto">
            <a:xfrm>
              <a:off x="3517" y="3775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22</a:t>
              </a:r>
            </a:p>
          </p:txBody>
        </p:sp>
        <p:sp>
          <p:nvSpPr>
            <p:cNvPr id="1116" name="Text Box 90"/>
            <p:cNvSpPr txBox="1">
              <a:spLocks noChangeArrowheads="1"/>
            </p:cNvSpPr>
            <p:nvPr/>
          </p:nvSpPr>
          <p:spPr bwMode="auto">
            <a:xfrm>
              <a:off x="3517" y="3934"/>
              <a:ext cx="26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21</a:t>
              </a:r>
            </a:p>
          </p:txBody>
        </p:sp>
        <p:sp>
          <p:nvSpPr>
            <p:cNvPr id="1117" name="Text Box 91"/>
            <p:cNvSpPr txBox="1">
              <a:spLocks noChangeArrowheads="1"/>
            </p:cNvSpPr>
            <p:nvPr/>
          </p:nvSpPr>
          <p:spPr bwMode="auto">
            <a:xfrm>
              <a:off x="1495" y="836"/>
              <a:ext cx="41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P1.0</a:t>
              </a:r>
            </a:p>
          </p:txBody>
        </p:sp>
        <p:sp>
          <p:nvSpPr>
            <p:cNvPr id="1118" name="Text Box 92"/>
            <p:cNvSpPr txBox="1">
              <a:spLocks noChangeArrowheads="1"/>
            </p:cNvSpPr>
            <p:nvPr/>
          </p:nvSpPr>
          <p:spPr bwMode="auto">
            <a:xfrm>
              <a:off x="1196" y="999"/>
              <a:ext cx="71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P1.1</a:t>
              </a:r>
            </a:p>
          </p:txBody>
        </p:sp>
        <p:sp>
          <p:nvSpPr>
            <p:cNvPr id="1119" name="Text Box 93"/>
            <p:cNvSpPr txBox="1">
              <a:spLocks noChangeArrowheads="1"/>
            </p:cNvSpPr>
            <p:nvPr/>
          </p:nvSpPr>
          <p:spPr bwMode="auto">
            <a:xfrm>
              <a:off x="1332" y="1158"/>
              <a:ext cx="57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P1.2</a:t>
              </a:r>
            </a:p>
          </p:txBody>
        </p:sp>
        <p:sp>
          <p:nvSpPr>
            <p:cNvPr id="1120" name="Text Box 94"/>
            <p:cNvSpPr txBox="1">
              <a:spLocks noChangeArrowheads="1"/>
            </p:cNvSpPr>
            <p:nvPr/>
          </p:nvSpPr>
          <p:spPr bwMode="auto">
            <a:xfrm>
              <a:off x="1332" y="1326"/>
              <a:ext cx="57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P1.3</a:t>
              </a:r>
            </a:p>
          </p:txBody>
        </p:sp>
        <p:sp>
          <p:nvSpPr>
            <p:cNvPr id="1121" name="Text Box 95"/>
            <p:cNvSpPr txBox="1">
              <a:spLocks noChangeArrowheads="1"/>
            </p:cNvSpPr>
            <p:nvPr/>
          </p:nvSpPr>
          <p:spPr bwMode="auto">
            <a:xfrm>
              <a:off x="1287" y="1484"/>
              <a:ext cx="62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P1.4</a:t>
              </a:r>
            </a:p>
          </p:txBody>
        </p:sp>
        <p:sp>
          <p:nvSpPr>
            <p:cNvPr id="1122" name="Text Box 96"/>
            <p:cNvSpPr txBox="1">
              <a:spLocks noChangeArrowheads="1"/>
            </p:cNvSpPr>
            <p:nvPr/>
          </p:nvSpPr>
          <p:spPr bwMode="auto">
            <a:xfrm>
              <a:off x="1379" y="1650"/>
              <a:ext cx="53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P1.5</a:t>
              </a:r>
            </a:p>
          </p:txBody>
        </p:sp>
        <p:sp>
          <p:nvSpPr>
            <p:cNvPr id="1123" name="Text Box 97"/>
            <p:cNvSpPr txBox="1">
              <a:spLocks noChangeArrowheads="1"/>
            </p:cNvSpPr>
            <p:nvPr/>
          </p:nvSpPr>
          <p:spPr bwMode="auto">
            <a:xfrm>
              <a:off x="1242" y="1815"/>
              <a:ext cx="66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P1.6</a:t>
              </a:r>
            </a:p>
          </p:txBody>
        </p:sp>
        <p:sp>
          <p:nvSpPr>
            <p:cNvPr id="1124" name="Text Box 98"/>
            <p:cNvSpPr txBox="1">
              <a:spLocks noChangeArrowheads="1"/>
            </p:cNvSpPr>
            <p:nvPr/>
          </p:nvSpPr>
          <p:spPr bwMode="auto">
            <a:xfrm>
              <a:off x="1287" y="1977"/>
              <a:ext cx="62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P1.7</a:t>
              </a:r>
            </a:p>
          </p:txBody>
        </p:sp>
        <p:sp>
          <p:nvSpPr>
            <p:cNvPr id="1125" name="Text Box 99"/>
            <p:cNvSpPr txBox="1">
              <a:spLocks noChangeArrowheads="1"/>
            </p:cNvSpPr>
            <p:nvPr/>
          </p:nvSpPr>
          <p:spPr bwMode="auto">
            <a:xfrm>
              <a:off x="1287" y="2142"/>
              <a:ext cx="62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RST</a:t>
              </a:r>
            </a:p>
          </p:txBody>
        </p:sp>
        <p:sp>
          <p:nvSpPr>
            <p:cNvPr id="1126" name="Text Box 100"/>
            <p:cNvSpPr txBox="1">
              <a:spLocks noChangeArrowheads="1"/>
            </p:cNvSpPr>
            <p:nvPr/>
          </p:nvSpPr>
          <p:spPr bwMode="auto">
            <a:xfrm>
              <a:off x="945" y="2296"/>
              <a:ext cx="95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(RXD)P3.0</a:t>
              </a:r>
            </a:p>
          </p:txBody>
        </p:sp>
        <p:sp>
          <p:nvSpPr>
            <p:cNvPr id="1127" name="Text Box 101"/>
            <p:cNvSpPr txBox="1">
              <a:spLocks noChangeArrowheads="1"/>
            </p:cNvSpPr>
            <p:nvPr/>
          </p:nvSpPr>
          <p:spPr bwMode="auto">
            <a:xfrm>
              <a:off x="945" y="2459"/>
              <a:ext cx="95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(TXD)P3.1</a:t>
              </a:r>
            </a:p>
          </p:txBody>
        </p:sp>
        <p:sp>
          <p:nvSpPr>
            <p:cNvPr id="1128" name="Text Box 102"/>
            <p:cNvSpPr txBox="1">
              <a:spLocks noChangeArrowheads="1"/>
            </p:cNvSpPr>
            <p:nvPr/>
          </p:nvSpPr>
          <p:spPr bwMode="auto">
            <a:xfrm>
              <a:off x="1082" y="2948"/>
              <a:ext cx="8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(T0)P3.4</a:t>
              </a:r>
            </a:p>
          </p:txBody>
        </p:sp>
        <p:sp>
          <p:nvSpPr>
            <p:cNvPr id="1129" name="Text Box 103"/>
            <p:cNvSpPr txBox="1">
              <a:spLocks noChangeArrowheads="1"/>
            </p:cNvSpPr>
            <p:nvPr/>
          </p:nvSpPr>
          <p:spPr bwMode="auto">
            <a:xfrm>
              <a:off x="1082" y="3111"/>
              <a:ext cx="8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(T1)P3.5</a:t>
              </a:r>
            </a:p>
          </p:txBody>
        </p:sp>
        <p:sp>
          <p:nvSpPr>
            <p:cNvPr id="1130" name="Text Box 104"/>
            <p:cNvSpPr txBox="1">
              <a:spLocks noChangeArrowheads="1"/>
            </p:cNvSpPr>
            <p:nvPr/>
          </p:nvSpPr>
          <p:spPr bwMode="auto">
            <a:xfrm>
              <a:off x="1172" y="3611"/>
              <a:ext cx="72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XTAL2</a:t>
              </a:r>
            </a:p>
          </p:txBody>
        </p:sp>
        <p:sp>
          <p:nvSpPr>
            <p:cNvPr id="1131" name="Text Box 105"/>
            <p:cNvSpPr txBox="1">
              <a:spLocks noChangeArrowheads="1"/>
            </p:cNvSpPr>
            <p:nvPr/>
          </p:nvSpPr>
          <p:spPr bwMode="auto">
            <a:xfrm>
              <a:off x="1308" y="3775"/>
              <a:ext cx="59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XTAL1</a:t>
              </a:r>
            </a:p>
          </p:txBody>
        </p:sp>
        <p:sp>
          <p:nvSpPr>
            <p:cNvPr id="1132" name="Text Box 106"/>
            <p:cNvSpPr txBox="1">
              <a:spLocks noChangeArrowheads="1"/>
            </p:cNvSpPr>
            <p:nvPr/>
          </p:nvSpPr>
          <p:spPr bwMode="auto">
            <a:xfrm>
              <a:off x="1172" y="3934"/>
              <a:ext cx="72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GND</a:t>
              </a:r>
            </a:p>
          </p:txBody>
        </p:sp>
        <p:grpSp>
          <p:nvGrpSpPr>
            <p:cNvPr id="1133" name="Group 107"/>
            <p:cNvGrpSpPr>
              <a:grpSpLocks/>
            </p:cNvGrpSpPr>
            <p:nvPr/>
          </p:nvGrpSpPr>
          <p:grpSpPr bwMode="auto">
            <a:xfrm>
              <a:off x="991" y="2621"/>
              <a:ext cx="907" cy="241"/>
              <a:chOff x="930" y="2631"/>
              <a:chExt cx="907" cy="241"/>
            </a:xfrm>
          </p:grpSpPr>
          <p:sp>
            <p:nvSpPr>
              <p:cNvPr id="1170" name="Text Box 108"/>
              <p:cNvSpPr txBox="1">
                <a:spLocks noChangeArrowheads="1"/>
              </p:cNvSpPr>
              <p:nvPr/>
            </p:nvSpPr>
            <p:spPr bwMode="auto">
              <a:xfrm>
                <a:off x="930" y="2631"/>
                <a:ext cx="907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kumimoji="1" lang="en-US" altLang="zh-TW" sz="150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(INT0)P3.2</a:t>
                </a:r>
              </a:p>
            </p:txBody>
          </p:sp>
          <p:sp>
            <p:nvSpPr>
              <p:cNvPr id="1171" name="Line 109"/>
              <p:cNvSpPr>
                <a:spLocks noChangeShapeType="1"/>
              </p:cNvSpPr>
              <p:nvPr/>
            </p:nvSpPr>
            <p:spPr bwMode="auto">
              <a:xfrm>
                <a:off x="1247" y="2668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34" name="Group 110"/>
            <p:cNvGrpSpPr>
              <a:grpSpLocks/>
            </p:cNvGrpSpPr>
            <p:nvPr/>
          </p:nvGrpSpPr>
          <p:grpSpPr bwMode="auto">
            <a:xfrm>
              <a:off x="945" y="2792"/>
              <a:ext cx="953" cy="243"/>
              <a:chOff x="884" y="2792"/>
              <a:chExt cx="953" cy="243"/>
            </a:xfrm>
          </p:grpSpPr>
          <p:sp>
            <p:nvSpPr>
              <p:cNvPr id="1168" name="Text Box 111"/>
              <p:cNvSpPr txBox="1">
                <a:spLocks noChangeArrowheads="1"/>
              </p:cNvSpPr>
              <p:nvPr/>
            </p:nvSpPr>
            <p:spPr bwMode="auto">
              <a:xfrm>
                <a:off x="884" y="2792"/>
                <a:ext cx="95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kumimoji="1" lang="en-US" altLang="zh-TW" sz="150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(INT1)P3.3</a:t>
                </a:r>
              </a:p>
            </p:txBody>
          </p:sp>
          <p:sp>
            <p:nvSpPr>
              <p:cNvPr id="1169" name="Line 112"/>
              <p:cNvSpPr>
                <a:spLocks noChangeShapeType="1"/>
              </p:cNvSpPr>
              <p:nvPr/>
            </p:nvSpPr>
            <p:spPr bwMode="auto">
              <a:xfrm>
                <a:off x="1241" y="2822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35" name="Group 113"/>
            <p:cNvGrpSpPr>
              <a:grpSpLocks/>
            </p:cNvGrpSpPr>
            <p:nvPr/>
          </p:nvGrpSpPr>
          <p:grpSpPr bwMode="auto">
            <a:xfrm>
              <a:off x="1172" y="3448"/>
              <a:ext cx="726" cy="243"/>
              <a:chOff x="1111" y="3448"/>
              <a:chExt cx="726" cy="243"/>
            </a:xfrm>
          </p:grpSpPr>
          <p:sp>
            <p:nvSpPr>
              <p:cNvPr id="1166" name="Text Box 114"/>
              <p:cNvSpPr txBox="1">
                <a:spLocks noChangeArrowheads="1"/>
              </p:cNvSpPr>
              <p:nvPr/>
            </p:nvSpPr>
            <p:spPr bwMode="auto">
              <a:xfrm>
                <a:off x="1111" y="3448"/>
                <a:ext cx="726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kumimoji="1" lang="en-US" altLang="zh-TW" sz="150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(RD)P3.7</a:t>
                </a:r>
              </a:p>
            </p:txBody>
          </p:sp>
          <p:sp>
            <p:nvSpPr>
              <p:cNvPr id="1167" name="Line 115"/>
              <p:cNvSpPr>
                <a:spLocks noChangeShapeType="1"/>
              </p:cNvSpPr>
              <p:nvPr/>
            </p:nvSpPr>
            <p:spPr bwMode="auto">
              <a:xfrm>
                <a:off x="1318" y="3487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36" name="Group 116"/>
            <p:cNvGrpSpPr>
              <a:grpSpLocks/>
            </p:cNvGrpSpPr>
            <p:nvPr/>
          </p:nvGrpSpPr>
          <p:grpSpPr bwMode="auto">
            <a:xfrm>
              <a:off x="1127" y="3284"/>
              <a:ext cx="771" cy="241"/>
              <a:chOff x="1066" y="3284"/>
              <a:chExt cx="771" cy="241"/>
            </a:xfrm>
          </p:grpSpPr>
          <p:sp>
            <p:nvSpPr>
              <p:cNvPr id="1164" name="Text Box 117"/>
              <p:cNvSpPr txBox="1">
                <a:spLocks noChangeArrowheads="1"/>
              </p:cNvSpPr>
              <p:nvPr/>
            </p:nvSpPr>
            <p:spPr bwMode="auto">
              <a:xfrm>
                <a:off x="1066" y="3284"/>
                <a:ext cx="771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kumimoji="1" lang="en-US" altLang="zh-TW" sz="150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(WR)P3.6</a:t>
                </a:r>
              </a:p>
            </p:txBody>
          </p:sp>
          <p:sp>
            <p:nvSpPr>
              <p:cNvPr id="1165" name="Line 118"/>
              <p:cNvSpPr>
                <a:spLocks noChangeShapeType="1"/>
              </p:cNvSpPr>
              <p:nvPr/>
            </p:nvSpPr>
            <p:spPr bwMode="auto">
              <a:xfrm>
                <a:off x="1295" y="3318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37" name="Text Box 119"/>
            <p:cNvSpPr txBox="1">
              <a:spLocks noChangeArrowheads="1"/>
            </p:cNvSpPr>
            <p:nvPr/>
          </p:nvSpPr>
          <p:spPr bwMode="auto">
            <a:xfrm>
              <a:off x="3987" y="834"/>
              <a:ext cx="57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1138" name="Text Box 120"/>
            <p:cNvSpPr txBox="1">
              <a:spLocks noChangeArrowheads="1"/>
            </p:cNvSpPr>
            <p:nvPr/>
          </p:nvSpPr>
          <p:spPr bwMode="auto">
            <a:xfrm>
              <a:off x="3986" y="996"/>
              <a:ext cx="66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P0.0(AD0)</a:t>
              </a:r>
            </a:p>
          </p:txBody>
        </p:sp>
        <p:sp>
          <p:nvSpPr>
            <p:cNvPr id="1139" name="Text Box 121"/>
            <p:cNvSpPr txBox="1">
              <a:spLocks noChangeArrowheads="1"/>
            </p:cNvSpPr>
            <p:nvPr/>
          </p:nvSpPr>
          <p:spPr bwMode="auto">
            <a:xfrm>
              <a:off x="3986" y="1155"/>
              <a:ext cx="79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P0.1(AD1)</a:t>
              </a:r>
            </a:p>
          </p:txBody>
        </p:sp>
        <p:sp>
          <p:nvSpPr>
            <p:cNvPr id="1140" name="Text Box 122"/>
            <p:cNvSpPr txBox="1">
              <a:spLocks noChangeArrowheads="1"/>
            </p:cNvSpPr>
            <p:nvPr/>
          </p:nvSpPr>
          <p:spPr bwMode="auto">
            <a:xfrm>
              <a:off x="3986" y="1323"/>
              <a:ext cx="66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P0.2(AD2)</a:t>
              </a:r>
            </a:p>
          </p:txBody>
        </p:sp>
        <p:sp>
          <p:nvSpPr>
            <p:cNvPr id="1141" name="Text Box 123"/>
            <p:cNvSpPr txBox="1">
              <a:spLocks noChangeArrowheads="1"/>
            </p:cNvSpPr>
            <p:nvPr/>
          </p:nvSpPr>
          <p:spPr bwMode="auto">
            <a:xfrm>
              <a:off x="3986" y="1481"/>
              <a:ext cx="70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P0.3(AD3)</a:t>
              </a:r>
            </a:p>
          </p:txBody>
        </p:sp>
        <p:sp>
          <p:nvSpPr>
            <p:cNvPr id="1142" name="Text Box 124"/>
            <p:cNvSpPr txBox="1">
              <a:spLocks noChangeArrowheads="1"/>
            </p:cNvSpPr>
            <p:nvPr/>
          </p:nvSpPr>
          <p:spPr bwMode="auto">
            <a:xfrm>
              <a:off x="3986" y="1647"/>
              <a:ext cx="70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P0.4(AD4)</a:t>
              </a:r>
            </a:p>
          </p:txBody>
        </p:sp>
        <p:sp>
          <p:nvSpPr>
            <p:cNvPr id="1143" name="Text Box 125"/>
            <p:cNvSpPr txBox="1">
              <a:spLocks noChangeArrowheads="1"/>
            </p:cNvSpPr>
            <p:nvPr/>
          </p:nvSpPr>
          <p:spPr bwMode="auto">
            <a:xfrm>
              <a:off x="3986" y="1812"/>
              <a:ext cx="75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P0.5(AD5)</a:t>
              </a:r>
            </a:p>
          </p:txBody>
        </p:sp>
        <p:sp>
          <p:nvSpPr>
            <p:cNvPr id="1144" name="Text Box 126"/>
            <p:cNvSpPr txBox="1">
              <a:spLocks noChangeArrowheads="1"/>
            </p:cNvSpPr>
            <p:nvPr/>
          </p:nvSpPr>
          <p:spPr bwMode="auto">
            <a:xfrm>
              <a:off x="3986" y="1974"/>
              <a:ext cx="79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P0.6(AD6)</a:t>
              </a:r>
            </a:p>
          </p:txBody>
        </p:sp>
        <p:sp>
          <p:nvSpPr>
            <p:cNvPr id="1145" name="Text Box 127"/>
            <p:cNvSpPr txBox="1">
              <a:spLocks noChangeArrowheads="1"/>
            </p:cNvSpPr>
            <p:nvPr/>
          </p:nvSpPr>
          <p:spPr bwMode="auto">
            <a:xfrm>
              <a:off x="3986" y="2139"/>
              <a:ext cx="70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P0.7(AD7)</a:t>
              </a:r>
            </a:p>
          </p:txBody>
        </p:sp>
        <p:grpSp>
          <p:nvGrpSpPr>
            <p:cNvPr id="1146" name="Group 128"/>
            <p:cNvGrpSpPr>
              <a:grpSpLocks/>
            </p:cNvGrpSpPr>
            <p:nvPr/>
          </p:nvGrpSpPr>
          <p:grpSpPr bwMode="auto">
            <a:xfrm>
              <a:off x="3986" y="2312"/>
              <a:ext cx="753" cy="241"/>
              <a:chOff x="3901" y="2302"/>
              <a:chExt cx="753" cy="241"/>
            </a:xfrm>
          </p:grpSpPr>
          <p:sp>
            <p:nvSpPr>
              <p:cNvPr id="1162" name="Line 129"/>
              <p:cNvSpPr>
                <a:spLocks noChangeShapeType="1"/>
              </p:cNvSpPr>
              <p:nvPr/>
            </p:nvSpPr>
            <p:spPr bwMode="auto">
              <a:xfrm>
                <a:off x="3960" y="2335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63" name="Text Box 130"/>
              <p:cNvSpPr txBox="1">
                <a:spLocks noChangeArrowheads="1"/>
              </p:cNvSpPr>
              <p:nvPr/>
            </p:nvSpPr>
            <p:spPr bwMode="auto">
              <a:xfrm>
                <a:off x="3901" y="2302"/>
                <a:ext cx="75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TW" sz="150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EA/VPP</a:t>
                </a:r>
              </a:p>
            </p:txBody>
          </p:sp>
        </p:grpSp>
        <p:grpSp>
          <p:nvGrpSpPr>
            <p:cNvPr id="1147" name="Group 131"/>
            <p:cNvGrpSpPr>
              <a:grpSpLocks/>
            </p:cNvGrpSpPr>
            <p:nvPr/>
          </p:nvGrpSpPr>
          <p:grpSpPr bwMode="auto">
            <a:xfrm>
              <a:off x="3986" y="2465"/>
              <a:ext cx="844" cy="243"/>
              <a:chOff x="3901" y="2465"/>
              <a:chExt cx="844" cy="243"/>
            </a:xfrm>
          </p:grpSpPr>
          <p:sp>
            <p:nvSpPr>
              <p:cNvPr id="1160" name="Line 132"/>
              <p:cNvSpPr>
                <a:spLocks noChangeShapeType="1"/>
              </p:cNvSpPr>
              <p:nvPr/>
            </p:nvSpPr>
            <p:spPr bwMode="auto">
              <a:xfrm>
                <a:off x="4221" y="2500"/>
                <a:ext cx="3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61" name="Text Box 133"/>
              <p:cNvSpPr txBox="1">
                <a:spLocks noChangeArrowheads="1"/>
              </p:cNvSpPr>
              <p:nvPr/>
            </p:nvSpPr>
            <p:spPr bwMode="auto">
              <a:xfrm>
                <a:off x="3901" y="2465"/>
                <a:ext cx="84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TW" sz="150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ALE/PROG</a:t>
                </a:r>
              </a:p>
            </p:txBody>
          </p:sp>
        </p:grpSp>
        <p:grpSp>
          <p:nvGrpSpPr>
            <p:cNvPr id="1148" name="Group 134"/>
            <p:cNvGrpSpPr>
              <a:grpSpLocks/>
            </p:cNvGrpSpPr>
            <p:nvPr/>
          </p:nvGrpSpPr>
          <p:grpSpPr bwMode="auto">
            <a:xfrm>
              <a:off x="3986" y="2648"/>
              <a:ext cx="798" cy="241"/>
              <a:chOff x="3901" y="2628"/>
              <a:chExt cx="798" cy="241"/>
            </a:xfrm>
          </p:grpSpPr>
          <p:sp>
            <p:nvSpPr>
              <p:cNvPr id="1158" name="Line 135"/>
              <p:cNvSpPr>
                <a:spLocks noChangeShapeType="1"/>
              </p:cNvSpPr>
              <p:nvPr/>
            </p:nvSpPr>
            <p:spPr bwMode="auto">
              <a:xfrm>
                <a:off x="3969" y="2659"/>
                <a:ext cx="2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9" name="Text Box 136"/>
              <p:cNvSpPr txBox="1">
                <a:spLocks noChangeArrowheads="1"/>
              </p:cNvSpPr>
              <p:nvPr/>
            </p:nvSpPr>
            <p:spPr bwMode="auto">
              <a:xfrm>
                <a:off x="3901" y="2628"/>
                <a:ext cx="798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TW" sz="1500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PSEN</a:t>
                </a:r>
              </a:p>
            </p:txBody>
          </p:sp>
        </p:grpSp>
        <p:sp>
          <p:nvSpPr>
            <p:cNvPr id="1149" name="Text Box 137"/>
            <p:cNvSpPr txBox="1">
              <a:spLocks noChangeArrowheads="1"/>
            </p:cNvSpPr>
            <p:nvPr/>
          </p:nvSpPr>
          <p:spPr bwMode="auto">
            <a:xfrm>
              <a:off x="3986" y="2789"/>
              <a:ext cx="79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P2.7(A15)</a:t>
              </a:r>
            </a:p>
          </p:txBody>
        </p:sp>
        <p:sp>
          <p:nvSpPr>
            <p:cNvPr id="1150" name="Text Box 138"/>
            <p:cNvSpPr txBox="1">
              <a:spLocks noChangeArrowheads="1"/>
            </p:cNvSpPr>
            <p:nvPr/>
          </p:nvSpPr>
          <p:spPr bwMode="auto">
            <a:xfrm>
              <a:off x="3986" y="2955"/>
              <a:ext cx="66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P2.6(A14)</a:t>
              </a:r>
            </a:p>
          </p:txBody>
        </p:sp>
        <p:sp>
          <p:nvSpPr>
            <p:cNvPr id="1151" name="Text Box 139"/>
            <p:cNvSpPr txBox="1">
              <a:spLocks noChangeArrowheads="1"/>
            </p:cNvSpPr>
            <p:nvPr/>
          </p:nvSpPr>
          <p:spPr bwMode="auto">
            <a:xfrm>
              <a:off x="3986" y="3118"/>
              <a:ext cx="66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P2.5(A13)</a:t>
              </a:r>
            </a:p>
          </p:txBody>
        </p:sp>
        <p:sp>
          <p:nvSpPr>
            <p:cNvPr id="1152" name="Text Box 140"/>
            <p:cNvSpPr txBox="1">
              <a:spLocks noChangeArrowheads="1"/>
            </p:cNvSpPr>
            <p:nvPr/>
          </p:nvSpPr>
          <p:spPr bwMode="auto">
            <a:xfrm>
              <a:off x="3986" y="3281"/>
              <a:ext cx="66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P2.4(A12)</a:t>
              </a:r>
            </a:p>
          </p:txBody>
        </p:sp>
        <p:sp>
          <p:nvSpPr>
            <p:cNvPr id="1153" name="Text Box 141"/>
            <p:cNvSpPr txBox="1">
              <a:spLocks noChangeArrowheads="1"/>
            </p:cNvSpPr>
            <p:nvPr/>
          </p:nvSpPr>
          <p:spPr bwMode="auto">
            <a:xfrm>
              <a:off x="3986" y="3445"/>
              <a:ext cx="66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P2.3(A11)</a:t>
              </a:r>
            </a:p>
          </p:txBody>
        </p:sp>
        <p:sp>
          <p:nvSpPr>
            <p:cNvPr id="1154" name="Text Box 142"/>
            <p:cNvSpPr txBox="1">
              <a:spLocks noChangeArrowheads="1"/>
            </p:cNvSpPr>
            <p:nvPr/>
          </p:nvSpPr>
          <p:spPr bwMode="auto">
            <a:xfrm>
              <a:off x="3986" y="3609"/>
              <a:ext cx="70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P2.2(A10)</a:t>
              </a:r>
            </a:p>
          </p:txBody>
        </p:sp>
        <p:sp>
          <p:nvSpPr>
            <p:cNvPr id="1155" name="Text Box 143"/>
            <p:cNvSpPr txBox="1">
              <a:spLocks noChangeArrowheads="1"/>
            </p:cNvSpPr>
            <p:nvPr/>
          </p:nvSpPr>
          <p:spPr bwMode="auto">
            <a:xfrm>
              <a:off x="3986" y="3771"/>
              <a:ext cx="66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P2.1(A9)</a:t>
              </a:r>
            </a:p>
          </p:txBody>
        </p:sp>
        <p:sp>
          <p:nvSpPr>
            <p:cNvPr id="1156" name="Text Box 144"/>
            <p:cNvSpPr txBox="1">
              <a:spLocks noChangeArrowheads="1"/>
            </p:cNvSpPr>
            <p:nvPr/>
          </p:nvSpPr>
          <p:spPr bwMode="auto">
            <a:xfrm>
              <a:off x="3986" y="3932"/>
              <a:ext cx="66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15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P2.0(A8)</a:t>
              </a:r>
            </a:p>
          </p:txBody>
        </p:sp>
        <p:sp>
          <p:nvSpPr>
            <p:cNvPr id="1157" name="Text Box 145"/>
            <p:cNvSpPr txBox="1">
              <a:spLocks noChangeArrowheads="1"/>
            </p:cNvSpPr>
            <p:nvPr/>
          </p:nvSpPr>
          <p:spPr bwMode="auto">
            <a:xfrm>
              <a:off x="2557" y="1392"/>
              <a:ext cx="72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sz="24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 8051</a:t>
              </a:r>
            </a:p>
          </p:txBody>
        </p:sp>
      </p:grpSp>
      <p:sp>
        <p:nvSpPr>
          <p:cNvPr id="1030" name="AutoShape 162"/>
          <p:cNvSpPr>
            <a:spLocks noChangeArrowheads="1"/>
          </p:cNvSpPr>
          <p:nvPr/>
        </p:nvSpPr>
        <p:spPr bwMode="auto">
          <a:xfrm rot="5400000">
            <a:off x="5915820" y="1089820"/>
            <a:ext cx="360363" cy="574675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Rectangle 163"/>
          <p:cNvSpPr>
            <a:spLocks noChangeArrowheads="1"/>
          </p:cNvSpPr>
          <p:nvPr/>
        </p:nvSpPr>
        <p:spPr bwMode="auto">
          <a:xfrm>
            <a:off x="9480550" y="55895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PMingLiU" pitchFamily="18" charset="-120"/>
                <a:sym typeface="Wingdings" panose="05000000000000000000" pitchFamily="2" charset="2"/>
                <a:hlinkClick r:id="" action="ppaction://noaction"/>
              </a:rPr>
              <a:t></a:t>
            </a:r>
            <a:endParaRPr lang="en-US" altLang="en-US">
              <a:ea typeface="PMingLiU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48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9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4100" b="1">
                <a:solidFill>
                  <a:schemeClr val="accent2"/>
                </a:solidFill>
                <a:latin typeface="Comic Sans MS" panose="030F0702030302020204" pitchFamily="66" charset="0"/>
                <a:ea typeface="PMingLiU" pitchFamily="18" charset="-120"/>
              </a:rPr>
              <a:t>Pins of 8051</a:t>
            </a:r>
            <a:endParaRPr lang="en-US" altLang="en-US" sz="4100" b="1">
              <a:solidFill>
                <a:schemeClr val="accent2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600200"/>
            <a:ext cx="7772400" cy="4648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</a:rPr>
              <a:t>Vcc</a:t>
            </a:r>
            <a:r>
              <a:rPr lang="zh-TW" altLang="en-US" sz="2700">
                <a:ea typeface="PMingLiU" pitchFamily="18" charset="-120"/>
              </a:rPr>
              <a:t>（</a:t>
            </a:r>
            <a:r>
              <a:rPr lang="en-US" altLang="zh-TW" sz="2700">
                <a:ea typeface="PMingLiU" pitchFamily="18" charset="-120"/>
              </a:rPr>
              <a:t>pin 40</a:t>
            </a:r>
            <a:r>
              <a:rPr lang="zh-TW" altLang="en-US" sz="2700">
                <a:ea typeface="PMingLiU" pitchFamily="18" charset="-120"/>
              </a:rPr>
              <a:t>）：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</a:rPr>
              <a:t>Vcc provides supply voltage to the chip.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</a:rPr>
              <a:t>The voltage source is +5V.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</a:rPr>
              <a:t>GND</a:t>
            </a:r>
            <a:r>
              <a:rPr lang="zh-TW" altLang="en-US" sz="2700">
                <a:ea typeface="PMingLiU" pitchFamily="18" charset="-120"/>
              </a:rPr>
              <a:t>（</a:t>
            </a:r>
            <a:r>
              <a:rPr lang="en-US" altLang="zh-TW" sz="2700">
                <a:ea typeface="PMingLiU" pitchFamily="18" charset="-120"/>
              </a:rPr>
              <a:t>pin 20</a:t>
            </a:r>
            <a:r>
              <a:rPr lang="zh-TW" altLang="en-US" sz="2700">
                <a:ea typeface="PMingLiU" pitchFamily="18" charset="-120"/>
              </a:rPr>
              <a:t>）：</a:t>
            </a:r>
            <a:r>
              <a:rPr lang="en-US" altLang="zh-TW" sz="2700">
                <a:ea typeface="PMingLiU" pitchFamily="18" charset="-120"/>
              </a:rPr>
              <a:t>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</a:rPr>
              <a:t>XTAL1 and XTAL2</a:t>
            </a:r>
            <a:r>
              <a:rPr lang="zh-TW" altLang="en-US" sz="2700">
                <a:ea typeface="PMingLiU" pitchFamily="18" charset="-120"/>
              </a:rPr>
              <a:t>（</a:t>
            </a:r>
            <a:r>
              <a:rPr lang="en-US" altLang="zh-TW" sz="2700">
                <a:ea typeface="PMingLiU" pitchFamily="18" charset="-120"/>
              </a:rPr>
              <a:t>pins 19,18</a:t>
            </a:r>
            <a:r>
              <a:rPr lang="zh-TW" altLang="en-US" sz="2700">
                <a:ea typeface="PMingLiU" pitchFamily="18" charset="-120"/>
              </a:rPr>
              <a:t>）：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</a:rPr>
              <a:t>These 2 pins provide external clock.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</a:rPr>
              <a:t>Way 1</a:t>
            </a:r>
            <a:r>
              <a:rPr lang="zh-TW" altLang="en-US" sz="2700">
                <a:ea typeface="PMingLiU" pitchFamily="18" charset="-120"/>
              </a:rPr>
              <a:t>：</a:t>
            </a:r>
            <a:r>
              <a:rPr lang="en-US" altLang="zh-TW" sz="2700">
                <a:ea typeface="PMingLiU" pitchFamily="18" charset="-120"/>
              </a:rPr>
              <a:t>using a quartz crystal oscillator </a:t>
            </a:r>
            <a:r>
              <a:rPr lang="en-US" altLang="zh-TW" sz="2700">
                <a:ea typeface="PMingLiU" pitchFamily="18" charset="-120"/>
                <a:sym typeface="Wingdings" panose="05000000000000000000" pitchFamily="2" charset="2"/>
                <a:hlinkClick r:id="rId2" action="ppaction://hlinksldjump"/>
              </a:rPr>
              <a:t> </a:t>
            </a:r>
            <a:endParaRPr lang="en-US" altLang="zh-TW" sz="270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</a:rPr>
              <a:t>Way 2</a:t>
            </a:r>
            <a:r>
              <a:rPr lang="zh-TW" altLang="en-US" sz="2700">
                <a:ea typeface="PMingLiU" pitchFamily="18" charset="-120"/>
              </a:rPr>
              <a:t>：</a:t>
            </a:r>
            <a:r>
              <a:rPr lang="en-US" altLang="zh-TW" sz="2700">
                <a:ea typeface="PMingLiU" pitchFamily="18" charset="-120"/>
              </a:rPr>
              <a:t>using a TTL oscillator </a:t>
            </a:r>
            <a:endParaRPr lang="en-US" altLang="zh-TW" sz="2700">
              <a:ea typeface="PMingLiU" pitchFamily="18" charset="-12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700">
                <a:ea typeface="PMingLiU" pitchFamily="18" charset="-120"/>
                <a:sym typeface="Wingdings" panose="05000000000000000000" pitchFamily="2" charset="2"/>
              </a:rPr>
              <a:t>Example 4-1 shows the relationship between XTAL and the machine cycle.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95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2900">
                <a:ea typeface="PMingLiU" pitchFamily="18" charset="-120"/>
              </a:rPr>
              <a:t>XTAL Connection to 8051</a:t>
            </a:r>
            <a:endParaRPr lang="en-US" altLang="en-US" sz="2900">
              <a:ea typeface="PMingLiU" pitchFamily="18" charset="-12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PMingLiU" pitchFamily="18" charset="-120"/>
              </a:rPr>
              <a:t>Using a quartz crystal oscillator</a:t>
            </a:r>
          </a:p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PMingLiU" pitchFamily="18" charset="-120"/>
              </a:rPr>
              <a:t>We can observe the frequency on the XTAL2 pin.</a:t>
            </a:r>
          </a:p>
          <a:p>
            <a:pPr eaLnBrk="1" hangingPunct="1"/>
            <a:endParaRPr lang="en-US" altLang="en-US" sz="1700">
              <a:latin typeface="Times New Roman" panose="02020603050405020304" pitchFamily="18" charset="0"/>
              <a:ea typeface="PMingLiU" pitchFamily="18" charset="-120"/>
            </a:endParaRPr>
          </a:p>
        </p:txBody>
      </p:sp>
      <p:grpSp>
        <p:nvGrpSpPr>
          <p:cNvPr id="2054" name="Group 4"/>
          <p:cNvGrpSpPr>
            <a:grpSpLocks/>
          </p:cNvGrpSpPr>
          <p:nvPr/>
        </p:nvGrpSpPr>
        <p:grpSpPr bwMode="auto">
          <a:xfrm>
            <a:off x="3216275" y="2492376"/>
            <a:ext cx="4191000" cy="3559175"/>
            <a:chOff x="1008" y="709"/>
            <a:chExt cx="4095" cy="3357"/>
          </a:xfrm>
        </p:grpSpPr>
        <p:grpSp>
          <p:nvGrpSpPr>
            <p:cNvPr id="2055" name="Group 5"/>
            <p:cNvGrpSpPr>
              <a:grpSpLocks/>
            </p:cNvGrpSpPr>
            <p:nvPr/>
          </p:nvGrpSpPr>
          <p:grpSpPr bwMode="auto">
            <a:xfrm>
              <a:off x="1770" y="1072"/>
              <a:ext cx="170" cy="360"/>
              <a:chOff x="2784" y="1406"/>
              <a:chExt cx="170" cy="360"/>
            </a:xfrm>
          </p:grpSpPr>
          <p:sp>
            <p:nvSpPr>
              <p:cNvPr id="2088" name="Line 6"/>
              <p:cNvSpPr>
                <a:spLocks noChangeShapeType="1"/>
              </p:cNvSpPr>
              <p:nvPr/>
            </p:nvSpPr>
            <p:spPr bwMode="auto">
              <a:xfrm>
                <a:off x="2954" y="1491"/>
                <a:ext cx="0" cy="181"/>
              </a:xfrm>
              <a:prstGeom prst="line">
                <a:avLst/>
              </a:prstGeom>
              <a:noFill/>
              <a:ln w="4064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2051" name="Object 7"/>
              <p:cNvGraphicFramePr>
                <a:graphicFrameLocks noChangeAspect="1"/>
              </p:cNvGraphicFramePr>
              <p:nvPr/>
            </p:nvGraphicFramePr>
            <p:xfrm>
              <a:off x="2784" y="1406"/>
              <a:ext cx="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" name="Bitmap Image" r:id="rId3" imgW="152260" imgH="571731" progId="Paint.Picture">
                      <p:embed/>
                    </p:oleObj>
                  </mc:Choice>
                  <mc:Fallback>
                    <p:oleObj name="Bitmap Image" r:id="rId3" imgW="152260" imgH="571731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406"/>
                            <a:ext cx="9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4064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1158" y="1163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2836" y="1163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157" y="3431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1249" y="1254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1929" y="1254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2927" y="1254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62" name="Group 14"/>
            <p:cNvGrpSpPr>
              <a:grpSpLocks/>
            </p:cNvGrpSpPr>
            <p:nvPr/>
          </p:nvGrpSpPr>
          <p:grpSpPr bwMode="auto">
            <a:xfrm>
              <a:off x="1770" y="2345"/>
              <a:ext cx="170" cy="360"/>
              <a:chOff x="1770" y="2345"/>
              <a:chExt cx="170" cy="360"/>
            </a:xfrm>
          </p:grpSpPr>
          <p:sp>
            <p:nvSpPr>
              <p:cNvPr id="2087" name="Line 15"/>
              <p:cNvSpPr>
                <a:spLocks noChangeShapeType="1"/>
              </p:cNvSpPr>
              <p:nvPr/>
            </p:nvSpPr>
            <p:spPr bwMode="auto">
              <a:xfrm>
                <a:off x="1940" y="2430"/>
                <a:ext cx="0" cy="181"/>
              </a:xfrm>
              <a:prstGeom prst="line">
                <a:avLst/>
              </a:prstGeom>
              <a:noFill/>
              <a:ln w="4064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2050" name="Object 16"/>
              <p:cNvGraphicFramePr>
                <a:graphicFrameLocks noChangeAspect="1"/>
              </p:cNvGraphicFramePr>
              <p:nvPr/>
            </p:nvGraphicFramePr>
            <p:xfrm>
              <a:off x="1770" y="2345"/>
              <a:ext cx="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" name="點陣圖影像" r:id="rId5" imgW="152260" imgH="571731" progId="Paint.Picture">
                      <p:embed/>
                    </p:oleObj>
                  </mc:Choice>
                  <mc:Fallback>
                    <p:oleObj name="點陣圖影像" r:id="rId5" imgW="152260" imgH="571731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0" y="2345"/>
                            <a:ext cx="9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40640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63" name="Oval 17"/>
            <p:cNvSpPr>
              <a:spLocks noChangeArrowheads="1"/>
            </p:cNvSpPr>
            <p:nvPr/>
          </p:nvSpPr>
          <p:spPr bwMode="auto">
            <a:xfrm>
              <a:off x="2836" y="2436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64" name="Line 18"/>
            <p:cNvSpPr>
              <a:spLocks noChangeShapeType="1"/>
            </p:cNvSpPr>
            <p:nvPr/>
          </p:nvSpPr>
          <p:spPr bwMode="auto">
            <a:xfrm>
              <a:off x="1249" y="2527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5" name="Line 19"/>
            <p:cNvSpPr>
              <a:spLocks noChangeShapeType="1"/>
            </p:cNvSpPr>
            <p:nvPr/>
          </p:nvSpPr>
          <p:spPr bwMode="auto">
            <a:xfrm>
              <a:off x="1929" y="2527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6" name="Line 20"/>
            <p:cNvSpPr>
              <a:spLocks noChangeShapeType="1"/>
            </p:cNvSpPr>
            <p:nvPr/>
          </p:nvSpPr>
          <p:spPr bwMode="auto">
            <a:xfrm>
              <a:off x="2927" y="2527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7" name="Line 21"/>
            <p:cNvSpPr>
              <a:spLocks noChangeShapeType="1"/>
            </p:cNvSpPr>
            <p:nvPr/>
          </p:nvSpPr>
          <p:spPr bwMode="auto">
            <a:xfrm>
              <a:off x="1249" y="1254"/>
              <a:ext cx="0" cy="226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8" name="Line 22"/>
            <p:cNvSpPr>
              <a:spLocks noChangeShapeType="1"/>
            </p:cNvSpPr>
            <p:nvPr/>
          </p:nvSpPr>
          <p:spPr bwMode="auto">
            <a:xfrm>
              <a:off x="1249" y="3522"/>
              <a:ext cx="263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9" name="Line 23"/>
            <p:cNvSpPr>
              <a:spLocks noChangeShapeType="1"/>
            </p:cNvSpPr>
            <p:nvPr/>
          </p:nvSpPr>
          <p:spPr bwMode="auto">
            <a:xfrm>
              <a:off x="3880" y="890"/>
              <a:ext cx="0" cy="317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0" name="Line 24"/>
            <p:cNvSpPr>
              <a:spLocks noChangeShapeType="1"/>
            </p:cNvSpPr>
            <p:nvPr/>
          </p:nvSpPr>
          <p:spPr bwMode="auto">
            <a:xfrm>
              <a:off x="1249" y="3521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71" name="Group 25"/>
            <p:cNvGrpSpPr>
              <a:grpSpLocks/>
            </p:cNvGrpSpPr>
            <p:nvPr/>
          </p:nvGrpSpPr>
          <p:grpSpPr bwMode="auto">
            <a:xfrm>
              <a:off x="2835" y="1565"/>
              <a:ext cx="182" cy="590"/>
              <a:chOff x="2835" y="1565"/>
              <a:chExt cx="182" cy="590"/>
            </a:xfrm>
          </p:grpSpPr>
          <p:sp>
            <p:nvSpPr>
              <p:cNvPr id="2084" name="Line 26"/>
              <p:cNvSpPr>
                <a:spLocks noChangeShapeType="1"/>
              </p:cNvSpPr>
              <p:nvPr/>
            </p:nvSpPr>
            <p:spPr bwMode="auto">
              <a:xfrm>
                <a:off x="2835" y="1565"/>
                <a:ext cx="181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5" name="Line 27"/>
              <p:cNvSpPr>
                <a:spLocks noChangeShapeType="1"/>
              </p:cNvSpPr>
              <p:nvPr/>
            </p:nvSpPr>
            <p:spPr bwMode="auto">
              <a:xfrm>
                <a:off x="2836" y="2155"/>
                <a:ext cx="181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6" name="Rectangle 28"/>
              <p:cNvSpPr>
                <a:spLocks noChangeArrowheads="1"/>
              </p:cNvSpPr>
              <p:nvPr/>
            </p:nvSpPr>
            <p:spPr bwMode="auto">
              <a:xfrm>
                <a:off x="2853" y="1701"/>
                <a:ext cx="159" cy="327"/>
              </a:xfrm>
              <a:prstGeom prst="rect">
                <a:avLst/>
              </a:prstGeom>
              <a:noFill/>
              <a:ln w="2921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72" name="Line 29"/>
            <p:cNvSpPr>
              <a:spLocks noChangeShapeType="1"/>
            </p:cNvSpPr>
            <p:nvPr/>
          </p:nvSpPr>
          <p:spPr bwMode="auto">
            <a:xfrm>
              <a:off x="2927" y="1253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3" name="Line 30"/>
            <p:cNvSpPr>
              <a:spLocks noChangeShapeType="1"/>
            </p:cNvSpPr>
            <p:nvPr/>
          </p:nvSpPr>
          <p:spPr bwMode="auto">
            <a:xfrm>
              <a:off x="2927" y="2160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74" name="Text Box 31"/>
            <p:cNvSpPr txBox="1">
              <a:spLocks noChangeArrowheads="1"/>
            </p:cNvSpPr>
            <p:nvPr/>
          </p:nvSpPr>
          <p:spPr bwMode="auto">
            <a:xfrm>
              <a:off x="1351" y="709"/>
              <a:ext cx="10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075" name="Text Box 32"/>
            <p:cNvSpPr txBox="1">
              <a:spLocks noChangeArrowheads="1"/>
            </p:cNvSpPr>
            <p:nvPr/>
          </p:nvSpPr>
          <p:spPr bwMode="auto">
            <a:xfrm>
              <a:off x="1476" y="1387"/>
              <a:ext cx="81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ea typeface="PMingLiU" pitchFamily="18" charset="-120"/>
                  <a:cs typeface="Arial" panose="020B0604020202020204" pitchFamily="34" charset="0"/>
                </a:rPr>
                <a:t>30pF</a:t>
              </a:r>
            </a:p>
          </p:txBody>
        </p:sp>
        <p:sp>
          <p:nvSpPr>
            <p:cNvPr id="2076" name="Text Box 33"/>
            <p:cNvSpPr txBox="1">
              <a:spLocks noChangeArrowheads="1"/>
            </p:cNvSpPr>
            <p:nvPr/>
          </p:nvSpPr>
          <p:spPr bwMode="auto">
            <a:xfrm>
              <a:off x="1520" y="1935"/>
              <a:ext cx="681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077" name="Text Box 34"/>
            <p:cNvSpPr txBox="1">
              <a:spLocks noChangeArrowheads="1"/>
            </p:cNvSpPr>
            <p:nvPr/>
          </p:nvSpPr>
          <p:spPr bwMode="auto">
            <a:xfrm>
              <a:off x="1476" y="2657"/>
              <a:ext cx="81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ea typeface="PMingLiU" pitchFamily="18" charset="-120"/>
                  <a:cs typeface="Arial" panose="020B0604020202020204" pitchFamily="34" charset="0"/>
                </a:rPr>
                <a:t>30pF</a:t>
              </a:r>
            </a:p>
          </p:txBody>
        </p:sp>
        <p:sp>
          <p:nvSpPr>
            <p:cNvPr id="2078" name="Text Box 35"/>
            <p:cNvSpPr txBox="1">
              <a:spLocks noChangeArrowheads="1"/>
            </p:cNvSpPr>
            <p:nvPr/>
          </p:nvSpPr>
          <p:spPr bwMode="auto">
            <a:xfrm>
              <a:off x="4014" y="1055"/>
              <a:ext cx="10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XTAL2</a:t>
              </a:r>
            </a:p>
          </p:txBody>
        </p:sp>
        <p:sp>
          <p:nvSpPr>
            <p:cNvPr id="2079" name="Text Box 36"/>
            <p:cNvSpPr txBox="1">
              <a:spLocks noChangeArrowheads="1"/>
            </p:cNvSpPr>
            <p:nvPr/>
          </p:nvSpPr>
          <p:spPr bwMode="auto">
            <a:xfrm>
              <a:off x="4014" y="2343"/>
              <a:ext cx="108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XTAL1</a:t>
              </a:r>
            </a:p>
          </p:txBody>
        </p:sp>
        <p:sp>
          <p:nvSpPr>
            <p:cNvPr id="2080" name="Text Box 37"/>
            <p:cNvSpPr txBox="1">
              <a:spLocks noChangeArrowheads="1"/>
            </p:cNvSpPr>
            <p:nvPr/>
          </p:nvSpPr>
          <p:spPr bwMode="auto">
            <a:xfrm>
              <a:off x="4016" y="3338"/>
              <a:ext cx="86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00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GND</a:t>
              </a:r>
            </a:p>
          </p:txBody>
        </p:sp>
        <p:sp>
          <p:nvSpPr>
            <p:cNvPr id="2081" name="Line 38"/>
            <p:cNvSpPr>
              <a:spLocks noChangeShapeType="1"/>
            </p:cNvSpPr>
            <p:nvPr/>
          </p:nvSpPr>
          <p:spPr bwMode="auto">
            <a:xfrm>
              <a:off x="1008" y="38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2" name="Line 39"/>
            <p:cNvSpPr>
              <a:spLocks noChangeShapeType="1"/>
            </p:cNvSpPr>
            <p:nvPr/>
          </p:nvSpPr>
          <p:spPr bwMode="auto">
            <a:xfrm>
              <a:off x="1104" y="39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83" name="Line 40"/>
            <p:cNvSpPr>
              <a:spLocks noChangeShapeType="1"/>
            </p:cNvSpPr>
            <p:nvPr/>
          </p:nvSpPr>
          <p:spPr bwMode="auto">
            <a:xfrm>
              <a:off x="1152" y="40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690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Machine cycle</a:t>
            </a:r>
            <a:br>
              <a:rPr lang="en-US" altLang="zh-TW" dirty="0" smtClean="0">
                <a:ea typeface="PMingLiU" pitchFamily="18" charset="-120"/>
              </a:rPr>
            </a:br>
            <a:endParaRPr lang="en-US" altLang="en-US" dirty="0" smtClean="0">
              <a:ea typeface="PMingLiU" pitchFamily="18" charset="-120"/>
            </a:endParaRP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270000"/>
            <a:ext cx="10350500" cy="4978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609600" indent="-609600"/>
            <a:r>
              <a:rPr lang="en-US" altLang="zh-TW" sz="2400" dirty="0">
                <a:ea typeface="PMingLiU" pitchFamily="18" charset="-120"/>
              </a:rPr>
              <a:t>the smallest time to </a:t>
            </a:r>
            <a:r>
              <a:rPr lang="en-US" altLang="zh-TW" sz="2400" dirty="0" smtClean="0">
                <a:ea typeface="PMingLiU" pitchFamily="18" charset="-120"/>
              </a:rPr>
              <a:t>accomplish </a:t>
            </a:r>
            <a:r>
              <a:rPr lang="en-US" altLang="zh-TW" sz="2400" dirty="0">
                <a:ea typeface="PMingLiU" pitchFamily="18" charset="-120"/>
              </a:rPr>
              <a:t>any simple </a:t>
            </a:r>
            <a:r>
              <a:rPr lang="en-US" altLang="zh-TW" sz="2400" dirty="0" smtClean="0">
                <a:ea typeface="PMingLiU" pitchFamily="18" charset="-120"/>
              </a:rPr>
              <a:t>instruction is called machine cycle</a:t>
            </a:r>
          </a:p>
          <a:p>
            <a:pPr marL="609600" indent="-609600"/>
            <a:r>
              <a:rPr lang="en-US" altLang="zh-TW" sz="2400" dirty="0" smtClean="0">
                <a:ea typeface="PMingLiU" pitchFamily="18" charset="-120"/>
              </a:rPr>
              <a:t>Find </a:t>
            </a:r>
            <a:r>
              <a:rPr lang="en-US" altLang="zh-TW" sz="2400" dirty="0">
                <a:ea typeface="PMingLiU" pitchFamily="18" charset="-120"/>
              </a:rPr>
              <a:t>the machine cycle for</a:t>
            </a:r>
          </a:p>
          <a:p>
            <a:pPr marL="609600" indent="-609600"/>
            <a:r>
              <a:rPr lang="en-US" altLang="zh-TW" sz="2400" dirty="0">
                <a:ea typeface="PMingLiU" pitchFamily="18" charset="-120"/>
              </a:rPr>
              <a:t>(a) XTAL = 11.0592 MHz </a:t>
            </a:r>
          </a:p>
          <a:p>
            <a:pPr marL="609600" indent="-609600"/>
            <a:r>
              <a:rPr lang="en-US" altLang="zh-TW" sz="2400" dirty="0">
                <a:ea typeface="PMingLiU" pitchFamily="18" charset="-120"/>
              </a:rPr>
              <a:t>(b) XTAL = 16 </a:t>
            </a:r>
            <a:r>
              <a:rPr lang="en-US" altLang="zh-TW" sz="2400" dirty="0" err="1">
                <a:ea typeface="PMingLiU" pitchFamily="18" charset="-120"/>
              </a:rPr>
              <a:t>MHz.</a:t>
            </a:r>
            <a:endParaRPr lang="en-US" altLang="zh-TW" sz="2400" dirty="0">
              <a:ea typeface="PMingLiU" pitchFamily="18" charset="-120"/>
            </a:endParaRPr>
          </a:p>
          <a:p>
            <a:pPr marL="609600" indent="-609600"/>
            <a:r>
              <a:rPr lang="en-US" altLang="zh-TW" sz="2400" b="1" dirty="0" smtClean="0">
                <a:ea typeface="PMingLiU" pitchFamily="18" charset="-120"/>
              </a:rPr>
              <a:t>Solution</a:t>
            </a:r>
            <a:r>
              <a:rPr lang="en-US" altLang="zh-TW" sz="2400" b="1" dirty="0">
                <a:ea typeface="PMingLiU" pitchFamily="18" charset="-120"/>
              </a:rPr>
              <a:t>:</a:t>
            </a:r>
          </a:p>
          <a:p>
            <a:pPr marL="609600" indent="-609600"/>
            <a:r>
              <a:rPr lang="en-US" altLang="zh-TW" sz="2400" dirty="0" smtClean="0">
                <a:ea typeface="PMingLiU" pitchFamily="18" charset="-120"/>
              </a:rPr>
              <a:t>(</a:t>
            </a:r>
            <a:r>
              <a:rPr lang="en-US" altLang="zh-TW" sz="2400" dirty="0">
                <a:ea typeface="PMingLiU" pitchFamily="18" charset="-120"/>
              </a:rPr>
              <a:t>a) 11.0592 MHz / 12 = 921.6 kHz;</a:t>
            </a:r>
          </a:p>
          <a:p>
            <a:pPr marL="609600" indent="-609600"/>
            <a:r>
              <a:rPr lang="en-US" altLang="zh-TW" sz="2400" dirty="0">
                <a:ea typeface="PMingLiU" pitchFamily="18" charset="-120"/>
              </a:rPr>
              <a:t>      machine cycle = 1 / 921.6 kHz = 1.085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ea typeface="PMingLiU" pitchFamily="18" charset="-120"/>
              </a:rPr>
              <a:t>s</a:t>
            </a:r>
          </a:p>
          <a:p>
            <a:pPr marL="609600" indent="-609600"/>
            <a:r>
              <a:rPr lang="en-US" altLang="zh-TW" sz="2400" dirty="0">
                <a:ea typeface="PMingLiU" pitchFamily="18" charset="-120"/>
              </a:rPr>
              <a:t>(b) 16 MHz / 12 = 1.333 MHz;</a:t>
            </a:r>
          </a:p>
          <a:p>
            <a:pPr marL="609600" indent="-609600"/>
            <a:r>
              <a:rPr lang="en-US" altLang="zh-TW" sz="2400" dirty="0">
                <a:ea typeface="PMingLiU" pitchFamily="18" charset="-120"/>
              </a:rPr>
              <a:t>      machine cycle = 1 / 1.333 MHz = 0.75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ea typeface="PMingLiU" pitchFamily="18" charset="-120"/>
                <a:sym typeface="Symbol" panose="05050102010706020507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702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CBF7E1-C885-4363-8AD6-3B489EE60991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Pins of 8051</a:t>
            </a:r>
            <a:r>
              <a:rPr lang="zh-TW" altLang="en-US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2/4</a:t>
            </a:r>
            <a:r>
              <a:rPr lang="zh-TW" altLang="en-US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0"/>
            <a:ext cx="8218488" cy="43497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RST</a:t>
            </a:r>
            <a:r>
              <a:rPr lang="zh-TW" altLang="en-US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pin 9</a:t>
            </a:r>
            <a:r>
              <a:rPr lang="zh-TW" altLang="en-US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）：</a:t>
            </a:r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reset</a:t>
            </a:r>
          </a:p>
          <a:p>
            <a:pPr lvl="1"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It is an input pin and is active high</a:t>
            </a:r>
            <a:r>
              <a:rPr lang="zh-TW" altLang="en-US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normally low</a:t>
            </a:r>
            <a:r>
              <a:rPr lang="zh-TW" altLang="en-US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）</a:t>
            </a:r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.</a:t>
            </a:r>
          </a:p>
          <a:p>
            <a:pPr lvl="2"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Upon applying a high pulse to RST, the microcontroller will reset and all values in registers will be lost.</a:t>
            </a:r>
          </a:p>
        </p:txBody>
      </p:sp>
    </p:spTree>
    <p:extLst>
      <p:ext uri="{BB962C8B-B14F-4D97-AF65-F5344CB8AC3E}">
        <p14:creationId xmlns:p14="http://schemas.microsoft.com/office/powerpoint/2010/main" val="16079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33375"/>
            <a:ext cx="8229600" cy="63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2900" b="1">
                <a:solidFill>
                  <a:schemeClr val="accent2"/>
                </a:solidFill>
                <a:latin typeface="Comic Sans MS" panose="030F0702030302020204" pitchFamily="66" charset="0"/>
                <a:ea typeface="PMingLiU" pitchFamily="18" charset="-120"/>
              </a:rPr>
              <a:t>RESET Value of Some 8051 Registers: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909889" y="1711325"/>
            <a:ext cx="3762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909888" y="1711326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9328150" y="1711326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672264" y="1711325"/>
            <a:ext cx="26558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909888" y="2228851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9328150" y="2228851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909888" y="2746376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9328150" y="2746376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909888" y="3263901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9328150" y="3263901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909888" y="3781426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9328150" y="3781426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2909888" y="4298951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9328150" y="4298951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909888" y="4816476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9328150" y="4816476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619875" y="5021264"/>
            <a:ext cx="2655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0000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857501" y="5021264"/>
            <a:ext cx="376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DPTR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619875" y="4503739"/>
            <a:ext cx="2655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Comic Sans MS" panose="030F0702030302020204" pitchFamily="66" charset="0"/>
                <a:ea typeface="PMingLiU" pitchFamily="18" charset="-120"/>
              </a:rPr>
              <a:t>07</a:t>
            </a:r>
            <a:endParaRPr lang="en-US" altLang="zh-TW" b="1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2857501" y="4503739"/>
            <a:ext cx="376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SP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6619875" y="3986214"/>
            <a:ext cx="2655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Comic Sans MS" panose="030F0702030302020204" pitchFamily="66" charset="0"/>
                <a:ea typeface="PMingLiU" pitchFamily="18" charset="-120"/>
              </a:rPr>
              <a:t>00</a:t>
            </a:r>
            <a:endParaRPr lang="en-US" altLang="zh-TW" b="1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857501" y="3986214"/>
            <a:ext cx="376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PSW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619875" y="3468689"/>
            <a:ext cx="2655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Comic Sans MS" panose="030F0702030302020204" pitchFamily="66" charset="0"/>
                <a:ea typeface="PMingLiU" pitchFamily="18" charset="-120"/>
              </a:rPr>
              <a:t>00</a:t>
            </a:r>
            <a:endParaRPr lang="en-US" altLang="zh-TW" b="1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2857501" y="3468689"/>
            <a:ext cx="376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B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19875" y="2951164"/>
            <a:ext cx="2655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Comic Sans MS" panose="030F0702030302020204" pitchFamily="66" charset="0"/>
                <a:ea typeface="PMingLiU" pitchFamily="18" charset="-120"/>
              </a:rPr>
              <a:t>00</a:t>
            </a:r>
            <a:endParaRPr lang="en-US" altLang="zh-TW" b="1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2857501" y="2951164"/>
            <a:ext cx="376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ACC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619875" y="2433639"/>
            <a:ext cx="2655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0000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2857501" y="2433639"/>
            <a:ext cx="376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PC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6619875" y="1916114"/>
            <a:ext cx="2655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Reset Value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2857501" y="1916114"/>
            <a:ext cx="376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Register</a:t>
            </a:r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2857501" y="295116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2857501" y="346868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2857501" y="398621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2857501" y="450373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2857501" y="502126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2857501" y="553878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2855914" y="2443163"/>
            <a:ext cx="6408737" cy="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2895601" y="5638801"/>
            <a:ext cx="3762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TW" b="1">
                <a:latin typeface="Comic Sans MS" panose="030F0702030302020204" pitchFamily="66" charset="0"/>
                <a:ea typeface="PMingLiU" pitchFamily="18" charset="-120"/>
              </a:rPr>
              <a:t>RAM are </a:t>
            </a:r>
            <a:r>
              <a:rPr lang="en-US" altLang="zh-TW" b="1">
                <a:solidFill>
                  <a:srgbClr val="FF3300"/>
                </a:solidFill>
                <a:latin typeface="Comic Sans MS" panose="030F0702030302020204" pitchFamily="66" charset="0"/>
                <a:ea typeface="PMingLiU" pitchFamily="18" charset="-120"/>
              </a:rPr>
              <a:t>all zero</a:t>
            </a:r>
            <a:endParaRPr lang="en-US" altLang="zh-TW" b="1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36905" name="Rectangle 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448800" y="5943600"/>
            <a:ext cx="693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3200">
                <a:ea typeface="PMingLiU" pitchFamily="18" charset="-120"/>
                <a:sym typeface="Wingdings" panose="05000000000000000000" pitchFamily="2" charset="2"/>
                <a:hlinkClick r:id="rId3" action="ppaction://hlinksldjump"/>
              </a:rPr>
              <a:t></a:t>
            </a:r>
            <a:endParaRPr lang="en-US" altLang="zh-TW" sz="3200">
              <a:ea typeface="PMingLiU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231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2" y="550332"/>
            <a:ext cx="9601196" cy="1303867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3802" y="2302932"/>
            <a:ext cx="9601196" cy="331893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551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165C4D-1825-43C5-A436-23CC7B5B849F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Pins of 8051</a:t>
            </a:r>
            <a:r>
              <a:rPr lang="zh-TW" altLang="en-US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3/4</a:t>
            </a:r>
            <a:r>
              <a:rPr lang="zh-TW" altLang="en-US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/EA</a:t>
            </a:r>
            <a:r>
              <a:rPr lang="zh-TW" altLang="en-US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pin 31</a:t>
            </a:r>
            <a:r>
              <a:rPr lang="zh-TW" altLang="en-US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）：</a:t>
            </a:r>
            <a:r>
              <a:rPr lang="en-US" altLang="zh-TW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external access</a:t>
            </a:r>
          </a:p>
          <a:p>
            <a:pPr lvl="1" eaLnBrk="1" hangingPunct="1"/>
            <a:r>
              <a:rPr lang="en-US" altLang="zh-TW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/EA pin is connected to GND to indicate the code is stored externally.</a:t>
            </a:r>
          </a:p>
          <a:p>
            <a:pPr eaLnBrk="1" hangingPunct="1"/>
            <a:r>
              <a:rPr lang="en-US" altLang="zh-TW" sz="2200" dirty="0" smtClean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PSEN</a:t>
            </a:r>
            <a:r>
              <a:rPr lang="zh-TW" altLang="en-US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pin 29</a:t>
            </a:r>
            <a:r>
              <a:rPr lang="zh-TW" altLang="en-US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）：</a:t>
            </a:r>
            <a:r>
              <a:rPr lang="en-US" altLang="zh-TW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program store enable</a:t>
            </a:r>
          </a:p>
          <a:p>
            <a:pPr lvl="1" eaLnBrk="1" hangingPunct="1"/>
            <a:r>
              <a:rPr lang="en-US" altLang="zh-TW" sz="22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This is an output pin and is connected to the OE pin of the ROM</a:t>
            </a:r>
          </a:p>
        </p:txBody>
      </p:sp>
    </p:spTree>
    <p:extLst>
      <p:ext uri="{BB962C8B-B14F-4D97-AF65-F5344CB8AC3E}">
        <p14:creationId xmlns:p14="http://schemas.microsoft.com/office/powerpoint/2010/main" val="25085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4B32B3-84E2-4FE8-88EE-9E4BFB35C012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Pins of 8051</a:t>
            </a:r>
            <a:r>
              <a:rPr lang="zh-TW" altLang="en-US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4/4</a:t>
            </a:r>
            <a:r>
              <a:rPr lang="zh-TW" altLang="en-US" sz="2500" b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ALE</a:t>
            </a:r>
            <a:r>
              <a:rPr lang="zh-TW" altLang="en-US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pin 30</a:t>
            </a:r>
            <a:r>
              <a:rPr lang="zh-TW" altLang="en-US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）：</a:t>
            </a:r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address latch enable</a:t>
            </a:r>
          </a:p>
          <a:p>
            <a:pPr lvl="1"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It is an output pin and is active high.</a:t>
            </a:r>
          </a:p>
          <a:p>
            <a:pPr lvl="1"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8051 port 0 provides both address and data.</a:t>
            </a:r>
          </a:p>
          <a:p>
            <a:pPr lvl="1"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ALE pin is used for de-multiplexing the address and data by connecting to the G pin of the 74LS373 latch.</a:t>
            </a:r>
          </a:p>
          <a:p>
            <a:pPr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I/O port pins</a:t>
            </a:r>
          </a:p>
          <a:p>
            <a:pPr lvl="1"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four ports P0, P1, P2, and P3.</a:t>
            </a:r>
          </a:p>
          <a:p>
            <a:pPr lvl="1"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Each port uses 8 pins.</a:t>
            </a:r>
          </a:p>
          <a:p>
            <a:pPr lvl="1" eaLnBrk="1" hangingPunct="1"/>
            <a:r>
              <a:rPr lang="en-US" altLang="zh-TW" sz="22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All I/O pins are bi-directional.</a:t>
            </a:r>
          </a:p>
        </p:txBody>
      </p:sp>
    </p:spTree>
    <p:extLst>
      <p:ext uri="{BB962C8B-B14F-4D97-AF65-F5344CB8AC3E}">
        <p14:creationId xmlns:p14="http://schemas.microsoft.com/office/powerpoint/2010/main" val="34420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77724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IMPORTANT PINS (IO Ports)</a:t>
            </a:r>
            <a:b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9800" y="838200"/>
            <a:ext cx="10502900" cy="533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rgbClr val="CC0066"/>
              </a:buClr>
              <a:buSzPct val="150000"/>
              <a:defRPr/>
            </a:pPr>
            <a:endParaRPr lang="en-US" sz="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009900"/>
                </a:solidFill>
                <a:latin typeface="Arial" pitchFamily="34" charset="0"/>
                <a:cs typeface="B Tawfig Outline" pitchFamily="2" charset="-78"/>
              </a:rPr>
              <a:t>One of the most useful features of the 8051 is that it contains four I/O ports (P0 - P3)</a:t>
            </a:r>
          </a:p>
          <a:p>
            <a:pPr eaLnBrk="1" hangingPunct="1">
              <a:lnSpc>
                <a:spcPct val="90000"/>
              </a:lnSpc>
              <a:defRPr/>
            </a:pPr>
            <a:endParaRPr lang="zh-TW" altLang="en-US" sz="1400" b="1" dirty="0">
              <a:solidFill>
                <a:srgbClr val="009900"/>
              </a:solidFill>
              <a:latin typeface="Arial" pitchFamily="34" charset="0"/>
              <a:ea typeface="PMingLiU" pitchFamily="26" charset="-120"/>
              <a:cs typeface="B Tawfig Outline" pitchFamily="2" charset="-7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Port 0 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（</a:t>
            </a:r>
            <a:r>
              <a:rPr lang="en-US" altLang="zh-TW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pins 32-39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）：</a:t>
            </a:r>
            <a:r>
              <a:rPr lang="en-US" altLang="zh-TW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P0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（</a:t>
            </a:r>
            <a:r>
              <a:rPr lang="en-US" altLang="zh-TW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P0.0</a:t>
            </a:r>
            <a:r>
              <a:rPr lang="zh-TW" altLang="en-US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～</a:t>
            </a:r>
            <a:r>
              <a:rPr lang="en-US" altLang="zh-TW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P0.7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）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8-bit R/W - General Purpose I/O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Or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acts as a multiplexed low byte </a:t>
            </a:r>
            <a:r>
              <a:rPr lang="en-US" sz="16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address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and </a:t>
            </a:r>
            <a:r>
              <a:rPr lang="en-US" sz="16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data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bus for </a:t>
            </a:r>
            <a:r>
              <a:rPr lang="en-US" sz="16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external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memory design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26" charset="-120"/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Port 1 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（</a:t>
            </a:r>
            <a:r>
              <a:rPr lang="en-US" altLang="zh-TW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pins 1-8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）</a:t>
            </a:r>
            <a:r>
              <a:rPr lang="ar-SA" altLang="fa-IR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   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：</a:t>
            </a:r>
            <a:r>
              <a:rPr lang="en-US" altLang="zh-TW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P1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（</a:t>
            </a:r>
            <a:r>
              <a:rPr lang="en-US" altLang="zh-TW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P1.0</a:t>
            </a:r>
            <a:r>
              <a:rPr lang="zh-TW" altLang="en-US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～</a:t>
            </a:r>
            <a:r>
              <a:rPr lang="en-US" altLang="zh-TW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P1.7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）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26" charset="-120"/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Only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8-bit R/W - General Purpose I/O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26" charset="-120"/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Port 2 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（</a:t>
            </a:r>
            <a:r>
              <a:rPr lang="en-US" altLang="zh-TW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pins 21-28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）：</a:t>
            </a:r>
            <a:r>
              <a:rPr lang="en-US" altLang="zh-TW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P2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（</a:t>
            </a:r>
            <a:r>
              <a:rPr lang="en-US" altLang="zh-TW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P2.0</a:t>
            </a:r>
            <a:r>
              <a:rPr lang="zh-TW" altLang="en-US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～</a:t>
            </a:r>
            <a:r>
              <a:rPr lang="en-US" altLang="zh-TW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P2.7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）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8-bit R/W - General Purpose I/O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26" charset="-120"/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Or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</a:t>
            </a:r>
            <a:r>
              <a:rPr lang="en-US" sz="16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high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byte of the </a:t>
            </a:r>
            <a:r>
              <a:rPr lang="en-US" sz="16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address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bus for external memory design</a:t>
            </a: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26" charset="-120"/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Port 3 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（</a:t>
            </a:r>
            <a:r>
              <a:rPr lang="en-US" altLang="zh-TW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pins 10-17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）：</a:t>
            </a:r>
            <a:r>
              <a:rPr lang="en-US" altLang="zh-TW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P3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（</a:t>
            </a:r>
            <a:r>
              <a:rPr lang="en-US" altLang="zh-TW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P3.0</a:t>
            </a:r>
            <a:r>
              <a:rPr lang="zh-TW" altLang="en-US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～</a:t>
            </a:r>
            <a:r>
              <a:rPr lang="en-US" altLang="zh-TW" sz="16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P3.7</a:t>
            </a:r>
            <a:r>
              <a:rPr lang="zh-TW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）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General Purpose I/O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26" charset="-120"/>
              </a:rPr>
              <a:t> if not using any of the internal peripherals (timers) or external interrupts.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defRPr/>
            </a:pPr>
            <a:r>
              <a:rPr lang="en-US" altLang="zh-TW" sz="2200" b="1" dirty="0">
                <a:solidFill>
                  <a:srgbClr val="009900"/>
                </a:solidFill>
                <a:latin typeface="Arial" pitchFamily="34" charset="0"/>
                <a:ea typeface="PMingLiU" pitchFamily="26" charset="-120"/>
              </a:rPr>
              <a:t>Each port can be used as input or output (bi-direction)</a:t>
            </a:r>
            <a:endParaRPr lang="en-US" sz="18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PMingLiU" pitchFamily="26" charset="-120"/>
            </a:endParaRPr>
          </a:p>
          <a:p>
            <a:pPr eaLnBrk="1" hangingPunct="1">
              <a:lnSpc>
                <a:spcPct val="80000"/>
              </a:lnSpc>
              <a:buClr>
                <a:srgbClr val="CC0066"/>
              </a:buClr>
              <a:defRPr/>
            </a:pPr>
            <a:endParaRPr lang="en-US" sz="16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2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7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457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pt-BR" altLang="en-US" sz="4000" b="1">
                <a:solidFill>
                  <a:schemeClr val="accent2"/>
                </a:solidFill>
                <a:latin typeface="Comic Sans MS" panose="030F0702030302020204" pitchFamily="66" charset="0"/>
              </a:rPr>
              <a:t>Port 3 Alternate Functions</a:t>
            </a:r>
            <a:endParaRPr lang="en-US" altLang="en-US" sz="40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00200"/>
            <a:ext cx="7696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64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600075"/>
            <a:ext cx="104902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7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C70E21-B865-4448-AD5C-E477D5A9C263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1957388" cy="5238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sz="1800" b="1" u="sng">
                <a:solidFill>
                  <a:srgbClr val="000000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Block Diagram</a:t>
            </a:r>
            <a:endParaRPr lang="en-US" altLang="zh-TW" sz="1800" b="1" u="sng">
              <a:solidFill>
                <a:srgbClr val="000000"/>
              </a:solidFill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 descr="oc29#0000.jp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8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>
          <a:xfrm>
            <a:off x="1981200" y="2044700"/>
            <a:ext cx="8229600" cy="408146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both 16 bit registers.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is to hold the address of a byte in memory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contains the address of the next instruction to be executed.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DPTR is made up of two 8 bit register DPH and DPL;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DPTR contains the address of internal &amp; external code and data that has to be accessed.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2249BC-5481-4B9E-89D9-E1F198818282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1638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u="sng"/>
              <a:t>Program Counter &amp; Data Pointer</a:t>
            </a:r>
          </a:p>
        </p:txBody>
      </p:sp>
    </p:spTree>
    <p:extLst>
      <p:ext uri="{BB962C8B-B14F-4D97-AF65-F5344CB8AC3E}">
        <p14:creationId xmlns:p14="http://schemas.microsoft.com/office/powerpoint/2010/main" val="39134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13774" y="199417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b="1" u="sng" dirty="0" smtClean="0"/>
              <a:t>A and B CPU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1498600" y="1511300"/>
            <a:ext cx="9982200" cy="4012168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altLang="en-US" sz="2400" dirty="0"/>
              <a:t>Totally 34 general purpose registers or working registers.</a:t>
            </a:r>
          </a:p>
          <a:p>
            <a:pPr algn="just" eaLnBrk="1" hangingPunct="1"/>
            <a:r>
              <a:rPr lang="en-US" altLang="en-US" sz="2400" dirty="0"/>
              <a:t>Two of these A and B hold results of many instructions, particularly math and logical operations of 8051 </a:t>
            </a:r>
            <a:r>
              <a:rPr lang="en-US" altLang="en-US" sz="2400" dirty="0" err="1"/>
              <a:t>cpu</a:t>
            </a:r>
            <a:r>
              <a:rPr lang="en-US" altLang="en-US" sz="2400" dirty="0"/>
              <a:t>.</a:t>
            </a:r>
          </a:p>
          <a:p>
            <a:pPr algn="just" eaLnBrk="1" hangingPunct="1"/>
            <a:r>
              <a:rPr lang="en-US" altLang="en-US" sz="2400" dirty="0"/>
              <a:t>The other 32 are in four banks,B0 – B3 of eight registers each.</a:t>
            </a:r>
          </a:p>
          <a:p>
            <a:pPr algn="just" eaLnBrk="1" hangingPunct="1"/>
            <a:r>
              <a:rPr lang="en-US" altLang="en-US" sz="2400" dirty="0"/>
              <a:t>A(accumulator) is used for </a:t>
            </a:r>
            <a:r>
              <a:rPr lang="en-US" altLang="en-US" sz="2400" dirty="0" err="1"/>
              <a:t>addition,subtraction,mul,div,boolean</a:t>
            </a:r>
            <a:r>
              <a:rPr lang="en-US" altLang="en-US" sz="2400" dirty="0"/>
              <a:t> bit manipulation and for data transfers.</a:t>
            </a:r>
          </a:p>
          <a:p>
            <a:pPr algn="just" eaLnBrk="1" hangingPunct="1"/>
            <a:r>
              <a:rPr lang="en-US" altLang="en-US" sz="2400" dirty="0"/>
              <a:t>But B register can only be used for </a:t>
            </a:r>
            <a:r>
              <a:rPr lang="en-US" altLang="en-US" sz="2400" dirty="0" err="1"/>
              <a:t>mul</a:t>
            </a:r>
            <a:r>
              <a:rPr lang="en-US" altLang="en-US" sz="2400" dirty="0"/>
              <a:t> and div operations.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2249BC-5481-4B9E-89D9-E1F198818282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B3BEF-6DBA-46FA-ABD0-3A11CE06D364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ko-KR" sz="3200" b="1">
                <a:solidFill>
                  <a:srgbClr val="000000"/>
                </a:solidFill>
                <a:ea typeface="굴림" pitchFamily="34" charset="-127"/>
              </a:rPr>
              <a:t>8051 Flag bits and the PSW register </a:t>
            </a:r>
            <a:endParaRPr lang="en-US" altLang="en-US" sz="3200" b="1">
              <a:solidFill>
                <a:srgbClr val="000000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692151"/>
            <a:ext cx="8229600" cy="54340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ko-KR" sz="2400">
                <a:ea typeface="굴림" pitchFamily="34" charset="-127"/>
              </a:rPr>
              <a:t>PSW Register</a:t>
            </a:r>
            <a:endParaRPr lang="fa-IR" altLang="ko-KR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grpSp>
        <p:nvGrpSpPr>
          <p:cNvPr id="18437" name="Group 4"/>
          <p:cNvGrpSpPr>
            <a:grpSpLocks noChangeAspect="1"/>
          </p:cNvGrpSpPr>
          <p:nvPr/>
        </p:nvGrpSpPr>
        <p:grpSpPr bwMode="auto">
          <a:xfrm>
            <a:off x="1703388" y="981076"/>
            <a:ext cx="8964612" cy="5305425"/>
            <a:chOff x="1801" y="8747"/>
            <a:chExt cx="8638" cy="5913"/>
          </a:xfrm>
        </p:grpSpPr>
        <p:sp>
          <p:nvSpPr>
            <p:cNvPr id="18438" name="AutoShape 5"/>
            <p:cNvSpPr>
              <a:spLocks noChangeAspect="1" noChangeArrowheads="1"/>
            </p:cNvSpPr>
            <p:nvPr/>
          </p:nvSpPr>
          <p:spPr bwMode="auto">
            <a:xfrm>
              <a:off x="1801" y="8747"/>
              <a:ext cx="8638" cy="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2654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CY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3440" y="9041"/>
              <a:ext cx="785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AC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4223" y="9041"/>
              <a:ext cx="787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F0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5020" y="9041"/>
              <a:ext cx="787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RS1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6589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OV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5805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RS0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8157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P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7373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--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2291" y="9671"/>
              <a:ext cx="7630" cy="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2000" b="1" dirty="0">
                  <a:ea typeface="SimSun" panose="02010600030101010101" pitchFamily="2" charset="-122"/>
                  <a:cs typeface="Arial" panose="020B0604020202020204" pitchFamily="34" charset="0"/>
                </a:rPr>
                <a:t>CY</a:t>
              </a:r>
              <a:r>
                <a:rPr lang="en-US" altLang="zh-CN" sz="2000" dirty="0">
                  <a:ea typeface="SimSun" panose="02010600030101010101" pitchFamily="2" charset="-122"/>
                  <a:cs typeface="Arial" panose="020B0604020202020204" pitchFamily="34" charset="0"/>
                </a:rPr>
                <a:t>	PSW.7		</a:t>
              </a:r>
              <a:r>
                <a:rPr lang="en-US" altLang="zh-CN" sz="2000" i="1" dirty="0">
                  <a:ea typeface="SimSun" panose="02010600030101010101" pitchFamily="2" charset="-122"/>
                  <a:cs typeface="Arial" panose="020B0604020202020204" pitchFamily="34" charset="0"/>
                </a:rPr>
                <a:t>Carry flag</a:t>
              </a:r>
            </a:p>
            <a:p>
              <a:pPr algn="r" rtl="1" eaLnBrk="1" hangingPunct="1"/>
              <a:r>
                <a:rPr lang="en-US" altLang="zh-CN" sz="2000" b="1" dirty="0">
                  <a:ea typeface="SimSun" panose="02010600030101010101" pitchFamily="2" charset="-122"/>
                  <a:cs typeface="Arial" panose="020B0604020202020204" pitchFamily="34" charset="0"/>
                </a:rPr>
                <a:t>AC</a:t>
              </a:r>
              <a:r>
                <a:rPr lang="en-US" altLang="zh-CN" sz="2000" dirty="0">
                  <a:ea typeface="SimSun" panose="02010600030101010101" pitchFamily="2" charset="-122"/>
                  <a:cs typeface="Arial" panose="020B0604020202020204" pitchFamily="34" charset="0"/>
                </a:rPr>
                <a:t>	PSW.6		</a:t>
              </a:r>
              <a:r>
                <a:rPr lang="en-US" altLang="zh-CN" sz="2000" i="1" dirty="0">
                  <a:ea typeface="SimSun" panose="02010600030101010101" pitchFamily="2" charset="-122"/>
                  <a:cs typeface="Arial" panose="020B0604020202020204" pitchFamily="34" charset="0"/>
                </a:rPr>
                <a:t>Auxiliary carry flag</a:t>
              </a:r>
            </a:p>
            <a:p>
              <a:pPr algn="r" rtl="1" eaLnBrk="1" hangingPunct="1"/>
              <a:r>
                <a:rPr lang="en-US" altLang="zh-CN" sz="2000" b="1" dirty="0">
                  <a:ea typeface="SimSun" panose="02010600030101010101" pitchFamily="2" charset="-122"/>
                  <a:cs typeface="Arial" panose="020B0604020202020204" pitchFamily="34" charset="0"/>
                </a:rPr>
                <a:t>--</a:t>
              </a:r>
              <a:r>
                <a:rPr lang="en-US" altLang="zh-CN" sz="2000" dirty="0">
                  <a:ea typeface="SimSun" panose="02010600030101010101" pitchFamily="2" charset="-122"/>
                  <a:cs typeface="Arial" panose="020B0604020202020204" pitchFamily="34" charset="0"/>
                </a:rPr>
                <a:t>	PSW.5		</a:t>
              </a:r>
              <a:r>
                <a:rPr lang="en-US" altLang="zh-CN" sz="2000" i="1" dirty="0">
                  <a:ea typeface="SimSun" panose="02010600030101010101" pitchFamily="2" charset="-122"/>
                  <a:cs typeface="Arial" panose="020B0604020202020204" pitchFamily="34" charset="0"/>
                </a:rPr>
                <a:t>Available to the user for general purpose</a:t>
              </a:r>
              <a:endParaRPr lang="en-US" altLang="zh-CN" sz="2000" dirty="0"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algn="r" rtl="1" eaLnBrk="1" hangingPunct="1"/>
              <a:r>
                <a:rPr lang="en-US" altLang="zh-CN" sz="2000" b="1" dirty="0">
                  <a:ea typeface="SimSun" panose="02010600030101010101" pitchFamily="2" charset="-122"/>
                  <a:cs typeface="Arial" panose="020B0604020202020204" pitchFamily="34" charset="0"/>
                </a:rPr>
                <a:t>RS1</a:t>
              </a:r>
              <a:r>
                <a:rPr lang="en-US" altLang="zh-CN" sz="2000" dirty="0">
                  <a:ea typeface="SimSun" panose="02010600030101010101" pitchFamily="2" charset="-122"/>
                  <a:cs typeface="Arial" panose="020B0604020202020204" pitchFamily="34" charset="0"/>
                </a:rPr>
                <a:t>	PSW.4		</a:t>
              </a:r>
              <a:r>
                <a:rPr lang="en-US" altLang="zh-CN" sz="2000" i="1" dirty="0">
                  <a:ea typeface="SimSun" panose="02010600030101010101" pitchFamily="2" charset="-122"/>
                  <a:cs typeface="Arial" panose="020B0604020202020204" pitchFamily="34" charset="0"/>
                </a:rPr>
                <a:t>Register Bank selector bit 1</a:t>
              </a:r>
            </a:p>
            <a:p>
              <a:pPr algn="r" rtl="1" eaLnBrk="1" hangingPunct="1"/>
              <a:r>
                <a:rPr lang="en-US" altLang="zh-CN" sz="2000" b="1" dirty="0">
                  <a:ea typeface="SimSun" panose="02010600030101010101" pitchFamily="2" charset="-122"/>
                  <a:cs typeface="Arial" panose="020B0604020202020204" pitchFamily="34" charset="0"/>
                </a:rPr>
                <a:t>RS0</a:t>
              </a:r>
              <a:r>
                <a:rPr lang="en-US" altLang="zh-CN" sz="2000" dirty="0">
                  <a:ea typeface="SimSun" panose="02010600030101010101" pitchFamily="2" charset="-122"/>
                  <a:cs typeface="Arial" panose="020B0604020202020204" pitchFamily="34" charset="0"/>
                </a:rPr>
                <a:t>	PSW.3		</a:t>
              </a:r>
              <a:r>
                <a:rPr lang="en-US" altLang="zh-CN" sz="2000" i="1" dirty="0">
                  <a:ea typeface="SimSun" panose="02010600030101010101" pitchFamily="2" charset="-122"/>
                  <a:cs typeface="Arial" panose="020B0604020202020204" pitchFamily="34" charset="0"/>
                </a:rPr>
                <a:t>Register Bank selector bit 0</a:t>
              </a:r>
            </a:p>
            <a:p>
              <a:pPr algn="r" rtl="1" eaLnBrk="1" hangingPunct="1"/>
              <a:r>
                <a:rPr lang="en-US" altLang="zh-CN" sz="2000" b="1" dirty="0">
                  <a:ea typeface="SimSun" panose="02010600030101010101" pitchFamily="2" charset="-122"/>
                  <a:cs typeface="Arial" panose="020B0604020202020204" pitchFamily="34" charset="0"/>
                </a:rPr>
                <a:t>OV</a:t>
              </a:r>
              <a:r>
                <a:rPr lang="en-US" altLang="zh-CN" sz="2000" dirty="0">
                  <a:ea typeface="SimSun" panose="02010600030101010101" pitchFamily="2" charset="-122"/>
                  <a:cs typeface="Arial" panose="020B0604020202020204" pitchFamily="34" charset="0"/>
                </a:rPr>
                <a:t>	PSW.2		</a:t>
              </a:r>
              <a:r>
                <a:rPr lang="en-US" altLang="zh-CN" sz="2000" i="1" dirty="0">
                  <a:ea typeface="SimSun" panose="02010600030101010101" pitchFamily="2" charset="-122"/>
                  <a:cs typeface="Arial" panose="020B0604020202020204" pitchFamily="34" charset="0"/>
                </a:rPr>
                <a:t>Overflow flag</a:t>
              </a:r>
            </a:p>
            <a:p>
              <a:pPr algn="r" rtl="1" eaLnBrk="1" hangingPunct="1"/>
              <a:r>
                <a:rPr lang="en-US" altLang="zh-CN" sz="2000" b="1" dirty="0">
                  <a:ea typeface="SimSun" panose="02010600030101010101" pitchFamily="2" charset="-122"/>
                  <a:cs typeface="Arial" panose="020B0604020202020204" pitchFamily="34" charset="0"/>
                </a:rPr>
                <a:t>--</a:t>
              </a:r>
              <a:r>
                <a:rPr lang="en-US" altLang="zh-CN" sz="2000" dirty="0">
                  <a:ea typeface="SimSun" panose="02010600030101010101" pitchFamily="2" charset="-122"/>
                  <a:cs typeface="Arial" panose="020B0604020202020204" pitchFamily="34" charset="0"/>
                </a:rPr>
                <a:t>	PSW.1		</a:t>
              </a:r>
              <a:r>
                <a:rPr lang="en-US" altLang="zh-CN" sz="2000" i="1" dirty="0">
                  <a:ea typeface="SimSun" panose="02010600030101010101" pitchFamily="2" charset="-122"/>
                  <a:cs typeface="Arial" panose="020B0604020202020204" pitchFamily="34" charset="0"/>
                </a:rPr>
                <a:t>User define bit</a:t>
              </a:r>
              <a:endParaRPr lang="en-US" altLang="zh-CN" sz="2000" dirty="0"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algn="r" rtl="1" eaLnBrk="1" hangingPunct="1"/>
              <a:r>
                <a:rPr lang="en-US" altLang="zh-CN" sz="2000" b="1" dirty="0">
                  <a:ea typeface="SimSun" panose="02010600030101010101" pitchFamily="2" charset="-122"/>
                  <a:cs typeface="Arial" panose="020B0604020202020204" pitchFamily="34" charset="0"/>
                </a:rPr>
                <a:t>P</a:t>
              </a:r>
              <a:r>
                <a:rPr lang="en-US" altLang="zh-CN" sz="2000" dirty="0">
                  <a:ea typeface="SimSun" panose="02010600030101010101" pitchFamily="2" charset="-122"/>
                  <a:cs typeface="Arial" panose="020B0604020202020204" pitchFamily="34" charset="0"/>
                </a:rPr>
                <a:t>	PSW.0		</a:t>
              </a:r>
              <a:r>
                <a:rPr lang="en-US" altLang="zh-CN" sz="2000" i="1" dirty="0">
                  <a:ea typeface="SimSun" panose="02010600030101010101" pitchFamily="2" charset="-122"/>
                  <a:cs typeface="Arial" panose="020B0604020202020204" pitchFamily="34" charset="0"/>
                </a:rPr>
                <a:t>Parity flag Set/Reset   odd/even parity</a:t>
              </a:r>
              <a:endParaRPr lang="en-US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8" name="Rectangle 15"/>
            <p:cNvSpPr>
              <a:spLocks noChangeArrowheads="1"/>
            </p:cNvSpPr>
            <p:nvPr/>
          </p:nvSpPr>
          <p:spPr bwMode="auto">
            <a:xfrm>
              <a:off x="2501" y="1247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200" b="1" dirty="0">
                  <a:ea typeface="SimSun" panose="02010600030101010101" pitchFamily="2" charset="-122"/>
                  <a:cs typeface="Arial" panose="020B0604020202020204" pitchFamily="34" charset="0"/>
                </a:rPr>
                <a:t>RS1	RS0		Register Bank		Address</a:t>
              </a:r>
              <a:endParaRPr lang="en-US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9" name="Rectangle 16"/>
            <p:cNvSpPr>
              <a:spLocks noChangeArrowheads="1"/>
            </p:cNvSpPr>
            <p:nvPr/>
          </p:nvSpPr>
          <p:spPr bwMode="auto">
            <a:xfrm>
              <a:off x="2501" y="1289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dirty="0">
                  <a:ea typeface="SimSun" panose="02010600030101010101" pitchFamily="2" charset="-122"/>
                  <a:cs typeface="Arial" panose="020B0604020202020204" pitchFamily="34" charset="0"/>
                </a:rPr>
                <a:t>0        	    0		         0			   	00H-07H</a:t>
              </a:r>
              <a:endParaRPr lang="en-US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50" name="Rectangle 17"/>
            <p:cNvSpPr>
              <a:spLocks noChangeArrowheads="1"/>
            </p:cNvSpPr>
            <p:nvPr/>
          </p:nvSpPr>
          <p:spPr bwMode="auto">
            <a:xfrm>
              <a:off x="2501" y="1331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dirty="0">
                  <a:ea typeface="SimSun" panose="02010600030101010101" pitchFamily="2" charset="-122"/>
                  <a:cs typeface="Arial" panose="020B0604020202020204" pitchFamily="34" charset="0"/>
                </a:rPr>
                <a:t>0        	    1		         1			   	08H-0FH</a:t>
              </a:r>
              <a:endParaRPr lang="en-US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51" name="Rectangle 18"/>
            <p:cNvSpPr>
              <a:spLocks noChangeArrowheads="1"/>
            </p:cNvSpPr>
            <p:nvPr/>
          </p:nvSpPr>
          <p:spPr bwMode="auto">
            <a:xfrm>
              <a:off x="2501" y="1373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dirty="0">
                  <a:ea typeface="SimSun" panose="02010600030101010101" pitchFamily="2" charset="-122"/>
                  <a:cs typeface="Arial" panose="020B0604020202020204" pitchFamily="34" charset="0"/>
                </a:rPr>
                <a:t>1         	   0		         2			   	10H-17H</a:t>
              </a:r>
              <a:endParaRPr lang="en-US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52" name="Rectangle 19"/>
            <p:cNvSpPr>
              <a:spLocks noChangeArrowheads="1"/>
            </p:cNvSpPr>
            <p:nvPr/>
          </p:nvSpPr>
          <p:spPr bwMode="auto">
            <a:xfrm>
              <a:off x="2501" y="1415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dirty="0">
                  <a:ea typeface="SimSun" panose="02010600030101010101" pitchFamily="2" charset="-122"/>
                  <a:cs typeface="Arial" panose="020B0604020202020204" pitchFamily="34" charset="0"/>
                </a:rPr>
                <a:t>1        	    1		         3			   	18H-1FH</a:t>
              </a:r>
              <a:endParaRPr lang="en-US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589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143250" y="3500438"/>
            <a:ext cx="1143000" cy="1981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3124200" y="3581401"/>
            <a:ext cx="1295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CPU</a:t>
            </a:r>
          </a:p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Times New Roman" panose="02020603050405020304" pitchFamily="18" charset="0"/>
                <a:ea typeface="PMingLiU" pitchFamily="18" charset="-120"/>
              </a:rPr>
              <a:t>General-Purpose Micro-processor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4724400" y="4114800"/>
            <a:ext cx="6858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4724400" y="4343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RAM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5753100" y="4114800"/>
            <a:ext cx="6858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5753100" y="4343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ROM</a:t>
            </a: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6858000" y="4114800"/>
            <a:ext cx="6858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6858000" y="42672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I/O Port</a:t>
            </a: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7924800" y="4114800"/>
            <a:ext cx="7620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7924800" y="4343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Timer</a:t>
            </a:r>
          </a:p>
        </p:txBody>
      </p:sp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8991600" y="4114800"/>
            <a:ext cx="838200" cy="838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8975725" y="4149726"/>
            <a:ext cx="838200" cy="925513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Serial COM Port</a:t>
            </a:r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4267200" y="5181600"/>
            <a:ext cx="510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5105400" y="4953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993" name="Line 17"/>
          <p:cNvSpPr>
            <a:spLocks noChangeShapeType="1"/>
          </p:cNvSpPr>
          <p:nvPr/>
        </p:nvSpPr>
        <p:spPr bwMode="auto">
          <a:xfrm>
            <a:off x="6096000" y="4953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994" name="Line 18"/>
          <p:cNvSpPr>
            <a:spLocks noChangeShapeType="1"/>
          </p:cNvSpPr>
          <p:nvPr/>
        </p:nvSpPr>
        <p:spPr bwMode="auto">
          <a:xfrm>
            <a:off x="5105400" y="38862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>
            <a:off x="6096000" y="38862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996" name="Line 20"/>
          <p:cNvSpPr>
            <a:spLocks noChangeShapeType="1"/>
          </p:cNvSpPr>
          <p:nvPr/>
        </p:nvSpPr>
        <p:spPr bwMode="auto">
          <a:xfrm>
            <a:off x="7239000" y="4953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997" name="Line 21"/>
          <p:cNvSpPr>
            <a:spLocks noChangeShapeType="1"/>
          </p:cNvSpPr>
          <p:nvPr/>
        </p:nvSpPr>
        <p:spPr bwMode="auto">
          <a:xfrm flipH="1">
            <a:off x="7175500" y="3886201"/>
            <a:ext cx="6350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998" name="Line 22"/>
          <p:cNvSpPr>
            <a:spLocks noChangeShapeType="1"/>
          </p:cNvSpPr>
          <p:nvPr/>
        </p:nvSpPr>
        <p:spPr bwMode="auto">
          <a:xfrm>
            <a:off x="8305800" y="4953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999" name="Line 23"/>
          <p:cNvSpPr>
            <a:spLocks noChangeShapeType="1"/>
          </p:cNvSpPr>
          <p:nvPr/>
        </p:nvSpPr>
        <p:spPr bwMode="auto">
          <a:xfrm flipH="1">
            <a:off x="8256588" y="3886201"/>
            <a:ext cx="49212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9372600" y="38862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5001" name="Line 25"/>
          <p:cNvSpPr>
            <a:spLocks noChangeShapeType="1"/>
          </p:cNvSpPr>
          <p:nvPr/>
        </p:nvSpPr>
        <p:spPr bwMode="auto">
          <a:xfrm>
            <a:off x="9372600" y="4953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5002" name="Line 26"/>
          <p:cNvSpPr>
            <a:spLocks noChangeShapeType="1"/>
          </p:cNvSpPr>
          <p:nvPr/>
        </p:nvSpPr>
        <p:spPr bwMode="auto">
          <a:xfrm>
            <a:off x="4267200" y="3886200"/>
            <a:ext cx="510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5003" name="Text Box 27"/>
          <p:cNvSpPr txBox="1">
            <a:spLocks noChangeArrowheads="1"/>
          </p:cNvSpPr>
          <p:nvPr/>
        </p:nvSpPr>
        <p:spPr bwMode="auto">
          <a:xfrm>
            <a:off x="4572000" y="34290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Data Bus</a:t>
            </a:r>
          </a:p>
        </p:txBody>
      </p:sp>
      <p:sp>
        <p:nvSpPr>
          <p:cNvPr id="255004" name="Text Box 28"/>
          <p:cNvSpPr txBox="1">
            <a:spLocks noChangeArrowheads="1"/>
          </p:cNvSpPr>
          <p:nvPr/>
        </p:nvSpPr>
        <p:spPr bwMode="auto">
          <a:xfrm>
            <a:off x="4648200" y="5257801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Address Bus</a:t>
            </a:r>
          </a:p>
        </p:txBody>
      </p:sp>
      <p:sp>
        <p:nvSpPr>
          <p:cNvPr id="255005" name="Text Box 29"/>
          <p:cNvSpPr txBox="1">
            <a:spLocks noChangeArrowheads="1"/>
          </p:cNvSpPr>
          <p:nvPr/>
        </p:nvSpPr>
        <p:spPr bwMode="auto">
          <a:xfrm>
            <a:off x="3143250" y="5734051"/>
            <a:ext cx="640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Times New Roman" panose="02020603050405020304" pitchFamily="18" charset="0"/>
                <a:ea typeface="PMingLiU" pitchFamily="18" charset="-120"/>
              </a:rPr>
              <a:t>General-Purpose Microprocessor System</a:t>
            </a:r>
          </a:p>
        </p:txBody>
      </p:sp>
      <p:sp>
        <p:nvSpPr>
          <p:cNvPr id="255009" name="Rectangle 33"/>
          <p:cNvSpPr>
            <a:spLocks noGrp="1" noChangeArrowheads="1"/>
          </p:cNvSpPr>
          <p:nvPr>
            <p:ph type="title"/>
          </p:nvPr>
        </p:nvSpPr>
        <p:spPr>
          <a:xfrm>
            <a:off x="3222626" y="214314"/>
            <a:ext cx="6329363" cy="669925"/>
          </a:xfrm>
        </p:spPr>
        <p:txBody>
          <a:bodyPr/>
          <a:lstStyle/>
          <a:p>
            <a:r>
              <a:rPr lang="en-US" altLang="en-US" sz="4000">
                <a:solidFill>
                  <a:srgbClr val="0000FF"/>
                </a:solidFill>
              </a:rPr>
              <a:t>Microprocessors:</a:t>
            </a:r>
          </a:p>
        </p:txBody>
      </p:sp>
      <p:sp>
        <p:nvSpPr>
          <p:cNvPr id="255006" name="Rectangle 30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676400"/>
            <a:ext cx="8540750" cy="1563688"/>
          </a:xfrm>
        </p:spPr>
        <p:txBody>
          <a:bodyPr/>
          <a:lstStyle/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CPU for Computers</a:t>
            </a:r>
          </a:p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No RAM, ROM, I/O on CPU chip itself</a:t>
            </a:r>
          </a:p>
          <a:p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Example</a:t>
            </a:r>
            <a:r>
              <a:rPr lang="zh-TW" altLang="en-US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：</a:t>
            </a:r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Intel’s x86, Motorola’s 680x0</a:t>
            </a:r>
          </a:p>
        </p:txBody>
      </p:sp>
      <p:sp>
        <p:nvSpPr>
          <p:cNvPr id="255007" name="Text Box 31"/>
          <p:cNvSpPr txBox="1">
            <a:spLocks noChangeArrowheads="1"/>
          </p:cNvSpPr>
          <p:nvPr/>
        </p:nvSpPr>
        <p:spPr bwMode="auto">
          <a:xfrm>
            <a:off x="6743701" y="3284538"/>
            <a:ext cx="341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Times New Roman" panose="02020603050405020304" pitchFamily="18" charset="0"/>
                <a:ea typeface="PMingLiU" pitchFamily="18" charset="-120"/>
              </a:rPr>
              <a:t>Many chips on mother’s board</a:t>
            </a:r>
          </a:p>
        </p:txBody>
      </p:sp>
      <p:sp>
        <p:nvSpPr>
          <p:cNvPr id="255008" name="Rectangle 32"/>
          <p:cNvSpPr>
            <a:spLocks noChangeArrowheads="1"/>
          </p:cNvSpPr>
          <p:nvPr/>
        </p:nvSpPr>
        <p:spPr bwMode="auto">
          <a:xfrm>
            <a:off x="2208214" y="833439"/>
            <a:ext cx="51720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00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General-purpose microprocessor</a:t>
            </a:r>
            <a:endParaRPr lang="en-US" altLang="en-US" sz="300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63BCF6-E2C2-459D-B985-268FD2889CAE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836613"/>
            <a:ext cx="8229600" cy="52895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ko-KR" sz="2500" b="1">
                <a:ea typeface="굴림" pitchFamily="34" charset="-127"/>
              </a:rPr>
              <a:t>RAM memory space allocation in the 8051</a:t>
            </a:r>
            <a:endParaRPr lang="en-US" altLang="en-US" sz="2500" b="1"/>
          </a:p>
        </p:txBody>
      </p:sp>
      <p:grpSp>
        <p:nvGrpSpPr>
          <p:cNvPr id="20484" name="Group 3"/>
          <p:cNvGrpSpPr>
            <a:grpSpLocks noChangeAspect="1"/>
          </p:cNvGrpSpPr>
          <p:nvPr/>
        </p:nvGrpSpPr>
        <p:grpSpPr bwMode="auto">
          <a:xfrm>
            <a:off x="1524001" y="1484314"/>
            <a:ext cx="8532813" cy="4802187"/>
            <a:chOff x="1804" y="2190"/>
            <a:chExt cx="8638" cy="4634"/>
          </a:xfrm>
        </p:grpSpPr>
        <p:sp>
          <p:nvSpPr>
            <p:cNvPr id="20486" name="AutoShape 4"/>
            <p:cNvSpPr>
              <a:spLocks noChangeAspect="1" noChangeArrowheads="1"/>
            </p:cNvSpPr>
            <p:nvPr/>
          </p:nvSpPr>
          <p:spPr bwMode="auto">
            <a:xfrm>
              <a:off x="1804" y="2190"/>
              <a:ext cx="8638" cy="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5220" y="2586"/>
              <a:ext cx="1848" cy="129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4268" y="2484"/>
              <a:ext cx="98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7FH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310" y="3450"/>
              <a:ext cx="98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30H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flipH="1">
              <a:off x="4674" y="3885"/>
              <a:ext cx="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5220" y="3898"/>
              <a:ext cx="1848" cy="88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4268" y="3828"/>
              <a:ext cx="98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2FH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4310" y="4444"/>
              <a:ext cx="98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20H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 flipH="1">
              <a:off x="4674" y="4752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5220" y="4753"/>
              <a:ext cx="1848" cy="5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4268" y="4682"/>
              <a:ext cx="9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1FH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 flipH="1">
              <a:off x="4660" y="5242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5220" y="5256"/>
              <a:ext cx="1848" cy="45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4282" y="5144"/>
              <a:ext cx="98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17H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00" name="Text Box 18"/>
            <p:cNvSpPr txBox="1">
              <a:spLocks noChangeArrowheads="1"/>
            </p:cNvSpPr>
            <p:nvPr/>
          </p:nvSpPr>
          <p:spPr bwMode="auto">
            <a:xfrm>
              <a:off x="4254" y="5368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10H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 flipH="1">
              <a:off x="4646" y="5704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2" name="Rectangle 20"/>
            <p:cNvSpPr>
              <a:spLocks noChangeArrowheads="1"/>
            </p:cNvSpPr>
            <p:nvPr/>
          </p:nvSpPr>
          <p:spPr bwMode="auto">
            <a:xfrm>
              <a:off x="5220" y="5704"/>
              <a:ext cx="1848" cy="44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3" name="Text Box 21"/>
            <p:cNvSpPr txBox="1">
              <a:spLocks noChangeArrowheads="1"/>
            </p:cNvSpPr>
            <p:nvPr/>
          </p:nvSpPr>
          <p:spPr bwMode="auto">
            <a:xfrm>
              <a:off x="4296" y="5620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0FH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4296" y="6068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07H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05" name="Rectangle 23"/>
            <p:cNvSpPr>
              <a:spLocks noChangeArrowheads="1"/>
            </p:cNvSpPr>
            <p:nvPr/>
          </p:nvSpPr>
          <p:spPr bwMode="auto">
            <a:xfrm>
              <a:off x="5220" y="6152"/>
              <a:ext cx="1848" cy="5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 flipH="1">
              <a:off x="4688" y="6166"/>
              <a:ext cx="5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4296" y="5816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08H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08" name="Text Box 26"/>
            <p:cNvSpPr txBox="1">
              <a:spLocks noChangeArrowheads="1"/>
            </p:cNvSpPr>
            <p:nvPr/>
          </p:nvSpPr>
          <p:spPr bwMode="auto">
            <a:xfrm>
              <a:off x="4282" y="4906"/>
              <a:ext cx="98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18H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09" name="Text Box 27"/>
            <p:cNvSpPr txBox="1">
              <a:spLocks noChangeArrowheads="1"/>
            </p:cNvSpPr>
            <p:nvPr/>
          </p:nvSpPr>
          <p:spPr bwMode="auto">
            <a:xfrm>
              <a:off x="4296" y="6306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00H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10" name="Text Box 28"/>
            <p:cNvSpPr txBox="1">
              <a:spLocks noChangeArrowheads="1"/>
            </p:cNvSpPr>
            <p:nvPr/>
          </p:nvSpPr>
          <p:spPr bwMode="auto">
            <a:xfrm>
              <a:off x="7068" y="6194"/>
              <a:ext cx="21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Register Bank 0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11" name="Text Box 29"/>
            <p:cNvSpPr txBox="1">
              <a:spLocks noChangeArrowheads="1"/>
            </p:cNvSpPr>
            <p:nvPr/>
          </p:nvSpPr>
          <p:spPr bwMode="auto">
            <a:xfrm>
              <a:off x="7068" y="5676"/>
              <a:ext cx="21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(Stack)  Register Bank 1 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12" name="Text Box 30"/>
            <p:cNvSpPr txBox="1">
              <a:spLocks noChangeArrowheads="1"/>
            </p:cNvSpPr>
            <p:nvPr/>
          </p:nvSpPr>
          <p:spPr bwMode="auto">
            <a:xfrm>
              <a:off x="7068" y="5256"/>
              <a:ext cx="21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Register Bank 2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13" name="Text Box 31"/>
            <p:cNvSpPr txBox="1">
              <a:spLocks noChangeArrowheads="1"/>
            </p:cNvSpPr>
            <p:nvPr/>
          </p:nvSpPr>
          <p:spPr bwMode="auto">
            <a:xfrm>
              <a:off x="7082" y="4752"/>
              <a:ext cx="21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Register Bank 3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14" name="Text Box 32"/>
            <p:cNvSpPr txBox="1">
              <a:spLocks noChangeArrowheads="1"/>
            </p:cNvSpPr>
            <p:nvPr/>
          </p:nvSpPr>
          <p:spPr bwMode="auto">
            <a:xfrm>
              <a:off x="7082" y="4052"/>
              <a:ext cx="27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Bit-Addressable RAM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15" name="Text Box 33"/>
            <p:cNvSpPr txBox="1">
              <a:spLocks noChangeArrowheads="1"/>
            </p:cNvSpPr>
            <p:nvPr/>
          </p:nvSpPr>
          <p:spPr bwMode="auto">
            <a:xfrm>
              <a:off x="7054" y="2932"/>
              <a:ext cx="27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  <a:cs typeface="Arial" panose="020B0604020202020204" pitchFamily="34" charset="0"/>
                </a:rPr>
                <a:t>Scratch pad RAM</a:t>
              </a:r>
              <a:endParaRPr lang="en-US" altLang="en-US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485" name="Rectangle 24"/>
          <p:cNvSpPr>
            <a:spLocks noChangeArrowheads="1"/>
          </p:cNvSpPr>
          <p:nvPr/>
        </p:nvSpPr>
        <p:spPr bwMode="auto">
          <a:xfrm>
            <a:off x="2309814" y="1"/>
            <a:ext cx="6732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rgbClr val="000000"/>
                </a:solidFill>
                <a:ea typeface="Batang" pitchFamily="18" charset="-127"/>
              </a:rPr>
              <a:t> Memory Organization</a:t>
            </a:r>
            <a:endParaRPr lang="en-US" altLang="ko-KR" sz="4000">
              <a:solidFill>
                <a:srgbClr val="000000"/>
              </a:solidFill>
              <a:latin typeface="Arial" panose="020B0604020202020204" pitchFamily="34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743AA4-F4FA-438B-AB0A-E7B859F159B9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Stack in the 8051</a:t>
            </a:r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0"/>
            <a:ext cx="3754438" cy="41338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20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The register used to access the stack is called </a:t>
            </a:r>
            <a:r>
              <a:rPr lang="en-US" altLang="ko-KR" sz="2200" b="1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SP </a:t>
            </a:r>
            <a:r>
              <a:rPr lang="en-US" altLang="ko-KR" sz="220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(stack pointer) register.</a:t>
            </a:r>
            <a:endParaRPr lang="fa-IR" altLang="ko-KR" sz="2200"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200"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The stack pointer in the 8051 is only 8 bits wide, which means that it can take value 00 to FFH. </a:t>
            </a:r>
            <a:r>
              <a:rPr lang="en-US" altLang="ko-KR" sz="2200" u="sng"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When 8051 powered up, the SP register contains value 07.</a:t>
            </a:r>
            <a:endParaRPr lang="en-US" altLang="en-US" sz="2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63976" y="1557339"/>
            <a:ext cx="6804025" cy="4103687"/>
            <a:chOff x="1804" y="2190"/>
            <a:chExt cx="8638" cy="4634"/>
          </a:xfrm>
        </p:grpSpPr>
        <p:sp>
          <p:nvSpPr>
            <p:cNvPr id="21510" name="AutoShape 5"/>
            <p:cNvSpPr>
              <a:spLocks noChangeAspect="1" noChangeArrowheads="1"/>
            </p:cNvSpPr>
            <p:nvPr/>
          </p:nvSpPr>
          <p:spPr bwMode="auto">
            <a:xfrm>
              <a:off x="1804" y="2190"/>
              <a:ext cx="8638" cy="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5220" y="2586"/>
              <a:ext cx="1848" cy="129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4268" y="2484"/>
              <a:ext cx="98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7FH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4310" y="3450"/>
              <a:ext cx="98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30H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 flipH="1">
              <a:off x="4674" y="3885"/>
              <a:ext cx="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5220" y="3898"/>
              <a:ext cx="1848" cy="88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4268" y="3828"/>
              <a:ext cx="98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2FH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4310" y="4444"/>
              <a:ext cx="98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20H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 flipH="1">
              <a:off x="4674" y="4752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5220" y="4753"/>
              <a:ext cx="1848" cy="5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4268" y="4682"/>
              <a:ext cx="9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1FH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 flipH="1">
              <a:off x="4660" y="5242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5220" y="5256"/>
              <a:ext cx="1848" cy="45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4282" y="5144"/>
              <a:ext cx="98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17H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24" name="Text Box 19"/>
            <p:cNvSpPr txBox="1">
              <a:spLocks noChangeArrowheads="1"/>
            </p:cNvSpPr>
            <p:nvPr/>
          </p:nvSpPr>
          <p:spPr bwMode="auto">
            <a:xfrm>
              <a:off x="4254" y="5368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10H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 flipH="1">
              <a:off x="4646" y="5704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5220" y="5704"/>
              <a:ext cx="1848" cy="44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4296" y="5620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0FH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4296" y="6068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07H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29" name="Rectangle 24"/>
            <p:cNvSpPr>
              <a:spLocks noChangeArrowheads="1"/>
            </p:cNvSpPr>
            <p:nvPr/>
          </p:nvSpPr>
          <p:spPr bwMode="auto">
            <a:xfrm>
              <a:off x="5220" y="6152"/>
              <a:ext cx="1848" cy="5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 flipH="1">
              <a:off x="4688" y="6166"/>
              <a:ext cx="5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296" y="5816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08H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4282" y="4906"/>
              <a:ext cx="98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18H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4296" y="6306"/>
              <a:ext cx="98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rtl="1" eaLnBrk="1" hangingPunct="1"/>
              <a:r>
                <a:rPr lang="en-US" altLang="zh-CN" sz="1200">
                  <a:ea typeface="SimSun" panose="02010600030101010101" pitchFamily="2" charset="-122"/>
                </a:rPr>
                <a:t>00H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7068" y="6194"/>
              <a:ext cx="21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</a:rPr>
                <a:t>Register Bank 0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35" name="Text Box 30"/>
            <p:cNvSpPr txBox="1">
              <a:spLocks noChangeArrowheads="1"/>
            </p:cNvSpPr>
            <p:nvPr/>
          </p:nvSpPr>
          <p:spPr bwMode="auto">
            <a:xfrm>
              <a:off x="7068" y="5676"/>
              <a:ext cx="21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</a:rPr>
                <a:t>(Stack)  Register Bank 1 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36" name="Text Box 31"/>
            <p:cNvSpPr txBox="1">
              <a:spLocks noChangeArrowheads="1"/>
            </p:cNvSpPr>
            <p:nvPr/>
          </p:nvSpPr>
          <p:spPr bwMode="auto">
            <a:xfrm>
              <a:off x="7068" y="5256"/>
              <a:ext cx="21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</a:rPr>
                <a:t>Register Bank 2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37" name="Text Box 32"/>
            <p:cNvSpPr txBox="1">
              <a:spLocks noChangeArrowheads="1"/>
            </p:cNvSpPr>
            <p:nvPr/>
          </p:nvSpPr>
          <p:spPr bwMode="auto">
            <a:xfrm>
              <a:off x="7082" y="4752"/>
              <a:ext cx="21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</a:rPr>
                <a:t>Register Bank 3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38" name="Text Box 33"/>
            <p:cNvSpPr txBox="1">
              <a:spLocks noChangeArrowheads="1"/>
            </p:cNvSpPr>
            <p:nvPr/>
          </p:nvSpPr>
          <p:spPr bwMode="auto">
            <a:xfrm>
              <a:off x="7082" y="4052"/>
              <a:ext cx="27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</a:rPr>
                <a:t>Bit-Addressable RAM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  <p:sp>
          <p:nvSpPr>
            <p:cNvPr id="21539" name="Text Box 34"/>
            <p:cNvSpPr txBox="1">
              <a:spLocks noChangeArrowheads="1"/>
            </p:cNvSpPr>
            <p:nvPr/>
          </p:nvSpPr>
          <p:spPr bwMode="auto">
            <a:xfrm>
              <a:off x="7054" y="2932"/>
              <a:ext cx="27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ea typeface="SimSun" panose="02010600030101010101" pitchFamily="2" charset="-122"/>
                </a:rPr>
                <a:t>Scratch pad RAM</a:t>
              </a:r>
              <a:endParaRPr lang="en-US" altLang="en-US"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3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9"/>
            <a:ext cx="8229600" cy="1425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On-Chip Memory</a:t>
            </a:r>
            <a:b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Internal RAM</a:t>
            </a: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8939" y="2098676"/>
            <a:ext cx="6696075" cy="385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54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36888" y="1212850"/>
            <a:ext cx="15240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036888" y="59372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036888" y="5784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036888" y="56324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036888" y="54800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036888" y="53276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036888" y="51752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036888" y="5022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036888" y="48704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036888" y="4718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3036888" y="4565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036888" y="4413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036888" y="4260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036888" y="4108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3036888" y="3956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036888" y="3803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3036888" y="36512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3036888" y="3498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036888" y="3346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036888" y="3194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3036888" y="3041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3036888" y="2889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036888" y="2736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3036888" y="2584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3036888" y="24320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3036888" y="2279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3036888" y="2127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3036888" y="1974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3036888" y="18224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3036888" y="16700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3036888" y="15176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3036888" y="13652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3036888" y="12128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2732088" y="4829176"/>
            <a:ext cx="33655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200"/>
              <a:t>07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06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05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04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03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02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01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00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4560888" y="4829176"/>
            <a:ext cx="36195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200"/>
              <a:t>R7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R6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R5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R4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R3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R2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R1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R0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2732089" y="3609976"/>
            <a:ext cx="344487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200"/>
              <a:t>0F</a:t>
            </a:r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08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2732088" y="2390776"/>
            <a:ext cx="33655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200"/>
              <a:t>17</a:t>
            </a:r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10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2732089" y="1136651"/>
            <a:ext cx="344487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200"/>
              <a:t>1F</a:t>
            </a:r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endParaRPr lang="en-US" altLang="en-US" sz="1200"/>
          </a:p>
          <a:p>
            <a:pPr eaLnBrk="1" hangingPunct="1">
              <a:lnSpc>
                <a:spcPct val="85000"/>
              </a:lnSpc>
            </a:pPr>
            <a:r>
              <a:rPr lang="en-US" altLang="en-US" sz="1200"/>
              <a:t>18</a:t>
            </a:r>
          </a:p>
        </p:txBody>
      </p: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5018088" y="1212850"/>
            <a:ext cx="228600" cy="1219200"/>
            <a:chOff x="2112" y="624"/>
            <a:chExt cx="144" cy="768"/>
          </a:xfrm>
        </p:grpSpPr>
        <p:sp>
          <p:nvSpPr>
            <p:cNvPr id="21562" name="Freeform 42"/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3" name="Freeform 43"/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46" name="Group 44"/>
          <p:cNvGrpSpPr>
            <a:grpSpLocks/>
          </p:cNvGrpSpPr>
          <p:nvPr/>
        </p:nvGrpSpPr>
        <p:grpSpPr bwMode="auto">
          <a:xfrm>
            <a:off x="5018088" y="2432050"/>
            <a:ext cx="228600" cy="1219200"/>
            <a:chOff x="2112" y="624"/>
            <a:chExt cx="144" cy="768"/>
          </a:xfrm>
        </p:grpSpPr>
        <p:sp>
          <p:nvSpPr>
            <p:cNvPr id="21560" name="Freeform 45"/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1" name="Freeform 46"/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47" name="Group 47"/>
          <p:cNvGrpSpPr>
            <a:grpSpLocks/>
          </p:cNvGrpSpPr>
          <p:nvPr/>
        </p:nvGrpSpPr>
        <p:grpSpPr bwMode="auto">
          <a:xfrm>
            <a:off x="5018088" y="3651250"/>
            <a:ext cx="228600" cy="1219200"/>
            <a:chOff x="2112" y="624"/>
            <a:chExt cx="144" cy="768"/>
          </a:xfrm>
        </p:grpSpPr>
        <p:sp>
          <p:nvSpPr>
            <p:cNvPr id="21558" name="Freeform 48"/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9" name="Freeform 49"/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48" name="Group 50"/>
          <p:cNvGrpSpPr>
            <a:grpSpLocks/>
          </p:cNvGrpSpPr>
          <p:nvPr/>
        </p:nvGrpSpPr>
        <p:grpSpPr bwMode="auto">
          <a:xfrm>
            <a:off x="5018088" y="4870450"/>
            <a:ext cx="228600" cy="1219200"/>
            <a:chOff x="2112" y="624"/>
            <a:chExt cx="144" cy="768"/>
          </a:xfrm>
        </p:grpSpPr>
        <p:sp>
          <p:nvSpPr>
            <p:cNvPr id="21556" name="Freeform 51"/>
            <p:cNvSpPr>
              <a:spLocks/>
            </p:cNvSpPr>
            <p:nvPr/>
          </p:nvSpPr>
          <p:spPr bwMode="auto">
            <a:xfrm>
              <a:off x="2112" y="624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7" name="Freeform 52"/>
            <p:cNvSpPr>
              <a:spLocks/>
            </p:cNvSpPr>
            <p:nvPr/>
          </p:nvSpPr>
          <p:spPr bwMode="auto">
            <a:xfrm flipV="1">
              <a:off x="2112" y="1008"/>
              <a:ext cx="144" cy="384"/>
            </a:xfrm>
            <a:custGeom>
              <a:avLst/>
              <a:gdLst>
                <a:gd name="T0" fmla="*/ 0 w 144"/>
                <a:gd name="T1" fmla="*/ 0 h 384"/>
                <a:gd name="T2" fmla="*/ 96 w 144"/>
                <a:gd name="T3" fmla="*/ 48 h 384"/>
                <a:gd name="T4" fmla="*/ 96 w 144"/>
                <a:gd name="T5" fmla="*/ 288 h 384"/>
                <a:gd name="T6" fmla="*/ 144 w 14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84"/>
                <a:gd name="T14" fmla="*/ 144 w 14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84">
                  <a:moveTo>
                    <a:pt x="0" y="0"/>
                  </a:moveTo>
                  <a:cubicBezTo>
                    <a:pt x="40" y="0"/>
                    <a:pt x="80" y="0"/>
                    <a:pt x="96" y="48"/>
                  </a:cubicBezTo>
                  <a:cubicBezTo>
                    <a:pt x="112" y="96"/>
                    <a:pt x="88" y="232"/>
                    <a:pt x="96" y="288"/>
                  </a:cubicBezTo>
                  <a:cubicBezTo>
                    <a:pt x="104" y="344"/>
                    <a:pt x="128" y="368"/>
                    <a:pt x="144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549" name="Text Box 53"/>
          <p:cNvSpPr txBox="1">
            <a:spLocks noChangeArrowheads="1"/>
          </p:cNvSpPr>
          <p:nvPr/>
        </p:nvSpPr>
        <p:spPr bwMode="auto">
          <a:xfrm>
            <a:off x="5459414" y="159385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Bank 3</a:t>
            </a:r>
          </a:p>
        </p:txBody>
      </p:sp>
      <p:sp>
        <p:nvSpPr>
          <p:cNvPr id="21550" name="Text Box 54"/>
          <p:cNvSpPr txBox="1">
            <a:spLocks noChangeArrowheads="1"/>
          </p:cNvSpPr>
          <p:nvPr/>
        </p:nvSpPr>
        <p:spPr bwMode="auto">
          <a:xfrm>
            <a:off x="5475289" y="281305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Bank 2</a:t>
            </a:r>
          </a:p>
        </p:txBody>
      </p:sp>
      <p:sp>
        <p:nvSpPr>
          <p:cNvPr id="21551" name="Text Box 55"/>
          <p:cNvSpPr txBox="1">
            <a:spLocks noChangeArrowheads="1"/>
          </p:cNvSpPr>
          <p:nvPr/>
        </p:nvSpPr>
        <p:spPr bwMode="auto">
          <a:xfrm>
            <a:off x="5475289" y="403225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Bank 1</a:t>
            </a:r>
          </a:p>
        </p:txBody>
      </p:sp>
      <p:sp>
        <p:nvSpPr>
          <p:cNvPr id="21552" name="Text Box 56"/>
          <p:cNvSpPr txBox="1">
            <a:spLocks noChangeArrowheads="1"/>
          </p:cNvSpPr>
          <p:nvPr/>
        </p:nvSpPr>
        <p:spPr bwMode="auto">
          <a:xfrm>
            <a:off x="5475289" y="525145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Bank 0</a:t>
            </a:r>
          </a:p>
        </p:txBody>
      </p:sp>
      <p:sp>
        <p:nvSpPr>
          <p:cNvPr id="21553" name="Text Box 57"/>
          <p:cNvSpPr txBox="1">
            <a:spLocks noChangeArrowheads="1"/>
          </p:cNvSpPr>
          <p:nvPr/>
        </p:nvSpPr>
        <p:spPr bwMode="auto">
          <a:xfrm>
            <a:off x="7075489" y="1743076"/>
            <a:ext cx="33025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Four Register Banks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Each bank has R0-R7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Selectable by psw.2,3</a:t>
            </a:r>
          </a:p>
        </p:txBody>
      </p:sp>
      <p:pic>
        <p:nvPicPr>
          <p:cNvPr id="21554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8" y="3727451"/>
            <a:ext cx="32766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55" name="AutoShape 59"/>
          <p:cNvSpPr>
            <a:spLocks noChangeArrowheads="1"/>
          </p:cNvSpPr>
          <p:nvPr/>
        </p:nvSpPr>
        <p:spPr bwMode="auto">
          <a:xfrm rot="-2078835">
            <a:off x="6161088" y="5708650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520700"/>
            <a:ext cx="10364451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618516"/>
            <a:ext cx="10364451" cy="55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523875"/>
            <a:ext cx="10364451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58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847850" y="1700214"/>
            <a:ext cx="8496300" cy="165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GB" altLang="en-US" sz="2900">
                <a:solidFill>
                  <a:schemeClr val="tx2"/>
                </a:solidFill>
                <a:latin typeface="Comic Sans MS" panose="030F0702030302020204" pitchFamily="66" charset="0"/>
              </a:rPr>
              <a:t> Active bank selected by PSW [</a:t>
            </a:r>
            <a:r>
              <a:rPr lang="en-GB" altLang="en-US" sz="2900" b="1">
                <a:solidFill>
                  <a:schemeClr val="tx2"/>
                </a:solidFill>
                <a:latin typeface="Comic Sans MS" panose="030F0702030302020204" pitchFamily="66" charset="0"/>
              </a:rPr>
              <a:t>RS1,RS0</a:t>
            </a:r>
            <a:r>
              <a:rPr lang="en-GB" altLang="en-US" sz="2900">
                <a:solidFill>
                  <a:schemeClr val="tx2"/>
                </a:solidFill>
                <a:latin typeface="Comic Sans MS" panose="030F0702030302020204" pitchFamily="66" charset="0"/>
              </a:rPr>
              <a:t>] bit</a:t>
            </a:r>
          </a:p>
          <a:p>
            <a:pPr algn="just" eaLnBrk="1" hangingPunct="1">
              <a:spcBef>
                <a:spcPct val="50000"/>
              </a:spcBef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GB" altLang="en-US" sz="2900">
                <a:solidFill>
                  <a:schemeClr val="tx2"/>
                </a:solidFill>
                <a:latin typeface="Comic Sans MS" panose="030F0702030302020204" pitchFamily="66" charset="0"/>
              </a:rPr>
              <a:t> Permits fast “context switching” in interrupt service routines (ISR).</a:t>
            </a:r>
            <a:endParaRPr lang="en-US" altLang="en-US" sz="29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333375"/>
            <a:ext cx="7772400" cy="763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Register Banks</a:t>
            </a:r>
            <a:r>
              <a:rPr lang="en-US" alt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398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9"/>
            <a:ext cx="8229600" cy="92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Bit Addressable Memory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72200" y="1143001"/>
            <a:ext cx="350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20h – 2Fh (16 locations X 8-bits = 128 bits)</a:t>
            </a:r>
          </a:p>
        </p:txBody>
      </p:sp>
      <p:graphicFrame>
        <p:nvGraphicFramePr>
          <p:cNvPr id="560132" name="Group 4"/>
          <p:cNvGraphicFramePr>
            <a:graphicFrameLocks noGrp="1"/>
          </p:cNvGraphicFramePr>
          <p:nvPr/>
        </p:nvGraphicFramePr>
        <p:xfrm>
          <a:off x="2667000" y="1219200"/>
          <a:ext cx="3276600" cy="4389440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7F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0F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07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35" name="Text Box 159"/>
          <p:cNvSpPr txBox="1">
            <a:spLocks noChangeArrowheads="1"/>
          </p:cNvSpPr>
          <p:nvPr/>
        </p:nvSpPr>
        <p:spPr bwMode="auto">
          <a:xfrm>
            <a:off x="2286000" y="3657600"/>
            <a:ext cx="364202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en-US" sz="1400"/>
              <a:t>27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1400"/>
              <a:t>26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1400"/>
              <a:t>25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1400"/>
              <a:t>24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1400"/>
              <a:t>23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1400"/>
              <a:t>22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1400"/>
              <a:t>21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1400"/>
              <a:t>20</a:t>
            </a:r>
          </a:p>
        </p:txBody>
      </p:sp>
      <p:sp>
        <p:nvSpPr>
          <p:cNvPr id="24736" name="Text Box 160"/>
          <p:cNvSpPr txBox="1">
            <a:spLocks noChangeArrowheads="1"/>
          </p:cNvSpPr>
          <p:nvPr/>
        </p:nvSpPr>
        <p:spPr bwMode="auto">
          <a:xfrm>
            <a:off x="2286000" y="1143001"/>
            <a:ext cx="404278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en-US" altLang="en-US" sz="1400"/>
              <a:t>2F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en-US" sz="1400"/>
              <a:t>2E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en-US" sz="1400"/>
              <a:t>2D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en-US" sz="1400"/>
              <a:t>2C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en-US" sz="1400"/>
              <a:t>2B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en-US" sz="1400"/>
              <a:t>2A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en-US" sz="1400"/>
              <a:t>29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en-US" sz="1400"/>
              <a:t>28</a:t>
            </a:r>
          </a:p>
        </p:txBody>
      </p:sp>
      <p:sp>
        <p:nvSpPr>
          <p:cNvPr id="24737" name="Text Box 161"/>
          <p:cNvSpPr txBox="1">
            <a:spLocks noChangeArrowheads="1"/>
          </p:cNvSpPr>
          <p:nvPr/>
        </p:nvSpPr>
        <p:spPr bwMode="auto">
          <a:xfrm>
            <a:off x="6248400" y="2133600"/>
            <a:ext cx="3448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Bit addressing:</a:t>
            </a:r>
          </a:p>
          <a:p>
            <a:pPr eaLnBrk="1" hangingPunct="1"/>
            <a:r>
              <a:rPr lang="en-US" altLang="en-US"/>
              <a:t>	mov C, 1Ah</a:t>
            </a:r>
          </a:p>
          <a:p>
            <a:pPr eaLnBrk="1" hangingPunct="1"/>
            <a:r>
              <a:rPr lang="en-US" altLang="en-US"/>
              <a:t>	or</a:t>
            </a:r>
          </a:p>
          <a:p>
            <a:pPr eaLnBrk="1" hangingPunct="1"/>
            <a:r>
              <a:rPr lang="en-US" altLang="en-US"/>
              <a:t>	mov C, 23h.2</a:t>
            </a:r>
          </a:p>
        </p:txBody>
      </p:sp>
      <p:pic>
        <p:nvPicPr>
          <p:cNvPr id="24738" name="Picture 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14801"/>
            <a:ext cx="32766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39" name="AutoShape 163"/>
          <p:cNvSpPr>
            <a:spLocks noChangeArrowheads="1"/>
          </p:cNvSpPr>
          <p:nvPr/>
        </p:nvSpPr>
        <p:spPr bwMode="auto">
          <a:xfrm rot="-2078835">
            <a:off x="6172200" y="5638800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2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Special Function Registers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1571626"/>
            <a:ext cx="32766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4"/>
          <p:cNvSpPr>
            <a:spLocks noChangeArrowheads="1"/>
          </p:cNvSpPr>
          <p:nvPr/>
        </p:nvSpPr>
        <p:spPr bwMode="auto">
          <a:xfrm rot="-7069341">
            <a:off x="8970963" y="2600325"/>
            <a:ext cx="1524000" cy="381000"/>
          </a:xfrm>
          <a:prstGeom prst="rightArrow">
            <a:avLst>
              <a:gd name="adj1" fmla="val 57500"/>
              <a:gd name="adj2" fmla="val 1158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703388" y="1922463"/>
            <a:ext cx="480772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Comic Sans MS" panose="030F0702030302020204" pitchFamily="66" charset="0"/>
              </a:rPr>
              <a:t>DATA registers</a:t>
            </a:r>
          </a:p>
          <a:p>
            <a:pPr eaLnBrk="1" hangingPunct="1">
              <a:buClr>
                <a:srgbClr val="CC0066"/>
              </a:buClr>
              <a:buFont typeface="Wingdings" panose="05000000000000000000" pitchFamily="2" charset="2"/>
              <a:buChar char="q"/>
            </a:pPr>
            <a:endParaRPr lang="en-US" altLang="en-US">
              <a:latin typeface="Comic Sans MS" panose="030F0702030302020204" pitchFamily="66" charset="0"/>
            </a:endParaRPr>
          </a:p>
          <a:p>
            <a:pPr eaLnBrk="1" hangingPunct="1"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Comic Sans MS" panose="030F0702030302020204" pitchFamily="66" charset="0"/>
              </a:rPr>
              <a:t>CONTROL registers</a:t>
            </a:r>
          </a:p>
          <a:p>
            <a:pPr lvl="1" eaLnBrk="1" hangingPunct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Timers</a:t>
            </a:r>
          </a:p>
          <a:p>
            <a:pPr lvl="1" eaLnBrk="1" hangingPunct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Serial ports</a:t>
            </a:r>
          </a:p>
          <a:p>
            <a:pPr lvl="1" eaLnBrk="1" hangingPunct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Interrupt system</a:t>
            </a:r>
          </a:p>
          <a:p>
            <a:pPr lvl="1" eaLnBrk="1" hangingPunct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Analog to Digital converter</a:t>
            </a:r>
          </a:p>
          <a:p>
            <a:pPr lvl="1" eaLnBrk="1" hangingPunct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Digital to Analog converter</a:t>
            </a:r>
          </a:p>
          <a:p>
            <a:pPr lvl="1" eaLnBrk="1" hangingPunct="1"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en-US" altLang="en-US">
                <a:latin typeface="Comic Sans MS" panose="030F0702030302020204" pitchFamily="66" charset="0"/>
              </a:rPr>
              <a:t>Etc.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38926" y="3784601"/>
            <a:ext cx="3673475" cy="1558925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Addresses 80h – FFh</a:t>
            </a:r>
          </a:p>
          <a:p>
            <a:pPr eaLnBrk="1" hangingPunct="1"/>
            <a:endParaRPr lang="en-US" altLang="en-US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Direct Addressing used to access SPRs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6646863" y="18764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646863" y="18764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780463" y="1647825"/>
            <a:ext cx="1371600" cy="5334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5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3886200" y="3962400"/>
            <a:ext cx="7620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3886200" y="4191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 RAM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4648200" y="3962400"/>
            <a:ext cx="8382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4648200" y="41910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 ROM</a:t>
            </a: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3200400" y="4800600"/>
            <a:ext cx="6858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3200400" y="49530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I/O Port</a:t>
            </a:r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3886200" y="4800600"/>
            <a:ext cx="7620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3886200" y="50292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Timer</a:t>
            </a:r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4648200" y="48006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4656138" y="4797426"/>
            <a:ext cx="863600" cy="925513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>
                <a:latin typeface="Times New Roman" panose="02020603050405020304" pitchFamily="18" charset="0"/>
                <a:ea typeface="PMingLiU" pitchFamily="18" charset="-120"/>
              </a:rPr>
              <a:t>Serial COM Port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5951539" y="5516563"/>
            <a:ext cx="225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>
                <a:latin typeface="Times New Roman" panose="02020603050405020304" pitchFamily="18" charset="0"/>
                <a:ea typeface="PMingLiU" pitchFamily="18" charset="-120"/>
              </a:rPr>
              <a:t>Microcontroller</a:t>
            </a:r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3200400" y="3962400"/>
            <a:ext cx="685800" cy="838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3200400" y="4191001"/>
            <a:ext cx="685800" cy="3667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latin typeface="Times New Roman" panose="02020603050405020304" pitchFamily="18" charset="0"/>
                <a:ea typeface="PMingLiU" pitchFamily="18" charset="-120"/>
              </a:rPr>
              <a:t>CPU</a:t>
            </a:r>
          </a:p>
        </p:txBody>
      </p:sp>
      <p:sp>
        <p:nvSpPr>
          <p:cNvPr id="257040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1943100" y="2239963"/>
            <a:ext cx="9664699" cy="116681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A smaller computer</a:t>
            </a: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On-chip RAM, ROM, I/O ports...</a:t>
            </a: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Example</a:t>
            </a:r>
            <a:r>
              <a:rPr lang="zh-TW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：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Motorola’s 6811, Intel’s 8051, </a:t>
            </a:r>
            <a:r>
              <a:rPr lang="en-US" altLang="zh-TW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Zilog’s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 Z8 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and PIC 16X</a:t>
            </a:r>
          </a:p>
        </p:txBody>
      </p:sp>
      <p:sp>
        <p:nvSpPr>
          <p:cNvPr id="257041" name="Line 17"/>
          <p:cNvSpPr>
            <a:spLocks noChangeShapeType="1"/>
          </p:cNvSpPr>
          <p:nvPr/>
        </p:nvSpPr>
        <p:spPr bwMode="auto">
          <a:xfrm flipH="1">
            <a:off x="5791200" y="47244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042" name="Text Box 18"/>
          <p:cNvSpPr txBox="1">
            <a:spLocks noChangeArrowheads="1"/>
          </p:cNvSpPr>
          <p:nvPr/>
        </p:nvSpPr>
        <p:spPr bwMode="auto">
          <a:xfrm>
            <a:off x="6781800" y="4495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2400">
                <a:latin typeface="Times New Roman" panose="02020603050405020304" pitchFamily="18" charset="0"/>
                <a:ea typeface="PMingLiU" pitchFamily="18" charset="-120"/>
              </a:rPr>
              <a:t>A single chip</a:t>
            </a:r>
          </a:p>
        </p:txBody>
      </p:sp>
      <p:sp>
        <p:nvSpPr>
          <p:cNvPr id="257043" name="Rectangle 19"/>
          <p:cNvSpPr>
            <a:spLocks noChangeArrowheads="1"/>
          </p:cNvSpPr>
          <p:nvPr/>
        </p:nvSpPr>
        <p:spPr bwMode="auto">
          <a:xfrm>
            <a:off x="3047999" y="3886200"/>
            <a:ext cx="2903539" cy="215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45" name="Rectangle 21"/>
          <p:cNvSpPr>
            <a:spLocks noChangeArrowheads="1"/>
          </p:cNvSpPr>
          <p:nvPr/>
        </p:nvSpPr>
        <p:spPr bwMode="auto">
          <a:xfrm>
            <a:off x="2135189" y="836614"/>
            <a:ext cx="3671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>
                <a:solidFill>
                  <a:srgbClr val="0000FF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Microcontroller :</a:t>
            </a:r>
            <a:endParaRPr lang="en-US" altLang="en-US" sz="4000">
              <a:solidFill>
                <a:srgbClr val="0000FF"/>
              </a:solidFill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0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04900"/>
            <a:ext cx="10363200" cy="52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3452813" y="642938"/>
            <a:ext cx="1954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SFR Memory:</a:t>
            </a:r>
          </a:p>
        </p:txBody>
      </p:sp>
    </p:spTree>
    <p:extLst>
      <p:ext uri="{BB962C8B-B14F-4D97-AF65-F5344CB8AC3E}">
        <p14:creationId xmlns:p14="http://schemas.microsoft.com/office/powerpoint/2010/main" val="28419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6" y="785814"/>
            <a:ext cx="5243513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3667126" y="357188"/>
            <a:ext cx="3167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Addresses of Registers :</a:t>
            </a:r>
          </a:p>
        </p:txBody>
      </p:sp>
    </p:spTree>
    <p:extLst>
      <p:ext uri="{BB962C8B-B14F-4D97-AF65-F5344CB8AC3E}">
        <p14:creationId xmlns:p14="http://schemas.microsoft.com/office/powerpoint/2010/main" val="32965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154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8051 Programming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2249BC-5481-4B9E-89D9-E1F198818282}" type="datetime2">
              <a:rPr lang="en-US"/>
              <a:pPr>
                <a:defRPr/>
              </a:pPr>
              <a:t>Monday, March 11, 2019</a:t>
            </a:fld>
            <a:endParaRPr lang="en-US"/>
          </a:p>
        </p:txBody>
      </p:sp>
      <p:pic>
        <p:nvPicPr>
          <p:cNvPr id="7" name="Content Placeholder 6" descr="oc29#0001.jpg"/>
          <p:cNvPicPr>
            <a:picLocks noGrp="1" noChangeAspect="1"/>
          </p:cNvPicPr>
          <p:nvPr>
            <p:ph idx="4294967295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852487"/>
            <a:ext cx="10363826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2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576262"/>
            <a:ext cx="10452726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91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7"/>
            <a:ext cx="10363825" cy="55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52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12192000" cy="64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13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50"/>
            <a:ext cx="12192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48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8"/>
            <a:ext cx="10363826" cy="57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87613" y="1773239"/>
            <a:ext cx="3679825" cy="364331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200" b="1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Microprocessor</a:t>
            </a: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 </a:t>
            </a: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CPU is stand-alone,  RAM, ROM, I/O, timer are separate</a:t>
            </a: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designer can decide on the  amount of ROM, RAM and I/O ports.</a:t>
            </a: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expansive</a:t>
            </a: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versatility </a:t>
            </a:r>
          </a:p>
          <a:p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general-purpose</a:t>
            </a:r>
          </a:p>
          <a:p>
            <a:endParaRPr lang="en-US" altLang="zh-TW" sz="22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6167438" y="1773239"/>
            <a:ext cx="3960812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sz="2200" b="1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</a:rPr>
              <a:t>Microcontroller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TW" sz="220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</a:rPr>
              <a:t>CPU, RAM, ROM, I/O and timer are all on a single chip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TW" sz="220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</a:rPr>
              <a:t>fix amount of on-chip ROM, RAM, I/O ports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TW" sz="220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</a:rPr>
              <a:t>for applications in which cost, power and space are critical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TW" sz="2200">
                <a:solidFill>
                  <a:srgbClr val="000000"/>
                </a:solidFill>
                <a:latin typeface="Times New Roman" panose="02020603050405020304" pitchFamily="18" charset="0"/>
                <a:ea typeface="標楷體" pitchFamily="65" charset="-120"/>
              </a:rPr>
              <a:t>single-purpose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919288" y="642939"/>
            <a:ext cx="7429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>
                <a:solidFill>
                  <a:srgbClr val="0000FF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Microprocessor vs. Microcontroller</a:t>
            </a:r>
            <a:endParaRPr lang="en-US" altLang="en-US" sz="4000">
              <a:solidFill>
                <a:srgbClr val="0000FF"/>
              </a:solidFill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7"/>
            <a:ext cx="10363826" cy="57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11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71500"/>
            <a:ext cx="10477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36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8"/>
            <a:ext cx="10363826" cy="56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54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538162"/>
            <a:ext cx="10490199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4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695325"/>
            <a:ext cx="1088389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34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19100"/>
            <a:ext cx="10883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4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09600"/>
            <a:ext cx="10947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11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34614" y="2366963"/>
            <a:ext cx="5522771" cy="3424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685800"/>
            <a:ext cx="108838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96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3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81514"/>
            <a:ext cx="10363826" cy="61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7"/>
            <a:ext cx="10363826" cy="58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7"/>
            <a:ext cx="10363826" cy="52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0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Criteria for choosing micro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990725"/>
            <a:ext cx="10363826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683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1311</TotalTime>
  <Words>1325</Words>
  <Application>Microsoft Office PowerPoint</Application>
  <PresentationFormat>Widescreen</PresentationFormat>
  <Paragraphs>412</Paragraphs>
  <Slides>58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맑은 고딕</vt:lpstr>
      <vt:lpstr>SimSun</vt:lpstr>
      <vt:lpstr>Arial</vt:lpstr>
      <vt:lpstr>B Tawfig Outline</vt:lpstr>
      <vt:lpstr>Batang</vt:lpstr>
      <vt:lpstr>Calibri</vt:lpstr>
      <vt:lpstr>Comic Sans MS</vt:lpstr>
      <vt:lpstr>標楷體</vt:lpstr>
      <vt:lpstr>굴림</vt:lpstr>
      <vt:lpstr>PMingLiU</vt:lpstr>
      <vt:lpstr>PMingLiU</vt:lpstr>
      <vt:lpstr>Symbol</vt:lpstr>
      <vt:lpstr>Times New Roman</vt:lpstr>
      <vt:lpstr>Tw Cen MT</vt:lpstr>
      <vt:lpstr>Wingdings</vt:lpstr>
      <vt:lpstr>Droplet</vt:lpstr>
      <vt:lpstr>Bitmap Image</vt:lpstr>
      <vt:lpstr>點陣圖影像</vt:lpstr>
      <vt:lpstr>8051Micro controller</vt:lpstr>
      <vt:lpstr>PowerPoint Presentation</vt:lpstr>
      <vt:lpstr>Microprocessors: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Criteria for choosing micro controller</vt:lpstr>
      <vt:lpstr>PowerPoint Presentation</vt:lpstr>
      <vt:lpstr>8051</vt:lpstr>
      <vt:lpstr>PowerPoint Presentation</vt:lpstr>
      <vt:lpstr>PowerPoint Presentation</vt:lpstr>
      <vt:lpstr>Pin Description of the 8051</vt:lpstr>
      <vt:lpstr>Pins of 8051</vt:lpstr>
      <vt:lpstr>XTAL Connection to 8051</vt:lpstr>
      <vt:lpstr>Machine cycle </vt:lpstr>
      <vt:lpstr>Pins of 8051（2/4）</vt:lpstr>
      <vt:lpstr>RESET Value of Some 8051 Registers:</vt:lpstr>
      <vt:lpstr>Pins of 8051（3/4）</vt:lpstr>
      <vt:lpstr>Pins of 8051（4/4）</vt:lpstr>
      <vt:lpstr>IMPORTANT PINS (IO Ports) </vt:lpstr>
      <vt:lpstr>Port 3 Alternate Functions</vt:lpstr>
      <vt:lpstr>PowerPoint Presentation</vt:lpstr>
      <vt:lpstr>Architecture</vt:lpstr>
      <vt:lpstr>Block Diagram</vt:lpstr>
      <vt:lpstr>Program Counter &amp; Data Pointer</vt:lpstr>
      <vt:lpstr>A and B CPU registers</vt:lpstr>
      <vt:lpstr>8051 Flag bits and the PSW register </vt:lpstr>
      <vt:lpstr>PowerPoint Presentation</vt:lpstr>
      <vt:lpstr>Stack in the 8051</vt:lpstr>
      <vt:lpstr>On-Chip Memory Internal RAM</vt:lpstr>
      <vt:lpstr>Registers</vt:lpstr>
      <vt:lpstr>PowerPoint Presentation</vt:lpstr>
      <vt:lpstr>PowerPoint Presentation</vt:lpstr>
      <vt:lpstr>PowerPoint Presentation</vt:lpstr>
      <vt:lpstr>Register Banks </vt:lpstr>
      <vt:lpstr>Bit Addressable Memory</vt:lpstr>
      <vt:lpstr>Special Function Registers</vt:lpstr>
      <vt:lpstr>PowerPoint Presentation</vt:lpstr>
      <vt:lpstr>PowerPoint Presentation</vt:lpstr>
      <vt:lpstr>Programming model</vt:lpstr>
      <vt:lpstr>8051 Programming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8051Micro controller</dc:title>
  <dc:creator>Admin</dc:creator>
  <cp:lastModifiedBy>Admin</cp:lastModifiedBy>
  <cp:revision>14</cp:revision>
  <dcterms:created xsi:type="dcterms:W3CDTF">2019-03-08T04:05:03Z</dcterms:created>
  <dcterms:modified xsi:type="dcterms:W3CDTF">2019-03-12T10:53:59Z</dcterms:modified>
</cp:coreProperties>
</file>