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3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3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74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94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0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509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5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0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2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6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4B26-ACA9-4841-9CC4-8E62E12CA364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2D1132-708C-4874-B351-03B46699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5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SERIAL COMMUNICATION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9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606711-1FF8-4980-90FF-0CB5A01A9118}" type="slidenum">
              <a:rPr lang="en-US" altLang="en-US">
                <a:solidFill>
                  <a:schemeClr val="bg1"/>
                </a:solidFill>
              </a:rPr>
              <a:pPr eaLnBrk="1" hangingPunct="1"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pic>
        <p:nvPicPr>
          <p:cNvPr id="19460" name="Picture 4" descr="fig10_06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863" y="2362201"/>
            <a:ext cx="6488112" cy="3724275"/>
          </a:xfr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224338" y="6165851"/>
            <a:ext cx="421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10–6     </a:t>
            </a:r>
            <a:r>
              <a:rPr lang="en-US" altLang="en-US"/>
              <a:t>Null Modem Connection</a:t>
            </a:r>
          </a:p>
        </p:txBody>
      </p:sp>
      <p:sp>
        <p:nvSpPr>
          <p:cNvPr id="1946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CED5D7-0C10-49DC-97B2-D10110F0349F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946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290099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1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7DADB7-9BFD-454A-97FE-39029491ABE3}" type="slidenum">
              <a:rPr lang="en-US" altLang="en-US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pic>
        <p:nvPicPr>
          <p:cNvPr id="17412" name="Picture 4" descr="tab10_0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4" y="2420939"/>
            <a:ext cx="4124325" cy="3724275"/>
          </a:xfrm>
          <a:noFill/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495550" y="6237288"/>
            <a:ext cx="385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Table 10–2     </a:t>
            </a:r>
            <a:r>
              <a:rPr lang="en-US" altLang="en-US"/>
              <a:t>IBM PC DB-9 Signals</a:t>
            </a:r>
          </a:p>
        </p:txBody>
      </p:sp>
      <p:pic>
        <p:nvPicPr>
          <p:cNvPr id="17414" name="Picture 6" descr="fig10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2852739"/>
            <a:ext cx="3240088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661150" y="4941888"/>
            <a:ext cx="400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10–5     </a:t>
            </a:r>
            <a:r>
              <a:rPr lang="en-US" altLang="en-US"/>
              <a:t>DB-9 9-Pin Connector</a:t>
            </a:r>
          </a:p>
        </p:txBody>
      </p:sp>
      <p:sp>
        <p:nvSpPr>
          <p:cNvPr id="1741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0C8773-F468-458E-9542-EF9F4F29020C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7417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1328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F6F116-3D43-4359-9194-4C141202CDEA}" type="slidenum">
              <a:rPr lang="en-US" altLang="en-US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Data communication classification</a:t>
            </a:r>
          </a:p>
          <a:p>
            <a:pPr lvl="1" eaLnBrk="1" hangingPunct="1"/>
            <a:r>
              <a:rPr lang="en-US" altLang="en-US" sz="2000" b="1"/>
              <a:t>DTE (data terminal equipment) </a:t>
            </a:r>
          </a:p>
          <a:p>
            <a:pPr lvl="1" eaLnBrk="1" hangingPunct="1"/>
            <a:r>
              <a:rPr lang="en-US" altLang="en-US" sz="2000" b="1"/>
              <a:t>DCE (data communication equipment)</a:t>
            </a:r>
          </a:p>
          <a:p>
            <a:pPr lvl="1" eaLnBrk="1" hangingPunct="1"/>
            <a:r>
              <a:rPr lang="en-US" altLang="en-US" sz="2000" b="1"/>
              <a:t>DTE - terminals and computers that send and receive data</a:t>
            </a:r>
          </a:p>
          <a:p>
            <a:pPr lvl="1" eaLnBrk="1" hangingPunct="1"/>
            <a:r>
              <a:rPr lang="en-US" altLang="en-US" sz="2000" b="1"/>
              <a:t>DCE - communication equipment responsible for transferring the data</a:t>
            </a:r>
          </a:p>
          <a:p>
            <a:pPr lvl="1" eaLnBrk="1" hangingPunct="1"/>
            <a:r>
              <a:rPr lang="en-US" altLang="en-US" sz="2000" b="1"/>
              <a:t>simplest connection between a PC and microcontroller requires a minimum of three pins, TxD, RxD, and ground</a:t>
            </a:r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7484CB-08BC-45BE-BA5B-43AC82F19F3A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25849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606711-1FF8-4980-90FF-0CB5A01A9118}" type="slidenum">
              <a:rPr lang="en-US" altLang="en-US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945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pic>
        <p:nvPicPr>
          <p:cNvPr id="19460" name="Picture 4" descr="fig10_06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3863" y="2362201"/>
            <a:ext cx="6488112" cy="3724275"/>
          </a:xfr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224338" y="6165851"/>
            <a:ext cx="421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10–6     </a:t>
            </a:r>
            <a:r>
              <a:rPr lang="en-US" altLang="en-US"/>
              <a:t>Null Modem Connection</a:t>
            </a:r>
          </a:p>
        </p:txBody>
      </p:sp>
      <p:sp>
        <p:nvSpPr>
          <p:cNvPr id="1946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CED5D7-0C10-49DC-97B2-D10110F0349F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946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7372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49" y="0"/>
            <a:ext cx="10033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5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0"/>
            <a:ext cx="10067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4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0"/>
            <a:ext cx="101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4" y="0"/>
            <a:ext cx="10125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5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6" y="0"/>
            <a:ext cx="10060915" cy="66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0"/>
            <a:ext cx="10016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1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49" y="0"/>
            <a:ext cx="10115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5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0"/>
            <a:ext cx="10006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0"/>
            <a:ext cx="9906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6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0"/>
            <a:ext cx="10129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0"/>
            <a:ext cx="10754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5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1" y="0"/>
            <a:ext cx="10787270" cy="67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4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6" y="0"/>
            <a:ext cx="10008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49" y="-1"/>
            <a:ext cx="1002402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6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1E0D72-2CA0-423E-B2C4-F3024730208B}" type="slidenum">
              <a:rPr lang="en-US" altLang="en-US">
                <a:solidFill>
                  <a:schemeClr val="bg1"/>
                </a:solidFill>
              </a:rPr>
              <a:pPr eaLnBrk="1" hangingPunct="1"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smtClean="0"/>
              <a:t>Asynchronous serial communication and data framing</a:t>
            </a:r>
          </a:p>
          <a:p>
            <a:pPr lvl="1" eaLnBrk="1" hangingPunct="1"/>
            <a:r>
              <a:rPr lang="en-US" altLang="en-US" sz="1800" b="1" dirty="0" smtClean="0"/>
              <a:t>data coming in 0s and 1s</a:t>
            </a:r>
          </a:p>
          <a:p>
            <a:pPr lvl="1" eaLnBrk="1" hangingPunct="1"/>
            <a:r>
              <a:rPr lang="en-US" altLang="en-US" sz="1800" b="1" dirty="0" smtClean="0"/>
              <a:t>to make sense of the data sender and receiver agree on a set of rules</a:t>
            </a:r>
          </a:p>
          <a:p>
            <a:pPr lvl="1" eaLnBrk="1" hangingPunct="1"/>
            <a:r>
              <a:rPr lang="en-US" altLang="en-US" sz="1800" b="1" dirty="0" smtClean="0"/>
              <a:t>Protocol</a:t>
            </a:r>
          </a:p>
          <a:p>
            <a:pPr lvl="2" eaLnBrk="1" hangingPunct="1"/>
            <a:r>
              <a:rPr lang="en-US" altLang="en-US" sz="1800" b="1" dirty="0" smtClean="0"/>
              <a:t>how the data is packed</a:t>
            </a:r>
          </a:p>
          <a:p>
            <a:pPr lvl="2" eaLnBrk="1" hangingPunct="1"/>
            <a:r>
              <a:rPr lang="en-US" altLang="en-US" sz="1800" b="1" dirty="0" smtClean="0"/>
              <a:t>how many bits/character</a:t>
            </a:r>
          </a:p>
          <a:p>
            <a:pPr lvl="2" eaLnBrk="1" hangingPunct="1"/>
            <a:r>
              <a:rPr lang="en-US" altLang="en-US" sz="1800" b="1" dirty="0" smtClean="0"/>
              <a:t>when the data begins and ends</a:t>
            </a:r>
          </a:p>
        </p:txBody>
      </p:sp>
      <p:sp>
        <p:nvSpPr>
          <p:cNvPr id="1024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BAFB55-AE0E-47F8-B5A8-9C09C8D340ED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47080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172D67-9ACE-4A51-A888-66210EFFF6C6}" type="slidenum">
              <a:rPr lang="en-US" altLang="en-US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Start and stop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asynchronous method, each character is placed between start and stop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called </a:t>
            </a:r>
            <a:r>
              <a:rPr lang="en-US" altLang="en-US" sz="1800" b="1" i="1" dirty="0" smtClean="0"/>
              <a:t>framing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start bit is always one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stop bit can be one or two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start bit is always a 0 (low)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stop bit(s) is 1 (high)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LSB is sent out first</a:t>
            </a:r>
          </a:p>
        </p:txBody>
      </p:sp>
      <p:sp>
        <p:nvSpPr>
          <p:cNvPr id="1126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470E44-279D-4BC7-9184-C755F7A7679B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12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280751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0"/>
            <a:ext cx="10450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7DADB7-9BFD-454A-97FE-39029491ABE3}" type="slidenum">
              <a:rPr lang="en-US" altLang="en-US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741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pic>
        <p:nvPicPr>
          <p:cNvPr id="17412" name="Picture 4" descr="tab10_02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4" y="2420939"/>
            <a:ext cx="4124325" cy="3724275"/>
          </a:xfrm>
          <a:noFill/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495550" y="6237288"/>
            <a:ext cx="385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Table 10–2     </a:t>
            </a:r>
            <a:r>
              <a:rPr lang="en-US" altLang="en-US"/>
              <a:t>IBM PC DB-9 Signals</a:t>
            </a:r>
          </a:p>
        </p:txBody>
      </p:sp>
      <p:pic>
        <p:nvPicPr>
          <p:cNvPr id="17414" name="Picture 6" descr="fig10_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2852739"/>
            <a:ext cx="3240088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661150" y="4941888"/>
            <a:ext cx="400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Figure 10–5     </a:t>
            </a:r>
            <a:r>
              <a:rPr lang="en-US" altLang="en-US"/>
              <a:t>DB-9 9-Pin Connector</a:t>
            </a:r>
          </a:p>
        </p:txBody>
      </p:sp>
      <p:sp>
        <p:nvSpPr>
          <p:cNvPr id="1741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0C8773-F468-458E-9542-EF9F4F29020C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7417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31925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F6F116-3D43-4359-9194-4C141202CDEA}" type="slidenum">
              <a:rPr lang="en-US" altLang="en-US">
                <a:solidFill>
                  <a:schemeClr val="bg1"/>
                </a:solidFill>
              </a:rPr>
              <a:pPr eaLnBrk="1" hangingPunct="1"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SECTION 10.1: BASICS OF SERIAL COMMUNICATION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Data communication classification</a:t>
            </a:r>
          </a:p>
          <a:p>
            <a:pPr lvl="1" eaLnBrk="1" hangingPunct="1"/>
            <a:r>
              <a:rPr lang="en-US" altLang="en-US" sz="2000" b="1"/>
              <a:t>DTE (data terminal equipment) </a:t>
            </a:r>
          </a:p>
          <a:p>
            <a:pPr lvl="1" eaLnBrk="1" hangingPunct="1"/>
            <a:r>
              <a:rPr lang="en-US" altLang="en-US" sz="2000" b="1"/>
              <a:t>DCE (data communication equipment)</a:t>
            </a:r>
          </a:p>
          <a:p>
            <a:pPr lvl="1" eaLnBrk="1" hangingPunct="1"/>
            <a:r>
              <a:rPr lang="en-US" altLang="en-US" sz="2000" b="1"/>
              <a:t>DTE - terminals and computers that send and receive data</a:t>
            </a:r>
          </a:p>
          <a:p>
            <a:pPr lvl="1" eaLnBrk="1" hangingPunct="1"/>
            <a:r>
              <a:rPr lang="en-US" altLang="en-US" sz="2000" b="1"/>
              <a:t>DCE - communication equipment responsible for transferring the data</a:t>
            </a:r>
          </a:p>
          <a:p>
            <a:pPr lvl="1" eaLnBrk="1" hangingPunct="1"/>
            <a:r>
              <a:rPr lang="en-US" altLang="en-US" sz="2000" b="1"/>
              <a:t>simplest connection between a PC and microcontroller requires a minimum of three pins, TxD, RxD, and ground</a:t>
            </a:r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7484CB-08BC-45BE-BA5B-43AC82F19F3A}" type="datetime1">
              <a:rPr lang="en-US" altLang="en-US"/>
              <a:pPr eaLnBrk="1" hangingPunct="1"/>
              <a:t>3/22/2019</a:t>
            </a:fld>
            <a:endParaRPr lang="en-US" alt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vignan university</a:t>
            </a:r>
          </a:p>
        </p:txBody>
      </p:sp>
    </p:spTree>
    <p:extLst>
      <p:ext uri="{BB962C8B-B14F-4D97-AF65-F5344CB8AC3E}">
        <p14:creationId xmlns:p14="http://schemas.microsoft.com/office/powerpoint/2010/main" val="38770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69</TotalTime>
  <Words>326</Words>
  <Application>Microsoft Office PowerPoint</Application>
  <PresentationFormat>Widescreen</PresentationFormat>
  <Paragraphs>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SERIAL COMMUNICATION</vt:lpstr>
      <vt:lpstr>PowerPoint Presentation</vt:lpstr>
      <vt:lpstr>PowerPoint Presentation</vt:lpstr>
      <vt:lpstr>PowerPoint Presentation</vt:lpstr>
      <vt:lpstr>SECTION 10.1: BASICS OF SERIAL COMMUNICATION</vt:lpstr>
      <vt:lpstr>SECTION 10.1: BASICS OF SERIAL COMMUNICATION</vt:lpstr>
      <vt:lpstr>PowerPoint Presentation</vt:lpstr>
      <vt:lpstr>SECTION 10.1: BASICS OF SERIAL COMMUNICATION</vt:lpstr>
      <vt:lpstr>SECTION 10.1: BASICS OF SERIAL COMMUNICATION</vt:lpstr>
      <vt:lpstr>SECTION 10.1: BASICS OF SERIAL COMMUNICATION</vt:lpstr>
      <vt:lpstr>PowerPoint Presentation</vt:lpstr>
      <vt:lpstr>SECTION 10.1: BASICS OF SERIAL COMMUNICATION</vt:lpstr>
      <vt:lpstr>SECTION 10.1: BASICS OF SERIAL COMMUNICATION</vt:lpstr>
      <vt:lpstr>SECTION 10.1: BASICS OF SERIAL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COMMUNICATION</dc:title>
  <dc:creator>Admin</dc:creator>
  <cp:lastModifiedBy>Admin</cp:lastModifiedBy>
  <cp:revision>7</cp:revision>
  <dcterms:created xsi:type="dcterms:W3CDTF">2019-03-22T04:04:18Z</dcterms:created>
  <dcterms:modified xsi:type="dcterms:W3CDTF">2019-03-22T05:13:37Z</dcterms:modified>
</cp:coreProperties>
</file>