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9" r:id="rId12"/>
    <p:sldId id="264" r:id="rId13"/>
    <p:sldId id="265" r:id="rId14"/>
    <p:sldId id="266" r:id="rId15"/>
    <p:sldId id="271" r:id="rId16"/>
    <p:sldId id="272" r:id="rId17"/>
    <p:sldId id="273" r:id="rId18"/>
    <p:sldId id="304" r:id="rId19"/>
    <p:sldId id="267" r:id="rId20"/>
    <p:sldId id="306" r:id="rId21"/>
    <p:sldId id="307" r:id="rId22"/>
    <p:sldId id="30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10" r:id="rId37"/>
    <p:sldId id="288" r:id="rId38"/>
    <p:sldId id="289" r:id="rId39"/>
    <p:sldId id="309" r:id="rId40"/>
    <p:sldId id="290" r:id="rId41"/>
    <p:sldId id="291" r:id="rId42"/>
    <p:sldId id="311" r:id="rId43"/>
    <p:sldId id="292" r:id="rId44"/>
    <p:sldId id="294" r:id="rId45"/>
    <p:sldId id="312" r:id="rId46"/>
    <p:sldId id="293" r:id="rId47"/>
    <p:sldId id="313" r:id="rId48"/>
    <p:sldId id="314" r:id="rId49"/>
    <p:sldId id="295" r:id="rId50"/>
    <p:sldId id="297" r:id="rId51"/>
    <p:sldId id="298" r:id="rId52"/>
    <p:sldId id="296" r:id="rId53"/>
    <p:sldId id="299" r:id="rId54"/>
    <p:sldId id="300" r:id="rId55"/>
    <p:sldId id="301" r:id="rId56"/>
    <p:sldId id="302" r:id="rId57"/>
  </p:sldIdLst>
  <p:sldSz cx="9144000" cy="6858000" type="screen4x3"/>
  <p:notesSz cx="7102475" cy="102314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1B569B-FBF6-416A-B61B-7C65B2054E2E}" type="datetimeFigureOut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94CF2EA1-1F77-48B3-B70B-2621EDF28F0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94391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DFE31B5-1E56-4519-B170-C6FB596C8FB4}" type="datetimeFigureOut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4F271A-0A00-4BF4-AE2A-7F48CBB561D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749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3F993-1148-4117-B1EF-C2DD08403F3C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2EFC0"/>
                </a:solidFill>
              </a:defRPr>
            </a:lvl1pPr>
          </a:lstStyle>
          <a:p>
            <a:pPr>
              <a:defRPr/>
            </a:pPr>
            <a:fld id="{7FAEF273-9125-44AB-98C8-AA34792B91F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6765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4758-6275-4178-B72D-421EA5968686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EE8CE-2358-455F-A9DE-105D5EBB91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8842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99878-E7F6-42CA-97B4-B773D006AC10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F2536-8903-4A85-96E4-E83F5180660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288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2BF9B-F79E-48F1-91A4-045F4A5E1873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28680-250E-4628-B222-C067EE61792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045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72129-C72B-4D02-B62F-EC9182912A0B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2EFC0"/>
                </a:solidFill>
              </a:defRPr>
            </a:lvl1pPr>
          </a:lstStyle>
          <a:p>
            <a:pPr>
              <a:defRPr/>
            </a:pPr>
            <a:fld id="{02472043-F35B-4FA2-8CA0-CD0F7033680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575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023A2-6F32-425B-BA42-3CE33AEFB48C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75B3D-5AAD-4A3D-81F8-1E18B473EE0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198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82EA6-4BF2-4F18-92D2-686C3F36547A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055D9-11EC-4329-AE08-47CF597C37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0745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C9E38-65F1-4BD3-BDB1-E4BB0A1355D3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5E581-D072-46ED-805C-C828C7D9622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035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60196-097A-4A75-92CC-9C1BFAEC8580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EC4B4-DAD4-48AD-9BDB-52355DF59FA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87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66D89-3277-45F9-9BD5-9A10D4E46773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C4882-3806-4D3B-88BB-EF9FCA4E8DD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326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4C59-1295-47EC-8613-72E40D322C0A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5B64D8-B535-4817-BA30-1763AC4AFE4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017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DDA0B7-F1AF-4692-B141-E724A8121C47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404924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18696100-9C6F-4DA3-98BC-9443C7AAFD0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9" r:id="rId2"/>
    <p:sldLayoutId id="2147483768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9" r:id="rId9"/>
    <p:sldLayoutId id="2147483765" r:id="rId10"/>
    <p:sldLayoutId id="214748376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Set of 8086</a:t>
            </a:r>
            <a:endParaRPr lang="en-IN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107838-22C0-47ED-9D4C-2CAD7EDDA21D}" type="slidenum">
              <a:rPr lang="en-IN" altLang="en-US" sz="1200">
                <a:solidFill>
                  <a:srgbClr val="F2EF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N" altLang="en-US" sz="1200">
              <a:solidFill>
                <a:srgbClr val="F2EFC0"/>
              </a:solidFill>
            </a:endParaRPr>
          </a:p>
        </p:txBody>
      </p:sp>
      <p:sp>
        <p:nvSpPr>
          <p:cNvPr id="7172" name="Subtitle 7"/>
          <p:cNvSpPr txBox="1">
            <a:spLocks/>
          </p:cNvSpPr>
          <p:nvPr/>
        </p:nvSpPr>
        <p:spPr bwMode="auto">
          <a:xfrm>
            <a:off x="2357438" y="4357688"/>
            <a:ext cx="6559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18288"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IN" altLang="en-US"/>
              <a:t>M Siva Srinivasa Rao</a:t>
            </a:r>
          </a:p>
          <a:p>
            <a:pPr algn="r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IN" altLang="en-US"/>
              <a:t>Asst. Professor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C6F981-4997-447F-91EC-E38DC7C974B8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altLang="en-US" sz="2800" b="1" smtClean="0"/>
              <a:t>LDS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IN" altLang="en-US" smtClean="0"/>
              <a:t>It loads 32-bit pointer from memory source to destination register and DS.</a:t>
            </a:r>
            <a:endParaRPr lang="en-IN" altLang="en-US" sz="2800" smtClean="0"/>
          </a:p>
          <a:p>
            <a:pPr lvl="1" eaLnBrk="1" hangingPunct="1">
              <a:spcAft>
                <a:spcPts val="1200"/>
              </a:spcAft>
            </a:pPr>
            <a:r>
              <a:rPr lang="en-IN" altLang="en-US" smtClean="0"/>
              <a:t>The offset is placed in the destination register and the segment is placed in DS.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altLang="en-US" smtClean="0"/>
              <a:t>To use this instruction the word at the lower memory address must contain the offset and the word at the higher address must contain the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E.g.: LDS BX, [0301 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9177D0-1974-4AB2-B59C-E84E8B2B9837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45A3F-8182-437C-872F-0507E5EF622A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altLang="en-US" sz="2800" b="1" smtClean="0"/>
              <a:t>LES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IN" altLang="en-US" smtClean="0"/>
              <a:t>It loads 32-bit pointer from memory source to destination register and ES.</a:t>
            </a:r>
            <a:endParaRPr lang="en-IN" altLang="en-US" sz="2800" smtClean="0"/>
          </a:p>
          <a:p>
            <a:pPr lvl="1" eaLnBrk="1" hangingPunct="1">
              <a:spcAft>
                <a:spcPts val="1200"/>
              </a:spcAft>
            </a:pPr>
            <a:r>
              <a:rPr lang="en-IN" altLang="en-US" smtClean="0"/>
              <a:t>The offset is placed in the destination register and the segment is placed in ES.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altLang="en-US" smtClean="0"/>
              <a:t>This instruction is very similar to LDS except that it initializes ES instead of DS.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E.g.: LES BX, [0301 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B782EA-89ED-4FE6-AAE3-696A385AC7CE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BF17A-F895-4378-9A97-CFEC908EFB71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100" b="1" smtClean="0"/>
              <a:t>LAHF: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1900" smtClean="0"/>
              <a:t>It copies the lower byte of flag register to AH.</a:t>
            </a:r>
            <a:endParaRPr lang="en-US" alt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altLang="en-US" sz="2100" b="1" smtClean="0"/>
              <a:t>SAHF: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1900" smtClean="0"/>
              <a:t>It copies the contents of AH to lower byte of flag register.</a:t>
            </a:r>
            <a:endParaRPr lang="en-US" alt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altLang="en-US" sz="2100" b="1" smtClean="0"/>
              <a:t>PUSHF: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1900" smtClean="0"/>
              <a:t>Pushes flag register to top of stack.</a:t>
            </a:r>
            <a:endParaRPr lang="en-US" alt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altLang="en-US" sz="2100" b="1" smtClean="0"/>
              <a:t>POPF: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1900" smtClean="0"/>
              <a:t>Pops the stack top to flag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E65888-9651-415F-AEEA-4060CD776735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746F0F-6C58-466E-B7E7-E4654E3CB6A0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 dirty="0" smtClean="0"/>
              <a:t>ADD Des, </a:t>
            </a:r>
            <a:r>
              <a:rPr lang="en-US" altLang="en-US" sz="3200" b="1" dirty="0" err="1" smtClean="0"/>
              <a:t>Src</a:t>
            </a:r>
            <a:r>
              <a:rPr lang="en-US" altLang="en-US" sz="3200" b="1" dirty="0" smtClean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dirty="0" smtClean="0"/>
              <a:t>It adds a byte to byte or a word to word.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000" dirty="0" err="1" smtClean="0"/>
              <a:t>E.g.:ADD</a:t>
            </a:r>
            <a:r>
              <a:rPr lang="en-US" altLang="en-US" sz="2000" dirty="0" smtClean="0"/>
              <a:t>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ADD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ADD AX, [BX]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ADD AX, [1000H]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ADD [1000H],2000H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ADD 1000H- Destination is AX</a:t>
            </a:r>
          </a:p>
          <a:p>
            <a:pPr lvl="2" eaLnBrk="1" hangingPunct="1">
              <a:spcAft>
                <a:spcPts val="1200"/>
              </a:spcAft>
            </a:pPr>
            <a:endParaRPr lang="en-US" altLang="en-US" sz="2000" dirty="0" smtClean="0"/>
          </a:p>
          <a:p>
            <a:pPr lvl="2" eaLnBrk="1" hangingPunct="1">
              <a:spcAft>
                <a:spcPts val="1200"/>
              </a:spcAft>
            </a:pPr>
            <a:endParaRPr lang="en-US" altLang="en-US" sz="2400" dirty="0" smtClean="0"/>
          </a:p>
          <a:p>
            <a:pPr lvl="2" eaLnBrk="1" hangingPunct="1">
              <a:spcAft>
                <a:spcPts val="1200"/>
              </a:spcAft>
            </a:pPr>
            <a:endParaRPr lang="en-US" alt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26993B-37E2-4649-896D-A027F93CE434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702AD8-3E56-410F-AC08-4EC0DFA11ABC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 dirty="0" smtClean="0"/>
              <a:t>ADC Des, </a:t>
            </a:r>
            <a:r>
              <a:rPr lang="en-US" altLang="en-US" sz="3200" b="1" dirty="0" err="1" smtClean="0"/>
              <a:t>Src</a:t>
            </a:r>
            <a:r>
              <a:rPr lang="en-US" altLang="en-US" sz="3200" b="1" dirty="0" smtClean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dirty="0" smtClean="0"/>
              <a:t>It adds the two operands with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000" dirty="0" err="1" smtClean="0"/>
              <a:t>E.g.:ADC</a:t>
            </a:r>
            <a:r>
              <a:rPr lang="en-US" altLang="en-US" sz="2000" dirty="0" smtClean="0"/>
              <a:t>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ADC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ADC AX, [BX]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ADC AX, [1000H]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ADC [1000H],2000H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dirty="0" smtClean="0"/>
              <a:t>ADC 1000H- Destination is AX</a:t>
            </a:r>
          </a:p>
          <a:p>
            <a:pPr lvl="2" eaLnBrk="1" hangingPunct="1">
              <a:spcAft>
                <a:spcPts val="1200"/>
              </a:spcAft>
            </a:pP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82A7C6-272E-4843-B78D-7A26B57D8B49}" type="datetime1">
              <a:rPr lang="en-US"/>
              <a:pPr>
                <a:defRPr/>
              </a:pPr>
              <a:t>1/7/2019</a:t>
            </a:fld>
            <a:endParaRPr lang="en-IN" dirty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A7868E-2BDA-4DD6-9979-651FCFE063FA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500" b="1" dirty="0" smtClean="0"/>
              <a:t>SUB Des, </a:t>
            </a:r>
            <a:r>
              <a:rPr lang="en-US" sz="3500" b="1" dirty="0" err="1" smtClean="0"/>
              <a:t>Src</a:t>
            </a:r>
            <a:r>
              <a:rPr lang="en-US" sz="35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subtracts a byte from byte or a word from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For subtraction, CF acts as borrow flag.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AX, [BX]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A27D34-5FC3-4AB2-8A55-669FC3B95C53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E990C7-8060-4DC0-8F47-CC5A4067B508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 smtClean="0"/>
              <a:t>SBB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subtracts the two operands and also the borrow from the result.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AX, [BX]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86D833-B0B2-4D19-9054-CE2F652A504E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508116-DDCB-4BFE-9224-73738F20F229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 smtClean="0"/>
              <a:t>INC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It increments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E.g.: INC 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93054B-AA2C-473E-BA0D-F17FF33BD04C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E7AB6-18E5-4BA3-96FF-E25C421A9B4E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 smtClean="0"/>
              <a:t>DEC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It decrements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smtClean="0"/>
              <a:t>E.g.: DEC 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0D601A-D3D8-459C-828F-1669A360F323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EF0D9-9D03-4644-89FF-F47EF2B047F9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32796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AAA (ASCII Adjust after Addition):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The data entered from the terminal is in ASCII format.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In ASCII, 0 – 9 are represented by 30H – 39H.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This instruction allows us to add the ASCII codes.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This instruction does not have any operand.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Other ASCII Instructions: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AAS</a:t>
            </a:r>
            <a:r>
              <a:rPr lang="en-US" sz="2600" dirty="0" smtClean="0"/>
              <a:t> (ASCII Adjust after Subtraction)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AAM</a:t>
            </a:r>
            <a:r>
              <a:rPr lang="en-US" sz="2600" dirty="0" smtClean="0"/>
              <a:t> (ASCII Adjust after Multiplication)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AAD</a:t>
            </a:r>
            <a:r>
              <a:rPr lang="en-US" sz="2600" dirty="0" smtClean="0"/>
              <a:t> (ASCII Adjust Before Division)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62BFEE-15C0-42BE-9927-8B88E951979C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E6F4E-EE68-44D6-9A47-33FAABEC2C5D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Instruction Set of 8086</a:t>
            </a:r>
            <a:endParaRPr lang="en-IN" altLang="en-US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28625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altLang="en-US" sz="3200" smtClean="0"/>
              <a:t>An instruction is a binary pattern designed inside a microprocessor to perform a specific function.</a:t>
            </a:r>
          </a:p>
          <a:p>
            <a:pPr eaLnBrk="1" hangingPunct="1">
              <a:spcAft>
                <a:spcPts val="1200"/>
              </a:spcAft>
            </a:pPr>
            <a:r>
              <a:rPr lang="en-IN" altLang="en-US" sz="3200" smtClean="0"/>
              <a:t>The entire group of instructions that a microprocessor supports is called </a:t>
            </a:r>
            <a:r>
              <a:rPr lang="en-IN" altLang="en-US" sz="3200" b="1" smtClean="0"/>
              <a:t>Instruction Set</a:t>
            </a:r>
            <a:r>
              <a:rPr lang="en-IN" altLang="en-US" sz="320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IN" altLang="en-US" sz="3200" smtClean="0"/>
              <a:t>8086 has more than </a:t>
            </a:r>
            <a:r>
              <a:rPr lang="en-IN" altLang="en-US" sz="3200" b="1" smtClean="0"/>
              <a:t>20,000</a:t>
            </a:r>
            <a:r>
              <a:rPr lang="en-IN" altLang="en-US" sz="3200" smtClean="0"/>
              <a:t> instructions.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9E4949-AEF5-4BB6-8389-5201C8A8B602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70C2B1-DCAA-4ADE-9A91-FCD1EF2D5AEE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 AX,0901H ;		BCD 91 </a:t>
            </a:r>
          </a:p>
          <a:p>
            <a:r>
              <a:rPr lang="en-IN" dirty="0" smtClean="0"/>
              <a:t>SUB AL, 9 ;		Minus 9 </a:t>
            </a:r>
          </a:p>
          <a:p>
            <a:r>
              <a:rPr lang="en-IN" dirty="0" smtClean="0"/>
              <a:t>AAS ; 			Give AX =0802 h (BCD 82)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4347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686800" cy="4389437"/>
          </a:xfrm>
        </p:spPr>
        <p:txBody>
          <a:bodyPr/>
          <a:lstStyle/>
          <a:p>
            <a:r>
              <a:rPr lang="en-IN" dirty="0" smtClean="0"/>
              <a:t>Example: ;AX=0607 unpacked BCD for 67 decimal ;CH=09H </a:t>
            </a:r>
          </a:p>
          <a:p>
            <a:r>
              <a:rPr lang="en-IN" dirty="0" smtClean="0"/>
              <a:t>AAD 	;Adjust to binary before division ;AX=0043 = 			43H =67 decimal </a:t>
            </a:r>
          </a:p>
          <a:p>
            <a:r>
              <a:rPr lang="en-IN" dirty="0" smtClean="0"/>
              <a:t>DIV CH 	;Divide AX by unpacked BCD in CH ;</a:t>
            </a:r>
          </a:p>
          <a:p>
            <a:pPr lvl="3"/>
            <a:r>
              <a:rPr lang="en-IN" dirty="0" smtClean="0"/>
              <a:t>AL = quotient = 07 unpacked BCD ;</a:t>
            </a:r>
          </a:p>
          <a:p>
            <a:pPr lvl="3"/>
            <a:r>
              <a:rPr lang="en-IN" dirty="0" smtClean="0"/>
              <a:t>AH = remainder = 04 unpacked BCD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21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3986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 AL, 5 </a:t>
            </a:r>
          </a:p>
          <a:p>
            <a:r>
              <a:rPr lang="en-IN" dirty="0" smtClean="0"/>
              <a:t>MOV BL, 7 </a:t>
            </a:r>
          </a:p>
          <a:p>
            <a:r>
              <a:rPr lang="en-IN" dirty="0" smtClean="0"/>
              <a:t>MUL BL 		;Multiply AL by BL , result in AX </a:t>
            </a:r>
          </a:p>
          <a:p>
            <a:r>
              <a:rPr lang="en-IN" dirty="0" smtClean="0"/>
              <a:t>AAM 		;After AAM, AX =0305h (BCD 35)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22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19526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b="1" smtClean="0"/>
              <a:t>DAA (Decimal Adjust after Addition)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is used to make sure that the result of adding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only works on AL register.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b="1" smtClean="0"/>
              <a:t>DAS (Decimal Adjust after Subtraction)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is used to make sure that the result of subtracting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only works on AL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D334A2-968A-45E6-9496-00B61CB9456E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C33DCF-535E-41A6-997D-C0B108C541C0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 smtClean="0"/>
              <a:t>NEG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 smtClean="0"/>
              <a:t>It creates 2’s complement of a given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 smtClean="0"/>
              <a:t>That means, it changes the sign of a number.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48A1E8-0A7F-44EA-9617-2AF68BD70BA6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552965-0CD9-4A0C-92EA-88B10BCCEFD3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 smtClean="0"/>
              <a:t>CMP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It compares two specified bytes or words.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</a:t>
            </a:r>
            <a:r>
              <a:rPr lang="en-US" sz="3000" dirty="0" err="1" smtClean="0"/>
              <a:t>Src</a:t>
            </a:r>
            <a:r>
              <a:rPr lang="en-US" sz="3000" dirty="0" smtClean="0"/>
              <a:t> and Des can be a constant,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Both operands cannot be a memory location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comparison is done simply by internally subtracting the source from destination.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value of source and destination does not change, but the flags are modified to indicate the result.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B6067D-C908-405A-8495-71A4334FE40A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70C5A-70BB-40B2-9D27-C704B4D0AAB9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MUL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an unsigned multiplication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multiplies two bytes to produce a word or two words to produce a double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AX = AL * </a:t>
            </a:r>
            <a:r>
              <a:rPr lang="en-US" sz="2800" dirty="0" err="1" smtClean="0"/>
              <a:t>Src</a:t>
            </a:r>
            <a:endParaRPr lang="en-US" sz="2800" dirty="0" smtClean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DX : AX = AX * </a:t>
            </a:r>
            <a:r>
              <a:rPr lang="en-US" sz="2800" dirty="0" err="1" smtClean="0"/>
              <a:t>Src</a:t>
            </a:r>
            <a:endParaRPr lang="en-US" sz="2800" dirty="0" smtClean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This instruction assumes one of the operand in AL or AX.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err="1" smtClean="0"/>
              <a:t>Src</a:t>
            </a:r>
            <a:r>
              <a:rPr lang="en-US" sz="2800" dirty="0" smtClean="0"/>
              <a:t> can be a register or memory location.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IMUL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 signed multiplication instruction.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70CF06-FDCC-4C68-AEA6-9950398E9E92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E67189-C042-408B-A98B-0BE22802C136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DIV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an unsigned division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divides word by byte or double word by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The operand is stored in AX, divisor is </a:t>
            </a:r>
            <a:r>
              <a:rPr lang="en-US" sz="2800" dirty="0" err="1" smtClean="0"/>
              <a:t>Src</a:t>
            </a:r>
            <a:r>
              <a:rPr lang="en-US" sz="2800" dirty="0" smtClean="0"/>
              <a:t> and the result is stored as: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500" dirty="0" smtClean="0"/>
              <a:t>AH = remainder	AL = quotient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IDIV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 signed division instruction.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F6D191-EAB4-446C-A04D-A939AD2A457F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80909F-FE2B-403D-9913-B2CEAB528E61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  <a:endParaRPr lang="en-IN" altLang="en-US" b="1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b="1" smtClean="0"/>
              <a:t>CBW (Convert Byte to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This instruction converts byte in AL to word in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The conversion is done by extending the sign bit of AL throughout AH.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b="1" smtClean="0"/>
              <a:t>CWD (Convert Word to Double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This instruction converts word in AX to double word in DX :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The conversion is done by extending the sign bit of AX throughout DX.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524F98-B777-40E9-9303-B1EBCEC8EDB9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0C9842-283F-4021-8174-2924CEE5DCCE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866775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Bit Manipulation Instructions/Logical instructions</a:t>
            </a:r>
            <a:endParaRPr lang="en-IN" altLang="en-US" b="1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dirty="0" smtClean="0"/>
              <a:t>These instructions are used at the bit level.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dirty="0" smtClean="0"/>
              <a:t>These instructions can be used for: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Basic Logic Operators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Shift bits across registers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F9A890-EB5F-4D73-8222-6713510E6128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C6E440-01DE-45A6-9C4A-EE6F883F2DBA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Classification of Instruction Set</a:t>
            </a:r>
            <a:endParaRPr lang="en-IN" altLang="en-US" b="1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smtClean="0"/>
              <a:t>Data Transfer Instruction</a:t>
            </a:r>
            <a:r>
              <a:rPr lang="en-IN" altLang="en-US" sz="3200" smtClean="0"/>
              <a:t>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 smtClean="0"/>
              <a:t>Arithmetic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 smtClean="0"/>
              <a:t>Bit Manipulation Instructions/Logical instructions 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 smtClean="0"/>
              <a:t>Program Execution Transfer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 smtClean="0"/>
              <a:t>String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 smtClean="0"/>
              <a:t>Processor Control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ECFB52-51B7-4A14-8CCC-5444D440B25C}" type="datetime1">
              <a:rPr lang="en-US"/>
              <a:pPr>
                <a:defRPr/>
              </a:pPr>
              <a:t>1/7/2019</a:t>
            </a:fld>
            <a:endParaRPr lang="en-IN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7DA61-37CE-4C15-BA23-4A1E2449EF4C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Bit Manipulation Instructions</a:t>
            </a:r>
            <a:endParaRPr lang="en-IN" altLang="en-US" b="1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NOT </a:t>
            </a:r>
            <a:r>
              <a:rPr lang="en-US" altLang="en-US" b="1" dirty="0" err="1" smtClean="0"/>
              <a:t>Src</a:t>
            </a:r>
            <a:r>
              <a:rPr lang="en-US" alt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It complements each bit of 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 to produce 1’s complement of the specified operand.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endParaRPr lang="en-US" altLang="en-US" dirty="0"/>
          </a:p>
          <a:p>
            <a:pPr lvl="2" eaLnBrk="1" hangingPunct="1">
              <a:spcAft>
                <a:spcPts val="1200"/>
              </a:spcAft>
            </a:pPr>
            <a:r>
              <a:rPr lang="en-US" altLang="en-US" dirty="0" smtClean="0"/>
              <a:t>NOT   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dirty="0" smtClean="0"/>
              <a:t>NOT   [5000H]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0FAF07-F567-4A8C-814F-79703427762A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85BF08-AB30-469A-BE43-A7A361D0970B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Bit Manipulation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AND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AND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EF808E-ABD5-43F0-9DEF-8005E7E5088B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2F27FD-672A-46CD-B3D6-1F473ADA8EE9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Bit Manipulation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OR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OR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3104EB-F7E2-434A-BD4F-8456240884CD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77193-85BD-47E6-82B7-FF106236771E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Bit Manipulation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XOR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XOR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2A3726-6718-4978-AF20-828D0D602E0A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AE56A0-A136-4961-9201-F76BA7D913B1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Bit Manipulation Instructions</a:t>
            </a:r>
            <a:endParaRPr lang="en-IN" altLang="en-US" b="1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SHL Des, Count</a:t>
            </a:r>
            <a:r>
              <a:rPr lang="en-US" altLang="en-US" b="1" dirty="0"/>
              <a:t>:/</a:t>
            </a:r>
            <a:r>
              <a:rPr lang="en-US" altLang="en-US" b="1" dirty="0" smtClean="0"/>
              <a:t>SAL </a:t>
            </a:r>
            <a:r>
              <a:rPr lang="en-US" altLang="en-US" b="1" dirty="0"/>
              <a:t>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It shift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It puts zero(s) in LSBs.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MSB is shifted into carry flag.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3C5D65-7435-4611-8298-DE383D748E11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914196-233A-41A5-A040-D7A3F56C642F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293096"/>
            <a:ext cx="6809184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Bit Manipulation Instructions</a:t>
            </a:r>
            <a:endParaRPr lang="en-IN" altLang="en-US" b="1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SHR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It shift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It puts zero(s) in MSBs.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LSB is shifted into carry flag.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315549-2126-490D-B48A-B9C9AE920418}" type="datetime1">
              <a:rPr lang="en-US"/>
              <a:pPr>
                <a:defRPr/>
              </a:pPr>
              <a:t>1/7/2019</a:t>
            </a:fld>
            <a:endParaRPr lang="en-IN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9ADE7-C7B8-4635-9133-00D2CCF83E18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2" name="AutoShape 2" descr="blob:https://web.whatsapp.com/144f682e-e614-489e-a1e5-f8db6c2eb895"/>
          <p:cNvSpPr>
            <a:spLocks noChangeAspect="1" noChangeArrowheads="1"/>
          </p:cNvSpPr>
          <p:nvPr/>
        </p:nvSpPr>
        <p:spPr bwMode="auto">
          <a:xfrm>
            <a:off x="1489718" y="4653136"/>
            <a:ext cx="6034609" cy="60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" y="3938950"/>
            <a:ext cx="8792345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SAR </a:t>
            </a:r>
            <a:r>
              <a:rPr lang="en-US" altLang="en-US" b="1" dirty="0"/>
              <a:t>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It shift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It puts </a:t>
            </a:r>
            <a:r>
              <a:rPr lang="en-US" altLang="en-US" dirty="0" smtClean="0"/>
              <a:t>MSB bit  </a:t>
            </a:r>
            <a:r>
              <a:rPr lang="en-US" altLang="en-US" dirty="0"/>
              <a:t>in </a:t>
            </a:r>
            <a:r>
              <a:rPr lang="en-US" altLang="en-US" dirty="0" smtClean="0"/>
              <a:t>MSBs position  .</a:t>
            </a:r>
            <a:endParaRPr lang="en-US" altLang="en-US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LSB is shifted into carry flag.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36</a:t>
            </a:fld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7112"/>
            <a:ext cx="792088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32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Bit Manipulation Instructions</a:t>
            </a:r>
            <a:endParaRPr lang="en-IN" altLang="en-US" b="1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ROL Des, Count:</a:t>
            </a:r>
          </a:p>
          <a:p>
            <a:pPr lvl="1" indent="0" eaLnBrk="1" hangingPunct="1">
              <a:spcAft>
                <a:spcPts val="1200"/>
              </a:spcAft>
            </a:pPr>
            <a:r>
              <a:rPr lang="en-US" altLang="en-US" sz="1800" dirty="0" smtClean="0"/>
              <a:t>It rotates bits of byte or word left, by count.</a:t>
            </a:r>
          </a:p>
          <a:p>
            <a:pPr lvl="1" indent="0" eaLnBrk="1" hangingPunct="1">
              <a:spcAft>
                <a:spcPts val="1200"/>
              </a:spcAft>
            </a:pPr>
            <a:r>
              <a:rPr lang="en-US" altLang="en-US" sz="1800" dirty="0" smtClean="0"/>
              <a:t>MSB is transferred to LSB and also to CF.</a:t>
            </a:r>
          </a:p>
          <a:p>
            <a:pPr lvl="1" indent="0" eaLnBrk="1" hangingPunct="1">
              <a:spcAft>
                <a:spcPts val="1200"/>
              </a:spcAft>
            </a:pPr>
            <a:r>
              <a:rPr lang="en-US" altLang="en-US" sz="1800" dirty="0" smtClean="0"/>
              <a:t>If the number of bits desired to be shifted is 1, then the immediate number 1 can be written in Count.</a:t>
            </a:r>
          </a:p>
          <a:p>
            <a:pPr lvl="1" indent="0" eaLnBrk="1" hangingPunct="1">
              <a:spcAft>
                <a:spcPts val="1200"/>
              </a:spcAft>
            </a:pPr>
            <a:r>
              <a:rPr lang="en-US" altLang="en-US" sz="1800" dirty="0" smtClean="0"/>
              <a:t>However, if the number of bits to be shifted is more than 1, then the count is put in CL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54DFAF-D632-4236-871F-63A92197AB44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2AC3E8-ED07-4B8D-86C7-47C15F41502C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53136"/>
            <a:ext cx="8357567" cy="2359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Bit Manipulation Instructions</a:t>
            </a:r>
            <a:endParaRPr lang="en-IN" altLang="en-US" b="1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ROR Des, Count:</a:t>
            </a:r>
          </a:p>
          <a:p>
            <a:pPr lvl="1" indent="0" eaLnBrk="1" hangingPunct="1">
              <a:spcAft>
                <a:spcPts val="1200"/>
              </a:spcAft>
            </a:pPr>
            <a:r>
              <a:rPr lang="en-US" altLang="en-US" sz="1800" dirty="0" smtClean="0"/>
              <a:t>It rotates bits of byte or word right, by count.</a:t>
            </a:r>
          </a:p>
          <a:p>
            <a:pPr lvl="1" indent="0" eaLnBrk="1" hangingPunct="1">
              <a:spcAft>
                <a:spcPts val="1200"/>
              </a:spcAft>
            </a:pPr>
            <a:r>
              <a:rPr lang="en-US" altLang="en-US" sz="1800" dirty="0" smtClean="0"/>
              <a:t>LSB is transferred to MSB and also to CF.</a:t>
            </a:r>
          </a:p>
          <a:p>
            <a:pPr lvl="1" indent="0" eaLnBrk="1" hangingPunct="1">
              <a:spcAft>
                <a:spcPts val="1200"/>
              </a:spcAft>
            </a:pPr>
            <a:r>
              <a:rPr lang="en-US" altLang="en-US" sz="1800" dirty="0" smtClean="0"/>
              <a:t>If the number of bits desired to be shifted is 1, then the immediate number 1 can be written in Count.</a:t>
            </a:r>
          </a:p>
          <a:p>
            <a:pPr lvl="1" indent="0" eaLnBrk="1" hangingPunct="1">
              <a:spcAft>
                <a:spcPts val="1200"/>
              </a:spcAft>
            </a:pPr>
            <a:r>
              <a:rPr lang="en-US" altLang="en-US" sz="1800" dirty="0" smtClean="0"/>
              <a:t>However, if the number of bits to be shifted is more than 1, then the count is put in CL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4990F2-8EFB-40C1-91DC-CBF8871D874F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8AC2A6-2730-4B04-9CBB-598296E37281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4725144"/>
            <a:ext cx="8136904" cy="199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RCR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RCL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39</a:t>
            </a:fld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1" y="2420888"/>
            <a:ext cx="8510537" cy="1925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7" y="4798574"/>
            <a:ext cx="7848872" cy="19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smtClean="0"/>
              <a:t>These instructions are used to transfer data from source to destination.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 smtClean="0"/>
              <a:t>The operand can be a constant, memory location, register or I/O port address.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7E5749-E217-44FE-96C4-B9627A89ECF6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4C0721-172F-4345-AB0D-EF4FB0D5BCB5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704850"/>
            <a:ext cx="9144000" cy="866775"/>
          </a:xfrm>
        </p:spPr>
        <p:txBody>
          <a:bodyPr/>
          <a:lstStyle/>
          <a:p>
            <a:pPr algn="ctr" eaLnBrk="1" hangingPunct="1"/>
            <a:r>
              <a:rPr lang="en-US" altLang="en-US" sz="3600" b="1" dirty="0" smtClean="0"/>
              <a:t>Program Execution Transfer Instructions/control transfer /branching instructions</a:t>
            </a:r>
            <a:endParaRPr lang="en-IN" altLang="en-US" sz="3600" b="1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dirty="0" smtClean="0"/>
              <a:t>Transfers the flow of execution of program to a new address specified in instruction directly or indirectly.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dirty="0" smtClean="0"/>
              <a:t>The conditions are represented by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Unconditional control transfer instructions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C</a:t>
            </a:r>
            <a:r>
              <a:rPr lang="en-US" altLang="en-US" dirty="0" smtClean="0"/>
              <a:t>onditional </a:t>
            </a:r>
            <a:r>
              <a:rPr lang="en-US" altLang="en-US" dirty="0"/>
              <a:t>control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FCC184-4C0B-4501-B854-0753851ACDFC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936F65-D49C-4B39-A85F-15B0324FE572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sz="3600" b="1" dirty="0" smtClean="0"/>
              <a:t>Unconditional Branch Instructions</a:t>
            </a:r>
            <a:endParaRPr lang="en-IN" altLang="en-US" sz="3600" b="1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CALL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This instruction is used to call a subroutine or function or procedure.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The address of next instruction after CALL is saved onto stack. Loads CS,IP respectively with the segment and offset address of the procedure to be called.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In case of NEAR CALL it pushes only IP ,Incase of FAR call it pushes IP and CS both onto stack.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6DFB1B-292F-432A-B2B8-1ED71E99FC39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B5AEA-F633-47C7-8B18-C893DEA857ED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/>
              <a:t>RET: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It returns the control from procedure to calling program.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Every CALL instruction should have a RET</a:t>
            </a:r>
            <a:r>
              <a:rPr lang="en-US" altLang="en-US" dirty="0" smtClean="0"/>
              <a:t>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Previously stored content of IP and CS retrieved .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42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43964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sz="3600" b="1" smtClean="0"/>
              <a:t>Program Execution Transfer Instructions</a:t>
            </a:r>
            <a:endParaRPr lang="en-IN" altLang="en-US" sz="3600" b="1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JMP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 smtClean="0"/>
              <a:t>This instruction is used for unconditional jump from one place to another.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dirty="0" smtClean="0"/>
              <a:t>IRET</a:t>
            </a:r>
          </a:p>
          <a:p>
            <a:pPr lvl="1" eaLnBrk="1" hangingPunct="1">
              <a:spcAft>
                <a:spcPts val="1200"/>
              </a:spcAft>
            </a:pPr>
            <a:r>
              <a:rPr lang="en-IN" dirty="0"/>
              <a:t>IRET pops the IP, CS and </a:t>
            </a:r>
            <a:r>
              <a:rPr lang="en-IN" dirty="0" smtClean="0"/>
              <a:t>FLAGS from stack</a:t>
            </a:r>
          </a:p>
          <a:p>
            <a:pPr eaLnBrk="1" hangingPunct="1">
              <a:spcAft>
                <a:spcPts val="1200"/>
              </a:spcAft>
            </a:pPr>
            <a:endParaRPr lang="en-IN" dirty="0" smtClean="0"/>
          </a:p>
          <a:p>
            <a:pPr lvl="1" eaLnBrk="1" hangingPunct="1">
              <a:spcAft>
                <a:spcPts val="1200"/>
              </a:spcAft>
            </a:pPr>
            <a:endParaRPr lang="en-US" altLang="en-US" dirty="0" smtClean="0"/>
          </a:p>
          <a:p>
            <a:pPr eaLnBrk="1" hangingPunct="1">
              <a:spcAft>
                <a:spcPts val="1200"/>
              </a:spcAft>
            </a:pP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23AD33-198B-4B74-9AD0-947CC5B991F4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CBE0FB-0AC8-4AE6-95D6-C028E247770A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sz="3600" b="1" smtClean="0"/>
              <a:t>Program Execution Transfer Instructions</a:t>
            </a:r>
            <a:endParaRPr lang="en-IN" altLang="en-US" sz="3600" b="1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smtClean="0"/>
              <a:t>Loop Des:</a:t>
            </a:r>
          </a:p>
          <a:p>
            <a:pPr marL="0"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/>
              <a:t>This is a looping instruction.</a:t>
            </a:r>
          </a:p>
          <a:p>
            <a:pPr marL="0"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/>
              <a:t>The number of times looping is required is placed in the CX register.</a:t>
            </a:r>
          </a:p>
          <a:p>
            <a:pPr marL="0"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/>
              <a:t>With each iteration, the contents of CX are decremented.</a:t>
            </a:r>
          </a:p>
          <a:p>
            <a:pPr marL="0"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/>
              <a:t>ZF is checked whether to loop again or not.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8326C8-A9E3-4870-B4FB-181676AA49BC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A3B82-81D2-48CB-8546-0ECF968B34D5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25" y="4221088"/>
            <a:ext cx="53625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4859263"/>
            <a:ext cx="361950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435280" cy="1143000"/>
          </a:xfrm>
        </p:spPr>
        <p:txBody>
          <a:bodyPr/>
          <a:lstStyle/>
          <a:p>
            <a:r>
              <a:rPr lang="en-US" altLang="en-US" b="1" dirty="0" smtClean="0"/>
              <a:t>Conditional branch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 err="1"/>
              <a:t>Jxx</a:t>
            </a:r>
            <a:r>
              <a:rPr lang="en-US" altLang="en-US" b="1" dirty="0"/>
              <a:t> Des (Conditional Jump):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All the conditional jumps follow some conditional statements or any instruction that affects the flag.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45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78001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sz="3600" b="1" smtClean="0"/>
              <a:t>Conditional Jump Table</a:t>
            </a:r>
            <a:endParaRPr lang="en-IN" altLang="en-US" sz="3600" b="1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00188" y="1714500"/>
          <a:ext cx="6286500" cy="4754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2192"/>
                <a:gridCol w="2852620"/>
                <a:gridCol w="2071688"/>
              </a:tblGrid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Mnemonic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Jump Condition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Above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 = 0 and ZF = 0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JAE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Above or Equal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 = 0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JB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Below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 = 1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JBE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Below or Equal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 = 1 or ZF = 1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JC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Carry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 = 1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JE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Equal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ZF =</a:t>
                      </a:r>
                      <a:r>
                        <a:rPr lang="en-US" sz="1800" baseline="0" dirty="0" smtClean="0"/>
                        <a:t> 1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JNC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Not</a:t>
                      </a:r>
                      <a:r>
                        <a:rPr lang="en-US" sz="1800" baseline="0" dirty="0" smtClean="0"/>
                        <a:t> Carry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 = 0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JNE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Not</a:t>
                      </a:r>
                      <a:r>
                        <a:rPr lang="en-US" sz="1800" baseline="0" dirty="0" smtClean="0"/>
                        <a:t> Equal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ZF = 0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JNZ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Not</a:t>
                      </a:r>
                      <a:r>
                        <a:rPr lang="en-US" sz="1800" baseline="0" dirty="0" smtClean="0"/>
                        <a:t> Zero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ZF = 0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JPE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Parity Even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PF = 1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JPO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 Parity Odd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PF = 0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JZ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Jump if</a:t>
                      </a:r>
                      <a:r>
                        <a:rPr lang="en-US" sz="1800" baseline="0" dirty="0" smtClean="0"/>
                        <a:t> Zero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ZF = 1</a:t>
                      </a:r>
                      <a:endParaRPr lang="en-IN" sz="1800" dirty="0"/>
                    </a:p>
                  </a:txBody>
                  <a:tcPr marL="91439" marR="91439" marT="45715" marB="45715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22FC95-0799-490D-A6EA-DCA0578F8105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51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FC55F2-9124-4DA2-BC0B-F890712AC6C8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47</a:t>
            </a:fld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33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2BF9B-F79E-48F1-91A4-045F4A5E1873}" type="datetime1">
              <a:rPr lang="en-US" smtClean="0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VIGNAN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8680-250E-4628-B222-C067EE61792A}" type="slidenum">
              <a:rPr lang="en-IN" altLang="en-US" smtClean="0"/>
              <a:pPr>
                <a:defRPr/>
              </a:pPr>
              <a:t>48</a:t>
            </a:fld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9144000" cy="60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22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String Instructions</a:t>
            </a:r>
            <a:endParaRPr lang="en-IN" altLang="en-US" b="1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mtClean="0"/>
              <a:t>String in assembly language is just a sequentially stored bytes or words.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mtClean="0"/>
              <a:t>There are very strong set of string instructions in 8086.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mtClean="0"/>
              <a:t>By using these string instructions, the size of the program is considerably reduced.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968EC8-EBF0-4C97-A2C0-EBA34A9CB492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E47B9-C2E4-4C72-95DF-80C47FF2ED78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b="1" dirty="0" smtClean="0"/>
              <a:t>MOV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err="1" smtClean="0"/>
              <a:t>Src</a:t>
            </a:r>
            <a:r>
              <a:rPr lang="en-US" sz="3000" dirty="0" smtClean="0"/>
              <a:t> operand can be register, memory location or immediate operand.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Des can be register or memory operand.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Both </a:t>
            </a:r>
            <a:r>
              <a:rPr lang="en-US" sz="3000" dirty="0" err="1" smtClean="0"/>
              <a:t>Src</a:t>
            </a:r>
            <a:r>
              <a:rPr lang="en-US" sz="3000" dirty="0" smtClean="0"/>
              <a:t> and Des cannot be memory location at the same time.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Incase of immediate addressing mode ,A Segment register </a:t>
            </a:r>
            <a:r>
              <a:rPr lang="en-US" sz="3000" dirty="0" err="1" smtClean="0"/>
              <a:t>cont</a:t>
            </a:r>
            <a:r>
              <a:rPr lang="en-US" sz="3000" dirty="0" smtClean="0"/>
              <a:t> be a destination register.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E.g.: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CX, 037A H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AL, BL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BX, [0301 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BC7AEE-1946-4C87-9748-248B7F55440E}" type="datetime1">
              <a:rPr lang="en-US"/>
              <a:pPr>
                <a:defRPr/>
              </a:pPr>
              <a:t>1/7/2019</a:t>
            </a:fld>
            <a:endParaRPr lang="en-IN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93567B-887D-414E-A406-7A9A9B73406F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String Instructions</a:t>
            </a:r>
            <a:endParaRPr lang="en-IN" altLang="en-US" b="1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smtClean="0"/>
              <a:t>CMPS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compares the string bytes or words.</a:t>
            </a:r>
          </a:p>
          <a:p>
            <a:pPr eaLnBrk="1" hangingPunct="1">
              <a:spcAft>
                <a:spcPts val="1200"/>
              </a:spcAft>
            </a:pPr>
            <a:endParaRPr lang="en-US" altLang="en-US" smtClean="0"/>
          </a:p>
          <a:p>
            <a:pPr eaLnBrk="1" hangingPunct="1">
              <a:spcAft>
                <a:spcPts val="1200"/>
              </a:spcAft>
            </a:pPr>
            <a:r>
              <a:rPr lang="en-US" altLang="en-US" b="1" smtClean="0"/>
              <a:t>SCAS String: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scans a string.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compares the String with byte in AL or with word in AX.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05F6C5-C50A-4DBA-B64D-23FF568F9EEA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D30F53-181F-4A42-AF23-2B89FF6858D0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String Instructions</a:t>
            </a:r>
            <a:endParaRPr lang="en-IN" altLang="en-US" b="1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smtClean="0"/>
              <a:t>MOVS / MOVSB / MOVSW: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causes moving of byte or word from one string to another.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In this instruction, the source string is in Data Segment and destination string is in Extra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SI and DI store the offset values for source and destination index.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2D79E7-B128-4CD4-AAF4-33ADDBCAC587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69C994-5C9E-4770-A6C9-C726B12A6615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String Instructions</a:t>
            </a:r>
            <a:endParaRPr lang="en-IN" altLang="en-US" b="1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smtClean="0"/>
              <a:t>REP (Repeat):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This is an instruction prefix.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It causes the repetition of the instruction until CX becomes zero.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E.g.: REP MOVSB STR1, STR2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mtClean="0"/>
              <a:t>It copies byte by byte contents.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mtClean="0"/>
              <a:t>REP repeats the operation  MOVSB until CX becomes zero.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6E2ABD-2D35-4C92-84DE-083F0289BC29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76E27-0EAA-46FD-B6EB-83ACEC1C84DA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Processor Control Instructions</a:t>
            </a:r>
            <a:endParaRPr lang="en-IN" altLang="en-US" b="1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mtClean="0"/>
              <a:t>These instructions control the processor itself.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mtClean="0"/>
              <a:t>8086 allows to control certain control flags that: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causes the processing in a certain direction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mtClean="0"/>
              <a:t>processor synchronization if more than one microprocessor attached.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79BCA9-096A-4295-842A-37EF5D48800E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69C69C-180B-484E-AE6A-6A4150963E3E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Processor Control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STC: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sets the carry flag to 1.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CLC: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clears the carry flag to 0.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CMC: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complements the carry flag.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A4C255-2092-4AC6-A77D-DF7FE8BCF84F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644252-8BD4-4AF2-BE63-A51533FEA4DA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Processor Control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STD: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sets the direction flag to 1.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 smtClean="0"/>
              <a:t>If it is set, string bytes are accessed from higher memory address to lower memory address.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CLD: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clears the direction flag to 0.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 smtClean="0"/>
              <a:t>If it is reset, the string bytes are accessed from lower memory address to higher memory address.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214140-B233-4FBF-B6D9-1CCE24EB3680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DCC33-4947-4902-A132-D94B0D7F6FB5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1903413"/>
            <a:ext cx="1619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3682" y="2564358"/>
            <a:ext cx="36547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  <a:cs typeface="Arial" charset="0"/>
              </a:rPr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623" y="3572470"/>
            <a:ext cx="531677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  <a:cs typeface="Arial" charset="0"/>
              </a:rPr>
              <a:t>Have a Nice Day</a:t>
            </a:r>
          </a:p>
        </p:txBody>
      </p:sp>
      <p:sp>
        <p:nvSpPr>
          <p:cNvPr id="5427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8D69F1-B00C-453F-BAF0-00A9CCA11609}" type="slidenum">
              <a:rPr lang="en-US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pPr>
              <a:defRPr/>
            </a:pPr>
            <a:fld id="{AD07E8D7-891C-42C4-86BE-31D746F9A846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700" b="1" dirty="0" smtClean="0"/>
              <a:t>PUSH Operand: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It pushes the operand into top of stack.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E.g.: PUSH BX</a:t>
            </a:r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700" dirty="0" smtClean="0"/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700" b="1" dirty="0" smtClean="0"/>
              <a:t>POP Des:</a:t>
            </a:r>
            <a:endParaRPr lang="en-US" sz="2700" dirty="0" smtClean="0"/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It pops the operand from top of stack to Des.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Des can be a general purpose register, segment register (except CS) or memory location.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E.g.: POP 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1A7EC7-5F21-4B19-8C9A-EB69BD35A0C2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9CA08E-447D-4CB6-B76D-1540304E5066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500" b="1" dirty="0" smtClean="0"/>
              <a:t>XCHG Des, </a:t>
            </a:r>
            <a:r>
              <a:rPr lang="en-US" altLang="en-US" sz="2500" b="1" dirty="0" err="1" smtClean="0"/>
              <a:t>Src</a:t>
            </a:r>
            <a:r>
              <a:rPr lang="en-US" altLang="en-US" sz="2500" b="1" dirty="0" smtClean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300" dirty="0" smtClean="0"/>
              <a:t>This instruction exchanges </a:t>
            </a:r>
            <a:r>
              <a:rPr lang="en-US" altLang="en-US" sz="2300" dirty="0" err="1" smtClean="0"/>
              <a:t>Src</a:t>
            </a:r>
            <a:r>
              <a:rPr lang="en-US" altLang="en-US" sz="2300" dirty="0" smtClean="0"/>
              <a:t> with Des.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300" dirty="0" smtClean="0"/>
              <a:t>It cannot exchange two memory locations directly.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300" dirty="0" smtClean="0"/>
              <a:t>E.g.: XCHG DX, AX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500" dirty="0" smtClean="0"/>
              <a:t>XLAT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300" dirty="0" smtClean="0"/>
              <a:t>MOV AL,03H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300" dirty="0" smtClean="0"/>
              <a:t>MOV BX,[2000H]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300" smtClean="0"/>
              <a:t>XLAT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24B00-FDC9-4DC2-8433-B920ACF19650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859122-843E-4892-BD24-FBFAD4AF6550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300" b="1" smtClean="0"/>
              <a:t>IN Accumulator, Port Address: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100" smtClean="0"/>
              <a:t>It transfers the operand from specified port to accumulator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100" smtClean="0"/>
              <a:t>E.g.: IN AX, 0028 H</a:t>
            </a:r>
          </a:p>
          <a:p>
            <a:pPr eaLnBrk="1" hangingPunct="1">
              <a:spcAft>
                <a:spcPts val="1200"/>
              </a:spcAft>
            </a:pPr>
            <a:endParaRPr lang="en-US" altLang="en-US" sz="2300" smtClean="0"/>
          </a:p>
          <a:p>
            <a:pPr eaLnBrk="1" hangingPunct="1">
              <a:spcAft>
                <a:spcPts val="1200"/>
              </a:spcAft>
            </a:pPr>
            <a:r>
              <a:rPr lang="en-US" altLang="en-US" sz="2300" b="1" smtClean="0"/>
              <a:t>OUT Port Address, Accumulator: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100" smtClean="0"/>
              <a:t>It transfers the operand from accumulator to specified port.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100" smtClean="0"/>
              <a:t>E.g.: OUT 0028 H, 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0E2749-C9C8-4283-90A0-E5CDAACC3F12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E69EC6-3A52-41C4-B789-BBD3989D8069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  <a:endParaRPr lang="en-IN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600" b="1" smtClean="0"/>
              <a:t>LEA  Register,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 smtClean="0"/>
              <a:t>It loads a 16-bit register with the offset address of the data specified by the Src.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 smtClean="0"/>
              <a:t>E.g.: LEA BX, [DI]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800" smtClean="0"/>
              <a:t>This instruction loads the contents of DI (offset) into the BX register.</a:t>
            </a:r>
          </a:p>
          <a:p>
            <a:pPr lvl="2" eaLnBrk="1" hangingPunct="1">
              <a:spcAft>
                <a:spcPts val="1200"/>
              </a:spcAft>
            </a:pPr>
            <a:endParaRPr lang="en-US" altLang="en-US" sz="2800" smtClean="0"/>
          </a:p>
          <a:p>
            <a:pPr lvl="2" eaLnBrk="1" hangingPunct="1">
              <a:spcAft>
                <a:spcPts val="1200"/>
              </a:spcAft>
            </a:pPr>
            <a:endParaRPr lang="en-US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AC09C4-2586-4073-BEA7-508D42E07221}" type="datetime1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BC2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BC2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885D2-9E2B-49B7-BC9B-7A4A879FF1C7}" type="slidenum">
              <a:rPr lang="en-IN" altLang="en-US" sz="1200">
                <a:solidFill>
                  <a:srgbClr val="40492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IN" altLang="en-US" sz="1200">
              <a:solidFill>
                <a:srgbClr val="40492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900113" y="5330825"/>
            <a:ext cx="5472112" cy="61595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 ax, [BP+SI+5] ; Compute address of value </a:t>
            </a:r>
          </a:p>
          <a:p>
            <a:r>
              <a:rPr lang="en-US" altLang="en-US" sz="200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ax, [BP+SI+5] ; Load value at that 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1927</TotalTime>
  <Words>2778</Words>
  <Application>Microsoft Office PowerPoint</Application>
  <PresentationFormat>On-screen Show (4:3)</PresentationFormat>
  <Paragraphs>553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Constantia</vt:lpstr>
      <vt:lpstr>Times New Roman</vt:lpstr>
      <vt:lpstr>Wingdings 2</vt:lpstr>
      <vt:lpstr>Flow</vt:lpstr>
      <vt:lpstr>Instruction Set of 8086</vt:lpstr>
      <vt:lpstr>Instruction Set of 8086</vt:lpstr>
      <vt:lpstr>Classification of Instruction Set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AAS</vt:lpstr>
      <vt:lpstr>AAD</vt:lpstr>
      <vt:lpstr>AAM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Bit Manipulation Instructions/Logical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PowerPoint Presentation</vt:lpstr>
      <vt:lpstr>Bit Manipulation Instructions</vt:lpstr>
      <vt:lpstr>Bit Manipulation Instructions</vt:lpstr>
      <vt:lpstr>PowerPoint Presentation</vt:lpstr>
      <vt:lpstr>Program Execution Transfer Instructions/control transfer /branching instructions</vt:lpstr>
      <vt:lpstr>Unconditional Branch Instructions</vt:lpstr>
      <vt:lpstr>PowerPoint Presentation</vt:lpstr>
      <vt:lpstr>Program Execution Transfer Instructions</vt:lpstr>
      <vt:lpstr>Program Execution Transfer Instructions</vt:lpstr>
      <vt:lpstr>Conditional branch instructions</vt:lpstr>
      <vt:lpstr>Conditional Jump Table</vt:lpstr>
      <vt:lpstr>PowerPoint Presentation</vt:lpstr>
      <vt:lpstr>PowerPoint Presentation</vt:lpstr>
      <vt:lpstr>String Instructions</vt:lpstr>
      <vt:lpstr>String Instructions</vt:lpstr>
      <vt:lpstr>String Instructions</vt:lpstr>
      <vt:lpstr>String Instructions</vt:lpstr>
      <vt:lpstr>Processor Control Instructions</vt:lpstr>
      <vt:lpstr>Processor Control Instructions</vt:lpstr>
      <vt:lpstr>Processor Control Instructions</vt:lpstr>
      <vt:lpstr>PowerPoint Presentation</vt:lpstr>
    </vt:vector>
  </TitlesOfParts>
  <Company>PCTE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Gursharan Singh Tatla</dc:creator>
  <cp:lastModifiedBy>Admin</cp:lastModifiedBy>
  <cp:revision>102</cp:revision>
  <dcterms:created xsi:type="dcterms:W3CDTF">2010-11-21T15:39:25Z</dcterms:created>
  <dcterms:modified xsi:type="dcterms:W3CDTF">2019-01-07T08:20:56Z</dcterms:modified>
</cp:coreProperties>
</file>