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2" r:id="rId14"/>
    <p:sldId id="269" r:id="rId15"/>
    <p:sldId id="270" r:id="rId16"/>
    <p:sldId id="271" r:id="rId17"/>
    <p:sldId id="273" r:id="rId18"/>
  </p:sldIdLst>
  <p:sldSz cx="9144000" cy="6858000" type="screen4x3"/>
  <p:notesSz cx="7102475" cy="102314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32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2725" y="0"/>
            <a:ext cx="3078163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pPr>
              <a:defRPr/>
            </a:pPr>
            <a:fld id="{51D5E580-9E71-4574-8236-9613667617F6}" type="datetimeFigureOut">
              <a:rPr lang="en-US"/>
              <a:pPr>
                <a:defRPr/>
              </a:pPr>
              <a:t>12/28/2018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18675"/>
            <a:ext cx="3078163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2725" y="9718675"/>
            <a:ext cx="3078163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D757B658-15A3-44DD-8E24-C28F7B20073F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0386079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BA39F8CE-48B8-4548-B4C3-C8AC74B69B03}" type="datetimeFigureOut">
              <a:rPr lang="en-US"/>
              <a:pPr>
                <a:defRPr/>
              </a:pPr>
              <a:t>12/28/2018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6763"/>
            <a:ext cx="5114925" cy="383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en-IN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59338"/>
            <a:ext cx="5683250" cy="4605337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IN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18675"/>
            <a:ext cx="3078163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2725" y="9718675"/>
            <a:ext cx="3078163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panose="020F0502020204030204" pitchFamily="34" charset="0"/>
              </a:defRPr>
            </a:lvl1pPr>
          </a:lstStyle>
          <a:p>
            <a:fld id="{4F8D05D0-A659-440B-AA2B-1A9D6AB5D0D3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3133303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5" name="Freeform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D7880C1-7633-4143-9DE2-EAFE857AE0F4}" type="datetime1">
              <a:rPr lang="en-US"/>
              <a:pPr>
                <a:defRPr/>
              </a:pPr>
              <a:t>12/28/2018</a:t>
            </a:fld>
            <a:endParaRPr lang="en-IN"/>
          </a:p>
        </p:txBody>
      </p:sp>
      <p:sp>
        <p:nvSpPr>
          <p:cNvPr id="7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IN"/>
              <a:t>vignan university</a:t>
            </a:r>
          </a:p>
        </p:txBody>
      </p:sp>
      <p:sp>
        <p:nvSpPr>
          <p:cNvPr id="8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7562AA-AFA3-4CEC-92D7-8271A21EFD5C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5659237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093642-C563-47C8-86AB-F4D219D101F7}" type="datetime1">
              <a:rPr lang="en-US"/>
              <a:pPr>
                <a:defRPr/>
              </a:pPr>
              <a:t>12/28/2018</a:t>
            </a:fld>
            <a:endParaRPr lang="en-IN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vignan university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976B00-D7D8-404D-BFB0-5BF266CC098E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262091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1A5F92-3381-47D5-B051-E16431537C8C}" type="datetime1">
              <a:rPr lang="en-US"/>
              <a:pPr>
                <a:defRPr/>
              </a:pPr>
              <a:t>12/28/2018</a:t>
            </a:fld>
            <a:endParaRPr lang="en-IN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vignan university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B664E8-F908-48B4-A10E-888F0DB8C55A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4117375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CFCC1C-DCC9-4CA4-8521-59B074073C37}" type="datetime1">
              <a:rPr lang="en-US"/>
              <a:pPr>
                <a:defRPr/>
              </a:pPr>
              <a:t>12/28/2018</a:t>
            </a:fld>
            <a:endParaRPr lang="en-IN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vignan university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91BDA4-FDFD-4A18-86A4-B321B51F84BB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48309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5" name="Freeform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9E90A27-A7BD-4DFB-AC52-C04D096ECD65}" type="datetime1">
              <a:rPr lang="en-US"/>
              <a:pPr>
                <a:defRPr/>
              </a:pPr>
              <a:t>12/28/2018</a:t>
            </a:fld>
            <a:endParaRPr lang="en-I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IN"/>
              <a:t>vignan university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3C47DE-3701-4215-BA87-07A637EA930E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6431203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6ABF03-AC3E-43D6-9D28-E8245BEC60BA}" type="datetime1">
              <a:rPr lang="en-US"/>
              <a:pPr>
                <a:defRPr/>
              </a:pPr>
              <a:t>12/28/2018</a:t>
            </a:fld>
            <a:endParaRPr lang="en-IN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vignan university</a:t>
            </a:r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473AB8-98F3-404F-9686-E02DBE93B280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526012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DDE9AAC-9676-44CA-9D7A-A75656008D56}" type="datetime1">
              <a:rPr lang="en-US"/>
              <a:pPr>
                <a:defRPr/>
              </a:pPr>
              <a:t>12/28/2018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IN"/>
              <a:t>vignan university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20AD32-972D-4C48-8136-0E3CE34FF4F3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48521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/>
          <a:lstStyle>
            <a:lvl1pPr algn="l">
              <a:defRPr sz="4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A43BA-A12E-4E1F-A3F4-0B0F21744B18}" type="datetime1">
              <a:rPr lang="en-US"/>
              <a:pPr>
                <a:defRPr/>
              </a:pPr>
              <a:t>12/28/2018</a:t>
            </a:fld>
            <a:endParaRPr lang="en-IN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vignan university</a:t>
            </a:r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60D6CC-BF2B-44EC-963A-308E89741CC0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158700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B9F09D-C5DB-481F-9A72-34F6754B0A8F}" type="datetime1">
              <a:rPr lang="en-US"/>
              <a:pPr>
                <a:defRPr/>
              </a:pPr>
              <a:t>12/28/2018</a:t>
            </a:fld>
            <a:endParaRPr lang="en-IN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vignan university</a:t>
            </a: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26B4FE-C603-48CE-964F-9EFBD301A4C7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386547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15734A4-27AB-4B9F-9D4F-1C90DABBDCC8}" type="datetime1">
              <a:rPr lang="en-US"/>
              <a:pPr>
                <a:defRPr/>
              </a:pPr>
              <a:t>12/28/2018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IN"/>
              <a:t>vignan university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575" y="6421438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fld id="{010EB1E5-5885-4D34-989E-9187C397438C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497411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8415AB9-88B2-4DC6-B407-6C2B247AD06F}" type="datetime1">
              <a:rPr lang="en-US"/>
              <a:pPr>
                <a:defRPr/>
              </a:pPr>
              <a:t>12/28/2018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IN"/>
              <a:t>vignan university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806477-D426-45A7-84E3-CA5BF724649D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830982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1438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smtClean="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FB9BA4B-3D50-40AD-A6D2-C33DF8D5D30E}" type="datetime1">
              <a:rPr lang="en-US"/>
              <a:pPr>
                <a:defRPr/>
              </a:pPr>
              <a:t>12/28/2018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143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smtClean="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IN"/>
              <a:t>vignan university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1438"/>
            <a:ext cx="762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9B9A98"/>
                </a:solidFill>
              </a:defRPr>
            </a:lvl1pPr>
          </a:lstStyle>
          <a:p>
            <a:fld id="{5BB16155-4AEC-4EC9-A2BD-C26F4B8C96D6}" type="slidenum">
              <a:rPr lang="en-IN" altLang="en-US"/>
              <a:pPr/>
              <a:t>‹#›</a:t>
            </a:fld>
            <a:endParaRPr lang="en-I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09" r:id="rId2"/>
    <p:sldLayoutId id="2147483716" r:id="rId3"/>
    <p:sldLayoutId id="2147483710" r:id="rId4"/>
    <p:sldLayoutId id="2147483717" r:id="rId5"/>
    <p:sldLayoutId id="2147483711" r:id="rId6"/>
    <p:sldLayoutId id="2147483712" r:id="rId7"/>
    <p:sldLayoutId id="2147483718" r:id="rId8"/>
    <p:sldLayoutId id="2147483719" r:id="rId9"/>
    <p:sldLayoutId id="2147483713" r:id="rId10"/>
    <p:sldLayoutId id="2147483714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/>
        </a:defRPr>
      </a:lvl5pPr>
      <a:lvl6pPr marL="4572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/>
        </a:defRPr>
      </a:lvl6pPr>
      <a:lvl7pPr marL="9144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/>
        </a:defRPr>
      </a:lvl7pPr>
      <a:lvl8pPr marL="13716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/>
        </a:defRPr>
      </a:lvl8pPr>
      <a:lvl9pPr marL="18288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/>
        </a:defRPr>
      </a:lvl9pPr>
    </p:titleStyle>
    <p:bodyStyle>
      <a:lvl1pPr marL="419100" indent="-3825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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1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555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Arial" panose="020B0604020202020204" pitchFamily="34" charset="0"/>
        <a:buChar char="○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36538" algn="l" rtl="0" eaLnBrk="0" fontAlgn="base" hangingPunct="0">
        <a:spcBef>
          <a:spcPct val="20000"/>
        </a:spcBef>
        <a:spcAft>
          <a:spcPct val="0"/>
        </a:spcAft>
        <a:buClr>
          <a:srgbClr val="8D89A4"/>
        </a:buClr>
        <a:buSzPct val="90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89075" indent="-182563" algn="l" rtl="0" eaLnBrk="0" fontAlgn="base" hangingPunct="0">
        <a:spcBef>
          <a:spcPct val="20000"/>
        </a:spcBef>
        <a:spcAft>
          <a:spcPct val="0"/>
        </a:spcAft>
        <a:buClr>
          <a:srgbClr val="748560"/>
        </a:buClr>
        <a:buSzPct val="100000"/>
        <a:buFont typeface="Arial" panose="020B0604020202020204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8100" y="1643050"/>
            <a:ext cx="6480048" cy="2301240"/>
          </a:xfrm>
          <a:ln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smtClean="0"/>
              <a:t>Memory Segmentation of Intel 8086</a:t>
            </a:r>
            <a:endParaRPr lang="en-IN"/>
          </a:p>
        </p:txBody>
      </p:sp>
      <p:sp>
        <p:nvSpPr>
          <p:cNvPr id="7171" name="Subtitle 2"/>
          <p:cNvSpPr>
            <a:spLocks noGrp="1"/>
          </p:cNvSpPr>
          <p:nvPr>
            <p:ph type="subTitle" idx="1"/>
          </p:nvPr>
        </p:nvSpPr>
        <p:spPr>
          <a:xfrm>
            <a:off x="71438" y="4500563"/>
            <a:ext cx="6480175" cy="1752600"/>
          </a:xfrm>
        </p:spPr>
        <p:txBody>
          <a:bodyPr/>
          <a:lstStyle/>
          <a:p>
            <a:pPr algn="l" eaLnBrk="1" hangingPunct="1"/>
            <a:endParaRPr lang="en-I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98CB35F-50A0-4D9E-B03F-318B29519069}" type="datetime1">
              <a:rPr lang="en-US"/>
              <a:pPr>
                <a:defRPr/>
              </a:pPr>
              <a:t>12/28/2018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85272D4-CB24-450D-B205-AC7EB45232BA}" type="slidenum">
              <a:rPr lang="en-IN" altLang="en-US">
                <a:solidFill>
                  <a:srgbClr val="9B9A98"/>
                </a:solidFill>
              </a:rPr>
              <a:pPr eaLnBrk="1" hangingPunct="1"/>
              <a:t>1</a:t>
            </a:fld>
            <a:endParaRPr lang="en-IN" altLang="en-US">
              <a:solidFill>
                <a:srgbClr val="9B9A98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vignan university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smtClean="0"/>
              <a:t>Example (Contd.)</a:t>
            </a:r>
            <a:endParaRPr lang="en-IN" altLang="en-US" smtClean="0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spcAft>
                <a:spcPts val="1800"/>
              </a:spcAft>
            </a:pPr>
            <a:r>
              <a:rPr lang="en-US" altLang="en-US" smtClean="0"/>
              <a:t>To calculate the effective address of the memory, BIU uses the following formula:</a:t>
            </a:r>
          </a:p>
          <a:p>
            <a:pPr lvl="1" indent="-382588" eaLnBrk="1" hangingPunct="1">
              <a:spcBef>
                <a:spcPct val="0"/>
              </a:spcBef>
              <a:spcAft>
                <a:spcPts val="1800"/>
              </a:spcAft>
              <a:buFont typeface="Wingdings 2" panose="05020102010507070707" pitchFamily="18" charset="2"/>
              <a:buChar char=""/>
            </a:pPr>
            <a:r>
              <a:rPr lang="en-US" altLang="en-US" smtClean="0"/>
              <a:t>Effective Address = Starting Address of Segment + Offset</a:t>
            </a:r>
          </a:p>
          <a:p>
            <a:pPr eaLnBrk="1" hangingPunct="1">
              <a:spcBef>
                <a:spcPct val="0"/>
              </a:spcBef>
              <a:spcAft>
                <a:spcPts val="1800"/>
              </a:spcAft>
            </a:pPr>
            <a:r>
              <a:rPr lang="en-US" altLang="en-US" smtClean="0"/>
              <a:t>To find the starting address of the segment, BIU appends the contents of Segment Register with 0H.</a:t>
            </a:r>
          </a:p>
          <a:p>
            <a:pPr eaLnBrk="1" hangingPunct="1">
              <a:spcBef>
                <a:spcPct val="0"/>
              </a:spcBef>
              <a:spcAft>
                <a:spcPts val="1800"/>
              </a:spcAft>
            </a:pPr>
            <a:r>
              <a:rPr lang="en-US" altLang="en-US" smtClean="0"/>
              <a:t>Then, it adds offset to it.</a:t>
            </a:r>
            <a:endParaRPr lang="en-I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50BFA92-05DB-48E1-92E9-557145655E48}" type="datetime1">
              <a:rPr lang="en-US"/>
              <a:pPr>
                <a:defRPr/>
              </a:pPr>
              <a:t>12/28/2018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2704162-DFFD-40BC-BCD3-5C805DD5486E}" type="slidenum">
              <a:rPr lang="en-IN" altLang="en-US">
                <a:solidFill>
                  <a:srgbClr val="9B9A98"/>
                </a:solidFill>
              </a:rPr>
              <a:pPr eaLnBrk="1" hangingPunct="1"/>
              <a:t>10</a:t>
            </a:fld>
            <a:endParaRPr lang="en-IN" altLang="en-US">
              <a:solidFill>
                <a:srgbClr val="9B9A98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vignan university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smtClean="0"/>
              <a:t>Example (Contd.)</a:t>
            </a:r>
            <a:endParaRPr lang="en-IN" altLang="en-US" smtClean="0"/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spcAft>
                <a:spcPts val="1800"/>
              </a:spcAft>
            </a:pPr>
            <a:r>
              <a:rPr lang="en-US" altLang="en-US" smtClean="0"/>
              <a:t>Therefore:</a:t>
            </a:r>
          </a:p>
          <a:p>
            <a:pPr eaLnBrk="1" hangingPunct="1">
              <a:spcBef>
                <a:spcPct val="0"/>
              </a:spcBef>
              <a:spcAft>
                <a:spcPts val="1800"/>
              </a:spcAft>
            </a:pPr>
            <a:r>
              <a:rPr lang="en-US" altLang="en-US" smtClean="0"/>
              <a:t>EA =     22220 H</a:t>
            </a:r>
            <a:endParaRPr lang="en-IN" altLang="en-US" smtClean="0"/>
          </a:p>
          <a:p>
            <a:pPr eaLnBrk="1" hangingPunct="1">
              <a:spcBef>
                <a:spcPct val="0"/>
              </a:spcBef>
              <a:spcAft>
                <a:spcPts val="1800"/>
              </a:spcAft>
              <a:buFont typeface="Wingdings 2" panose="05020102010507070707" pitchFamily="18" charset="2"/>
              <a:buNone/>
            </a:pPr>
            <a:r>
              <a:rPr lang="en-US" altLang="en-US" smtClean="0"/>
              <a:t>		       + 0016 H</a:t>
            </a:r>
          </a:p>
          <a:p>
            <a:pPr eaLnBrk="1" hangingPunct="1">
              <a:spcBef>
                <a:spcPct val="0"/>
              </a:spcBef>
              <a:spcAft>
                <a:spcPts val="1800"/>
              </a:spcAft>
              <a:buFont typeface="Wingdings 2" panose="05020102010507070707" pitchFamily="18" charset="2"/>
              <a:buNone/>
            </a:pPr>
            <a:r>
              <a:rPr lang="en-US" altLang="en-US" smtClean="0"/>
              <a:t>			------------</a:t>
            </a:r>
          </a:p>
          <a:p>
            <a:pPr eaLnBrk="1" hangingPunct="1">
              <a:spcBef>
                <a:spcPct val="0"/>
              </a:spcBef>
              <a:spcAft>
                <a:spcPts val="1800"/>
              </a:spcAft>
              <a:buFont typeface="Wingdings 2" panose="05020102010507070707" pitchFamily="18" charset="2"/>
              <a:buNone/>
            </a:pPr>
            <a:r>
              <a:rPr lang="en-US" altLang="en-US" smtClean="0"/>
              <a:t>			22236 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BBCD1E9-A082-4C4D-9F98-6EBFC4CDBAAA}" type="datetime1">
              <a:rPr lang="en-US"/>
              <a:pPr>
                <a:defRPr/>
              </a:pPr>
              <a:t>12/28/2018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28CEBA5-800E-4C1F-B4DD-FA2123A5107C}" type="slidenum">
              <a:rPr lang="en-IN" altLang="en-US">
                <a:solidFill>
                  <a:srgbClr val="9B9A98"/>
                </a:solidFill>
              </a:rPr>
              <a:pPr eaLnBrk="1" hangingPunct="1"/>
              <a:t>11</a:t>
            </a:fld>
            <a:endParaRPr lang="en-IN" altLang="en-US">
              <a:solidFill>
                <a:srgbClr val="9B9A98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vignan university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smtClean="0"/>
              <a:t>Example (Contd.)</a:t>
            </a:r>
            <a:endParaRPr lang="en-I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FECB9AA-75A3-465E-A4D8-79DEE4B6521E}" type="datetime1">
              <a:rPr lang="en-US"/>
              <a:pPr>
                <a:defRPr/>
              </a:pPr>
              <a:t>12/28/2018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5D69097-2417-49C1-9CA9-F38A9A6AE1B5}" type="slidenum">
              <a:rPr lang="en-IN" altLang="en-US">
                <a:solidFill>
                  <a:srgbClr val="9B9A98"/>
                </a:solidFill>
              </a:rPr>
              <a:pPr eaLnBrk="1" hangingPunct="1"/>
              <a:t>12</a:t>
            </a:fld>
            <a:endParaRPr lang="en-IN" altLang="en-US">
              <a:solidFill>
                <a:srgbClr val="9B9A98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vignan university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214688" y="1962150"/>
          <a:ext cx="2214562" cy="29670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14562"/>
              </a:tblGrid>
              <a:tr h="37088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BYTE – 0</a:t>
                      </a:r>
                      <a:endParaRPr lang="en-IN" sz="1800" dirty="0"/>
                    </a:p>
                  </a:txBody>
                  <a:tcPr marL="91439" marR="91439" marT="45725" marB="45725"/>
                </a:tc>
              </a:tr>
              <a:tr h="37088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BYTE – 1</a:t>
                      </a:r>
                      <a:endParaRPr lang="en-IN" sz="1800" dirty="0"/>
                    </a:p>
                  </a:txBody>
                  <a:tcPr marL="91439" marR="91439" marT="45725" marB="45725"/>
                </a:tc>
              </a:tr>
              <a:tr h="37088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BYTE – 2</a:t>
                      </a:r>
                      <a:endParaRPr lang="en-IN" sz="1800" dirty="0"/>
                    </a:p>
                  </a:txBody>
                  <a:tcPr marL="91439" marR="91439" marT="45725" marB="45725"/>
                </a:tc>
              </a:tr>
              <a:tr h="148351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-</a:t>
                      </a:r>
                    </a:p>
                    <a:p>
                      <a:pPr algn="ctr"/>
                      <a:r>
                        <a:rPr lang="en-US" sz="1800" dirty="0" smtClean="0"/>
                        <a:t>-</a:t>
                      </a:r>
                    </a:p>
                    <a:p>
                      <a:pPr algn="ctr"/>
                      <a:r>
                        <a:rPr lang="en-US" sz="1800" dirty="0" smtClean="0"/>
                        <a:t>-</a:t>
                      </a:r>
                    </a:p>
                    <a:p>
                      <a:pPr algn="ctr"/>
                      <a:r>
                        <a:rPr lang="en-US" sz="1800" dirty="0" smtClean="0"/>
                        <a:t>-</a:t>
                      </a:r>
                    </a:p>
                    <a:p>
                      <a:pPr algn="ctr"/>
                      <a:r>
                        <a:rPr lang="en-US" sz="1800" dirty="0" smtClean="0"/>
                        <a:t>-</a:t>
                      </a:r>
                      <a:endParaRPr lang="en-IN" sz="1800" dirty="0"/>
                    </a:p>
                  </a:txBody>
                  <a:tcPr marL="91439" marR="91439" marT="45725" marB="45725"/>
                </a:tc>
              </a:tr>
              <a:tr h="37088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Addressed Byte</a:t>
                      </a:r>
                      <a:endParaRPr lang="en-IN" sz="1800" dirty="0"/>
                    </a:p>
                  </a:txBody>
                  <a:tcPr marL="91439" marR="91439" marT="45725" marB="45725"/>
                </a:tc>
              </a:tr>
            </a:tbl>
          </a:graphicData>
        </a:graphic>
      </p:graphicFrame>
      <p:sp>
        <p:nvSpPr>
          <p:cNvPr id="18452" name="TextBox 8"/>
          <p:cNvSpPr txBox="1">
            <a:spLocks noChangeArrowheads="1"/>
          </p:cNvSpPr>
          <p:nvPr/>
        </p:nvSpPr>
        <p:spPr bwMode="auto">
          <a:xfrm>
            <a:off x="500063" y="1987550"/>
            <a:ext cx="1214437" cy="3698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2222 H</a:t>
            </a:r>
            <a:endParaRPr lang="en-IN" altLang="en-US"/>
          </a:p>
        </p:txBody>
      </p:sp>
      <p:sp>
        <p:nvSpPr>
          <p:cNvPr id="18453" name="TextBox 9"/>
          <p:cNvSpPr txBox="1">
            <a:spLocks noChangeArrowheads="1"/>
          </p:cNvSpPr>
          <p:nvPr/>
        </p:nvSpPr>
        <p:spPr bwMode="auto">
          <a:xfrm>
            <a:off x="428625" y="2357438"/>
            <a:ext cx="14287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DS Register</a:t>
            </a:r>
            <a:endParaRPr lang="en-IN" altLang="en-US"/>
          </a:p>
        </p:txBody>
      </p:sp>
      <p:cxnSp>
        <p:nvCxnSpPr>
          <p:cNvPr id="12" name="Straight Arrow Connector 11"/>
          <p:cNvCxnSpPr>
            <a:stCxn id="18452" idx="3"/>
          </p:cNvCxnSpPr>
          <p:nvPr/>
        </p:nvCxnSpPr>
        <p:spPr>
          <a:xfrm flipV="1">
            <a:off x="1714500" y="2143125"/>
            <a:ext cx="1500188" cy="301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55" name="TextBox 17"/>
          <p:cNvSpPr txBox="1">
            <a:spLocks noChangeArrowheads="1"/>
          </p:cNvSpPr>
          <p:nvPr/>
        </p:nvSpPr>
        <p:spPr bwMode="auto">
          <a:xfrm>
            <a:off x="5429250" y="1987550"/>
            <a:ext cx="10572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22220 H</a:t>
            </a:r>
            <a:endParaRPr lang="en-IN" altLang="en-US"/>
          </a:p>
        </p:txBody>
      </p:sp>
      <p:sp>
        <p:nvSpPr>
          <p:cNvPr id="18456" name="TextBox 18"/>
          <p:cNvSpPr txBox="1">
            <a:spLocks noChangeArrowheads="1"/>
          </p:cNvSpPr>
          <p:nvPr/>
        </p:nvSpPr>
        <p:spPr bwMode="auto">
          <a:xfrm>
            <a:off x="1411288" y="3344863"/>
            <a:ext cx="1803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Offset = 0016 H</a:t>
            </a:r>
            <a:endParaRPr lang="en-IN" altLang="en-US"/>
          </a:p>
        </p:txBody>
      </p:sp>
      <p:cxnSp>
        <p:nvCxnSpPr>
          <p:cNvPr id="21" name="Straight Arrow Connector 20"/>
          <p:cNvCxnSpPr>
            <a:stCxn id="18456" idx="0"/>
          </p:cNvCxnSpPr>
          <p:nvPr/>
        </p:nvCxnSpPr>
        <p:spPr>
          <a:xfrm rot="5400000" flipH="1" flipV="1">
            <a:off x="1734344" y="2721769"/>
            <a:ext cx="1201738" cy="444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456" idx="2"/>
          </p:cNvCxnSpPr>
          <p:nvPr/>
        </p:nvCxnSpPr>
        <p:spPr>
          <a:xfrm rot="5400000">
            <a:off x="1870869" y="4129881"/>
            <a:ext cx="857250" cy="269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10800000">
            <a:off x="1785938" y="4570413"/>
            <a:ext cx="142875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60" name="TextBox 26"/>
          <p:cNvSpPr txBox="1">
            <a:spLocks noChangeArrowheads="1"/>
          </p:cNvSpPr>
          <p:nvPr/>
        </p:nvSpPr>
        <p:spPr bwMode="auto">
          <a:xfrm>
            <a:off x="5443538" y="4572000"/>
            <a:ext cx="10572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22236 H</a:t>
            </a:r>
            <a:endParaRPr lang="en-I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smtClean="0"/>
              <a:t>Max. Size of Segment</a:t>
            </a:r>
            <a:endParaRPr lang="en-IN" altLang="en-US" smtClean="0"/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spcAft>
                <a:spcPts val="1800"/>
              </a:spcAft>
            </a:pPr>
            <a:r>
              <a:rPr lang="en-US" altLang="en-US" smtClean="0"/>
              <a:t>All offsets are limited to 16-bits.</a:t>
            </a:r>
          </a:p>
          <a:p>
            <a:pPr eaLnBrk="1" hangingPunct="1">
              <a:spcBef>
                <a:spcPct val="0"/>
              </a:spcBef>
              <a:spcAft>
                <a:spcPts val="1800"/>
              </a:spcAft>
            </a:pPr>
            <a:r>
              <a:rPr lang="en-US" altLang="en-US" smtClean="0"/>
              <a:t>It means that the maximum size possible for  segment is 2</a:t>
            </a:r>
            <a:r>
              <a:rPr lang="en-US" altLang="en-US" baseline="30000" smtClean="0"/>
              <a:t>16</a:t>
            </a:r>
            <a:r>
              <a:rPr lang="en-US" altLang="en-US" smtClean="0"/>
              <a:t> = 65,535 bytes (64 KB).</a:t>
            </a:r>
          </a:p>
          <a:p>
            <a:pPr eaLnBrk="1" hangingPunct="1">
              <a:spcBef>
                <a:spcPct val="0"/>
              </a:spcBef>
              <a:spcAft>
                <a:spcPts val="1800"/>
              </a:spcAft>
            </a:pPr>
            <a:r>
              <a:rPr lang="en-US" altLang="en-US" smtClean="0"/>
              <a:t>The offset of the first location within the segment is 0000 H.</a:t>
            </a:r>
          </a:p>
          <a:p>
            <a:pPr eaLnBrk="1" hangingPunct="1">
              <a:spcBef>
                <a:spcPct val="0"/>
              </a:spcBef>
              <a:spcAft>
                <a:spcPts val="1800"/>
              </a:spcAft>
            </a:pPr>
            <a:r>
              <a:rPr lang="en-US" altLang="en-US" smtClean="0"/>
              <a:t>The offset of the last location in the segment is FFFF H.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5D5B8DA-0CFD-4731-886A-F250582A7768}" type="datetime1">
              <a:rPr lang="en-US"/>
              <a:pPr>
                <a:defRPr/>
              </a:pPr>
              <a:t>12/28/2018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D041AB9-BC7B-4048-B6FB-943B56566726}" type="slidenum">
              <a:rPr lang="en-IN" altLang="en-US">
                <a:solidFill>
                  <a:srgbClr val="9B9A98"/>
                </a:solidFill>
              </a:rPr>
              <a:pPr eaLnBrk="1" hangingPunct="1"/>
              <a:t>13</a:t>
            </a:fld>
            <a:endParaRPr lang="en-IN" altLang="en-US">
              <a:solidFill>
                <a:srgbClr val="9B9A98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vignan university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smtClean="0"/>
              <a:t>Where to Look for the Offset</a:t>
            </a:r>
            <a:endParaRPr lang="en-IN" altLang="en-US" smtClean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457200" y="2305050"/>
          <a:ext cx="7467600" cy="21240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4470"/>
                <a:gridCol w="2286016"/>
                <a:gridCol w="3567114"/>
              </a:tblGrid>
              <a:tr h="37095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Segment</a:t>
                      </a:r>
                      <a:endParaRPr lang="en-IN" sz="180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Offset Registers</a:t>
                      </a:r>
                      <a:endParaRPr lang="en-IN" sz="180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Function</a:t>
                      </a:r>
                      <a:endParaRPr lang="en-IN" sz="1800" dirty="0"/>
                    </a:p>
                  </a:txBody>
                  <a:tcPr marT="45734" marB="45734"/>
                </a:tc>
              </a:tr>
              <a:tr h="37095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CS</a:t>
                      </a:r>
                      <a:endParaRPr lang="en-IN" sz="180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IP</a:t>
                      </a:r>
                      <a:endParaRPr lang="en-IN" sz="180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Address of the next instruction</a:t>
                      </a:r>
                      <a:endParaRPr lang="en-IN" sz="1800" dirty="0"/>
                    </a:p>
                  </a:txBody>
                  <a:tcPr marT="45734" marB="45734"/>
                </a:tc>
              </a:tr>
              <a:tr h="37095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DS</a:t>
                      </a:r>
                      <a:endParaRPr lang="en-IN" sz="180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BX, DI, SI</a:t>
                      </a:r>
                      <a:endParaRPr lang="en-IN" sz="180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Address of data</a:t>
                      </a:r>
                      <a:endParaRPr lang="en-IN" sz="1800" dirty="0"/>
                    </a:p>
                  </a:txBody>
                  <a:tcPr marT="45734" marB="45734"/>
                </a:tc>
              </a:tr>
              <a:tr h="37095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SS</a:t>
                      </a:r>
                      <a:endParaRPr lang="en-IN" sz="180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SP, BP</a:t>
                      </a:r>
                      <a:endParaRPr lang="en-IN" sz="180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Address in the stack</a:t>
                      </a:r>
                      <a:endParaRPr lang="en-IN" sz="1800" dirty="0"/>
                    </a:p>
                  </a:txBody>
                  <a:tcPr marT="45734" marB="45734"/>
                </a:tc>
              </a:tr>
              <a:tr h="64027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ES</a:t>
                      </a:r>
                      <a:endParaRPr lang="en-IN" sz="180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BX,</a:t>
                      </a:r>
                      <a:r>
                        <a:rPr lang="en-US" sz="1800" baseline="0" dirty="0" smtClean="0"/>
                        <a:t> DI, SI</a:t>
                      </a:r>
                      <a:endParaRPr lang="en-IN" sz="180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Address of destination data</a:t>
                      </a:r>
                    </a:p>
                    <a:p>
                      <a:r>
                        <a:rPr lang="en-US" sz="1800" dirty="0" smtClean="0"/>
                        <a:t>(for string operations)</a:t>
                      </a:r>
                      <a:endParaRPr lang="en-IN" sz="1800" dirty="0"/>
                    </a:p>
                  </a:txBody>
                  <a:tcPr marT="45734" marB="45734"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8FB6919-D520-4779-A250-99312D2BDF31}" type="datetime1">
              <a:rPr lang="en-US"/>
              <a:pPr>
                <a:defRPr/>
              </a:pPr>
              <a:t>12/28/2018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9033081-6BDD-4B7D-BECD-510DD701A839}" type="slidenum">
              <a:rPr lang="en-IN" altLang="en-US">
                <a:solidFill>
                  <a:srgbClr val="9B9A98"/>
                </a:solidFill>
              </a:rPr>
              <a:pPr eaLnBrk="1" hangingPunct="1"/>
              <a:t>14</a:t>
            </a:fld>
            <a:endParaRPr lang="en-IN" altLang="en-US">
              <a:solidFill>
                <a:srgbClr val="9B9A98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vignan university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smtClean="0"/>
              <a:t>Question</a:t>
            </a:r>
            <a:endParaRPr lang="en-IN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420624" indent="-384048" eaLnBrk="1" fontAlgn="auto" hangingPunct="1">
              <a:spcBef>
                <a:spcPts val="0"/>
              </a:spcBef>
              <a:spcAft>
                <a:spcPts val="1800"/>
              </a:spcAft>
              <a:buFont typeface="Wingdings 2"/>
              <a:buChar char=""/>
              <a:defRPr/>
            </a:pPr>
            <a:r>
              <a:rPr lang="en-US" dirty="0" smtClean="0"/>
              <a:t>The contents of the following registers are:</a:t>
            </a:r>
          </a:p>
          <a:p>
            <a:pPr marL="723837" lvl="1" indent="-384048" eaLnBrk="1" fontAlgn="auto" hangingPunct="1">
              <a:spcBef>
                <a:spcPts val="0"/>
              </a:spcBef>
              <a:spcAft>
                <a:spcPts val="1800"/>
              </a:spcAft>
              <a:buFont typeface="Wingdings 2"/>
              <a:buChar char=""/>
              <a:defRPr/>
            </a:pPr>
            <a:r>
              <a:rPr lang="en-US" dirty="0" smtClean="0"/>
              <a:t>CS = 1111 H</a:t>
            </a:r>
          </a:p>
          <a:p>
            <a:pPr marL="723837" lvl="1" indent="-384048" eaLnBrk="1" fontAlgn="auto" hangingPunct="1">
              <a:spcBef>
                <a:spcPts val="0"/>
              </a:spcBef>
              <a:spcAft>
                <a:spcPts val="1800"/>
              </a:spcAft>
              <a:buFont typeface="Wingdings 2"/>
              <a:buChar char=""/>
              <a:defRPr/>
            </a:pPr>
            <a:r>
              <a:rPr lang="en-US" dirty="0" smtClean="0"/>
              <a:t>DS = 3333 H</a:t>
            </a:r>
          </a:p>
          <a:p>
            <a:pPr marL="723837" lvl="1" indent="-384048" eaLnBrk="1" fontAlgn="auto" hangingPunct="1">
              <a:spcBef>
                <a:spcPts val="0"/>
              </a:spcBef>
              <a:spcAft>
                <a:spcPts val="1800"/>
              </a:spcAft>
              <a:buFont typeface="Wingdings 2"/>
              <a:buChar char=""/>
              <a:defRPr/>
            </a:pPr>
            <a:r>
              <a:rPr lang="en-US" dirty="0" smtClean="0"/>
              <a:t>SS = 2526 H</a:t>
            </a:r>
          </a:p>
          <a:p>
            <a:pPr marL="723837" lvl="1" indent="-384048" eaLnBrk="1" fontAlgn="auto" hangingPunct="1">
              <a:spcBef>
                <a:spcPts val="0"/>
              </a:spcBef>
              <a:spcAft>
                <a:spcPts val="1800"/>
              </a:spcAft>
              <a:buFont typeface="Wingdings 2"/>
              <a:buChar char=""/>
              <a:defRPr/>
            </a:pPr>
            <a:r>
              <a:rPr lang="en-US" dirty="0" smtClean="0"/>
              <a:t>IP = 1232 H</a:t>
            </a:r>
          </a:p>
          <a:p>
            <a:pPr marL="723837" lvl="1" indent="-384048" eaLnBrk="1" fontAlgn="auto" hangingPunct="1">
              <a:spcBef>
                <a:spcPts val="0"/>
              </a:spcBef>
              <a:spcAft>
                <a:spcPts val="1800"/>
              </a:spcAft>
              <a:buFont typeface="Wingdings 2"/>
              <a:buChar char=""/>
              <a:defRPr/>
            </a:pPr>
            <a:r>
              <a:rPr lang="en-US" dirty="0" smtClean="0"/>
              <a:t>SP = 1100 H</a:t>
            </a:r>
          </a:p>
          <a:p>
            <a:pPr marL="723837" lvl="1" indent="-384048" eaLnBrk="1" fontAlgn="auto" hangingPunct="1">
              <a:spcBef>
                <a:spcPts val="0"/>
              </a:spcBef>
              <a:spcAft>
                <a:spcPts val="1800"/>
              </a:spcAft>
              <a:buFont typeface="Wingdings 2"/>
              <a:buChar char=""/>
              <a:defRPr/>
            </a:pPr>
            <a:r>
              <a:rPr lang="en-US" dirty="0" smtClean="0"/>
              <a:t>DI = 0020 H</a:t>
            </a:r>
          </a:p>
          <a:p>
            <a:pPr marL="420624" indent="-384048" eaLnBrk="1" fontAlgn="auto" hangingPunct="1">
              <a:spcBef>
                <a:spcPts val="0"/>
              </a:spcBef>
              <a:spcAft>
                <a:spcPts val="1800"/>
              </a:spcAft>
              <a:buFont typeface="Wingdings 2"/>
              <a:buChar char=""/>
              <a:defRPr/>
            </a:pPr>
            <a:r>
              <a:rPr lang="en-US" dirty="0" smtClean="0"/>
              <a:t>Calculate the corresponding physical addresses for the address bytes in CS, DS and SS.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FE2859-D145-4AA7-BA0E-A0F33B58B681}" type="datetime1">
              <a:rPr lang="en-US"/>
              <a:pPr>
                <a:defRPr/>
              </a:pPr>
              <a:t>12/28/2018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9893081-C17C-46C0-8E88-362D34B6F5FC}" type="slidenum">
              <a:rPr lang="en-IN" altLang="en-US">
                <a:solidFill>
                  <a:srgbClr val="9B9A98"/>
                </a:solidFill>
              </a:rPr>
              <a:pPr eaLnBrk="1" hangingPunct="1"/>
              <a:t>15</a:t>
            </a:fld>
            <a:endParaRPr lang="en-IN" altLang="en-US">
              <a:solidFill>
                <a:srgbClr val="9B9A98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vignan university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smtClean="0"/>
              <a:t>Solution</a:t>
            </a:r>
            <a:endParaRPr lang="en-IN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4686300"/>
          </a:xfrm>
        </p:spPr>
        <p:txBody>
          <a:bodyPr>
            <a:normAutofit fontScale="55000" lnSpcReduction="20000"/>
          </a:bodyPr>
          <a:lstStyle/>
          <a:p>
            <a:pPr marL="420624" indent="-384048" eaLnBrk="1" fontAlgn="auto" hangingPunct="1">
              <a:spcBef>
                <a:spcPts val="0"/>
              </a:spcBef>
              <a:spcAft>
                <a:spcPts val="1800"/>
              </a:spcAft>
              <a:buFont typeface="Wingdings 2" panose="05020102010507070707" pitchFamily="18" charset="2"/>
              <a:buNone/>
              <a:defRPr/>
            </a:pPr>
            <a:r>
              <a:rPr lang="en-US" b="1" dirty="0" smtClean="0"/>
              <a:t>1. CS = 1111 H</a:t>
            </a:r>
          </a:p>
          <a:p>
            <a:pPr marL="420624" indent="-384048" eaLnBrk="1" fontAlgn="auto" hangingPunct="1">
              <a:spcBef>
                <a:spcPts val="0"/>
              </a:spcBef>
              <a:spcAft>
                <a:spcPts val="1800"/>
              </a:spcAft>
              <a:buFont typeface="Wingdings 2"/>
              <a:buChar char=""/>
              <a:defRPr/>
            </a:pPr>
            <a:r>
              <a:rPr lang="en-US" dirty="0" smtClean="0"/>
              <a:t>The base address of the code segment is 11110 H.</a:t>
            </a:r>
          </a:p>
          <a:p>
            <a:pPr marL="420624" indent="-384048" eaLnBrk="1" fontAlgn="auto" hangingPunct="1">
              <a:spcBef>
                <a:spcPts val="0"/>
              </a:spcBef>
              <a:spcAft>
                <a:spcPts val="1800"/>
              </a:spcAft>
              <a:buFont typeface="Wingdings 2"/>
              <a:buChar char=""/>
              <a:defRPr/>
            </a:pPr>
            <a:r>
              <a:rPr lang="en-US" dirty="0" smtClean="0"/>
              <a:t>Effective address of memory is given by 11110H + 1232H = 12342H.</a:t>
            </a:r>
          </a:p>
          <a:p>
            <a:pPr marL="420624" indent="-384048" eaLnBrk="1" fontAlgn="auto" hangingPunct="1">
              <a:spcBef>
                <a:spcPts val="0"/>
              </a:spcBef>
              <a:spcAft>
                <a:spcPts val="1800"/>
              </a:spcAft>
              <a:buFont typeface="Wingdings 2" panose="05020102010507070707" pitchFamily="18" charset="2"/>
              <a:buNone/>
              <a:defRPr/>
            </a:pPr>
            <a:r>
              <a:rPr lang="en-US" b="1" dirty="0" smtClean="0"/>
              <a:t>2. DS = 3333 H</a:t>
            </a:r>
          </a:p>
          <a:p>
            <a:pPr marL="420624" indent="-384048" eaLnBrk="1" fontAlgn="auto" hangingPunct="1">
              <a:spcBef>
                <a:spcPts val="0"/>
              </a:spcBef>
              <a:spcAft>
                <a:spcPts val="1800"/>
              </a:spcAft>
              <a:buFont typeface="Wingdings 2"/>
              <a:buChar char=""/>
              <a:defRPr/>
            </a:pPr>
            <a:r>
              <a:rPr lang="en-US" dirty="0" smtClean="0"/>
              <a:t>The base address of the data segment is 33330 H.</a:t>
            </a:r>
          </a:p>
          <a:p>
            <a:pPr marL="420624" indent="-384048" eaLnBrk="1" fontAlgn="auto" hangingPunct="1">
              <a:spcBef>
                <a:spcPts val="0"/>
              </a:spcBef>
              <a:spcAft>
                <a:spcPts val="1800"/>
              </a:spcAft>
              <a:buFont typeface="Wingdings 2"/>
              <a:buChar char=""/>
              <a:defRPr/>
            </a:pPr>
            <a:r>
              <a:rPr lang="en-US" dirty="0" smtClean="0"/>
              <a:t>Effective address of memory is given by 33330H + 0020H = 33350H.</a:t>
            </a:r>
          </a:p>
          <a:p>
            <a:pPr marL="420624" indent="-384048" eaLnBrk="1" fontAlgn="auto" hangingPunct="1">
              <a:spcBef>
                <a:spcPts val="0"/>
              </a:spcBef>
              <a:spcAft>
                <a:spcPts val="1800"/>
              </a:spcAft>
              <a:buFont typeface="Wingdings 2" panose="05020102010507070707" pitchFamily="18" charset="2"/>
              <a:buNone/>
              <a:defRPr/>
            </a:pPr>
            <a:r>
              <a:rPr lang="en-US" b="1" dirty="0" smtClean="0"/>
              <a:t>3. SS = 2526 H</a:t>
            </a:r>
          </a:p>
          <a:p>
            <a:pPr marL="420624" indent="-384048" eaLnBrk="1" fontAlgn="auto" hangingPunct="1">
              <a:spcBef>
                <a:spcPts val="0"/>
              </a:spcBef>
              <a:spcAft>
                <a:spcPts val="1800"/>
              </a:spcAft>
              <a:buFont typeface="Wingdings 2"/>
              <a:buChar char=""/>
              <a:defRPr/>
            </a:pPr>
            <a:r>
              <a:rPr lang="en-US" dirty="0" smtClean="0"/>
              <a:t>The base address of the stack segment is 25260 H.</a:t>
            </a:r>
          </a:p>
          <a:p>
            <a:pPr marL="420624" indent="-384048" eaLnBrk="1" fontAlgn="auto" hangingPunct="1">
              <a:spcBef>
                <a:spcPts val="0"/>
              </a:spcBef>
              <a:spcAft>
                <a:spcPts val="1800"/>
              </a:spcAft>
              <a:buFont typeface="Wingdings 2"/>
              <a:buChar char=""/>
              <a:defRPr/>
            </a:pPr>
            <a:r>
              <a:rPr lang="en-US" dirty="0" smtClean="0"/>
              <a:t>Effective address of memory is given by 25260H + 1100H </a:t>
            </a:r>
            <a:r>
              <a:rPr lang="en-US" smtClean="0"/>
              <a:t>= </a:t>
            </a:r>
            <a:r>
              <a:rPr lang="en-US" smtClean="0"/>
              <a:t>26360H</a:t>
            </a:r>
            <a:r>
              <a:rPr lang="en-US" dirty="0" smtClean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C582324-8F4B-4DB3-9363-2F5A75095AA0}" type="datetime1">
              <a:rPr lang="en-US"/>
              <a:pPr>
                <a:defRPr/>
              </a:pPr>
              <a:t>12/28/2018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A34387A-5368-4ECB-B14F-7916F0919067}" type="slidenum">
              <a:rPr lang="en-IN" altLang="en-US">
                <a:solidFill>
                  <a:srgbClr val="9B9A98"/>
                </a:solidFill>
              </a:rPr>
              <a:pPr eaLnBrk="1" hangingPunct="1"/>
              <a:t>16</a:t>
            </a:fld>
            <a:endParaRPr lang="en-IN" altLang="en-US">
              <a:solidFill>
                <a:srgbClr val="9B9A98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vignan university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Content Placeholder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1763" y="1903413"/>
            <a:ext cx="161925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2593682" y="2564358"/>
            <a:ext cx="3654718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+mn-lt"/>
              </a:rPr>
              <a:t>Thank You</a:t>
            </a:r>
          </a:p>
        </p:txBody>
      </p:sp>
      <p:sp>
        <p:nvSpPr>
          <p:cNvPr id="6" name="Rectangle 5"/>
          <p:cNvSpPr/>
          <p:nvPr/>
        </p:nvSpPr>
        <p:spPr>
          <a:xfrm>
            <a:off x="1693623" y="3572470"/>
            <a:ext cx="5532285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+mn-lt"/>
              </a:rPr>
              <a:t>Have a Nice Day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F421F1A-117F-4BE0-969C-894AB4AA3EEF}" type="slidenum">
              <a:rPr lang="en-US" altLang="en-US">
                <a:solidFill>
                  <a:srgbClr val="9B9A98"/>
                </a:solidFill>
              </a:rPr>
              <a:pPr eaLnBrk="1" hangingPunct="1"/>
              <a:t>17</a:t>
            </a:fld>
            <a:endParaRPr lang="en-US" altLang="en-US">
              <a:solidFill>
                <a:srgbClr val="9B9A98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BE7C9F8-284F-4F71-A3A3-5C24848E92CD}" type="datetime1">
              <a:rPr lang="en-US"/>
              <a:pPr>
                <a:defRPr/>
              </a:pPr>
              <a:t>12/28/2018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vignan university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smtClean="0"/>
              <a:t>Memory Segmentation</a:t>
            </a:r>
            <a:endParaRPr lang="en-IN" altLang="en-US" smtClean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spcAft>
                <a:spcPts val="1800"/>
              </a:spcAft>
            </a:pPr>
            <a:r>
              <a:rPr lang="en-US" altLang="en-US" dirty="0" smtClean="0"/>
              <a:t>The total memory size is divided into segments of various sizes.</a:t>
            </a:r>
          </a:p>
          <a:p>
            <a:pPr eaLnBrk="1" hangingPunct="1">
              <a:spcBef>
                <a:spcPct val="0"/>
              </a:spcBef>
              <a:spcAft>
                <a:spcPts val="1800"/>
              </a:spcAft>
            </a:pPr>
            <a:r>
              <a:rPr lang="en-US" altLang="en-US" dirty="0" smtClean="0"/>
              <a:t>A segment is just an area in memory.</a:t>
            </a:r>
          </a:p>
          <a:p>
            <a:pPr eaLnBrk="1" hangingPunct="1">
              <a:spcBef>
                <a:spcPct val="0"/>
              </a:spcBef>
              <a:spcAft>
                <a:spcPts val="1800"/>
              </a:spcAft>
            </a:pPr>
            <a:r>
              <a:rPr lang="en-US" altLang="en-US" dirty="0" smtClean="0"/>
              <a:t>The process of dividing memory is called </a:t>
            </a:r>
            <a:r>
              <a:rPr lang="en-US" altLang="en-US" b="1" dirty="0" smtClean="0">
                <a:solidFill>
                  <a:schemeClr val="accent1"/>
                </a:solidFill>
              </a:rPr>
              <a:t>Segmentation</a:t>
            </a:r>
            <a:r>
              <a:rPr lang="en-US" altLang="en-US" dirty="0" smtClean="0"/>
              <a:t>.</a:t>
            </a:r>
            <a:endParaRPr lang="en-I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AD3AC8B-3BCD-4085-842A-9F6458B44882}" type="datetime1">
              <a:rPr lang="en-US"/>
              <a:pPr>
                <a:defRPr/>
              </a:pPr>
              <a:t>12/28/2018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742F107-4052-4EC1-AF95-81DE2B93A8A0}" type="slidenum">
              <a:rPr lang="en-IN" altLang="en-US">
                <a:solidFill>
                  <a:srgbClr val="9B9A98"/>
                </a:solidFill>
              </a:rPr>
              <a:pPr eaLnBrk="1" hangingPunct="1"/>
              <a:t>2</a:t>
            </a:fld>
            <a:endParaRPr lang="en-IN" altLang="en-US">
              <a:solidFill>
                <a:srgbClr val="9B9A98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vignan university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smtClean="0"/>
              <a:t>Memory Segmentation</a:t>
            </a:r>
            <a:endParaRPr lang="en-IN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20624" indent="-384048" eaLnBrk="1" fontAlgn="auto" hangingPunct="1">
              <a:spcBef>
                <a:spcPts val="0"/>
              </a:spcBef>
              <a:spcAft>
                <a:spcPts val="1800"/>
              </a:spcAft>
              <a:buFont typeface="Wingdings 2"/>
              <a:buChar char=""/>
              <a:defRPr/>
            </a:pPr>
            <a:r>
              <a:rPr lang="en-US" dirty="0" smtClean="0"/>
              <a:t>In memory, data is stored as bytes.</a:t>
            </a:r>
          </a:p>
          <a:p>
            <a:pPr marL="420624" indent="-384048" eaLnBrk="1" fontAlgn="auto" hangingPunct="1">
              <a:spcBef>
                <a:spcPts val="0"/>
              </a:spcBef>
              <a:spcAft>
                <a:spcPts val="1800"/>
              </a:spcAft>
              <a:buFont typeface="Wingdings 2"/>
              <a:buChar char=""/>
              <a:defRPr/>
            </a:pPr>
            <a:r>
              <a:rPr lang="en-US" dirty="0" smtClean="0"/>
              <a:t>Each byte has a specific address.</a:t>
            </a:r>
          </a:p>
          <a:p>
            <a:pPr marL="420624" indent="-384048" eaLnBrk="1" fontAlgn="auto" hangingPunct="1">
              <a:spcBef>
                <a:spcPts val="0"/>
              </a:spcBef>
              <a:spcAft>
                <a:spcPts val="1800"/>
              </a:spcAft>
              <a:buFont typeface="Wingdings 2"/>
              <a:buChar char=""/>
              <a:defRPr/>
            </a:pPr>
            <a:r>
              <a:rPr lang="en-US" dirty="0" smtClean="0"/>
              <a:t>Intel 8086 has 20 lines address bus.</a:t>
            </a:r>
          </a:p>
          <a:p>
            <a:pPr marL="420624" indent="-384048" eaLnBrk="1" fontAlgn="auto" hangingPunct="1">
              <a:spcBef>
                <a:spcPts val="0"/>
              </a:spcBef>
              <a:spcAft>
                <a:spcPts val="1800"/>
              </a:spcAft>
              <a:buFont typeface="Wingdings 2"/>
              <a:buChar char=""/>
              <a:defRPr/>
            </a:pPr>
            <a:r>
              <a:rPr lang="en-US" dirty="0" smtClean="0"/>
              <a:t>With 20 address lines, the memory that can be addressed is 2</a:t>
            </a:r>
            <a:r>
              <a:rPr lang="en-US" baseline="30000" dirty="0" smtClean="0"/>
              <a:t>20</a:t>
            </a:r>
            <a:r>
              <a:rPr lang="en-US" dirty="0" smtClean="0"/>
              <a:t> bytes.</a:t>
            </a:r>
          </a:p>
          <a:p>
            <a:pPr marL="420624" indent="-384048" eaLnBrk="1" fontAlgn="auto" hangingPunct="1">
              <a:spcBef>
                <a:spcPts val="0"/>
              </a:spcBef>
              <a:spcAft>
                <a:spcPts val="1800"/>
              </a:spcAft>
              <a:buFont typeface="Wingdings 2"/>
              <a:buChar char=""/>
              <a:defRPr/>
            </a:pPr>
            <a:r>
              <a:rPr lang="en-US" dirty="0" smtClean="0"/>
              <a:t>2</a:t>
            </a:r>
            <a:r>
              <a:rPr lang="en-US" baseline="30000" dirty="0" smtClean="0"/>
              <a:t>20</a:t>
            </a:r>
            <a:r>
              <a:rPr lang="en-US" dirty="0" smtClean="0"/>
              <a:t>  = 1,048,576 bytes (1 MB).</a:t>
            </a:r>
          </a:p>
          <a:p>
            <a:pPr marL="420624" indent="-384048" eaLnBrk="1" fontAlgn="auto" hangingPunct="1">
              <a:spcBef>
                <a:spcPts val="0"/>
              </a:spcBef>
              <a:spcAft>
                <a:spcPts val="1800"/>
              </a:spcAft>
              <a:buFont typeface="Wingdings 2"/>
              <a:buChar char=""/>
              <a:defRPr/>
            </a:pPr>
            <a:r>
              <a:rPr lang="en-US" dirty="0" smtClean="0"/>
              <a:t>8086 can access memory with address ranging from 00000 H to FFFFF H.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FD1C985-9B91-490B-A464-268D3F5ACA3D}" type="datetime1">
              <a:rPr lang="en-US"/>
              <a:pPr>
                <a:defRPr/>
              </a:pPr>
              <a:t>12/28/2018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B48D703-0211-4FD3-957E-C8FACCE1F44F}" type="slidenum">
              <a:rPr lang="en-IN" altLang="en-US">
                <a:solidFill>
                  <a:srgbClr val="9B9A98"/>
                </a:solidFill>
              </a:rPr>
              <a:pPr eaLnBrk="1" hangingPunct="1"/>
              <a:t>3</a:t>
            </a:fld>
            <a:endParaRPr lang="en-IN" altLang="en-US">
              <a:solidFill>
                <a:srgbClr val="9B9A98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vignan university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smtClean="0"/>
              <a:t>Memory Segmentation</a:t>
            </a:r>
            <a:endParaRPr lang="en-IN" altLang="en-US" smtClean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spcAft>
                <a:spcPts val="1800"/>
              </a:spcAft>
            </a:pPr>
            <a:r>
              <a:rPr lang="en-US" altLang="en-US" smtClean="0"/>
              <a:t>In 8086, memory has four different types of segments.</a:t>
            </a:r>
          </a:p>
          <a:p>
            <a:pPr eaLnBrk="1" hangingPunct="1">
              <a:spcBef>
                <a:spcPct val="0"/>
              </a:spcBef>
              <a:spcAft>
                <a:spcPts val="1800"/>
              </a:spcAft>
            </a:pPr>
            <a:r>
              <a:rPr lang="en-US" altLang="en-US" smtClean="0"/>
              <a:t>These are:</a:t>
            </a:r>
          </a:p>
          <a:p>
            <a:pPr lvl="1" eaLnBrk="1" hangingPunct="1">
              <a:spcBef>
                <a:spcPct val="0"/>
              </a:spcBef>
              <a:spcAft>
                <a:spcPts val="1800"/>
              </a:spcAft>
            </a:pPr>
            <a:r>
              <a:rPr lang="en-US" altLang="en-US" smtClean="0"/>
              <a:t>Code Segment</a:t>
            </a:r>
          </a:p>
          <a:p>
            <a:pPr lvl="1" eaLnBrk="1" hangingPunct="1">
              <a:spcBef>
                <a:spcPct val="0"/>
              </a:spcBef>
              <a:spcAft>
                <a:spcPts val="1800"/>
              </a:spcAft>
            </a:pPr>
            <a:r>
              <a:rPr lang="en-US" altLang="en-US" smtClean="0"/>
              <a:t>Data Segment</a:t>
            </a:r>
          </a:p>
          <a:p>
            <a:pPr lvl="1" eaLnBrk="1" hangingPunct="1">
              <a:spcBef>
                <a:spcPct val="0"/>
              </a:spcBef>
              <a:spcAft>
                <a:spcPts val="1800"/>
              </a:spcAft>
            </a:pPr>
            <a:r>
              <a:rPr lang="en-US" altLang="en-US" smtClean="0"/>
              <a:t>Stack Segment</a:t>
            </a:r>
          </a:p>
          <a:p>
            <a:pPr lvl="1" eaLnBrk="1" hangingPunct="1">
              <a:spcBef>
                <a:spcPct val="0"/>
              </a:spcBef>
              <a:spcAft>
                <a:spcPts val="1800"/>
              </a:spcAft>
            </a:pPr>
            <a:r>
              <a:rPr lang="en-US" altLang="en-US" smtClean="0"/>
              <a:t>Extra Segment</a:t>
            </a:r>
            <a:endParaRPr lang="en-I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07C079A-AE5E-4CEA-8623-1B7A5F6D1A70}" type="datetime1">
              <a:rPr lang="en-US"/>
              <a:pPr>
                <a:defRPr/>
              </a:pPr>
              <a:t>12/28/2018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B49D068-DBAA-4DFD-96FF-C6EE4C93B6F3}" type="slidenum">
              <a:rPr lang="en-IN" altLang="en-US">
                <a:solidFill>
                  <a:srgbClr val="9B9A98"/>
                </a:solidFill>
              </a:rPr>
              <a:pPr eaLnBrk="1" hangingPunct="1"/>
              <a:t>4</a:t>
            </a:fld>
            <a:endParaRPr lang="en-IN" altLang="en-US">
              <a:solidFill>
                <a:srgbClr val="9B9A98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vignan university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smtClean="0"/>
              <a:t>Segment Registers</a:t>
            </a:r>
            <a:endParaRPr lang="en-IN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20624" indent="-384048" eaLnBrk="1" fontAlgn="auto" hangingPunct="1">
              <a:spcBef>
                <a:spcPts val="0"/>
              </a:spcBef>
              <a:spcAft>
                <a:spcPts val="1800"/>
              </a:spcAft>
              <a:buFont typeface="Wingdings 2"/>
              <a:buChar char=""/>
              <a:defRPr/>
            </a:pPr>
            <a:r>
              <a:rPr lang="en-US" dirty="0" smtClean="0"/>
              <a:t>Each of these segments are addressed by an address stored in corresponding segment register.</a:t>
            </a:r>
          </a:p>
          <a:p>
            <a:pPr marL="420624" indent="-384048" eaLnBrk="1" fontAlgn="auto" hangingPunct="1">
              <a:spcBef>
                <a:spcPts val="0"/>
              </a:spcBef>
              <a:spcAft>
                <a:spcPts val="1800"/>
              </a:spcAft>
              <a:buFont typeface="Wingdings 2"/>
              <a:buChar char=""/>
              <a:defRPr/>
            </a:pPr>
            <a:r>
              <a:rPr lang="en-US" dirty="0" smtClean="0"/>
              <a:t>These registers are 16-bit in size.</a:t>
            </a:r>
          </a:p>
          <a:p>
            <a:pPr marL="420624" indent="-384048" eaLnBrk="1" fontAlgn="auto" hangingPunct="1">
              <a:spcBef>
                <a:spcPts val="0"/>
              </a:spcBef>
              <a:spcAft>
                <a:spcPts val="1800"/>
              </a:spcAft>
              <a:buFont typeface="Wingdings 2"/>
              <a:buChar char=""/>
              <a:defRPr/>
            </a:pPr>
            <a:r>
              <a:rPr lang="en-US" dirty="0" smtClean="0"/>
              <a:t>Each register stores the base address (starting address) of the corresponding segment.</a:t>
            </a:r>
          </a:p>
          <a:p>
            <a:pPr marL="420624" indent="-384048" eaLnBrk="1" fontAlgn="auto" hangingPunct="1">
              <a:spcBef>
                <a:spcPts val="0"/>
              </a:spcBef>
              <a:spcAft>
                <a:spcPts val="1800"/>
              </a:spcAft>
              <a:buFont typeface="Wingdings 2"/>
              <a:buChar char=""/>
              <a:defRPr/>
            </a:pPr>
            <a:r>
              <a:rPr lang="en-US" dirty="0" smtClean="0"/>
              <a:t>Because the segment registers cannot store 20 bits, they only store the upper 16 bits.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FDD9CCA-9291-4726-95BF-62827EA8D22A}" type="datetime1">
              <a:rPr lang="en-US"/>
              <a:pPr>
                <a:defRPr/>
              </a:pPr>
              <a:t>12/28/2018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A61266D-3028-46EB-83CA-48B6F3909F3B}" type="slidenum">
              <a:rPr lang="en-IN" altLang="en-US">
                <a:solidFill>
                  <a:srgbClr val="9B9A98"/>
                </a:solidFill>
              </a:rPr>
              <a:pPr eaLnBrk="1" hangingPunct="1"/>
              <a:t>5</a:t>
            </a:fld>
            <a:endParaRPr lang="en-IN" altLang="en-US">
              <a:solidFill>
                <a:srgbClr val="9B9A98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vignan university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smtClean="0"/>
              <a:t>Segment Registers</a:t>
            </a:r>
            <a:endParaRPr lang="en-I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3290D7F-1742-449B-9DB5-9D03447A5F6A}" type="datetime1">
              <a:rPr lang="en-US"/>
              <a:pPr>
                <a:defRPr/>
              </a:pPr>
              <a:t>12/28/2018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A3F3D36-5412-4A7E-8E02-7E07DC6C36C6}" type="slidenum">
              <a:rPr lang="en-IN" altLang="en-US">
                <a:solidFill>
                  <a:srgbClr val="9B9A98"/>
                </a:solidFill>
              </a:rPr>
              <a:pPr eaLnBrk="1" hangingPunct="1"/>
              <a:t>6</a:t>
            </a:fld>
            <a:endParaRPr lang="en-IN" altLang="en-US">
              <a:solidFill>
                <a:srgbClr val="9B9A98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vignan university</a:t>
            </a:r>
          </a:p>
        </p:txBody>
      </p:sp>
      <p:pic>
        <p:nvPicPr>
          <p:cNvPr id="122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43063" y="1312863"/>
            <a:ext cx="5143500" cy="5006975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smtClean="0"/>
              <a:t>Segment Registers</a:t>
            </a:r>
            <a:endParaRPr lang="en-IN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420624" indent="-384048" eaLnBrk="1" fontAlgn="auto" hangingPunct="1">
              <a:spcBef>
                <a:spcPts val="0"/>
              </a:spcBef>
              <a:spcAft>
                <a:spcPts val="1800"/>
              </a:spcAft>
              <a:buFont typeface="Wingdings 2"/>
              <a:buChar char=""/>
              <a:defRPr/>
            </a:pPr>
            <a:r>
              <a:rPr lang="en-US" dirty="0" smtClean="0"/>
              <a:t>How is a 20-bit address obtained if there are only 16-bit registers?</a:t>
            </a:r>
          </a:p>
          <a:p>
            <a:pPr marL="420624" indent="-384048" eaLnBrk="1" fontAlgn="auto" hangingPunct="1">
              <a:spcBef>
                <a:spcPts val="0"/>
              </a:spcBef>
              <a:spcAft>
                <a:spcPts val="1800"/>
              </a:spcAft>
              <a:buFont typeface="Wingdings 2"/>
              <a:buChar char=""/>
              <a:defRPr/>
            </a:pPr>
            <a:r>
              <a:rPr lang="en-US" dirty="0" smtClean="0"/>
              <a:t>The answer lies in the next few slides.</a:t>
            </a:r>
          </a:p>
          <a:p>
            <a:pPr marL="420624" indent="-384048" eaLnBrk="1" fontAlgn="auto" hangingPunct="1">
              <a:spcBef>
                <a:spcPts val="0"/>
              </a:spcBef>
              <a:spcAft>
                <a:spcPts val="1800"/>
              </a:spcAft>
              <a:buFont typeface="Wingdings 2"/>
              <a:buChar char=""/>
              <a:defRPr/>
            </a:pPr>
            <a:r>
              <a:rPr lang="en-US" dirty="0" smtClean="0"/>
              <a:t>The 20-bit address of a byte is called its </a:t>
            </a:r>
            <a:r>
              <a:rPr lang="en-US" b="1" dirty="0" smtClean="0"/>
              <a:t>Physical Address</a:t>
            </a:r>
            <a:r>
              <a:rPr lang="en-US" dirty="0" smtClean="0"/>
              <a:t>.</a:t>
            </a:r>
          </a:p>
          <a:p>
            <a:pPr marL="420624" indent="-384048" eaLnBrk="1" fontAlgn="auto" hangingPunct="1">
              <a:spcBef>
                <a:spcPts val="0"/>
              </a:spcBef>
              <a:spcAft>
                <a:spcPts val="1800"/>
              </a:spcAft>
              <a:buFont typeface="Wingdings 2"/>
              <a:buChar char=""/>
              <a:defRPr/>
            </a:pPr>
            <a:r>
              <a:rPr lang="en-US" dirty="0" smtClean="0"/>
              <a:t>But, it is specified as a </a:t>
            </a:r>
            <a:r>
              <a:rPr lang="en-US" b="1" dirty="0" smtClean="0"/>
              <a:t>Logical Address</a:t>
            </a:r>
            <a:r>
              <a:rPr lang="en-US" dirty="0" smtClean="0"/>
              <a:t>.</a:t>
            </a:r>
          </a:p>
          <a:p>
            <a:pPr marL="420624" indent="-384048" eaLnBrk="1" fontAlgn="auto" hangingPunct="1">
              <a:spcBef>
                <a:spcPts val="0"/>
              </a:spcBef>
              <a:spcAft>
                <a:spcPts val="1800"/>
              </a:spcAft>
              <a:buFont typeface="Wingdings 2"/>
              <a:buChar char=""/>
              <a:defRPr/>
            </a:pPr>
            <a:r>
              <a:rPr lang="en-US" dirty="0" smtClean="0"/>
              <a:t>Logical address is in the form of:</a:t>
            </a:r>
          </a:p>
          <a:p>
            <a:pPr marL="722376" lvl="1" indent="-274320" algn="ctr" eaLnBrk="1" fontAlgn="auto" hangingPunct="1">
              <a:spcBef>
                <a:spcPts val="0"/>
              </a:spcBef>
              <a:spcAft>
                <a:spcPts val="1800"/>
              </a:spcAft>
              <a:buFont typeface="Wingdings 2" panose="05020102010507070707" pitchFamily="18" charset="2"/>
              <a:buNone/>
              <a:defRPr/>
            </a:pPr>
            <a:r>
              <a:rPr lang="en-US" b="1" dirty="0" smtClean="0"/>
              <a:t>Base Address : Offset</a:t>
            </a:r>
          </a:p>
          <a:p>
            <a:pPr marL="420624" indent="-384048" eaLnBrk="1" fontAlgn="auto" hangingPunct="1">
              <a:spcBef>
                <a:spcPts val="0"/>
              </a:spcBef>
              <a:spcAft>
                <a:spcPts val="1800"/>
              </a:spcAft>
              <a:buFont typeface="Wingdings 2"/>
              <a:buChar char=""/>
              <a:defRPr/>
            </a:pPr>
            <a:r>
              <a:rPr lang="en-US" dirty="0" smtClean="0"/>
              <a:t>Offset is the displacement of the memory location from the starting location of the segment.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28AEF7D-EEEA-4683-A54A-36DA6B4A6584}" type="datetime1">
              <a:rPr lang="en-US"/>
              <a:pPr>
                <a:defRPr/>
              </a:pPr>
              <a:t>12/28/2018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BE665A5-AE41-4A33-A03E-44F825D136E7}" type="slidenum">
              <a:rPr lang="en-IN" altLang="en-US">
                <a:solidFill>
                  <a:srgbClr val="9B9A98"/>
                </a:solidFill>
              </a:rPr>
              <a:pPr eaLnBrk="1" hangingPunct="1"/>
              <a:t>7</a:t>
            </a:fld>
            <a:endParaRPr lang="en-IN" altLang="en-US">
              <a:solidFill>
                <a:srgbClr val="9B9A98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vignan university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smtClean="0"/>
              <a:t>Example</a:t>
            </a:r>
            <a:endParaRPr lang="en-IN" altLang="en-US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spcAft>
                <a:spcPts val="1800"/>
              </a:spcAft>
            </a:pPr>
            <a:r>
              <a:rPr lang="en-US" altLang="en-US" smtClean="0"/>
              <a:t>The value of Data Segment Register (DS) is 2222 H.</a:t>
            </a:r>
          </a:p>
          <a:p>
            <a:pPr eaLnBrk="1" hangingPunct="1">
              <a:spcBef>
                <a:spcPct val="0"/>
              </a:spcBef>
              <a:spcAft>
                <a:spcPts val="1800"/>
              </a:spcAft>
            </a:pPr>
            <a:r>
              <a:rPr lang="en-US" altLang="en-US" smtClean="0"/>
              <a:t>To convert this 16-bit address into 20-bit, the BIU appends 0H to the LSBs of the address.</a:t>
            </a:r>
          </a:p>
          <a:p>
            <a:pPr eaLnBrk="1" hangingPunct="1">
              <a:spcBef>
                <a:spcPct val="0"/>
              </a:spcBef>
              <a:spcAft>
                <a:spcPts val="1800"/>
              </a:spcAft>
            </a:pPr>
            <a:r>
              <a:rPr lang="en-US" altLang="en-US" smtClean="0"/>
              <a:t>After appending, the starting address of the Data Segment becomes 22220H.</a:t>
            </a:r>
            <a:endParaRPr lang="en-I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CCF0D9A-B41E-4FAA-9D1C-D9B8CC6D187A}" type="datetime1">
              <a:rPr lang="en-US"/>
              <a:pPr>
                <a:defRPr/>
              </a:pPr>
              <a:t>12/28/2018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0DF2C28-E667-4868-979E-2BC8A55D5818}" type="slidenum">
              <a:rPr lang="en-IN" altLang="en-US">
                <a:solidFill>
                  <a:srgbClr val="9B9A98"/>
                </a:solidFill>
              </a:rPr>
              <a:pPr eaLnBrk="1" hangingPunct="1"/>
              <a:t>8</a:t>
            </a:fld>
            <a:endParaRPr lang="en-IN" altLang="en-US">
              <a:solidFill>
                <a:srgbClr val="9B9A98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vignan university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smtClean="0"/>
              <a:t>Example (Contd.)</a:t>
            </a:r>
            <a:endParaRPr lang="en-IN" altLang="en-US" smtClean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spcAft>
                <a:spcPts val="1800"/>
              </a:spcAft>
            </a:pPr>
            <a:r>
              <a:rPr lang="en-US" altLang="en-US" smtClean="0"/>
              <a:t>If the data at any location has a logical address specified as:</a:t>
            </a:r>
          </a:p>
          <a:p>
            <a:pPr lvl="1" indent="-382588" algn="ctr" eaLnBrk="1" hangingPunct="1">
              <a:spcBef>
                <a:spcPct val="0"/>
              </a:spcBef>
              <a:spcAft>
                <a:spcPts val="1800"/>
              </a:spcAft>
              <a:buFont typeface="Wingdings 2" panose="05020102010507070707" pitchFamily="18" charset="2"/>
              <a:buNone/>
            </a:pPr>
            <a:r>
              <a:rPr lang="en-US" altLang="en-US" smtClean="0"/>
              <a:t>2222 H : 0016 H</a:t>
            </a:r>
          </a:p>
          <a:p>
            <a:pPr eaLnBrk="1" hangingPunct="1">
              <a:spcBef>
                <a:spcPct val="0"/>
              </a:spcBef>
              <a:spcAft>
                <a:spcPts val="1800"/>
              </a:spcAft>
            </a:pPr>
            <a:r>
              <a:rPr lang="en-US" altLang="en-US" smtClean="0"/>
              <a:t>Then, the number 0016 H is the offset.</a:t>
            </a:r>
          </a:p>
          <a:p>
            <a:pPr eaLnBrk="1" hangingPunct="1">
              <a:spcBef>
                <a:spcPct val="0"/>
              </a:spcBef>
              <a:spcAft>
                <a:spcPts val="1800"/>
              </a:spcAft>
            </a:pPr>
            <a:r>
              <a:rPr lang="en-US" altLang="en-US" smtClean="0"/>
              <a:t>2222 H is the value of DS.</a:t>
            </a:r>
            <a:endParaRPr lang="en-I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2D5CC2A-588F-4585-A34C-BB9E343961F5}" type="datetime1">
              <a:rPr lang="en-US"/>
              <a:pPr>
                <a:defRPr/>
              </a:pPr>
              <a:t>12/28/2018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72B8F2D-14E5-4010-849C-D7E45AC571C8}" type="slidenum">
              <a:rPr lang="en-IN" altLang="en-US">
                <a:solidFill>
                  <a:srgbClr val="9B9A98"/>
                </a:solidFill>
              </a:rPr>
              <a:pPr eaLnBrk="1" hangingPunct="1"/>
              <a:t>9</a:t>
            </a:fld>
            <a:endParaRPr lang="en-IN" altLang="en-US">
              <a:solidFill>
                <a:srgbClr val="9B9A98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vignan university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255</TotalTime>
  <Words>758</Words>
  <Application>Microsoft Office PowerPoint</Application>
  <PresentationFormat>On-screen Show (4:3)</PresentationFormat>
  <Paragraphs>162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Franklin Gothic Book</vt:lpstr>
      <vt:lpstr>Wingdings 2</vt:lpstr>
      <vt:lpstr>Technic</vt:lpstr>
      <vt:lpstr>Memory Segmentation of Intel 8086</vt:lpstr>
      <vt:lpstr>Memory Segmentation</vt:lpstr>
      <vt:lpstr>Memory Segmentation</vt:lpstr>
      <vt:lpstr>Memory Segmentation</vt:lpstr>
      <vt:lpstr>Segment Registers</vt:lpstr>
      <vt:lpstr>Segment Registers</vt:lpstr>
      <vt:lpstr>Segment Registers</vt:lpstr>
      <vt:lpstr>Example</vt:lpstr>
      <vt:lpstr>Example (Contd.)</vt:lpstr>
      <vt:lpstr>Example (Contd.)</vt:lpstr>
      <vt:lpstr>Example (Contd.)</vt:lpstr>
      <vt:lpstr>Example (Contd.)</vt:lpstr>
      <vt:lpstr>Max. Size of Segment</vt:lpstr>
      <vt:lpstr>Where to Look for the Offset</vt:lpstr>
      <vt:lpstr>Question</vt:lpstr>
      <vt:lpstr>Solution</vt:lpstr>
      <vt:lpstr>PowerPoint Presentation</vt:lpstr>
    </vt:vector>
  </TitlesOfParts>
  <Company>PCTE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 Segmentation of Intel 8086</dc:title>
  <dc:creator>Gursharan Singh Tatla</dc:creator>
  <cp:lastModifiedBy>Admin</cp:lastModifiedBy>
  <cp:revision>38</cp:revision>
  <dcterms:created xsi:type="dcterms:W3CDTF">2010-10-06T09:30:13Z</dcterms:created>
  <dcterms:modified xsi:type="dcterms:W3CDTF">2018-12-28T03:23:08Z</dcterms:modified>
</cp:coreProperties>
</file>