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10" r:id="rId53"/>
    <p:sldId id="308" r:id="rId54"/>
    <p:sldId id="309"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24" autoAdjust="0"/>
  </p:normalViewPr>
  <p:slideViewPr>
    <p:cSldViewPr>
      <p:cViewPr varScale="1">
        <p:scale>
          <a:sx n="69" d="100"/>
          <a:sy n="69" d="100"/>
        </p:scale>
        <p:origin x="-14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5CE836-667E-42DF-B9EF-A177762963A8}" type="datetimeFigureOut">
              <a:rPr lang="en-US" smtClean="0"/>
              <a:pPr/>
              <a:t>11/24/2018</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it-IT" smtClean="0"/>
              <a:t>K VIJAYA VADHAN ASSOCIATE PROFESSOR</a:t>
            </a:r>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F13009-C479-491C-988C-0BC397C8503F}" type="slidenum">
              <a:rPr lang="en-IN" smtClean="0"/>
              <a:pPr/>
              <a:t>‹#›</a:t>
            </a:fld>
            <a:endParaRPr lang="en-IN"/>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24A691-33E2-4CFA-8E65-FD033E9552AE}" type="datetimeFigureOut">
              <a:rPr lang="en-US" smtClean="0"/>
              <a:pPr/>
              <a:t>11/24/2018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it-IT" smtClean="0"/>
              <a:t>K VIJAYA VADHAN ASSOCIATE PROFESSOR</a:t>
            </a: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EC60DD-E595-4C72-A81E-9299C530914A}" type="slidenum">
              <a:rPr lang="en-IN" smtClean="0"/>
              <a:pPr/>
              <a:t>‹#›</a:t>
            </a:fld>
            <a:endParaRPr lang="en-IN"/>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BDEC60DD-E595-4C72-A81E-9299C530914A}" type="slidenum">
              <a:rPr lang="en-IN" smtClean="0"/>
              <a:pPr/>
              <a:t>11</a:t>
            </a:fld>
            <a:endParaRPr lang="en-IN"/>
          </a:p>
        </p:txBody>
      </p:sp>
      <p:sp>
        <p:nvSpPr>
          <p:cNvPr id="5" name="Footer Placeholder 4"/>
          <p:cNvSpPr>
            <a:spLocks noGrp="1"/>
          </p:cNvSpPr>
          <p:nvPr>
            <p:ph type="ftr" sz="quarter" idx="11"/>
          </p:nvPr>
        </p:nvSpPr>
        <p:spPr/>
        <p:txBody>
          <a:bodyPr/>
          <a:lstStyle/>
          <a:p>
            <a:r>
              <a:rPr lang="it-IT" smtClean="0"/>
              <a:t>K VIJAYA VADHAN ASSOCIATE PROFESSOR</a:t>
            </a:r>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AFD169-2E50-4B89-B697-D40DD7899C97}" type="datetime1">
              <a:rPr lang="en-US" smtClean="0"/>
              <a:pPr/>
              <a:t>11/24/2018</a:t>
            </a:fld>
            <a:endParaRPr lang="en-US"/>
          </a:p>
        </p:txBody>
      </p:sp>
      <p:sp>
        <p:nvSpPr>
          <p:cNvPr id="5" name="Footer Placeholder 4"/>
          <p:cNvSpPr>
            <a:spLocks noGrp="1"/>
          </p:cNvSpPr>
          <p:nvPr>
            <p:ph type="ftr" sz="quarter" idx="11"/>
          </p:nvPr>
        </p:nvSpPr>
        <p:spPr/>
        <p:txBody>
          <a:bodyPr/>
          <a:lstStyle/>
          <a:p>
            <a:r>
              <a:rPr lang="it-IT" smtClean="0"/>
              <a:t>K VIJAYA VADHAN ASSOCIATE PROFESSOR</a:t>
            </a:r>
            <a:endParaRPr lang="en-US"/>
          </a:p>
        </p:txBody>
      </p:sp>
      <p:sp>
        <p:nvSpPr>
          <p:cNvPr id="6" name="Slide Number Placeholder 5"/>
          <p:cNvSpPr>
            <a:spLocks noGrp="1"/>
          </p:cNvSpPr>
          <p:nvPr>
            <p:ph type="sldNum" sz="quarter" idx="12"/>
          </p:nvPr>
        </p:nvSpPr>
        <p:spPr/>
        <p:txBody>
          <a:bodyPr/>
          <a:lstStyle/>
          <a:p>
            <a:fld id="{C34E8CA3-1E10-462D-932A-559BB5B50DA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CA4835-BBEF-48AE-AB8F-C9C0ACEABC1D}" type="datetime1">
              <a:rPr lang="en-US" smtClean="0"/>
              <a:pPr/>
              <a:t>11/24/2018</a:t>
            </a:fld>
            <a:endParaRPr lang="en-US"/>
          </a:p>
        </p:txBody>
      </p:sp>
      <p:sp>
        <p:nvSpPr>
          <p:cNvPr id="5" name="Footer Placeholder 4"/>
          <p:cNvSpPr>
            <a:spLocks noGrp="1"/>
          </p:cNvSpPr>
          <p:nvPr>
            <p:ph type="ftr" sz="quarter" idx="11"/>
          </p:nvPr>
        </p:nvSpPr>
        <p:spPr/>
        <p:txBody>
          <a:bodyPr/>
          <a:lstStyle/>
          <a:p>
            <a:r>
              <a:rPr lang="it-IT" smtClean="0"/>
              <a:t>K VIJAYA VADHAN ASSOCIATE PROFESSOR</a:t>
            </a:r>
            <a:endParaRPr lang="en-US"/>
          </a:p>
        </p:txBody>
      </p:sp>
      <p:sp>
        <p:nvSpPr>
          <p:cNvPr id="6" name="Slide Number Placeholder 5"/>
          <p:cNvSpPr>
            <a:spLocks noGrp="1"/>
          </p:cNvSpPr>
          <p:nvPr>
            <p:ph type="sldNum" sz="quarter" idx="12"/>
          </p:nvPr>
        </p:nvSpPr>
        <p:spPr/>
        <p:txBody>
          <a:bodyPr/>
          <a:lstStyle/>
          <a:p>
            <a:fld id="{C34E8CA3-1E10-462D-932A-559BB5B50DA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78385-7628-445A-A48B-35DC21074A24}" type="datetime1">
              <a:rPr lang="en-US" smtClean="0"/>
              <a:pPr/>
              <a:t>11/24/2018</a:t>
            </a:fld>
            <a:endParaRPr lang="en-US"/>
          </a:p>
        </p:txBody>
      </p:sp>
      <p:sp>
        <p:nvSpPr>
          <p:cNvPr id="5" name="Footer Placeholder 4"/>
          <p:cNvSpPr>
            <a:spLocks noGrp="1"/>
          </p:cNvSpPr>
          <p:nvPr>
            <p:ph type="ftr" sz="quarter" idx="11"/>
          </p:nvPr>
        </p:nvSpPr>
        <p:spPr/>
        <p:txBody>
          <a:bodyPr/>
          <a:lstStyle/>
          <a:p>
            <a:r>
              <a:rPr lang="it-IT" smtClean="0"/>
              <a:t>K VIJAYA VADHAN ASSOCIATE PROFESSOR</a:t>
            </a:r>
            <a:endParaRPr lang="en-US"/>
          </a:p>
        </p:txBody>
      </p:sp>
      <p:sp>
        <p:nvSpPr>
          <p:cNvPr id="6" name="Slide Number Placeholder 5"/>
          <p:cNvSpPr>
            <a:spLocks noGrp="1"/>
          </p:cNvSpPr>
          <p:nvPr>
            <p:ph type="sldNum" sz="quarter" idx="12"/>
          </p:nvPr>
        </p:nvSpPr>
        <p:spPr/>
        <p:txBody>
          <a:bodyPr/>
          <a:lstStyle/>
          <a:p>
            <a:fld id="{C34E8CA3-1E10-462D-932A-559BB5B50DA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C0566A-EC1A-4EB0-88D8-370271554DA8}" type="datetime1">
              <a:rPr lang="en-US" smtClean="0"/>
              <a:pPr/>
              <a:t>11/24/2018</a:t>
            </a:fld>
            <a:endParaRPr lang="en-US"/>
          </a:p>
        </p:txBody>
      </p:sp>
      <p:sp>
        <p:nvSpPr>
          <p:cNvPr id="5" name="Footer Placeholder 4"/>
          <p:cNvSpPr>
            <a:spLocks noGrp="1"/>
          </p:cNvSpPr>
          <p:nvPr>
            <p:ph type="ftr" sz="quarter" idx="11"/>
          </p:nvPr>
        </p:nvSpPr>
        <p:spPr/>
        <p:txBody>
          <a:bodyPr/>
          <a:lstStyle/>
          <a:p>
            <a:r>
              <a:rPr lang="it-IT" smtClean="0"/>
              <a:t>K VIJAYA VADHAN ASSOCIATE PROFESSOR</a:t>
            </a:r>
            <a:endParaRPr lang="en-US"/>
          </a:p>
        </p:txBody>
      </p:sp>
      <p:sp>
        <p:nvSpPr>
          <p:cNvPr id="6" name="Slide Number Placeholder 5"/>
          <p:cNvSpPr>
            <a:spLocks noGrp="1"/>
          </p:cNvSpPr>
          <p:nvPr>
            <p:ph type="sldNum" sz="quarter" idx="12"/>
          </p:nvPr>
        </p:nvSpPr>
        <p:spPr/>
        <p:txBody>
          <a:bodyPr/>
          <a:lstStyle/>
          <a:p>
            <a:fld id="{C34E8CA3-1E10-462D-932A-559BB5B50DA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CFFD13-602F-4155-9C05-F764442240BE}" type="datetime1">
              <a:rPr lang="en-US" smtClean="0"/>
              <a:pPr/>
              <a:t>11/24/2018</a:t>
            </a:fld>
            <a:endParaRPr lang="en-US"/>
          </a:p>
        </p:txBody>
      </p:sp>
      <p:sp>
        <p:nvSpPr>
          <p:cNvPr id="5" name="Footer Placeholder 4"/>
          <p:cNvSpPr>
            <a:spLocks noGrp="1"/>
          </p:cNvSpPr>
          <p:nvPr>
            <p:ph type="ftr" sz="quarter" idx="11"/>
          </p:nvPr>
        </p:nvSpPr>
        <p:spPr/>
        <p:txBody>
          <a:bodyPr/>
          <a:lstStyle/>
          <a:p>
            <a:r>
              <a:rPr lang="it-IT" smtClean="0"/>
              <a:t>K VIJAYA VADHAN ASSOCIATE PROFESSOR</a:t>
            </a:r>
            <a:endParaRPr lang="en-US"/>
          </a:p>
        </p:txBody>
      </p:sp>
      <p:sp>
        <p:nvSpPr>
          <p:cNvPr id="6" name="Slide Number Placeholder 5"/>
          <p:cNvSpPr>
            <a:spLocks noGrp="1"/>
          </p:cNvSpPr>
          <p:nvPr>
            <p:ph type="sldNum" sz="quarter" idx="12"/>
          </p:nvPr>
        </p:nvSpPr>
        <p:spPr/>
        <p:txBody>
          <a:bodyPr/>
          <a:lstStyle/>
          <a:p>
            <a:fld id="{C34E8CA3-1E10-462D-932A-559BB5B50DA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1739CC-5F24-4663-9FCB-F93CDDD50413}" type="datetime1">
              <a:rPr lang="en-US" smtClean="0"/>
              <a:pPr/>
              <a:t>11/24/2018</a:t>
            </a:fld>
            <a:endParaRPr lang="en-US"/>
          </a:p>
        </p:txBody>
      </p:sp>
      <p:sp>
        <p:nvSpPr>
          <p:cNvPr id="6" name="Footer Placeholder 5"/>
          <p:cNvSpPr>
            <a:spLocks noGrp="1"/>
          </p:cNvSpPr>
          <p:nvPr>
            <p:ph type="ftr" sz="quarter" idx="11"/>
          </p:nvPr>
        </p:nvSpPr>
        <p:spPr/>
        <p:txBody>
          <a:bodyPr/>
          <a:lstStyle/>
          <a:p>
            <a:r>
              <a:rPr lang="it-IT" smtClean="0"/>
              <a:t>K VIJAYA VADHAN ASSOCIATE PROFESSOR</a:t>
            </a:r>
            <a:endParaRPr lang="en-US"/>
          </a:p>
        </p:txBody>
      </p:sp>
      <p:sp>
        <p:nvSpPr>
          <p:cNvPr id="7" name="Slide Number Placeholder 6"/>
          <p:cNvSpPr>
            <a:spLocks noGrp="1"/>
          </p:cNvSpPr>
          <p:nvPr>
            <p:ph type="sldNum" sz="quarter" idx="12"/>
          </p:nvPr>
        </p:nvSpPr>
        <p:spPr/>
        <p:txBody>
          <a:bodyPr/>
          <a:lstStyle/>
          <a:p>
            <a:fld id="{C34E8CA3-1E10-462D-932A-559BB5B50DA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0A2D43-ACB3-4BF5-9EBE-C8799851729F}" type="datetime1">
              <a:rPr lang="en-US" smtClean="0"/>
              <a:pPr/>
              <a:t>11/24/2018</a:t>
            </a:fld>
            <a:endParaRPr lang="en-US"/>
          </a:p>
        </p:txBody>
      </p:sp>
      <p:sp>
        <p:nvSpPr>
          <p:cNvPr id="8" name="Footer Placeholder 7"/>
          <p:cNvSpPr>
            <a:spLocks noGrp="1"/>
          </p:cNvSpPr>
          <p:nvPr>
            <p:ph type="ftr" sz="quarter" idx="11"/>
          </p:nvPr>
        </p:nvSpPr>
        <p:spPr/>
        <p:txBody>
          <a:bodyPr/>
          <a:lstStyle/>
          <a:p>
            <a:r>
              <a:rPr lang="it-IT" smtClean="0"/>
              <a:t>K VIJAYA VADHAN ASSOCIATE PROFESSOR</a:t>
            </a:r>
            <a:endParaRPr lang="en-US"/>
          </a:p>
        </p:txBody>
      </p:sp>
      <p:sp>
        <p:nvSpPr>
          <p:cNvPr id="9" name="Slide Number Placeholder 8"/>
          <p:cNvSpPr>
            <a:spLocks noGrp="1"/>
          </p:cNvSpPr>
          <p:nvPr>
            <p:ph type="sldNum" sz="quarter" idx="12"/>
          </p:nvPr>
        </p:nvSpPr>
        <p:spPr/>
        <p:txBody>
          <a:bodyPr/>
          <a:lstStyle/>
          <a:p>
            <a:fld id="{C34E8CA3-1E10-462D-932A-559BB5B50DA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EA8F99-3866-48A8-9F4B-04C5433724A6}" type="datetime1">
              <a:rPr lang="en-US" smtClean="0"/>
              <a:pPr/>
              <a:t>11/24/2018</a:t>
            </a:fld>
            <a:endParaRPr lang="en-US"/>
          </a:p>
        </p:txBody>
      </p:sp>
      <p:sp>
        <p:nvSpPr>
          <p:cNvPr id="4" name="Footer Placeholder 3"/>
          <p:cNvSpPr>
            <a:spLocks noGrp="1"/>
          </p:cNvSpPr>
          <p:nvPr>
            <p:ph type="ftr" sz="quarter" idx="11"/>
          </p:nvPr>
        </p:nvSpPr>
        <p:spPr/>
        <p:txBody>
          <a:bodyPr/>
          <a:lstStyle/>
          <a:p>
            <a:r>
              <a:rPr lang="it-IT" smtClean="0"/>
              <a:t>K VIJAYA VADHAN ASSOCIATE PROFESSOR</a:t>
            </a:r>
            <a:endParaRPr lang="en-US"/>
          </a:p>
        </p:txBody>
      </p:sp>
      <p:sp>
        <p:nvSpPr>
          <p:cNvPr id="5" name="Slide Number Placeholder 4"/>
          <p:cNvSpPr>
            <a:spLocks noGrp="1"/>
          </p:cNvSpPr>
          <p:nvPr>
            <p:ph type="sldNum" sz="quarter" idx="12"/>
          </p:nvPr>
        </p:nvSpPr>
        <p:spPr/>
        <p:txBody>
          <a:bodyPr/>
          <a:lstStyle/>
          <a:p>
            <a:fld id="{C34E8CA3-1E10-462D-932A-559BB5B50DA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6A8474-5902-4585-8C98-4342325754CA}" type="datetime1">
              <a:rPr lang="en-US" smtClean="0"/>
              <a:pPr/>
              <a:t>11/24/2018</a:t>
            </a:fld>
            <a:endParaRPr lang="en-US"/>
          </a:p>
        </p:txBody>
      </p:sp>
      <p:sp>
        <p:nvSpPr>
          <p:cNvPr id="3" name="Footer Placeholder 2"/>
          <p:cNvSpPr>
            <a:spLocks noGrp="1"/>
          </p:cNvSpPr>
          <p:nvPr>
            <p:ph type="ftr" sz="quarter" idx="11"/>
          </p:nvPr>
        </p:nvSpPr>
        <p:spPr/>
        <p:txBody>
          <a:bodyPr/>
          <a:lstStyle/>
          <a:p>
            <a:r>
              <a:rPr lang="it-IT" smtClean="0"/>
              <a:t>K VIJAYA VADHAN ASSOCIATE PROFESSOR</a:t>
            </a:r>
            <a:endParaRPr lang="en-US"/>
          </a:p>
        </p:txBody>
      </p:sp>
      <p:sp>
        <p:nvSpPr>
          <p:cNvPr id="4" name="Slide Number Placeholder 3"/>
          <p:cNvSpPr>
            <a:spLocks noGrp="1"/>
          </p:cNvSpPr>
          <p:nvPr>
            <p:ph type="sldNum" sz="quarter" idx="12"/>
          </p:nvPr>
        </p:nvSpPr>
        <p:spPr/>
        <p:txBody>
          <a:bodyPr/>
          <a:lstStyle/>
          <a:p>
            <a:fld id="{C34E8CA3-1E10-462D-932A-559BB5B50DA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6C900A-6567-4D31-89EB-75A2E946B4A3}" type="datetime1">
              <a:rPr lang="en-US" smtClean="0"/>
              <a:pPr/>
              <a:t>11/24/2018</a:t>
            </a:fld>
            <a:endParaRPr lang="en-US"/>
          </a:p>
        </p:txBody>
      </p:sp>
      <p:sp>
        <p:nvSpPr>
          <p:cNvPr id="6" name="Footer Placeholder 5"/>
          <p:cNvSpPr>
            <a:spLocks noGrp="1"/>
          </p:cNvSpPr>
          <p:nvPr>
            <p:ph type="ftr" sz="quarter" idx="11"/>
          </p:nvPr>
        </p:nvSpPr>
        <p:spPr/>
        <p:txBody>
          <a:bodyPr/>
          <a:lstStyle/>
          <a:p>
            <a:r>
              <a:rPr lang="it-IT" smtClean="0"/>
              <a:t>K VIJAYA VADHAN ASSOCIATE PROFESSOR</a:t>
            </a:r>
            <a:endParaRPr lang="en-US"/>
          </a:p>
        </p:txBody>
      </p:sp>
      <p:sp>
        <p:nvSpPr>
          <p:cNvPr id="7" name="Slide Number Placeholder 6"/>
          <p:cNvSpPr>
            <a:spLocks noGrp="1"/>
          </p:cNvSpPr>
          <p:nvPr>
            <p:ph type="sldNum" sz="quarter" idx="12"/>
          </p:nvPr>
        </p:nvSpPr>
        <p:spPr/>
        <p:txBody>
          <a:bodyPr/>
          <a:lstStyle/>
          <a:p>
            <a:fld id="{C34E8CA3-1E10-462D-932A-559BB5B50DA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6BD9CF-9677-473C-AD63-3F64672ECEFE}" type="datetime1">
              <a:rPr lang="en-US" smtClean="0"/>
              <a:pPr/>
              <a:t>11/24/2018</a:t>
            </a:fld>
            <a:endParaRPr lang="en-US"/>
          </a:p>
        </p:txBody>
      </p:sp>
      <p:sp>
        <p:nvSpPr>
          <p:cNvPr id="6" name="Footer Placeholder 5"/>
          <p:cNvSpPr>
            <a:spLocks noGrp="1"/>
          </p:cNvSpPr>
          <p:nvPr>
            <p:ph type="ftr" sz="quarter" idx="11"/>
          </p:nvPr>
        </p:nvSpPr>
        <p:spPr/>
        <p:txBody>
          <a:bodyPr/>
          <a:lstStyle/>
          <a:p>
            <a:r>
              <a:rPr lang="it-IT" smtClean="0"/>
              <a:t>K VIJAYA VADHAN ASSOCIATE PROFESSOR</a:t>
            </a:r>
            <a:endParaRPr lang="en-US"/>
          </a:p>
        </p:txBody>
      </p:sp>
      <p:sp>
        <p:nvSpPr>
          <p:cNvPr id="7" name="Slide Number Placeholder 6"/>
          <p:cNvSpPr>
            <a:spLocks noGrp="1"/>
          </p:cNvSpPr>
          <p:nvPr>
            <p:ph type="sldNum" sz="quarter" idx="12"/>
          </p:nvPr>
        </p:nvSpPr>
        <p:spPr/>
        <p:txBody>
          <a:bodyPr/>
          <a:lstStyle/>
          <a:p>
            <a:fld id="{C34E8CA3-1E10-462D-932A-559BB5B50DA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0E010F-A4AE-49FE-AC6A-2C967ACA9751}" type="datetime1">
              <a:rPr lang="en-US" smtClean="0"/>
              <a:pPr/>
              <a:t>11/24/2018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smtClean="0"/>
              <a:t>K VIJAYA VADHAN ASSOCIATE PROFESSOR</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4E8CA3-1E10-462D-932A-559BB5B50DA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2514599"/>
          </a:xfrm>
        </p:spPr>
        <p:txBody>
          <a:bodyPr>
            <a:normAutofit/>
          </a:bodyPr>
          <a:lstStyle/>
          <a:p>
            <a:r>
              <a:rPr lang="en-US" sz="6600" b="1" u="sng" dirty="0" smtClean="0">
                <a:solidFill>
                  <a:srgbClr val="00B0F0"/>
                </a:solidFill>
              </a:rPr>
              <a:t>UNIT  4</a:t>
            </a:r>
            <a:endParaRPr lang="en-US" sz="6600" b="1" u="sng" dirty="0">
              <a:solidFill>
                <a:srgbClr val="00B0F0"/>
              </a:solidFill>
            </a:endParaRPr>
          </a:p>
        </p:txBody>
      </p:sp>
      <p:sp>
        <p:nvSpPr>
          <p:cNvPr id="3" name="Subtitle 2"/>
          <p:cNvSpPr>
            <a:spLocks noGrp="1"/>
          </p:cNvSpPr>
          <p:nvPr>
            <p:ph type="subTitle" idx="1"/>
          </p:nvPr>
        </p:nvSpPr>
        <p:spPr>
          <a:xfrm>
            <a:off x="1371600" y="3200400"/>
            <a:ext cx="6400800" cy="1981200"/>
          </a:xfrm>
        </p:spPr>
        <p:txBody>
          <a:bodyPr>
            <a:normAutofit fontScale="92500"/>
          </a:bodyPr>
          <a:lstStyle/>
          <a:p>
            <a:r>
              <a:rPr lang="en-US" sz="6000" b="1" dirty="0" smtClean="0">
                <a:solidFill>
                  <a:srgbClr val="FF0000"/>
                </a:solidFill>
              </a:rPr>
              <a:t>80386 &amp; 80486 MICROPROCESSORS</a:t>
            </a:r>
            <a:endParaRPr lang="en-US" sz="6000" b="1" dirty="0" smtClean="0">
              <a:solidFill>
                <a:srgbClr val="FF0000"/>
              </a:solidFill>
            </a:endParaRPr>
          </a:p>
          <a:p>
            <a:endParaRPr lang="en-US" dirty="0">
              <a:solidFill>
                <a:srgbClr val="FF0000"/>
              </a:solidFill>
            </a:endParaRPr>
          </a:p>
        </p:txBody>
      </p:sp>
      <p:sp>
        <p:nvSpPr>
          <p:cNvPr id="4" name="Footer Placeholder 3"/>
          <p:cNvSpPr>
            <a:spLocks noGrp="1"/>
          </p:cNvSpPr>
          <p:nvPr>
            <p:ph type="ftr" sz="quarter" idx="11"/>
          </p:nvPr>
        </p:nvSpPr>
        <p:spPr/>
        <p:txBody>
          <a:bodyPr/>
          <a:lstStyle/>
          <a:p>
            <a:r>
              <a:rPr lang="it-IT" smtClean="0"/>
              <a:t>K VIJAYA VADHAN ASSOCIATE PROFESSOR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354763"/>
          </a:xfrm>
        </p:spPr>
        <p:txBody>
          <a:bodyPr/>
          <a:lstStyle/>
          <a:p>
            <a:pPr>
              <a:buNone/>
            </a:pPr>
            <a:r>
              <a:rPr lang="en-US" sz="2400" b="1" dirty="0" smtClean="0">
                <a:solidFill>
                  <a:schemeClr val="accent6">
                    <a:lumMod val="75000"/>
                  </a:schemeClr>
                </a:solidFill>
              </a:rPr>
              <a:t>Signal Descriptions of 80386:</a:t>
            </a:r>
            <a:endParaRPr lang="en-US" sz="2400" dirty="0" smtClean="0">
              <a:solidFill>
                <a:schemeClr val="accent6">
                  <a:lumMod val="75000"/>
                </a:schemeClr>
              </a:solidFill>
            </a:endParaRPr>
          </a:p>
          <a:p>
            <a:pPr>
              <a:buNone/>
            </a:pPr>
            <a:r>
              <a:rPr lang="en-US" sz="2400" dirty="0" smtClean="0"/>
              <a:t>     </a:t>
            </a:r>
            <a:r>
              <a:rPr lang="en-US" sz="2400" dirty="0" smtClean="0">
                <a:solidFill>
                  <a:schemeClr val="tx2">
                    <a:lumMod val="60000"/>
                    <a:lumOff val="40000"/>
                  </a:schemeClr>
                </a:solidFill>
              </a:rPr>
              <a:t>It consists of </a:t>
            </a:r>
            <a:r>
              <a:rPr lang="en-US" sz="2400" b="1" dirty="0" smtClean="0">
                <a:solidFill>
                  <a:schemeClr val="tx2">
                    <a:lumMod val="60000"/>
                    <a:lumOff val="40000"/>
                  </a:schemeClr>
                </a:solidFill>
              </a:rPr>
              <a:t>132</a:t>
            </a:r>
            <a:r>
              <a:rPr lang="en-US" sz="2400" dirty="0" smtClean="0">
                <a:solidFill>
                  <a:schemeClr val="tx2">
                    <a:lumMod val="60000"/>
                    <a:lumOff val="40000"/>
                  </a:schemeClr>
                </a:solidFill>
              </a:rPr>
              <a:t> pins or signals or lines</a:t>
            </a:r>
            <a:r>
              <a:rPr lang="en-US" sz="2400" dirty="0" smtClean="0"/>
              <a:t>.</a:t>
            </a:r>
          </a:p>
          <a:p>
            <a:endParaRPr lang="en-US" dirty="0"/>
          </a:p>
        </p:txBody>
      </p:sp>
      <p:pic>
        <p:nvPicPr>
          <p:cNvPr id="4" name="Picture 3"/>
          <p:cNvPicPr/>
          <p:nvPr/>
        </p:nvPicPr>
        <p:blipFill>
          <a:blip r:embed="rId2"/>
          <a:srcRect/>
          <a:stretch>
            <a:fillRect/>
          </a:stretch>
        </p:blipFill>
        <p:spPr bwMode="auto">
          <a:xfrm>
            <a:off x="0" y="838200"/>
            <a:ext cx="9144000" cy="60198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it-IT" smtClean="0"/>
              <a:t>K VIJAYA VADHAN ASSOCIATE PROFESSOR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3">
                                            <p:txEl>
                                              <p:pRg st="0" end="0"/>
                                            </p:txEl>
                                          </p:spTgt>
                                        </p:tgtEl>
                                        <p:attrNameLst>
                                          <p:attrName>ppt_w</p:attrName>
                                        </p:attrNameLst>
                                      </p:cBhvr>
                                    </p:anim>
                                    <p:anim by="(#ppt_w*0.50)" calcmode="lin" valueType="num">
                                      <p:cBhvr>
                                        <p:cTn id="8" dur="500" decel="50000" autoRev="1" fill="hold">
                                          <p:stCondLst>
                                            <p:cond delay="0"/>
                                          </p:stCondLst>
                                        </p:cTn>
                                        <p:tgtEl>
                                          <p:spTgt spid="3">
                                            <p:txEl>
                                              <p:pRg st="0" end="0"/>
                                            </p:txEl>
                                          </p:spTgt>
                                        </p:tgtEl>
                                        <p:attrNameLst>
                                          <p:attrName>ppt_x</p:attrName>
                                        </p:attrNameLst>
                                      </p:cBhvr>
                                    </p:anim>
                                    <p:anim from="(-#ppt_h/2)" to="(#ppt_y)" calcmode="lin" valueType="num">
                                      <p:cBhvr>
                                        <p:cTn id="9" dur="1000" fill="hold">
                                          <p:stCondLst>
                                            <p:cond delay="0"/>
                                          </p:stCondLst>
                                        </p:cTn>
                                        <p:tgtEl>
                                          <p:spTgt spid="3">
                                            <p:txEl>
                                              <p:pRg st="0" end="0"/>
                                            </p:txEl>
                                          </p:spTgt>
                                        </p:tgtEl>
                                        <p:attrNameLst>
                                          <p:attrName>ppt_y</p:attrName>
                                        </p:attrNameLst>
                                      </p:cBhvr>
                                    </p:anim>
                                    <p:animRot by="21600000">
                                      <p:cBhvr>
                                        <p:cTn id="10" dur="1000" fill="hold">
                                          <p:stCondLst>
                                            <p:cond delay="0"/>
                                          </p:stCondLst>
                                        </p:cTn>
                                        <p:tgtEl>
                                          <p:spTgt spid="3">
                                            <p:txEl>
                                              <p:pRg st="0" end="0"/>
                                            </p:txEl>
                                          </p:spTgt>
                                        </p:tgtEl>
                                        <p:attrNameLst>
                                          <p:attrName>r</p:attrName>
                                        </p:attrNameLst>
                                      </p:cBhvr>
                                    </p:animRot>
                                  </p:childTnLst>
                                </p:cTn>
                              </p:par>
                              <p:par>
                                <p:cTn id="11" presetID="4" presetClass="entr" presetSubtype="16"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ox(in)">
                                      <p:cBhvr>
                                        <p:cTn id="13" dur="500"/>
                                        <p:tgtEl>
                                          <p:spTgt spid="3">
                                            <p:txEl>
                                              <p:pRg st="1" end="1"/>
                                            </p:txEl>
                                          </p:spTgt>
                                        </p:tgtEl>
                                      </p:cBhvr>
                                    </p:animEffect>
                                  </p:childTnLst>
                                </p:cTn>
                              </p:par>
                            </p:childTnLst>
                          </p:cTn>
                        </p:par>
                        <p:par>
                          <p:cTn id="14" fill="hold">
                            <p:stCondLst>
                              <p:cond delay="3500"/>
                            </p:stCondLst>
                            <p:childTnLst>
                              <p:par>
                                <p:cTn id="15" presetID="8" presetClass="entr" presetSubtype="16"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amond(in)">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533400" y="457200"/>
            <a:ext cx="8229600" cy="5897563"/>
          </a:xfrm>
        </p:spPr>
        <p:txBody>
          <a:bodyPr>
            <a:normAutofit fontScale="92500" lnSpcReduction="10000"/>
          </a:bodyPr>
          <a:lstStyle/>
          <a:p>
            <a:pPr>
              <a:buNone/>
            </a:pPr>
            <a:r>
              <a:rPr lang="en-US" b="1" u="sng" dirty="0" smtClean="0">
                <a:solidFill>
                  <a:srgbClr val="00B0F0"/>
                </a:solidFill>
              </a:rPr>
              <a:t>Register Organization</a:t>
            </a:r>
          </a:p>
          <a:p>
            <a:pPr>
              <a:buNone/>
            </a:pPr>
            <a:r>
              <a:rPr lang="en-US" b="1" dirty="0" smtClean="0">
                <a:solidFill>
                  <a:srgbClr val="FF0000"/>
                </a:solidFill>
              </a:rPr>
              <a:t>General purpose registers:</a:t>
            </a:r>
            <a:endParaRPr lang="en-US" dirty="0" smtClean="0">
              <a:solidFill>
                <a:srgbClr val="FF0000"/>
              </a:solidFill>
            </a:endParaRPr>
          </a:p>
          <a:p>
            <a:pPr algn="just">
              <a:buFont typeface="Wingdings" pitchFamily="2" charset="2"/>
              <a:buChar char="Ø"/>
            </a:pPr>
            <a:r>
              <a:rPr lang="en-US" sz="2400" dirty="0" smtClean="0">
                <a:solidFill>
                  <a:schemeClr val="tx2">
                    <a:lumMod val="60000"/>
                    <a:lumOff val="40000"/>
                  </a:schemeClr>
                </a:solidFill>
              </a:rPr>
              <a:t>The 80386 has eight 32 - bit general purpose registers which may be used as either 8 bit or 16 bit registers.</a:t>
            </a:r>
          </a:p>
          <a:p>
            <a:pPr algn="just">
              <a:buFont typeface="Wingdings" pitchFamily="2" charset="2"/>
              <a:buChar char="Ø"/>
            </a:pPr>
            <a:r>
              <a:rPr lang="en-US" sz="2400" dirty="0" smtClean="0">
                <a:solidFill>
                  <a:schemeClr val="tx2">
                    <a:lumMod val="60000"/>
                    <a:lumOff val="40000"/>
                  </a:schemeClr>
                </a:solidFill>
              </a:rPr>
              <a:t>A 32 - bit register known as an extended register, is represented by the register name with prefix E. </a:t>
            </a:r>
          </a:p>
          <a:p>
            <a:pPr algn="just">
              <a:buNone/>
            </a:pPr>
            <a:r>
              <a:rPr lang="en-US" sz="2400" b="1" dirty="0" smtClean="0">
                <a:solidFill>
                  <a:schemeClr val="tx2">
                    <a:lumMod val="60000"/>
                    <a:lumOff val="40000"/>
                  </a:schemeClr>
                </a:solidFill>
              </a:rPr>
              <a:t>     Example: -</a:t>
            </a:r>
            <a:r>
              <a:rPr lang="en-US" sz="2400" dirty="0" smtClean="0">
                <a:solidFill>
                  <a:schemeClr val="tx2">
                    <a:lumMod val="60000"/>
                    <a:lumOff val="40000"/>
                  </a:schemeClr>
                </a:solidFill>
              </a:rPr>
              <a:t> A 32 bit register corresponding to AX is EAX, similarly BX is EBX etc.</a:t>
            </a:r>
          </a:p>
          <a:p>
            <a:pPr algn="just">
              <a:buFont typeface="Wingdings" pitchFamily="2" charset="2"/>
              <a:buChar char="Ø"/>
            </a:pPr>
            <a:r>
              <a:rPr lang="en-US" sz="2400" dirty="0" smtClean="0">
                <a:solidFill>
                  <a:schemeClr val="tx2">
                    <a:lumMod val="60000"/>
                    <a:lumOff val="40000"/>
                  </a:schemeClr>
                </a:solidFill>
              </a:rPr>
              <a:t>So the general purpose registers of  80386 are  </a:t>
            </a:r>
          </a:p>
          <a:p>
            <a:pPr algn="just">
              <a:buNone/>
            </a:pPr>
            <a:r>
              <a:rPr lang="en-US" sz="2400" dirty="0" smtClean="0">
                <a:solidFill>
                  <a:schemeClr val="tx2">
                    <a:lumMod val="60000"/>
                    <a:lumOff val="40000"/>
                  </a:schemeClr>
                </a:solidFill>
              </a:rPr>
              <a:t>           EAX,EBX,ECX,EDX,EBP,ESP,ESI and EDI.</a:t>
            </a:r>
          </a:p>
          <a:p>
            <a:pPr algn="just">
              <a:buFont typeface="Wingdings" pitchFamily="2" charset="2"/>
              <a:buChar char="Ø"/>
            </a:pPr>
            <a:r>
              <a:rPr lang="en-US" sz="2400" dirty="0" smtClean="0">
                <a:solidFill>
                  <a:schemeClr val="tx2">
                    <a:lumMod val="60000"/>
                    <a:lumOff val="40000"/>
                  </a:schemeClr>
                </a:solidFill>
              </a:rPr>
              <a:t>BP, SP, SI, DI represents the lower 16 bit of their 32 bit counterparts, and can be used as independent 16 bit registers.</a:t>
            </a:r>
          </a:p>
          <a:p>
            <a:pPr algn="just">
              <a:buFont typeface="Wingdings" pitchFamily="2" charset="2"/>
              <a:buChar char="Ø"/>
            </a:pPr>
            <a:r>
              <a:rPr lang="en-US" sz="2400" dirty="0" smtClean="0">
                <a:solidFill>
                  <a:schemeClr val="tx2">
                    <a:lumMod val="60000"/>
                    <a:lumOff val="40000"/>
                  </a:schemeClr>
                </a:solidFill>
              </a:rPr>
              <a:t>A 16 bit flag register is available along with 32 bit counter part EFLAGS.</a:t>
            </a:r>
          </a:p>
          <a:p>
            <a:pPr algn="just">
              <a:buNone/>
            </a:pPr>
            <a:r>
              <a:rPr lang="en-US" sz="2400" dirty="0" smtClean="0">
                <a:solidFill>
                  <a:schemeClr val="tx2">
                    <a:lumMod val="60000"/>
                    <a:lumOff val="40000"/>
                  </a:schemeClr>
                </a:solidFill>
              </a:rPr>
              <a:t> </a:t>
            </a:r>
          </a:p>
          <a:p>
            <a:pPr>
              <a:buNone/>
            </a:pPr>
            <a:endParaRPr lang="en-US" sz="2400" dirty="0"/>
          </a:p>
        </p:txBody>
      </p:sp>
      <p:sp>
        <p:nvSpPr>
          <p:cNvPr id="3" name="Footer Placeholder 2"/>
          <p:cNvSpPr>
            <a:spLocks noGrp="1"/>
          </p:cNvSpPr>
          <p:nvPr>
            <p:ph type="ftr" sz="quarter" idx="11"/>
          </p:nvPr>
        </p:nvSpPr>
        <p:spPr/>
        <p:txBody>
          <a:bodyPr/>
          <a:lstStyle/>
          <a:p>
            <a:r>
              <a:rPr lang="it-IT" smtClean="0"/>
              <a:t>K VIJAYA VADHAN ASSOCIATE PROFESSOR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fade">
                                      <p:cBhvr>
                                        <p:cTn id="11" dur="2000"/>
                                        <p:tgtEl>
                                          <p:spTgt spid="7">
                                            <p:txEl>
                                              <p:pRg st="1" end="1"/>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2000"/>
                                        <p:tgtEl>
                                          <p:spTgt spid="7">
                                            <p:txEl>
                                              <p:pRg st="2" end="2"/>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2000"/>
                                        <p:tgtEl>
                                          <p:spTgt spid="7">
                                            <p:txEl>
                                              <p:pRg st="3" end="3"/>
                                            </p:tx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fade">
                                      <p:cBhvr>
                                        <p:cTn id="23" dur="2000"/>
                                        <p:tgtEl>
                                          <p:spTgt spid="7">
                                            <p:txEl>
                                              <p:pRg st="4" end="4"/>
                                            </p:txEl>
                                          </p:spTgt>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2000"/>
                                        <p:tgtEl>
                                          <p:spTgt spid="7">
                                            <p:txEl>
                                              <p:pRg st="5" end="5"/>
                                            </p:txEl>
                                          </p:spTgt>
                                        </p:tgtEl>
                                      </p:cBhvr>
                                    </p:animEffect>
                                  </p:childTnLst>
                                </p:cTn>
                              </p:par>
                            </p:childTnLst>
                          </p:cTn>
                        </p:par>
                        <p:par>
                          <p:cTn id="28" fill="hold">
                            <p:stCondLst>
                              <p:cond delay="12000"/>
                            </p:stCondLst>
                            <p:childTnLst>
                              <p:par>
                                <p:cTn id="29" presetID="10" presetClass="entr" presetSubtype="0" fill="hold" grpId="0" nodeType="after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2000"/>
                                        <p:tgtEl>
                                          <p:spTgt spid="7">
                                            <p:txEl>
                                              <p:pRg st="6" end="6"/>
                                            </p:txEl>
                                          </p:spTgt>
                                        </p:tgtEl>
                                      </p:cBhvr>
                                    </p:animEffect>
                                  </p:childTnLst>
                                </p:cTn>
                              </p:par>
                            </p:childTnLst>
                          </p:cTn>
                        </p:par>
                        <p:par>
                          <p:cTn id="32" fill="hold">
                            <p:stCondLst>
                              <p:cond delay="14000"/>
                            </p:stCondLst>
                            <p:childTnLst>
                              <p:par>
                                <p:cTn id="33" presetID="10" presetClass="entr" presetSubtype="0" fill="hold" grpId="0" nodeType="after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animEffect transition="in" filter="fade">
                                      <p:cBhvr>
                                        <p:cTn id="35" dur="2000"/>
                                        <p:tgtEl>
                                          <p:spTgt spid="7">
                                            <p:txEl>
                                              <p:pRg st="7" end="7"/>
                                            </p:txEl>
                                          </p:spTgt>
                                        </p:tgtEl>
                                      </p:cBhvr>
                                    </p:animEffect>
                                  </p:childTnLst>
                                </p:cTn>
                              </p:par>
                            </p:childTnLst>
                          </p:cTn>
                        </p:par>
                        <p:par>
                          <p:cTn id="36" fill="hold">
                            <p:stCondLst>
                              <p:cond delay="16000"/>
                            </p:stCondLst>
                            <p:childTnLst>
                              <p:par>
                                <p:cTn id="37" presetID="10" presetClass="entr" presetSubtype="0" fill="hold" grpId="0" nodeType="after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animEffect transition="in" filter="fade">
                                      <p:cBhvr>
                                        <p:cTn id="39" dur="2000"/>
                                        <p:tgtEl>
                                          <p:spTgt spid="7">
                                            <p:txEl>
                                              <p:pRg st="8" end="8"/>
                                            </p:txEl>
                                          </p:spTgt>
                                        </p:tgtEl>
                                      </p:cBhvr>
                                    </p:animEffect>
                                  </p:childTnLst>
                                </p:cTn>
                              </p:par>
                            </p:childTnLst>
                          </p:cTn>
                        </p:par>
                        <p:par>
                          <p:cTn id="40" fill="hold">
                            <p:stCondLst>
                              <p:cond delay="18000"/>
                            </p:stCondLst>
                            <p:childTnLst>
                              <p:par>
                                <p:cTn id="41" presetID="10" presetClass="entr" presetSubtype="0" fill="hold" grpId="0" nodeType="after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Effect transition="in" filter="fade">
                                      <p:cBhvr>
                                        <p:cTn id="43" dur="20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20000"/>
          </a:bodyPr>
          <a:lstStyle/>
          <a:p>
            <a:pPr>
              <a:buNone/>
            </a:pPr>
            <a:r>
              <a:rPr lang="en-US" sz="4300" b="1" dirty="0" smtClean="0">
                <a:solidFill>
                  <a:srgbClr val="FF0000"/>
                </a:solidFill>
              </a:rPr>
              <a:t>Segment registers :</a:t>
            </a:r>
          </a:p>
          <a:p>
            <a:pPr>
              <a:buNone/>
            </a:pPr>
            <a:endParaRPr lang="en-US" dirty="0" smtClean="0"/>
          </a:p>
          <a:p>
            <a:pPr algn="just"/>
            <a:r>
              <a:rPr lang="en-US" dirty="0" smtClean="0">
                <a:solidFill>
                  <a:schemeClr val="tx2">
                    <a:lumMod val="60000"/>
                    <a:lumOff val="40000"/>
                  </a:schemeClr>
                </a:solidFill>
              </a:rPr>
              <a:t>The six segment registers available in 80386 are CS, SS, DS, ES, FS and GS.</a:t>
            </a:r>
          </a:p>
          <a:p>
            <a:pPr algn="just">
              <a:buNone/>
            </a:pPr>
            <a:r>
              <a:rPr lang="en-US" dirty="0" smtClean="0">
                <a:solidFill>
                  <a:schemeClr val="tx2">
                    <a:lumMod val="60000"/>
                    <a:lumOff val="40000"/>
                  </a:schemeClr>
                </a:solidFill>
              </a:rPr>
              <a:t> </a:t>
            </a:r>
          </a:p>
          <a:p>
            <a:pPr algn="just"/>
            <a:r>
              <a:rPr lang="en-US" dirty="0" smtClean="0">
                <a:solidFill>
                  <a:schemeClr val="tx2">
                    <a:lumMod val="60000"/>
                    <a:lumOff val="40000"/>
                  </a:schemeClr>
                </a:solidFill>
              </a:rPr>
              <a:t>The CS and SS are the code and the stack segment registers respectively, while DS, ES, FS, GS are 4 data segment registers.</a:t>
            </a:r>
          </a:p>
          <a:p>
            <a:pPr algn="just">
              <a:buNone/>
            </a:pPr>
            <a:r>
              <a:rPr lang="en-US" dirty="0" smtClean="0">
                <a:solidFill>
                  <a:schemeClr val="tx2">
                    <a:lumMod val="60000"/>
                    <a:lumOff val="40000"/>
                  </a:schemeClr>
                </a:solidFill>
              </a:rPr>
              <a:t> </a:t>
            </a:r>
          </a:p>
          <a:p>
            <a:pPr algn="just"/>
            <a:r>
              <a:rPr lang="en-US" dirty="0" smtClean="0">
                <a:solidFill>
                  <a:schemeClr val="tx2">
                    <a:lumMod val="60000"/>
                    <a:lumOff val="40000"/>
                  </a:schemeClr>
                </a:solidFill>
              </a:rPr>
              <a:t>A 16 bit instruction pointer IP is available along with 32 bit counterpart EIP.</a:t>
            </a:r>
          </a:p>
          <a:p>
            <a:pPr>
              <a:buNone/>
            </a:pPr>
            <a:r>
              <a:rPr lang="en-US" dirty="0" smtClean="0"/>
              <a:t> </a:t>
            </a:r>
          </a:p>
          <a:p>
            <a:endParaRPr lang="en-US" dirty="0"/>
          </a:p>
        </p:txBody>
      </p:sp>
      <p:sp>
        <p:nvSpPr>
          <p:cNvPr id="4" name="Footer Placeholder 3"/>
          <p:cNvSpPr>
            <a:spLocks noGrp="1"/>
          </p:cNvSpPr>
          <p:nvPr>
            <p:ph type="ftr" sz="quarter" idx="11"/>
          </p:nvPr>
        </p:nvSpPr>
        <p:spPr/>
        <p:txBody>
          <a:bodyPr/>
          <a:lstStyle/>
          <a:p>
            <a:r>
              <a:rPr lang="it-IT" smtClean="0"/>
              <a:t>K VIJAYA VADHAN ASSOCIATE PROFESSOR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2000"/>
                                        <p:tgtEl>
                                          <p:spTgt spid="3">
                                            <p:txEl>
                                              <p:pRg st="2" end="2"/>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2000"/>
                                        <p:tgtEl>
                                          <p:spTgt spid="3">
                                            <p:txEl>
                                              <p:pRg st="3" end="3"/>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2000"/>
                                        <p:tgtEl>
                                          <p:spTgt spid="3">
                                            <p:txEl>
                                              <p:pRg st="5" end="5"/>
                                            </p:txEl>
                                          </p:spTgt>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childTnLst>
                          </p:cTn>
                        </p:par>
                        <p:par>
                          <p:cTn id="28" fill="hold">
                            <p:stCondLst>
                              <p:cond delay="12000"/>
                            </p:stCondLst>
                            <p:childTnLst>
                              <p:par>
                                <p:cTn id="29" presetID="10" presetClass="entr" presetSubtype="0" fill="hold" grpId="0" nodeType="after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609600" y="304800"/>
            <a:ext cx="8000999" cy="6324600"/>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r>
              <a:rPr lang="it-IT" smtClean="0"/>
              <a:t>K VIJAYA VADHAN ASSOCIATE PROFESSOR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sz="3600" b="1" dirty="0" smtClean="0">
                <a:solidFill>
                  <a:schemeClr val="accent2">
                    <a:lumMod val="75000"/>
                  </a:schemeClr>
                </a:solidFill>
              </a:rPr>
              <a:t>Flag register  </a:t>
            </a:r>
            <a:r>
              <a:rPr lang="en-US" dirty="0" smtClean="0">
                <a:solidFill>
                  <a:schemeClr val="accent2">
                    <a:lumMod val="75000"/>
                  </a:schemeClr>
                </a:solidFill>
              </a:rPr>
              <a:t>:</a:t>
            </a:r>
          </a:p>
          <a:p>
            <a:endParaRPr lang="en-US" dirty="0">
              <a:solidFill>
                <a:schemeClr val="accent2">
                  <a:lumMod val="75000"/>
                </a:schemeClr>
              </a:solidFill>
            </a:endParaRPr>
          </a:p>
        </p:txBody>
      </p:sp>
      <p:pic>
        <p:nvPicPr>
          <p:cNvPr id="4" name="Picture 3"/>
          <p:cNvPicPr/>
          <p:nvPr/>
        </p:nvPicPr>
        <p:blipFill>
          <a:blip r:embed="rId2"/>
          <a:srcRect/>
          <a:stretch>
            <a:fillRect/>
          </a:stretch>
        </p:blipFill>
        <p:spPr bwMode="auto">
          <a:xfrm>
            <a:off x="304800" y="2057400"/>
            <a:ext cx="8610600" cy="35052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it-IT" smtClean="0"/>
              <a:t>K VIJAYA VADHAN ASSOCIATE PROFESSOR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par>
                          <p:cTn id="8" fill="hold">
                            <p:stCondLst>
                              <p:cond delay="2000"/>
                            </p:stCondLst>
                            <p:childTnLst>
                              <p:par>
                                <p:cTn id="9" presetID="8"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amond(in)">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accent2">
                    <a:lumMod val="75000"/>
                  </a:schemeClr>
                </a:solidFill>
              </a:rPr>
              <a:t>Flag Register…………..</a:t>
            </a:r>
            <a:endParaRPr lang="en-US" sz="3600" b="1" dirty="0">
              <a:solidFill>
                <a:schemeClr val="accent2">
                  <a:lumMod val="75000"/>
                </a:schemeClr>
              </a:solidFill>
            </a:endParaRPr>
          </a:p>
        </p:txBody>
      </p:sp>
      <p:sp>
        <p:nvSpPr>
          <p:cNvPr id="3" name="Content Placeholder 2"/>
          <p:cNvSpPr>
            <a:spLocks noGrp="1"/>
          </p:cNvSpPr>
          <p:nvPr>
            <p:ph idx="1"/>
          </p:nvPr>
        </p:nvSpPr>
        <p:spPr>
          <a:xfrm>
            <a:off x="457200" y="1295400"/>
            <a:ext cx="8229600" cy="4830763"/>
          </a:xfrm>
        </p:spPr>
        <p:txBody>
          <a:bodyPr>
            <a:normAutofit/>
          </a:bodyPr>
          <a:lstStyle/>
          <a:p>
            <a:pPr>
              <a:buNone/>
            </a:pPr>
            <a:endParaRPr lang="en-US" dirty="0" smtClean="0"/>
          </a:p>
          <a:p>
            <a:pPr algn="just"/>
            <a:r>
              <a:rPr lang="en-US" sz="2800" dirty="0" smtClean="0">
                <a:solidFill>
                  <a:schemeClr val="tx2">
                    <a:lumMod val="60000"/>
                    <a:lumOff val="40000"/>
                  </a:schemeClr>
                </a:solidFill>
              </a:rPr>
              <a:t>The Flag register of 80386 is a 32-bit register.</a:t>
            </a:r>
          </a:p>
          <a:p>
            <a:pPr algn="just"/>
            <a:r>
              <a:rPr lang="en-US" sz="2800" dirty="0" smtClean="0">
                <a:solidFill>
                  <a:schemeClr val="tx2">
                    <a:lumMod val="60000"/>
                    <a:lumOff val="40000"/>
                  </a:schemeClr>
                </a:solidFill>
              </a:rPr>
              <a:t> Out of the 32 bits, Intel has reserved bits D18 to D31, D5 and D3, while D1 is always set at 1.</a:t>
            </a:r>
          </a:p>
          <a:p>
            <a:pPr algn="just"/>
            <a:r>
              <a:rPr lang="en-US" sz="2800" dirty="0" smtClean="0">
                <a:solidFill>
                  <a:schemeClr val="tx2">
                    <a:lumMod val="60000"/>
                    <a:lumOff val="40000"/>
                  </a:schemeClr>
                </a:solidFill>
              </a:rPr>
              <a:t>Two extra new flags are added to the 80286 flag to derive the flag register of 80386.</a:t>
            </a:r>
          </a:p>
          <a:p>
            <a:pPr algn="just"/>
            <a:r>
              <a:rPr lang="en-US" sz="2800" dirty="0" smtClean="0">
                <a:solidFill>
                  <a:schemeClr val="tx2">
                    <a:lumMod val="60000"/>
                    <a:lumOff val="40000"/>
                  </a:schemeClr>
                </a:solidFill>
              </a:rPr>
              <a:t> They are VM and RF flags</a:t>
            </a:r>
            <a:r>
              <a:rPr lang="en-US" dirty="0" smtClean="0">
                <a:solidFill>
                  <a:schemeClr val="tx2">
                    <a:lumMod val="60000"/>
                    <a:lumOff val="40000"/>
                  </a:schemeClr>
                </a:solidFill>
              </a:rPr>
              <a:t>.</a:t>
            </a:r>
          </a:p>
          <a:p>
            <a:endParaRPr lang="en-US" dirty="0">
              <a:solidFill>
                <a:schemeClr val="accent6">
                  <a:lumMod val="75000"/>
                </a:schemeClr>
              </a:solidFill>
            </a:endParaRPr>
          </a:p>
        </p:txBody>
      </p:sp>
      <p:sp>
        <p:nvSpPr>
          <p:cNvPr id="4" name="Footer Placeholder 3"/>
          <p:cNvSpPr>
            <a:spLocks noGrp="1"/>
          </p:cNvSpPr>
          <p:nvPr>
            <p:ph type="ftr" sz="quarter" idx="11"/>
          </p:nvPr>
        </p:nvSpPr>
        <p:spPr/>
        <p:txBody>
          <a:bodyPr/>
          <a:lstStyle/>
          <a:p>
            <a:r>
              <a:rPr lang="it-IT" smtClean="0"/>
              <a:t>K VIJAYA VADHAN ASSOCIATE PROFESSOR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par>
                          <p:cTn id="11" fill="hold">
                            <p:stCondLst>
                              <p:cond delay="2700"/>
                            </p:stCondLst>
                            <p:childTnLst>
                              <p:par>
                                <p:cTn id="12" presetID="10" presetClass="entr" presetSubtype="0" fill="hold" grpId="0"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2000"/>
                                        <p:tgtEl>
                                          <p:spTgt spid="3">
                                            <p:txEl>
                                              <p:pRg st="1" end="1"/>
                                            </p:txEl>
                                          </p:spTgt>
                                        </p:tgtEl>
                                      </p:cBhvr>
                                    </p:animEffect>
                                  </p:childTnLst>
                                </p:cTn>
                              </p:par>
                            </p:childTnLst>
                          </p:cTn>
                        </p:par>
                        <p:par>
                          <p:cTn id="15" fill="hold">
                            <p:stCondLst>
                              <p:cond delay="4700"/>
                            </p:stCondLst>
                            <p:childTnLst>
                              <p:par>
                                <p:cTn id="16" presetID="10" presetClass="entr" presetSubtype="0" fill="hold" grpId="0"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2000"/>
                                        <p:tgtEl>
                                          <p:spTgt spid="3">
                                            <p:txEl>
                                              <p:pRg st="2" end="2"/>
                                            </p:txEl>
                                          </p:spTgt>
                                        </p:tgtEl>
                                      </p:cBhvr>
                                    </p:animEffect>
                                  </p:childTnLst>
                                </p:cTn>
                              </p:par>
                            </p:childTnLst>
                          </p:cTn>
                        </p:par>
                        <p:par>
                          <p:cTn id="19" fill="hold">
                            <p:stCondLst>
                              <p:cond delay="6700"/>
                            </p:stCondLst>
                            <p:childTnLst>
                              <p:par>
                                <p:cTn id="20" presetID="10" presetClass="entr" presetSubtype="0"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par>
                          <p:cTn id="23" fill="hold">
                            <p:stCondLst>
                              <p:cond delay="8700"/>
                            </p:stCondLst>
                            <p:childTnLst>
                              <p:par>
                                <p:cTn id="24" presetID="10" presetClass="entr" presetSubtype="0" fill="hold" grpId="0"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a:bodyPr>
          <a:lstStyle/>
          <a:p>
            <a:pPr algn="just">
              <a:buNone/>
            </a:pPr>
            <a:r>
              <a:rPr lang="en-US" b="1" dirty="0" smtClean="0">
                <a:solidFill>
                  <a:schemeClr val="accent2">
                    <a:lumMod val="75000"/>
                  </a:schemeClr>
                </a:solidFill>
              </a:rPr>
              <a:t>VM - Virtual Mode Flag :</a:t>
            </a:r>
          </a:p>
          <a:p>
            <a:pPr algn="just">
              <a:buNone/>
            </a:pPr>
            <a:endParaRPr lang="en-US" dirty="0" smtClean="0">
              <a:solidFill>
                <a:schemeClr val="accent2">
                  <a:lumMod val="75000"/>
                </a:schemeClr>
              </a:solidFill>
            </a:endParaRPr>
          </a:p>
          <a:p>
            <a:pPr algn="just"/>
            <a:r>
              <a:rPr lang="en-US" sz="2800" dirty="0" smtClean="0">
                <a:solidFill>
                  <a:srgbClr val="00B0F0"/>
                </a:solidFill>
              </a:rPr>
              <a:t>If this flag is set, the 80386 enters the virtual 8086 mode within the protection mode.</a:t>
            </a:r>
          </a:p>
          <a:p>
            <a:pPr algn="just">
              <a:buNone/>
            </a:pPr>
            <a:r>
              <a:rPr lang="en-US" sz="2800" dirty="0" smtClean="0">
                <a:solidFill>
                  <a:srgbClr val="00B0F0"/>
                </a:solidFill>
              </a:rPr>
              <a:t> </a:t>
            </a:r>
          </a:p>
          <a:p>
            <a:pPr algn="just"/>
            <a:r>
              <a:rPr lang="en-US" sz="2800" dirty="0" smtClean="0">
                <a:solidFill>
                  <a:srgbClr val="00B0F0"/>
                </a:solidFill>
              </a:rPr>
              <a:t>This is to be set only when the 80386 is in protected mode. In this mode, if any privileged instruction is executed an exception 13 is generated.</a:t>
            </a:r>
          </a:p>
          <a:p>
            <a:pPr algn="just">
              <a:buNone/>
            </a:pPr>
            <a:r>
              <a:rPr lang="en-US" sz="2800" dirty="0" smtClean="0">
                <a:solidFill>
                  <a:srgbClr val="00B0F0"/>
                </a:solidFill>
              </a:rPr>
              <a:t> </a:t>
            </a:r>
          </a:p>
          <a:p>
            <a:pPr algn="just"/>
            <a:r>
              <a:rPr lang="en-US" sz="2800" dirty="0" smtClean="0">
                <a:solidFill>
                  <a:srgbClr val="00B0F0"/>
                </a:solidFill>
              </a:rPr>
              <a:t>This bit can be set using IRET instruction or any task switch operation only in the protected mode.</a:t>
            </a:r>
          </a:p>
          <a:p>
            <a:pPr>
              <a:buNone/>
            </a:pPr>
            <a:endParaRPr lang="en-US" dirty="0" smtClean="0"/>
          </a:p>
          <a:p>
            <a:endParaRPr lang="en-US" dirty="0"/>
          </a:p>
        </p:txBody>
      </p:sp>
      <p:sp>
        <p:nvSpPr>
          <p:cNvPr id="4" name="Footer Placeholder 3"/>
          <p:cNvSpPr>
            <a:spLocks noGrp="1"/>
          </p:cNvSpPr>
          <p:nvPr>
            <p:ph type="ftr" sz="quarter" idx="11"/>
          </p:nvPr>
        </p:nvSpPr>
        <p:spPr/>
        <p:txBody>
          <a:bodyPr/>
          <a:lstStyle/>
          <a:p>
            <a:r>
              <a:rPr lang="it-IT" smtClean="0"/>
              <a:t>K VIJAYA VADHAN ASSOCIATE PROFESSOR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2000"/>
                                        <p:tgtEl>
                                          <p:spTgt spid="3">
                                            <p:txEl>
                                              <p:pRg st="2" end="2"/>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2000"/>
                                        <p:tgtEl>
                                          <p:spTgt spid="3">
                                            <p:txEl>
                                              <p:pRg st="3" end="3"/>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2000"/>
                                        <p:tgtEl>
                                          <p:spTgt spid="3">
                                            <p:txEl>
                                              <p:pRg st="5" end="5"/>
                                            </p:txEl>
                                          </p:spTgt>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
            <a:ext cx="8305800" cy="6553200"/>
          </a:xfrm>
        </p:spPr>
        <p:txBody>
          <a:bodyPr>
            <a:normAutofit/>
          </a:bodyPr>
          <a:lstStyle/>
          <a:p>
            <a:pPr>
              <a:buNone/>
            </a:pPr>
            <a:endParaRPr lang="en-US" dirty="0" smtClean="0"/>
          </a:p>
          <a:p>
            <a:pPr>
              <a:buNone/>
            </a:pPr>
            <a:r>
              <a:rPr lang="en-US" b="1" dirty="0" smtClean="0">
                <a:solidFill>
                  <a:schemeClr val="accent6">
                    <a:lumMod val="75000"/>
                  </a:schemeClr>
                </a:solidFill>
              </a:rPr>
              <a:t>RF- Resume Flag :</a:t>
            </a:r>
          </a:p>
          <a:p>
            <a:pPr>
              <a:buNone/>
            </a:pPr>
            <a:endParaRPr lang="en-US" dirty="0" smtClean="0">
              <a:solidFill>
                <a:schemeClr val="accent6">
                  <a:lumMod val="75000"/>
                </a:schemeClr>
              </a:solidFill>
            </a:endParaRPr>
          </a:p>
          <a:p>
            <a:pPr algn="just"/>
            <a:r>
              <a:rPr lang="en-US" sz="3000" dirty="0" smtClean="0">
                <a:solidFill>
                  <a:schemeClr val="tx2">
                    <a:lumMod val="60000"/>
                    <a:lumOff val="40000"/>
                  </a:schemeClr>
                </a:solidFill>
              </a:rPr>
              <a:t>This flag is used with the debug register breakpoints. </a:t>
            </a:r>
          </a:p>
          <a:p>
            <a:pPr algn="just"/>
            <a:r>
              <a:rPr lang="en-US" sz="3000" dirty="0" smtClean="0">
                <a:solidFill>
                  <a:schemeClr val="tx2">
                    <a:lumMod val="60000"/>
                    <a:lumOff val="40000"/>
                  </a:schemeClr>
                </a:solidFill>
              </a:rPr>
              <a:t>It is checked at the starting of every instruction cycle and if it is set, any debug fault is ignored during the instruction cycle. </a:t>
            </a:r>
          </a:p>
          <a:p>
            <a:pPr algn="just"/>
            <a:r>
              <a:rPr lang="en-US" sz="3000" dirty="0" smtClean="0">
                <a:solidFill>
                  <a:schemeClr val="tx2">
                    <a:lumMod val="60000"/>
                    <a:lumOff val="40000"/>
                  </a:schemeClr>
                </a:solidFill>
              </a:rPr>
              <a:t>The RF is automatically reset after successful execution of every instruction, except for IRET and POPF instructions</a:t>
            </a:r>
            <a:r>
              <a:rPr lang="en-US" dirty="0" smtClean="0">
                <a:solidFill>
                  <a:schemeClr val="tx2">
                    <a:lumMod val="60000"/>
                    <a:lumOff val="40000"/>
                  </a:schemeClr>
                </a:solidFill>
              </a:rPr>
              <a:t>.</a:t>
            </a:r>
          </a:p>
          <a:p>
            <a:endParaRPr lang="en-US" dirty="0"/>
          </a:p>
        </p:txBody>
      </p:sp>
      <p:sp>
        <p:nvSpPr>
          <p:cNvPr id="4" name="Footer Placeholder 3"/>
          <p:cNvSpPr>
            <a:spLocks noGrp="1"/>
          </p:cNvSpPr>
          <p:nvPr>
            <p:ph type="ftr" sz="quarter" idx="11"/>
          </p:nvPr>
        </p:nvSpPr>
        <p:spPr/>
        <p:txBody>
          <a:bodyPr/>
          <a:lstStyle/>
          <a:p>
            <a:r>
              <a:rPr lang="it-IT" smtClean="0"/>
              <a:t>K VIJAYA VADHAN ASSOCIATE PROFESSOR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2000"/>
                                        <p:tgtEl>
                                          <p:spTgt spid="3">
                                            <p:txEl>
                                              <p:pRg st="3" end="3"/>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2000"/>
                                        <p:tgtEl>
                                          <p:spTgt spid="3">
                                            <p:txEl>
                                              <p:pRg st="4" end="4"/>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5821363"/>
          </a:xfrm>
        </p:spPr>
        <p:txBody>
          <a:bodyPr>
            <a:normAutofit fontScale="92500"/>
          </a:bodyPr>
          <a:lstStyle/>
          <a:p>
            <a:pPr>
              <a:buNone/>
            </a:pPr>
            <a:r>
              <a:rPr lang="en-US" sz="3900" b="1" dirty="0" smtClean="0">
                <a:solidFill>
                  <a:schemeClr val="accent3"/>
                </a:solidFill>
              </a:rPr>
              <a:t>Segment Descriptor Registers :</a:t>
            </a:r>
          </a:p>
          <a:p>
            <a:pPr>
              <a:buNone/>
            </a:pPr>
            <a:endParaRPr lang="en-US" dirty="0" smtClean="0">
              <a:solidFill>
                <a:schemeClr val="accent3"/>
              </a:solidFill>
            </a:endParaRPr>
          </a:p>
          <a:p>
            <a:pPr algn="just"/>
            <a:r>
              <a:rPr lang="en-US" sz="3000" dirty="0" smtClean="0">
                <a:solidFill>
                  <a:schemeClr val="tx2">
                    <a:lumMod val="60000"/>
                    <a:lumOff val="40000"/>
                  </a:schemeClr>
                </a:solidFill>
              </a:rPr>
              <a:t>This registers are not available for programmers, rather they are internally used to store the descriptor information, like attributes, limit and base addresses of segments.</a:t>
            </a:r>
          </a:p>
          <a:p>
            <a:pPr algn="just"/>
            <a:r>
              <a:rPr lang="en-US" sz="3000" dirty="0" smtClean="0">
                <a:solidFill>
                  <a:schemeClr val="tx2">
                    <a:lumMod val="60000"/>
                    <a:lumOff val="40000"/>
                  </a:schemeClr>
                </a:solidFill>
              </a:rPr>
              <a:t>The</a:t>
            </a:r>
            <a:r>
              <a:rPr lang="en-US" sz="3000" dirty="0" smtClean="0"/>
              <a:t> </a:t>
            </a:r>
            <a:r>
              <a:rPr lang="en-US" sz="3000" b="1" dirty="0" smtClean="0">
                <a:solidFill>
                  <a:schemeClr val="accent3"/>
                </a:solidFill>
              </a:rPr>
              <a:t>six segment registers</a:t>
            </a:r>
            <a:r>
              <a:rPr lang="en-US" sz="3000" b="1" dirty="0" smtClean="0">
                <a:solidFill>
                  <a:schemeClr val="tx2">
                    <a:lumMod val="60000"/>
                    <a:lumOff val="40000"/>
                  </a:schemeClr>
                </a:solidFill>
              </a:rPr>
              <a:t>(</a:t>
            </a:r>
            <a:r>
              <a:rPr lang="en-US" sz="3000" b="1" dirty="0" smtClean="0">
                <a:solidFill>
                  <a:schemeClr val="accent3"/>
                </a:solidFill>
              </a:rPr>
              <a:t>CS,DS,ES,FS,GS &amp;SS</a:t>
            </a:r>
            <a:r>
              <a:rPr lang="en-US" sz="3000" b="1" dirty="0" smtClean="0">
                <a:solidFill>
                  <a:schemeClr val="tx2">
                    <a:lumMod val="60000"/>
                    <a:lumOff val="40000"/>
                  </a:schemeClr>
                </a:solidFill>
              </a:rPr>
              <a:t>)</a:t>
            </a:r>
            <a:r>
              <a:rPr lang="en-US" sz="3000" b="1" dirty="0" smtClean="0">
                <a:solidFill>
                  <a:schemeClr val="accent6">
                    <a:lumMod val="75000"/>
                  </a:schemeClr>
                </a:solidFill>
              </a:rPr>
              <a:t> </a:t>
            </a:r>
            <a:r>
              <a:rPr lang="en-US" sz="3000" dirty="0" smtClean="0">
                <a:solidFill>
                  <a:schemeClr val="tx2">
                    <a:lumMod val="60000"/>
                    <a:lumOff val="40000"/>
                  </a:schemeClr>
                </a:solidFill>
              </a:rPr>
              <a:t>have corresponding six 73 bit descriptor registers. </a:t>
            </a:r>
          </a:p>
          <a:p>
            <a:pPr algn="just"/>
            <a:r>
              <a:rPr lang="en-US" sz="3000" dirty="0" smtClean="0">
                <a:solidFill>
                  <a:schemeClr val="tx2">
                    <a:lumMod val="60000"/>
                    <a:lumOff val="40000"/>
                  </a:schemeClr>
                </a:solidFill>
              </a:rPr>
              <a:t>Each of them contains 32 bit base address, 32 bit base limit and 9 bit attributes. </a:t>
            </a:r>
          </a:p>
          <a:p>
            <a:pPr algn="just"/>
            <a:r>
              <a:rPr lang="en-US" sz="3000" dirty="0" smtClean="0">
                <a:solidFill>
                  <a:schemeClr val="tx2">
                    <a:lumMod val="60000"/>
                    <a:lumOff val="40000"/>
                  </a:schemeClr>
                </a:solidFill>
              </a:rPr>
              <a:t>These are automatically loaded when the corresponding segments are loaded with selectors.</a:t>
            </a:r>
          </a:p>
          <a:p>
            <a:pPr>
              <a:buNone/>
            </a:pPr>
            <a:endParaRPr lang="en-US" dirty="0" smtClean="0"/>
          </a:p>
          <a:p>
            <a:endParaRPr lang="en-US" dirty="0"/>
          </a:p>
        </p:txBody>
      </p:sp>
      <p:sp>
        <p:nvSpPr>
          <p:cNvPr id="4" name="Footer Placeholder 3"/>
          <p:cNvSpPr>
            <a:spLocks noGrp="1"/>
          </p:cNvSpPr>
          <p:nvPr>
            <p:ph type="ftr" sz="quarter" idx="11"/>
          </p:nvPr>
        </p:nvSpPr>
        <p:spPr/>
        <p:txBody>
          <a:bodyPr/>
          <a:lstStyle/>
          <a:p>
            <a:r>
              <a:rPr lang="it-IT" smtClean="0"/>
              <a:t>K VIJAYA VADHAN ASSOCIATE PROFESSOR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2000"/>
                                        <p:tgtEl>
                                          <p:spTgt spid="3">
                                            <p:txEl>
                                              <p:pRg st="2" end="2"/>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2000"/>
                                        <p:tgtEl>
                                          <p:spTgt spid="3">
                                            <p:txEl>
                                              <p:pRg st="3" end="3"/>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a:bodyPr>
          <a:lstStyle/>
          <a:p>
            <a:pPr>
              <a:buNone/>
            </a:pPr>
            <a:r>
              <a:rPr lang="en-US" b="1" dirty="0" smtClean="0">
                <a:solidFill>
                  <a:schemeClr val="accent6">
                    <a:lumMod val="75000"/>
                  </a:schemeClr>
                </a:solidFill>
              </a:rPr>
              <a:t>Control Registers :</a:t>
            </a:r>
            <a:endParaRPr lang="en-US" dirty="0" smtClean="0">
              <a:solidFill>
                <a:schemeClr val="accent6">
                  <a:lumMod val="75000"/>
                </a:schemeClr>
              </a:solidFill>
            </a:endParaRPr>
          </a:p>
          <a:p>
            <a:pPr algn="just"/>
            <a:r>
              <a:rPr lang="en-US" sz="2400" dirty="0" smtClean="0">
                <a:solidFill>
                  <a:srgbClr val="0070C0"/>
                </a:solidFill>
              </a:rPr>
              <a:t>The 80386 has three 32 bit control registers CR0, CR2 and CR3 to hold global machine status independent of the executed task. </a:t>
            </a:r>
          </a:p>
          <a:p>
            <a:pPr algn="just"/>
            <a:r>
              <a:rPr lang="en-US" sz="2400" dirty="0" smtClean="0">
                <a:solidFill>
                  <a:srgbClr val="0070C0"/>
                </a:solidFill>
              </a:rPr>
              <a:t>Load and store instructions are available to access these registers.</a:t>
            </a:r>
          </a:p>
          <a:p>
            <a:pPr algn="just"/>
            <a:r>
              <a:rPr lang="en-US" sz="2400" dirty="0" smtClean="0">
                <a:solidFill>
                  <a:srgbClr val="0070C0"/>
                </a:solidFill>
              </a:rPr>
              <a:t>Control register CR</a:t>
            </a:r>
            <a:r>
              <a:rPr lang="en-US" sz="2400" baseline="-25000" dirty="0" smtClean="0">
                <a:solidFill>
                  <a:srgbClr val="0070C0"/>
                </a:solidFill>
              </a:rPr>
              <a:t>1</a:t>
            </a:r>
            <a:r>
              <a:rPr lang="en-US" sz="2400" dirty="0" smtClean="0">
                <a:solidFill>
                  <a:srgbClr val="0070C0"/>
                </a:solidFill>
              </a:rPr>
              <a:t> is reserved for future designed processors by INTEL.</a:t>
            </a:r>
          </a:p>
          <a:p>
            <a:endParaRPr lang="en-US" sz="2400" dirty="0" smtClean="0">
              <a:solidFill>
                <a:srgbClr val="0070C0"/>
              </a:solidFill>
            </a:endParaRPr>
          </a:p>
          <a:p>
            <a:endParaRPr lang="en-US" sz="2400" dirty="0"/>
          </a:p>
        </p:txBody>
      </p:sp>
      <p:grpSp>
        <p:nvGrpSpPr>
          <p:cNvPr id="4" name="Group 6"/>
          <p:cNvGrpSpPr>
            <a:grpSpLocks/>
          </p:cNvGrpSpPr>
          <p:nvPr/>
        </p:nvGrpSpPr>
        <p:grpSpPr bwMode="auto">
          <a:xfrm>
            <a:off x="304800" y="3657600"/>
            <a:ext cx="8655050" cy="2971800"/>
            <a:chOff x="192" y="681"/>
            <a:chExt cx="5452" cy="3495"/>
          </a:xfrm>
        </p:grpSpPr>
        <p:pic>
          <p:nvPicPr>
            <p:cNvPr id="5" name="Picture 3" descr="FG02_011_0135026458"/>
            <p:cNvPicPr preferRelativeResize="0">
              <a:picLocks noChangeArrowheads="1"/>
            </p:cNvPicPr>
            <p:nvPr/>
          </p:nvPicPr>
          <p:blipFill>
            <a:blip r:embed="rId2"/>
            <a:srcRect t="23990" r="23102"/>
            <a:stretch>
              <a:fillRect/>
            </a:stretch>
          </p:blipFill>
          <p:spPr bwMode="auto">
            <a:xfrm>
              <a:off x="192" y="891"/>
              <a:ext cx="5452" cy="3285"/>
            </a:xfrm>
            <a:prstGeom prst="rect">
              <a:avLst/>
            </a:prstGeom>
            <a:noFill/>
            <a:ln w="9525">
              <a:noFill/>
              <a:miter lim="800000"/>
              <a:headEnd/>
              <a:tailEnd/>
            </a:ln>
          </p:spPr>
        </p:pic>
        <p:sp>
          <p:nvSpPr>
            <p:cNvPr id="6" name="Text Box 4"/>
            <p:cNvSpPr txBox="1">
              <a:spLocks noChangeArrowheads="1"/>
            </p:cNvSpPr>
            <p:nvPr/>
          </p:nvSpPr>
          <p:spPr bwMode="auto">
            <a:xfrm>
              <a:off x="4848" y="696"/>
              <a:ext cx="240" cy="231"/>
            </a:xfrm>
            <a:prstGeom prst="rect">
              <a:avLst/>
            </a:prstGeom>
            <a:noFill/>
            <a:ln w="9525">
              <a:noFill/>
              <a:miter lim="800000"/>
              <a:headEnd/>
              <a:tailEnd/>
            </a:ln>
          </p:spPr>
          <p:txBody>
            <a:bodyPr>
              <a:spAutoFit/>
            </a:bodyPr>
            <a:lstStyle/>
            <a:p>
              <a:pPr>
                <a:spcBef>
                  <a:spcPct val="50000"/>
                </a:spcBef>
              </a:pPr>
              <a:r>
                <a:rPr lang="en-US"/>
                <a:t>0</a:t>
              </a:r>
            </a:p>
          </p:txBody>
        </p:sp>
        <p:sp>
          <p:nvSpPr>
            <p:cNvPr id="7" name="Text Box 5"/>
            <p:cNvSpPr txBox="1">
              <a:spLocks noChangeArrowheads="1"/>
            </p:cNvSpPr>
            <p:nvPr/>
          </p:nvSpPr>
          <p:spPr bwMode="auto">
            <a:xfrm>
              <a:off x="192" y="681"/>
              <a:ext cx="336" cy="231"/>
            </a:xfrm>
            <a:prstGeom prst="rect">
              <a:avLst/>
            </a:prstGeom>
            <a:noFill/>
            <a:ln w="9525">
              <a:noFill/>
              <a:miter lim="800000"/>
              <a:headEnd/>
              <a:tailEnd/>
            </a:ln>
          </p:spPr>
          <p:txBody>
            <a:bodyPr>
              <a:spAutoFit/>
            </a:bodyPr>
            <a:lstStyle/>
            <a:p>
              <a:pPr>
                <a:spcBef>
                  <a:spcPct val="50000"/>
                </a:spcBef>
              </a:pPr>
              <a:r>
                <a:rPr lang="en-US"/>
                <a:t>31</a:t>
              </a:r>
            </a:p>
          </p:txBody>
        </p:sp>
      </p:grpSp>
      <p:sp>
        <p:nvSpPr>
          <p:cNvPr id="8" name="Footer Placeholder 7"/>
          <p:cNvSpPr>
            <a:spLocks noGrp="1"/>
          </p:cNvSpPr>
          <p:nvPr>
            <p:ph type="ftr" sz="quarter" idx="11"/>
          </p:nvPr>
        </p:nvSpPr>
        <p:spPr/>
        <p:txBody>
          <a:bodyPr/>
          <a:lstStyle/>
          <a:p>
            <a:r>
              <a:rPr lang="it-IT" smtClean="0"/>
              <a:t>K VIJAYA VADHAN ASSOCIATE PROFESSOR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000"/>
                                        <p:tgtEl>
                                          <p:spTgt spid="3">
                                            <p:txEl>
                                              <p:pRg st="3" end="3"/>
                                            </p:txEl>
                                          </p:spTgt>
                                        </p:tgtEl>
                                      </p:cBhvr>
                                    </p:animEffect>
                                  </p:childTnLst>
                                </p:cTn>
                              </p:par>
                            </p:childTnLst>
                          </p:cTn>
                        </p:par>
                        <p:par>
                          <p:cTn id="20" fill="hold">
                            <p:stCondLst>
                              <p:cond delay="8000"/>
                            </p:stCondLst>
                            <p:childTnLst>
                              <p:par>
                                <p:cTn id="21" presetID="8" presetClass="entr" presetSubtype="16"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diamond(in)">
                                      <p:cBhvr>
                                        <p:cTn id="2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7030A0"/>
                </a:solidFill>
              </a:rPr>
              <a:t>Silent Features of 80386DX</a:t>
            </a:r>
            <a:r>
              <a:rPr lang="en-US" dirty="0"/>
              <a:t/>
            </a:r>
            <a:br>
              <a:rPr lang="en-US" dirty="0"/>
            </a:br>
            <a:endParaRPr lang="en-US" dirty="0"/>
          </a:p>
        </p:txBody>
      </p:sp>
      <p:sp>
        <p:nvSpPr>
          <p:cNvPr id="3" name="Content Placeholder 2"/>
          <p:cNvSpPr>
            <a:spLocks noGrp="1"/>
          </p:cNvSpPr>
          <p:nvPr>
            <p:ph idx="1"/>
          </p:nvPr>
        </p:nvSpPr>
        <p:spPr>
          <a:xfrm>
            <a:off x="457200" y="1066800"/>
            <a:ext cx="8229600" cy="5486400"/>
          </a:xfrm>
        </p:spPr>
        <p:txBody>
          <a:bodyPr>
            <a:normAutofit/>
          </a:bodyPr>
          <a:lstStyle/>
          <a:p>
            <a:r>
              <a:rPr lang="en-US" dirty="0">
                <a:solidFill>
                  <a:schemeClr val="tx2">
                    <a:lumMod val="60000"/>
                    <a:lumOff val="40000"/>
                  </a:schemeClr>
                </a:solidFill>
              </a:rPr>
              <a:t>It is a 32-bit microprocessor</a:t>
            </a:r>
            <a:r>
              <a:rPr lang="en-US" dirty="0" smtClean="0">
                <a:solidFill>
                  <a:schemeClr val="tx2">
                    <a:lumMod val="60000"/>
                    <a:lumOff val="40000"/>
                  </a:schemeClr>
                </a:solidFill>
              </a:rPr>
              <a:t>.</a:t>
            </a:r>
          </a:p>
          <a:p>
            <a:r>
              <a:rPr lang="en-US" dirty="0" smtClean="0">
                <a:solidFill>
                  <a:schemeClr val="tx2">
                    <a:lumMod val="60000"/>
                    <a:lumOff val="40000"/>
                  </a:schemeClr>
                </a:solidFill>
              </a:rPr>
              <a:t>It </a:t>
            </a:r>
            <a:r>
              <a:rPr lang="en-US" dirty="0">
                <a:solidFill>
                  <a:schemeClr val="tx2">
                    <a:lumMod val="60000"/>
                    <a:lumOff val="40000"/>
                  </a:schemeClr>
                </a:solidFill>
              </a:rPr>
              <a:t>supports 8-bit/16-bit/32-bit data operands.</a:t>
            </a:r>
          </a:p>
          <a:p>
            <a:r>
              <a:rPr lang="en-US" dirty="0">
                <a:solidFill>
                  <a:schemeClr val="tx2">
                    <a:lumMod val="60000"/>
                    <a:lumOff val="40000"/>
                  </a:schemeClr>
                </a:solidFill>
              </a:rPr>
              <a:t>80386 instruction set is upward compatible </a:t>
            </a:r>
            <a:r>
              <a:rPr lang="en-US" dirty="0" smtClean="0">
                <a:solidFill>
                  <a:schemeClr val="tx2">
                    <a:lumMod val="60000"/>
                    <a:lumOff val="40000"/>
                  </a:schemeClr>
                </a:solidFill>
              </a:rPr>
              <a:t>with </a:t>
            </a:r>
            <a:r>
              <a:rPr lang="en-US" dirty="0">
                <a:solidFill>
                  <a:schemeClr val="tx2">
                    <a:lumMod val="60000"/>
                    <a:lumOff val="40000"/>
                  </a:schemeClr>
                </a:solidFill>
              </a:rPr>
              <a:t>all its </a:t>
            </a:r>
            <a:r>
              <a:rPr lang="en-US" dirty="0" smtClean="0">
                <a:solidFill>
                  <a:schemeClr val="tx2">
                    <a:lumMod val="60000"/>
                    <a:lumOff val="40000"/>
                  </a:schemeClr>
                </a:solidFill>
              </a:rPr>
              <a:t>predecessors.</a:t>
            </a:r>
          </a:p>
          <a:p>
            <a:r>
              <a:rPr lang="en-US" dirty="0" smtClean="0">
                <a:solidFill>
                  <a:schemeClr val="tx2">
                    <a:lumMod val="60000"/>
                    <a:lumOff val="40000"/>
                  </a:schemeClr>
                </a:solidFill>
              </a:rPr>
              <a:t>It </a:t>
            </a:r>
            <a:r>
              <a:rPr lang="en-US" dirty="0">
                <a:solidFill>
                  <a:schemeClr val="tx2">
                    <a:lumMod val="60000"/>
                    <a:lumOff val="40000"/>
                  </a:schemeClr>
                </a:solidFill>
              </a:rPr>
              <a:t>means 80386 can run 8086 application programs under protected mode in its virtual 8086 mode of operation.</a:t>
            </a:r>
          </a:p>
          <a:p>
            <a:r>
              <a:rPr lang="en-US" dirty="0">
                <a:solidFill>
                  <a:schemeClr val="tx2">
                    <a:lumMod val="60000"/>
                    <a:lumOff val="40000"/>
                  </a:schemeClr>
                </a:solidFill>
              </a:rPr>
              <a:t>It has 32 address lines A31 to A0. By using these lines it can able to address maximum of memory is 4GB (2</a:t>
            </a:r>
            <a:r>
              <a:rPr lang="en-US" baseline="30000" dirty="0">
                <a:solidFill>
                  <a:schemeClr val="tx2">
                    <a:lumMod val="60000"/>
                    <a:lumOff val="40000"/>
                  </a:schemeClr>
                </a:solidFill>
              </a:rPr>
              <a:t>32</a:t>
            </a:r>
            <a:r>
              <a:rPr lang="en-US" dirty="0">
                <a:solidFill>
                  <a:schemeClr val="tx2">
                    <a:lumMod val="60000"/>
                    <a:lumOff val="40000"/>
                  </a:schemeClr>
                </a:solidFill>
              </a:rPr>
              <a:t> = </a:t>
            </a:r>
            <a:r>
              <a:rPr lang="en-US" dirty="0" smtClean="0">
                <a:solidFill>
                  <a:schemeClr val="tx2">
                    <a:lumMod val="60000"/>
                    <a:lumOff val="40000"/>
                  </a:schemeClr>
                </a:solidFill>
              </a:rPr>
              <a:t>4GB).</a:t>
            </a:r>
            <a:endParaRPr lang="en-US" dirty="0">
              <a:solidFill>
                <a:schemeClr val="tx2">
                  <a:lumMod val="60000"/>
                  <a:lumOff val="40000"/>
                </a:schemeClr>
              </a:solidFill>
            </a:endParaRPr>
          </a:p>
          <a:p>
            <a:endParaRPr lang="en-US" dirty="0">
              <a:solidFill>
                <a:schemeClr val="bg2">
                  <a:lumMod val="25000"/>
                </a:schemeClr>
              </a:solidFill>
            </a:endParaRPr>
          </a:p>
        </p:txBody>
      </p:sp>
      <p:sp>
        <p:nvSpPr>
          <p:cNvPr id="4" name="Footer Placeholder 3"/>
          <p:cNvSpPr>
            <a:spLocks noGrp="1"/>
          </p:cNvSpPr>
          <p:nvPr>
            <p:ph type="ftr" sz="quarter" idx="11"/>
          </p:nvPr>
        </p:nvSpPr>
        <p:spPr/>
        <p:txBody>
          <a:bodyPr/>
          <a:lstStyle/>
          <a:p>
            <a:r>
              <a:rPr lang="it-IT" smtClean="0"/>
              <a:t>K VIJAYA VADHAN ASSOCIATE PROFESSOR</a:t>
            </a:r>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229600" cy="6096000"/>
          </a:xfrm>
        </p:spPr>
        <p:txBody>
          <a:bodyPr>
            <a:normAutofit/>
          </a:bodyPr>
          <a:lstStyle/>
          <a:p>
            <a:pPr>
              <a:buNone/>
            </a:pPr>
            <a:r>
              <a:rPr lang="en-US" b="1" dirty="0" smtClean="0">
                <a:solidFill>
                  <a:srgbClr val="0070C0"/>
                </a:solidFill>
              </a:rPr>
              <a:t>System Address Registers :</a:t>
            </a:r>
          </a:p>
          <a:p>
            <a:pPr>
              <a:buNone/>
            </a:pPr>
            <a:endParaRPr lang="en-US" dirty="0" smtClean="0">
              <a:solidFill>
                <a:srgbClr val="0070C0"/>
              </a:solidFill>
            </a:endParaRPr>
          </a:p>
          <a:p>
            <a:pPr algn="just"/>
            <a:r>
              <a:rPr lang="en-US" sz="2800" dirty="0" smtClean="0">
                <a:solidFill>
                  <a:srgbClr val="7030A0"/>
                </a:solidFill>
              </a:rPr>
              <a:t>Four special registers are defined to refer to the descriptor tables supported by 80386.</a:t>
            </a:r>
          </a:p>
          <a:p>
            <a:pPr algn="just"/>
            <a:r>
              <a:rPr lang="en-US" sz="2800" dirty="0" smtClean="0">
                <a:solidFill>
                  <a:srgbClr val="7030A0"/>
                </a:solidFill>
              </a:rPr>
              <a:t>The 80386 supports four types of descriptor table, viz. </a:t>
            </a:r>
          </a:p>
          <a:p>
            <a:pPr marL="514350" indent="-514350">
              <a:buFont typeface="+mj-lt"/>
              <a:buAutoNum type="arabicPeriod"/>
            </a:pPr>
            <a:r>
              <a:rPr lang="en-US" sz="2800" dirty="0" smtClean="0">
                <a:solidFill>
                  <a:srgbClr val="7030A0"/>
                </a:solidFill>
              </a:rPr>
              <a:t>Global Descriptor Table (GDT),</a:t>
            </a:r>
          </a:p>
          <a:p>
            <a:pPr marL="514350" indent="-514350">
              <a:buFont typeface="+mj-lt"/>
              <a:buAutoNum type="arabicPeriod"/>
            </a:pPr>
            <a:r>
              <a:rPr lang="en-US" sz="2800" dirty="0" smtClean="0">
                <a:solidFill>
                  <a:srgbClr val="7030A0"/>
                </a:solidFill>
              </a:rPr>
              <a:t> Interrupt Descriptor Table (IDT), </a:t>
            </a:r>
          </a:p>
          <a:p>
            <a:pPr marL="514350" indent="-514350">
              <a:buFont typeface="+mj-lt"/>
              <a:buAutoNum type="arabicPeriod"/>
            </a:pPr>
            <a:r>
              <a:rPr lang="en-US" sz="2800" dirty="0" smtClean="0">
                <a:solidFill>
                  <a:srgbClr val="7030A0"/>
                </a:solidFill>
              </a:rPr>
              <a:t>Local Descriptor Table (LDT) </a:t>
            </a:r>
          </a:p>
          <a:p>
            <a:pPr marL="514350" indent="-514350">
              <a:buFont typeface="+mj-lt"/>
              <a:buAutoNum type="arabicPeriod"/>
            </a:pPr>
            <a:r>
              <a:rPr lang="en-US" sz="2800" dirty="0" smtClean="0">
                <a:solidFill>
                  <a:srgbClr val="7030A0"/>
                </a:solidFill>
              </a:rPr>
              <a:t> Task State Segment Descriptor Table (TSSDT).</a:t>
            </a:r>
          </a:p>
          <a:p>
            <a:endParaRPr lang="en-US" dirty="0"/>
          </a:p>
        </p:txBody>
      </p:sp>
      <p:sp>
        <p:nvSpPr>
          <p:cNvPr id="4" name="Footer Placeholder 3"/>
          <p:cNvSpPr>
            <a:spLocks noGrp="1"/>
          </p:cNvSpPr>
          <p:nvPr>
            <p:ph type="ftr" sz="quarter" idx="11"/>
          </p:nvPr>
        </p:nvSpPr>
        <p:spPr/>
        <p:txBody>
          <a:bodyPr/>
          <a:lstStyle/>
          <a:p>
            <a:r>
              <a:rPr lang="it-IT" smtClean="0"/>
              <a:t>K VIJAYA VADHAN ASSOCIATE PROFESSOR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2000"/>
                                        <p:tgtEl>
                                          <p:spTgt spid="3">
                                            <p:txEl>
                                              <p:pRg st="2" end="2"/>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2000"/>
                                        <p:tgtEl>
                                          <p:spTgt spid="3">
                                            <p:txEl>
                                              <p:pRg st="3" end="3"/>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2000"/>
                                        <p:tgtEl>
                                          <p:spTgt spid="3">
                                            <p:txEl>
                                              <p:pRg st="5" end="5"/>
                                            </p:txEl>
                                          </p:spTgt>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childTnLst>
                          </p:cTn>
                        </p:par>
                        <p:par>
                          <p:cTn id="28" fill="hold">
                            <p:stCondLst>
                              <p:cond delay="12000"/>
                            </p:stCondLst>
                            <p:childTnLst>
                              <p:par>
                                <p:cTn id="29" presetID="10" presetClass="entr" presetSubtype="0" fill="hold" grpId="0" nodeType="after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sz="3800" b="1" dirty="0" smtClean="0">
                <a:solidFill>
                  <a:srgbClr val="7030A0"/>
                </a:solidFill>
              </a:rPr>
              <a:t>Debug Registers :</a:t>
            </a:r>
          </a:p>
          <a:p>
            <a:endParaRPr lang="en-US" sz="3800" dirty="0" smtClean="0">
              <a:solidFill>
                <a:srgbClr val="7030A0"/>
              </a:solidFill>
            </a:endParaRPr>
          </a:p>
          <a:p>
            <a:pPr algn="just"/>
            <a:r>
              <a:rPr lang="en-US" sz="3000" dirty="0" smtClean="0">
                <a:solidFill>
                  <a:schemeClr val="tx2">
                    <a:lumMod val="60000"/>
                    <a:lumOff val="40000"/>
                  </a:schemeClr>
                </a:solidFill>
              </a:rPr>
              <a:t>Intel has provided a set of 8 debug registers for hardware debugging.</a:t>
            </a:r>
          </a:p>
          <a:p>
            <a:pPr algn="just"/>
            <a:r>
              <a:rPr lang="en-US" sz="3000" dirty="0" smtClean="0">
                <a:solidFill>
                  <a:schemeClr val="tx2">
                    <a:lumMod val="60000"/>
                    <a:lumOff val="40000"/>
                  </a:schemeClr>
                </a:solidFill>
              </a:rPr>
              <a:t> Out of these eight registers DR0 to DR7, two registers DR4 and DR5 are Intel reserved.</a:t>
            </a:r>
          </a:p>
          <a:p>
            <a:pPr algn="just"/>
            <a:r>
              <a:rPr lang="en-US" sz="3000" dirty="0" smtClean="0">
                <a:solidFill>
                  <a:schemeClr val="tx2">
                    <a:lumMod val="60000"/>
                    <a:lumOff val="40000"/>
                  </a:schemeClr>
                </a:solidFill>
              </a:rPr>
              <a:t>The initial four registers DR0 to DR3 store four program controllable breakpoint addresses, while DR6 and DR7 respectively hold breakpoint status and breakpoint control information.</a:t>
            </a:r>
          </a:p>
        </p:txBody>
      </p:sp>
      <p:sp>
        <p:nvSpPr>
          <p:cNvPr id="4" name="Footer Placeholder 3"/>
          <p:cNvSpPr>
            <a:spLocks noGrp="1"/>
          </p:cNvSpPr>
          <p:nvPr>
            <p:ph type="ftr" sz="quarter" idx="11"/>
          </p:nvPr>
        </p:nvSpPr>
        <p:spPr/>
        <p:txBody>
          <a:bodyPr/>
          <a:lstStyle/>
          <a:p>
            <a:r>
              <a:rPr lang="it-IT" smtClean="0"/>
              <a:t>K VIJAYA VADHAN ASSOCIATE PROFESSOR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2000"/>
                                        <p:tgtEl>
                                          <p:spTgt spid="3">
                                            <p:txEl>
                                              <p:pRg st="2" end="2"/>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2000"/>
                                        <p:tgtEl>
                                          <p:spTgt spid="3">
                                            <p:txEl>
                                              <p:pRg st="3" end="3"/>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5"/>
          <p:cNvGrpSpPr>
            <a:grpSpLocks noGrp="1"/>
          </p:cNvGrpSpPr>
          <p:nvPr>
            <p:ph idx="1"/>
          </p:nvPr>
        </p:nvGrpSpPr>
        <p:grpSpPr bwMode="auto">
          <a:xfrm>
            <a:off x="457200" y="304800"/>
            <a:ext cx="8229600" cy="5821363"/>
            <a:chOff x="816" y="624"/>
            <a:chExt cx="4368" cy="3456"/>
          </a:xfrm>
        </p:grpSpPr>
        <p:grpSp>
          <p:nvGrpSpPr>
            <p:cNvPr id="5" name="Group 34"/>
            <p:cNvGrpSpPr>
              <a:grpSpLocks/>
            </p:cNvGrpSpPr>
            <p:nvPr/>
          </p:nvGrpSpPr>
          <p:grpSpPr bwMode="auto">
            <a:xfrm>
              <a:off x="816" y="624"/>
              <a:ext cx="4368" cy="3456"/>
              <a:chOff x="816" y="624"/>
              <a:chExt cx="4368" cy="3456"/>
            </a:xfrm>
          </p:grpSpPr>
          <p:grpSp>
            <p:nvGrpSpPr>
              <p:cNvPr id="8" name="Group 33"/>
              <p:cNvGrpSpPr>
                <a:grpSpLocks/>
              </p:cNvGrpSpPr>
              <p:nvPr/>
            </p:nvGrpSpPr>
            <p:grpSpPr bwMode="auto">
              <a:xfrm>
                <a:off x="816" y="624"/>
                <a:ext cx="4368" cy="3456"/>
                <a:chOff x="816" y="624"/>
                <a:chExt cx="4368" cy="3456"/>
              </a:xfrm>
            </p:grpSpPr>
            <p:sp>
              <p:nvSpPr>
                <p:cNvPr id="15" name="Rectangle 4"/>
                <p:cNvSpPr>
                  <a:spLocks noChangeArrowheads="1"/>
                </p:cNvSpPr>
                <p:nvPr/>
              </p:nvSpPr>
              <p:spPr bwMode="auto">
                <a:xfrm>
                  <a:off x="816" y="624"/>
                  <a:ext cx="3456" cy="432"/>
                </a:xfrm>
                <a:prstGeom prst="rect">
                  <a:avLst/>
                </a:prstGeom>
                <a:noFill/>
                <a:ln w="9525">
                  <a:solidFill>
                    <a:schemeClr val="tx1"/>
                  </a:solidFill>
                  <a:miter lim="800000"/>
                  <a:headEnd/>
                  <a:tailEnd/>
                </a:ln>
              </p:spPr>
              <p:txBody>
                <a:bodyPr wrap="none" anchor="ctr"/>
                <a:lstStyle/>
                <a:p>
                  <a:endParaRPr lang="en-US"/>
                </a:p>
              </p:txBody>
            </p:sp>
            <p:sp>
              <p:nvSpPr>
                <p:cNvPr id="16" name="Rectangle 5"/>
                <p:cNvSpPr>
                  <a:spLocks noChangeArrowheads="1"/>
                </p:cNvSpPr>
                <p:nvPr/>
              </p:nvSpPr>
              <p:spPr bwMode="auto">
                <a:xfrm>
                  <a:off x="816" y="1056"/>
                  <a:ext cx="3456" cy="432"/>
                </a:xfrm>
                <a:prstGeom prst="rect">
                  <a:avLst/>
                </a:prstGeom>
                <a:noFill/>
                <a:ln w="9525">
                  <a:solidFill>
                    <a:schemeClr val="tx1"/>
                  </a:solidFill>
                  <a:miter lim="800000"/>
                  <a:headEnd/>
                  <a:tailEnd/>
                </a:ln>
              </p:spPr>
              <p:txBody>
                <a:bodyPr wrap="none" anchor="ctr"/>
                <a:lstStyle/>
                <a:p>
                  <a:endParaRPr lang="en-US"/>
                </a:p>
              </p:txBody>
            </p:sp>
            <p:sp>
              <p:nvSpPr>
                <p:cNvPr id="17" name="Rectangle 6"/>
                <p:cNvSpPr>
                  <a:spLocks noChangeArrowheads="1"/>
                </p:cNvSpPr>
                <p:nvPr/>
              </p:nvSpPr>
              <p:spPr bwMode="auto">
                <a:xfrm>
                  <a:off x="816" y="1488"/>
                  <a:ext cx="3456" cy="432"/>
                </a:xfrm>
                <a:prstGeom prst="rect">
                  <a:avLst/>
                </a:prstGeom>
                <a:noFill/>
                <a:ln w="9525">
                  <a:solidFill>
                    <a:schemeClr val="tx1"/>
                  </a:solidFill>
                  <a:miter lim="800000"/>
                  <a:headEnd/>
                  <a:tailEnd/>
                </a:ln>
              </p:spPr>
              <p:txBody>
                <a:bodyPr wrap="none" anchor="ctr"/>
                <a:lstStyle/>
                <a:p>
                  <a:endParaRPr lang="en-US"/>
                </a:p>
              </p:txBody>
            </p:sp>
            <p:sp>
              <p:nvSpPr>
                <p:cNvPr id="18" name="Rectangle 7"/>
                <p:cNvSpPr>
                  <a:spLocks noChangeArrowheads="1"/>
                </p:cNvSpPr>
                <p:nvPr/>
              </p:nvSpPr>
              <p:spPr bwMode="auto">
                <a:xfrm>
                  <a:off x="816" y="1920"/>
                  <a:ext cx="3456" cy="432"/>
                </a:xfrm>
                <a:prstGeom prst="rect">
                  <a:avLst/>
                </a:prstGeom>
                <a:noFill/>
                <a:ln w="9525">
                  <a:solidFill>
                    <a:schemeClr val="tx1"/>
                  </a:solidFill>
                  <a:miter lim="800000"/>
                  <a:headEnd/>
                  <a:tailEnd/>
                </a:ln>
              </p:spPr>
              <p:txBody>
                <a:bodyPr wrap="none" anchor="ctr"/>
                <a:lstStyle/>
                <a:p>
                  <a:endParaRPr lang="en-US"/>
                </a:p>
              </p:txBody>
            </p:sp>
            <p:sp>
              <p:nvSpPr>
                <p:cNvPr id="19" name="Rectangle 8"/>
                <p:cNvSpPr>
                  <a:spLocks noChangeArrowheads="1"/>
                </p:cNvSpPr>
                <p:nvPr/>
              </p:nvSpPr>
              <p:spPr bwMode="auto">
                <a:xfrm>
                  <a:off x="816" y="2352"/>
                  <a:ext cx="3456" cy="432"/>
                </a:xfrm>
                <a:prstGeom prst="rect">
                  <a:avLst/>
                </a:prstGeom>
                <a:noFill/>
                <a:ln w="9525">
                  <a:solidFill>
                    <a:schemeClr val="tx1"/>
                  </a:solidFill>
                  <a:miter lim="800000"/>
                  <a:headEnd/>
                  <a:tailEnd/>
                </a:ln>
              </p:spPr>
              <p:txBody>
                <a:bodyPr wrap="none" anchor="ctr"/>
                <a:lstStyle/>
                <a:p>
                  <a:endParaRPr lang="en-US"/>
                </a:p>
              </p:txBody>
            </p:sp>
            <p:sp>
              <p:nvSpPr>
                <p:cNvPr id="20" name="Rectangle 9"/>
                <p:cNvSpPr>
                  <a:spLocks noChangeArrowheads="1"/>
                </p:cNvSpPr>
                <p:nvPr/>
              </p:nvSpPr>
              <p:spPr bwMode="auto">
                <a:xfrm>
                  <a:off x="816" y="2784"/>
                  <a:ext cx="3456" cy="432"/>
                </a:xfrm>
                <a:prstGeom prst="rect">
                  <a:avLst/>
                </a:prstGeom>
                <a:noFill/>
                <a:ln w="9525">
                  <a:solidFill>
                    <a:schemeClr val="tx1"/>
                  </a:solidFill>
                  <a:miter lim="800000"/>
                  <a:headEnd/>
                  <a:tailEnd/>
                </a:ln>
              </p:spPr>
              <p:txBody>
                <a:bodyPr wrap="none" anchor="ctr"/>
                <a:lstStyle/>
                <a:p>
                  <a:endParaRPr lang="en-US"/>
                </a:p>
              </p:txBody>
            </p:sp>
            <p:sp>
              <p:nvSpPr>
                <p:cNvPr id="21" name="Rectangle 10"/>
                <p:cNvSpPr>
                  <a:spLocks noChangeArrowheads="1"/>
                </p:cNvSpPr>
                <p:nvPr/>
              </p:nvSpPr>
              <p:spPr bwMode="auto">
                <a:xfrm>
                  <a:off x="816" y="3216"/>
                  <a:ext cx="3456" cy="432"/>
                </a:xfrm>
                <a:prstGeom prst="rect">
                  <a:avLst/>
                </a:prstGeom>
                <a:noFill/>
                <a:ln w="9525">
                  <a:solidFill>
                    <a:schemeClr val="tx1"/>
                  </a:solidFill>
                  <a:miter lim="800000"/>
                  <a:headEnd/>
                  <a:tailEnd/>
                </a:ln>
              </p:spPr>
              <p:txBody>
                <a:bodyPr wrap="none" anchor="ctr"/>
                <a:lstStyle/>
                <a:p>
                  <a:endParaRPr lang="en-US"/>
                </a:p>
              </p:txBody>
            </p:sp>
            <p:sp>
              <p:nvSpPr>
                <p:cNvPr id="22" name="Rectangle 11"/>
                <p:cNvSpPr>
                  <a:spLocks noChangeArrowheads="1"/>
                </p:cNvSpPr>
                <p:nvPr/>
              </p:nvSpPr>
              <p:spPr bwMode="auto">
                <a:xfrm>
                  <a:off x="816" y="3648"/>
                  <a:ext cx="3456" cy="432"/>
                </a:xfrm>
                <a:prstGeom prst="rect">
                  <a:avLst/>
                </a:prstGeom>
                <a:noFill/>
                <a:ln w="9525">
                  <a:solidFill>
                    <a:schemeClr val="tx1"/>
                  </a:solidFill>
                  <a:miter lim="800000"/>
                  <a:headEnd/>
                  <a:tailEnd/>
                </a:ln>
              </p:spPr>
              <p:txBody>
                <a:bodyPr wrap="none" anchor="ctr"/>
                <a:lstStyle/>
                <a:p>
                  <a:endParaRPr lang="en-US"/>
                </a:p>
              </p:txBody>
            </p:sp>
            <p:sp>
              <p:nvSpPr>
                <p:cNvPr id="23" name="Text Box 12"/>
                <p:cNvSpPr txBox="1">
                  <a:spLocks noChangeArrowheads="1"/>
                </p:cNvSpPr>
                <p:nvPr/>
              </p:nvSpPr>
              <p:spPr bwMode="auto">
                <a:xfrm>
                  <a:off x="4320" y="694"/>
                  <a:ext cx="816" cy="327"/>
                </a:xfrm>
                <a:prstGeom prst="rect">
                  <a:avLst/>
                </a:prstGeom>
                <a:noFill/>
                <a:ln w="9525">
                  <a:noFill/>
                  <a:miter lim="800000"/>
                  <a:headEnd/>
                  <a:tailEnd/>
                </a:ln>
              </p:spPr>
              <p:txBody>
                <a:bodyPr>
                  <a:spAutoFit/>
                </a:bodyPr>
                <a:lstStyle/>
                <a:p>
                  <a:pPr>
                    <a:spcBef>
                      <a:spcPct val="50000"/>
                    </a:spcBef>
                  </a:pPr>
                  <a:r>
                    <a:rPr lang="en-US" sz="2800">
                      <a:latin typeface="Arial Black" pitchFamily="34" charset="0"/>
                    </a:rPr>
                    <a:t>DR7</a:t>
                  </a:r>
                </a:p>
              </p:txBody>
            </p:sp>
            <p:sp>
              <p:nvSpPr>
                <p:cNvPr id="24" name="Text Box 13"/>
                <p:cNvSpPr txBox="1">
                  <a:spLocks noChangeArrowheads="1"/>
                </p:cNvSpPr>
                <p:nvPr/>
              </p:nvSpPr>
              <p:spPr bwMode="auto">
                <a:xfrm>
                  <a:off x="4320" y="1152"/>
                  <a:ext cx="816" cy="327"/>
                </a:xfrm>
                <a:prstGeom prst="rect">
                  <a:avLst/>
                </a:prstGeom>
                <a:noFill/>
                <a:ln w="9525">
                  <a:noFill/>
                  <a:miter lim="800000"/>
                  <a:headEnd/>
                  <a:tailEnd/>
                </a:ln>
              </p:spPr>
              <p:txBody>
                <a:bodyPr>
                  <a:spAutoFit/>
                </a:bodyPr>
                <a:lstStyle/>
                <a:p>
                  <a:pPr>
                    <a:spcBef>
                      <a:spcPct val="50000"/>
                    </a:spcBef>
                  </a:pPr>
                  <a:r>
                    <a:rPr lang="en-US" sz="2800">
                      <a:latin typeface="Arial Black" pitchFamily="34" charset="0"/>
                    </a:rPr>
                    <a:t>DR6</a:t>
                  </a:r>
                </a:p>
              </p:txBody>
            </p:sp>
            <p:sp>
              <p:nvSpPr>
                <p:cNvPr id="25" name="Text Box 14"/>
                <p:cNvSpPr txBox="1">
                  <a:spLocks noChangeArrowheads="1"/>
                </p:cNvSpPr>
                <p:nvPr/>
              </p:nvSpPr>
              <p:spPr bwMode="auto">
                <a:xfrm>
                  <a:off x="4320" y="1545"/>
                  <a:ext cx="816" cy="327"/>
                </a:xfrm>
                <a:prstGeom prst="rect">
                  <a:avLst/>
                </a:prstGeom>
                <a:noFill/>
                <a:ln w="9525">
                  <a:noFill/>
                  <a:miter lim="800000"/>
                  <a:headEnd/>
                  <a:tailEnd/>
                </a:ln>
              </p:spPr>
              <p:txBody>
                <a:bodyPr>
                  <a:spAutoFit/>
                </a:bodyPr>
                <a:lstStyle/>
                <a:p>
                  <a:pPr>
                    <a:spcBef>
                      <a:spcPct val="50000"/>
                    </a:spcBef>
                  </a:pPr>
                  <a:r>
                    <a:rPr lang="en-US" sz="2800">
                      <a:latin typeface="Arial Black" pitchFamily="34" charset="0"/>
                    </a:rPr>
                    <a:t>DR5</a:t>
                  </a:r>
                </a:p>
              </p:txBody>
            </p:sp>
            <p:sp>
              <p:nvSpPr>
                <p:cNvPr id="26" name="Text Box 15"/>
                <p:cNvSpPr txBox="1">
                  <a:spLocks noChangeArrowheads="1"/>
                </p:cNvSpPr>
                <p:nvPr/>
              </p:nvSpPr>
              <p:spPr bwMode="auto">
                <a:xfrm>
                  <a:off x="4368" y="1977"/>
                  <a:ext cx="816" cy="327"/>
                </a:xfrm>
                <a:prstGeom prst="rect">
                  <a:avLst/>
                </a:prstGeom>
                <a:noFill/>
                <a:ln w="9525">
                  <a:noFill/>
                  <a:miter lim="800000"/>
                  <a:headEnd/>
                  <a:tailEnd/>
                </a:ln>
              </p:spPr>
              <p:txBody>
                <a:bodyPr>
                  <a:spAutoFit/>
                </a:bodyPr>
                <a:lstStyle/>
                <a:p>
                  <a:pPr>
                    <a:spcBef>
                      <a:spcPct val="50000"/>
                    </a:spcBef>
                  </a:pPr>
                  <a:r>
                    <a:rPr lang="en-US" sz="2800">
                      <a:latin typeface="Arial Black" pitchFamily="34" charset="0"/>
                    </a:rPr>
                    <a:t>DR4</a:t>
                  </a:r>
                </a:p>
              </p:txBody>
            </p:sp>
            <p:sp>
              <p:nvSpPr>
                <p:cNvPr id="27" name="Text Box 16"/>
                <p:cNvSpPr txBox="1">
                  <a:spLocks noChangeArrowheads="1"/>
                </p:cNvSpPr>
                <p:nvPr/>
              </p:nvSpPr>
              <p:spPr bwMode="auto">
                <a:xfrm>
                  <a:off x="4320" y="2409"/>
                  <a:ext cx="816" cy="327"/>
                </a:xfrm>
                <a:prstGeom prst="rect">
                  <a:avLst/>
                </a:prstGeom>
                <a:noFill/>
                <a:ln w="9525">
                  <a:noFill/>
                  <a:miter lim="800000"/>
                  <a:headEnd/>
                  <a:tailEnd/>
                </a:ln>
              </p:spPr>
              <p:txBody>
                <a:bodyPr>
                  <a:spAutoFit/>
                </a:bodyPr>
                <a:lstStyle/>
                <a:p>
                  <a:pPr>
                    <a:spcBef>
                      <a:spcPct val="50000"/>
                    </a:spcBef>
                  </a:pPr>
                  <a:r>
                    <a:rPr lang="en-US" sz="2800">
                      <a:latin typeface="Arial Black" pitchFamily="34" charset="0"/>
                    </a:rPr>
                    <a:t>DR3</a:t>
                  </a:r>
                </a:p>
              </p:txBody>
            </p:sp>
            <p:sp>
              <p:nvSpPr>
                <p:cNvPr id="28" name="Text Box 17"/>
                <p:cNvSpPr txBox="1">
                  <a:spLocks noChangeArrowheads="1"/>
                </p:cNvSpPr>
                <p:nvPr/>
              </p:nvSpPr>
              <p:spPr bwMode="auto">
                <a:xfrm>
                  <a:off x="4320" y="2832"/>
                  <a:ext cx="816" cy="327"/>
                </a:xfrm>
                <a:prstGeom prst="rect">
                  <a:avLst/>
                </a:prstGeom>
                <a:noFill/>
                <a:ln w="9525">
                  <a:noFill/>
                  <a:miter lim="800000"/>
                  <a:headEnd/>
                  <a:tailEnd/>
                </a:ln>
              </p:spPr>
              <p:txBody>
                <a:bodyPr>
                  <a:spAutoFit/>
                </a:bodyPr>
                <a:lstStyle/>
                <a:p>
                  <a:pPr>
                    <a:spcBef>
                      <a:spcPct val="50000"/>
                    </a:spcBef>
                  </a:pPr>
                  <a:r>
                    <a:rPr lang="en-US" sz="2800">
                      <a:latin typeface="Arial Black" pitchFamily="34" charset="0"/>
                    </a:rPr>
                    <a:t>DR2</a:t>
                  </a:r>
                </a:p>
              </p:txBody>
            </p:sp>
            <p:sp>
              <p:nvSpPr>
                <p:cNvPr id="29" name="Text Box 18"/>
                <p:cNvSpPr txBox="1">
                  <a:spLocks noChangeArrowheads="1"/>
                </p:cNvSpPr>
                <p:nvPr/>
              </p:nvSpPr>
              <p:spPr bwMode="auto">
                <a:xfrm>
                  <a:off x="4320" y="3312"/>
                  <a:ext cx="816" cy="327"/>
                </a:xfrm>
                <a:prstGeom prst="rect">
                  <a:avLst/>
                </a:prstGeom>
                <a:noFill/>
                <a:ln w="9525">
                  <a:noFill/>
                  <a:miter lim="800000"/>
                  <a:headEnd/>
                  <a:tailEnd/>
                </a:ln>
              </p:spPr>
              <p:txBody>
                <a:bodyPr>
                  <a:spAutoFit/>
                </a:bodyPr>
                <a:lstStyle/>
                <a:p>
                  <a:pPr>
                    <a:spcBef>
                      <a:spcPct val="50000"/>
                    </a:spcBef>
                  </a:pPr>
                  <a:r>
                    <a:rPr lang="en-US" sz="2800">
                      <a:latin typeface="Arial Black" pitchFamily="34" charset="0"/>
                    </a:rPr>
                    <a:t>DR1</a:t>
                  </a:r>
                </a:p>
              </p:txBody>
            </p:sp>
            <p:sp>
              <p:nvSpPr>
                <p:cNvPr id="30" name="Text Box 19"/>
                <p:cNvSpPr txBox="1">
                  <a:spLocks noChangeArrowheads="1"/>
                </p:cNvSpPr>
                <p:nvPr/>
              </p:nvSpPr>
              <p:spPr bwMode="auto">
                <a:xfrm>
                  <a:off x="4320" y="3705"/>
                  <a:ext cx="816" cy="327"/>
                </a:xfrm>
                <a:prstGeom prst="rect">
                  <a:avLst/>
                </a:prstGeom>
                <a:noFill/>
                <a:ln w="9525">
                  <a:noFill/>
                  <a:miter lim="800000"/>
                  <a:headEnd/>
                  <a:tailEnd/>
                </a:ln>
              </p:spPr>
              <p:txBody>
                <a:bodyPr>
                  <a:spAutoFit/>
                </a:bodyPr>
                <a:lstStyle/>
                <a:p>
                  <a:pPr>
                    <a:spcBef>
                      <a:spcPct val="50000"/>
                    </a:spcBef>
                  </a:pPr>
                  <a:r>
                    <a:rPr lang="en-US" sz="2800">
                      <a:latin typeface="Arial Black" pitchFamily="34" charset="0"/>
                    </a:rPr>
                    <a:t>DR0</a:t>
                  </a:r>
                </a:p>
              </p:txBody>
            </p:sp>
          </p:grpSp>
          <p:sp>
            <p:nvSpPr>
              <p:cNvPr id="9" name="Text Box 21"/>
              <p:cNvSpPr txBox="1">
                <a:spLocks noChangeArrowheads="1"/>
              </p:cNvSpPr>
              <p:nvPr/>
            </p:nvSpPr>
            <p:spPr bwMode="auto">
              <a:xfrm>
                <a:off x="1920" y="1968"/>
                <a:ext cx="1632" cy="327"/>
              </a:xfrm>
              <a:prstGeom prst="rect">
                <a:avLst/>
              </a:prstGeom>
              <a:noFill/>
              <a:ln w="9525">
                <a:noFill/>
                <a:miter lim="800000"/>
                <a:headEnd/>
                <a:tailEnd/>
              </a:ln>
            </p:spPr>
            <p:txBody>
              <a:bodyPr>
                <a:spAutoFit/>
              </a:bodyPr>
              <a:lstStyle/>
              <a:p>
                <a:pPr>
                  <a:spcBef>
                    <a:spcPct val="50000"/>
                  </a:spcBef>
                </a:pPr>
                <a:r>
                  <a:rPr lang="en-US" sz="2800" b="1">
                    <a:cs typeface="Arial" pitchFamily="34" charset="0"/>
                  </a:rPr>
                  <a:t>RESERVED</a:t>
                </a:r>
              </a:p>
            </p:txBody>
          </p:sp>
          <p:sp>
            <p:nvSpPr>
              <p:cNvPr id="10" name="Text Box 22"/>
              <p:cNvSpPr txBox="1">
                <a:spLocks noChangeArrowheads="1"/>
              </p:cNvSpPr>
              <p:nvPr/>
            </p:nvSpPr>
            <p:spPr bwMode="auto">
              <a:xfrm>
                <a:off x="1968" y="1536"/>
                <a:ext cx="1632" cy="327"/>
              </a:xfrm>
              <a:prstGeom prst="rect">
                <a:avLst/>
              </a:prstGeom>
              <a:noFill/>
              <a:ln w="9525">
                <a:noFill/>
                <a:miter lim="800000"/>
                <a:headEnd/>
                <a:tailEnd/>
              </a:ln>
            </p:spPr>
            <p:txBody>
              <a:bodyPr>
                <a:spAutoFit/>
              </a:bodyPr>
              <a:lstStyle/>
              <a:p>
                <a:pPr>
                  <a:spcBef>
                    <a:spcPct val="50000"/>
                  </a:spcBef>
                </a:pPr>
                <a:r>
                  <a:rPr lang="en-US" sz="2800" b="1">
                    <a:cs typeface="Arial" pitchFamily="34" charset="0"/>
                  </a:rPr>
                  <a:t>RESERVED</a:t>
                </a:r>
              </a:p>
            </p:txBody>
          </p:sp>
          <p:sp>
            <p:nvSpPr>
              <p:cNvPr id="11" name="Rectangle 23"/>
              <p:cNvSpPr>
                <a:spLocks noChangeArrowheads="1"/>
              </p:cNvSpPr>
              <p:nvPr/>
            </p:nvSpPr>
            <p:spPr bwMode="auto">
              <a:xfrm>
                <a:off x="912" y="3705"/>
                <a:ext cx="3216" cy="327"/>
              </a:xfrm>
              <a:prstGeom prst="rect">
                <a:avLst/>
              </a:prstGeom>
              <a:noFill/>
              <a:ln w="9525">
                <a:noFill/>
                <a:miter lim="800000"/>
                <a:headEnd/>
                <a:tailEnd/>
              </a:ln>
            </p:spPr>
            <p:txBody>
              <a:bodyPr>
                <a:spAutoFit/>
              </a:bodyPr>
              <a:lstStyle/>
              <a:p>
                <a:r>
                  <a:rPr lang="en-US" sz="2800" b="1"/>
                  <a:t>Linear breakpoint address 0</a:t>
                </a:r>
              </a:p>
            </p:txBody>
          </p:sp>
          <p:sp>
            <p:nvSpPr>
              <p:cNvPr id="12" name="Rectangle 24"/>
              <p:cNvSpPr>
                <a:spLocks noChangeArrowheads="1"/>
              </p:cNvSpPr>
              <p:nvPr/>
            </p:nvSpPr>
            <p:spPr bwMode="auto">
              <a:xfrm>
                <a:off x="960" y="3264"/>
                <a:ext cx="3086" cy="327"/>
              </a:xfrm>
              <a:prstGeom prst="rect">
                <a:avLst/>
              </a:prstGeom>
              <a:noFill/>
              <a:ln w="9525">
                <a:noFill/>
                <a:miter lim="800000"/>
                <a:headEnd/>
                <a:tailEnd/>
              </a:ln>
            </p:spPr>
            <p:txBody>
              <a:bodyPr wrap="none">
                <a:spAutoFit/>
              </a:bodyPr>
              <a:lstStyle/>
              <a:p>
                <a:r>
                  <a:rPr lang="en-US" sz="2800" b="1"/>
                  <a:t>Linear</a:t>
                </a:r>
                <a:r>
                  <a:rPr lang="en-US"/>
                  <a:t> </a:t>
                </a:r>
                <a:r>
                  <a:rPr lang="en-US" sz="2800" b="1"/>
                  <a:t>breakpoint address 1</a:t>
                </a:r>
              </a:p>
            </p:txBody>
          </p:sp>
          <p:sp>
            <p:nvSpPr>
              <p:cNvPr id="13" name="Rectangle 25"/>
              <p:cNvSpPr>
                <a:spLocks noChangeArrowheads="1"/>
              </p:cNvSpPr>
              <p:nvPr/>
            </p:nvSpPr>
            <p:spPr bwMode="auto">
              <a:xfrm>
                <a:off x="960" y="2841"/>
                <a:ext cx="3055" cy="327"/>
              </a:xfrm>
              <a:prstGeom prst="rect">
                <a:avLst/>
              </a:prstGeom>
              <a:noFill/>
              <a:ln w="9525">
                <a:noFill/>
                <a:miter lim="800000"/>
                <a:headEnd/>
                <a:tailEnd/>
              </a:ln>
            </p:spPr>
            <p:txBody>
              <a:bodyPr wrap="none">
                <a:spAutoFit/>
              </a:bodyPr>
              <a:lstStyle/>
              <a:p>
                <a:r>
                  <a:rPr lang="en-US" sz="2800" b="1" dirty="0"/>
                  <a:t>Linea</a:t>
                </a:r>
                <a:r>
                  <a:rPr lang="en-US" b="1" dirty="0"/>
                  <a:t>r</a:t>
                </a:r>
                <a:r>
                  <a:rPr lang="en-US" dirty="0"/>
                  <a:t> </a:t>
                </a:r>
                <a:r>
                  <a:rPr lang="en-US" sz="2800" b="1" dirty="0"/>
                  <a:t>breakpoint address 2</a:t>
                </a:r>
              </a:p>
            </p:txBody>
          </p:sp>
          <p:sp>
            <p:nvSpPr>
              <p:cNvPr id="14" name="Rectangle 26"/>
              <p:cNvSpPr>
                <a:spLocks noChangeArrowheads="1"/>
              </p:cNvSpPr>
              <p:nvPr/>
            </p:nvSpPr>
            <p:spPr bwMode="auto">
              <a:xfrm>
                <a:off x="960" y="2400"/>
                <a:ext cx="3086" cy="327"/>
              </a:xfrm>
              <a:prstGeom prst="rect">
                <a:avLst/>
              </a:prstGeom>
              <a:noFill/>
              <a:ln w="9525">
                <a:noFill/>
                <a:miter lim="800000"/>
                <a:headEnd/>
                <a:tailEnd/>
              </a:ln>
            </p:spPr>
            <p:txBody>
              <a:bodyPr wrap="none">
                <a:spAutoFit/>
              </a:bodyPr>
              <a:lstStyle/>
              <a:p>
                <a:r>
                  <a:rPr lang="en-US" sz="2800" b="1"/>
                  <a:t>Linear</a:t>
                </a:r>
                <a:r>
                  <a:rPr lang="en-US"/>
                  <a:t> </a:t>
                </a:r>
                <a:r>
                  <a:rPr lang="en-US" sz="2800" b="1"/>
                  <a:t>breakpoint address 3</a:t>
                </a:r>
              </a:p>
            </p:txBody>
          </p:sp>
        </p:grpSp>
        <p:sp>
          <p:nvSpPr>
            <p:cNvPr id="6" name="Rectangle 28"/>
            <p:cNvSpPr>
              <a:spLocks noChangeArrowheads="1"/>
            </p:cNvSpPr>
            <p:nvPr/>
          </p:nvSpPr>
          <p:spPr bwMode="auto">
            <a:xfrm>
              <a:off x="1499" y="1106"/>
              <a:ext cx="1987" cy="327"/>
            </a:xfrm>
            <a:prstGeom prst="rect">
              <a:avLst/>
            </a:prstGeom>
            <a:noFill/>
            <a:ln w="9525">
              <a:noFill/>
              <a:miter lim="800000"/>
              <a:headEnd/>
              <a:tailEnd/>
            </a:ln>
          </p:spPr>
          <p:txBody>
            <a:bodyPr wrap="none">
              <a:spAutoFit/>
            </a:bodyPr>
            <a:lstStyle/>
            <a:p>
              <a:r>
                <a:rPr lang="en-US" sz="2800" b="1"/>
                <a:t>breakpoint status</a:t>
              </a:r>
            </a:p>
          </p:txBody>
        </p:sp>
        <p:sp>
          <p:nvSpPr>
            <p:cNvPr id="7" name="Rectangle 29"/>
            <p:cNvSpPr>
              <a:spLocks noChangeArrowheads="1"/>
            </p:cNvSpPr>
            <p:nvPr/>
          </p:nvSpPr>
          <p:spPr bwMode="auto">
            <a:xfrm>
              <a:off x="1378" y="681"/>
              <a:ext cx="2558" cy="327"/>
            </a:xfrm>
            <a:prstGeom prst="rect">
              <a:avLst/>
            </a:prstGeom>
            <a:noFill/>
            <a:ln w="9525">
              <a:noFill/>
              <a:miter lim="800000"/>
              <a:headEnd/>
              <a:tailEnd/>
            </a:ln>
          </p:spPr>
          <p:txBody>
            <a:bodyPr wrap="none">
              <a:spAutoFit/>
            </a:bodyPr>
            <a:lstStyle/>
            <a:p>
              <a:r>
                <a:rPr lang="en-US" sz="2800" b="1" dirty="0"/>
                <a:t>breakpoint control info</a:t>
              </a:r>
            </a:p>
          </p:txBody>
        </p:sp>
      </p:grpSp>
      <p:sp>
        <p:nvSpPr>
          <p:cNvPr id="31" name="Footer Placeholder 30"/>
          <p:cNvSpPr>
            <a:spLocks noGrp="1"/>
          </p:cNvSpPr>
          <p:nvPr>
            <p:ph type="ftr" sz="quarter" idx="11"/>
          </p:nvPr>
        </p:nvSpPr>
        <p:spPr/>
        <p:txBody>
          <a:bodyPr/>
          <a:lstStyle/>
          <a:p>
            <a:r>
              <a:rPr lang="it-IT" smtClean="0"/>
              <a:t>K VIJAYA VADHAN ASSOCIATE PROFESSOR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sz="4000" b="1" dirty="0" smtClean="0">
                <a:solidFill>
                  <a:schemeClr val="accent6">
                    <a:lumMod val="75000"/>
                  </a:schemeClr>
                </a:solidFill>
              </a:rPr>
              <a:t>Test Registers :</a:t>
            </a:r>
          </a:p>
          <a:p>
            <a:pPr>
              <a:buNone/>
            </a:pPr>
            <a:endParaRPr lang="en-US" sz="4000" b="1" dirty="0" smtClean="0">
              <a:solidFill>
                <a:schemeClr val="accent6">
                  <a:lumMod val="75000"/>
                </a:schemeClr>
              </a:solidFill>
            </a:endParaRPr>
          </a:p>
          <a:p>
            <a:pPr algn="just">
              <a:buNone/>
            </a:pPr>
            <a:r>
              <a:rPr lang="en-US" b="1" dirty="0" smtClean="0">
                <a:solidFill>
                  <a:schemeClr val="accent6">
                    <a:lumMod val="75000"/>
                  </a:schemeClr>
                </a:solidFill>
              </a:rPr>
              <a:t>  </a:t>
            </a:r>
            <a:r>
              <a:rPr lang="en-US" dirty="0" smtClean="0">
                <a:solidFill>
                  <a:schemeClr val="tx2">
                    <a:lumMod val="60000"/>
                    <a:lumOff val="40000"/>
                  </a:schemeClr>
                </a:solidFill>
              </a:rPr>
              <a:t>Two test register are provided by 80386 for page caching namely test control and test status register.</a:t>
            </a:r>
          </a:p>
          <a:p>
            <a:pPr>
              <a:buNone/>
            </a:pPr>
            <a:endParaRPr lang="en-US" sz="4000" b="1" dirty="0" smtClean="0">
              <a:solidFill>
                <a:schemeClr val="accent6">
                  <a:lumMod val="75000"/>
                </a:schemeClr>
              </a:solidFill>
            </a:endParaRPr>
          </a:p>
        </p:txBody>
      </p:sp>
      <p:sp>
        <p:nvSpPr>
          <p:cNvPr id="4" name="Footer Placeholder 3"/>
          <p:cNvSpPr>
            <a:spLocks noGrp="1"/>
          </p:cNvSpPr>
          <p:nvPr>
            <p:ph type="ftr" sz="quarter" idx="11"/>
          </p:nvPr>
        </p:nvSpPr>
        <p:spPr/>
        <p:txBody>
          <a:bodyPr/>
          <a:lstStyle/>
          <a:p>
            <a:r>
              <a:rPr lang="it-IT" smtClean="0"/>
              <a:t>K VIJAYA VADHAN ASSOCIATE PROFESSOR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Addressing Modes of 80386</a:t>
            </a:r>
            <a:endParaRPr lang="en-US" b="1" dirty="0">
              <a:solidFill>
                <a:srgbClr val="00B050"/>
              </a:solidFill>
            </a:endParaRPr>
          </a:p>
        </p:txBody>
      </p:sp>
      <p:sp>
        <p:nvSpPr>
          <p:cNvPr id="3" name="Content Placeholder 2"/>
          <p:cNvSpPr>
            <a:spLocks noGrp="1"/>
          </p:cNvSpPr>
          <p:nvPr>
            <p:ph idx="1"/>
          </p:nvPr>
        </p:nvSpPr>
        <p:spPr/>
        <p:txBody>
          <a:bodyPr>
            <a:normAutofit fontScale="92500" lnSpcReduction="10000"/>
          </a:bodyPr>
          <a:lstStyle/>
          <a:p>
            <a:pPr algn="just"/>
            <a:r>
              <a:rPr lang="en-US" sz="3000" dirty="0" smtClean="0">
                <a:solidFill>
                  <a:srgbClr val="0070C0"/>
                </a:solidFill>
              </a:rPr>
              <a:t>The 80386 supports overall eleven addressing modes to facilitate efficient execution of higher level language programs.</a:t>
            </a:r>
          </a:p>
          <a:p>
            <a:pPr algn="just"/>
            <a:r>
              <a:rPr lang="en-US" sz="3000" dirty="0" smtClean="0">
                <a:solidFill>
                  <a:srgbClr val="0070C0"/>
                </a:solidFill>
              </a:rPr>
              <a:t>In case of all those modes, the 80386 can now have 32-bit immediate or 32- bit register operands or displacements.</a:t>
            </a:r>
          </a:p>
          <a:p>
            <a:pPr algn="just"/>
            <a:r>
              <a:rPr lang="en-US" sz="3000" dirty="0" smtClean="0">
                <a:solidFill>
                  <a:srgbClr val="0070C0"/>
                </a:solidFill>
              </a:rPr>
              <a:t>The 80386 has a family of scaled modes. In case of scaled modes, any of the index register values can be multiplied by a valid scale factor to obtain the displacement.</a:t>
            </a:r>
          </a:p>
          <a:p>
            <a:endParaRPr lang="en-US" dirty="0" smtClean="0"/>
          </a:p>
        </p:txBody>
      </p:sp>
      <p:sp>
        <p:nvSpPr>
          <p:cNvPr id="4" name="Footer Placeholder 3"/>
          <p:cNvSpPr>
            <a:spLocks noGrp="1"/>
          </p:cNvSpPr>
          <p:nvPr>
            <p:ph type="ftr" sz="quarter" idx="11"/>
          </p:nvPr>
        </p:nvSpPr>
        <p:spPr/>
        <p:txBody>
          <a:bodyPr/>
          <a:lstStyle/>
          <a:p>
            <a:r>
              <a:rPr lang="it-IT" smtClean="0"/>
              <a:t>K VIJAYA VADHAN ASSOCIATE PROFESSOR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par>
                          <p:cTn id="11" fill="hold">
                            <p:stCondLst>
                              <p:cond delay="3100"/>
                            </p:stCondLst>
                            <p:childTnLst>
                              <p:par>
                                <p:cTn id="12" presetID="10"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000"/>
                                        <p:tgtEl>
                                          <p:spTgt spid="3">
                                            <p:txEl>
                                              <p:pRg st="0" end="0"/>
                                            </p:txEl>
                                          </p:spTgt>
                                        </p:tgtEl>
                                      </p:cBhvr>
                                    </p:animEffect>
                                  </p:childTnLst>
                                </p:cTn>
                              </p:par>
                            </p:childTnLst>
                          </p:cTn>
                        </p:par>
                        <p:par>
                          <p:cTn id="15" fill="hold">
                            <p:stCondLst>
                              <p:cond delay="5100"/>
                            </p:stCondLst>
                            <p:childTnLst>
                              <p:par>
                                <p:cTn id="16" presetID="10"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2000"/>
                                        <p:tgtEl>
                                          <p:spTgt spid="3">
                                            <p:txEl>
                                              <p:pRg st="1" end="1"/>
                                            </p:txEl>
                                          </p:spTgt>
                                        </p:tgtEl>
                                      </p:cBhvr>
                                    </p:animEffect>
                                  </p:childTnLst>
                                </p:cTn>
                              </p:par>
                            </p:childTnLst>
                          </p:cTn>
                        </p:par>
                        <p:par>
                          <p:cTn id="19" fill="hold">
                            <p:stCondLst>
                              <p:cond delay="7100"/>
                            </p:stCondLst>
                            <p:childTnLst>
                              <p:par>
                                <p:cTn id="20" presetID="10" presetClass="entr" presetSubtype="0"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a:bodyPr>
          <a:lstStyle/>
          <a:p>
            <a:pPr>
              <a:buNone/>
            </a:pPr>
            <a:r>
              <a:rPr lang="en-US" b="1" dirty="0" smtClean="0">
                <a:solidFill>
                  <a:schemeClr val="tx2"/>
                </a:solidFill>
              </a:rPr>
              <a:t>1.</a:t>
            </a:r>
            <a:r>
              <a:rPr lang="en-US" dirty="0" smtClean="0">
                <a:solidFill>
                  <a:schemeClr val="tx2"/>
                </a:solidFill>
              </a:rPr>
              <a:t> </a:t>
            </a:r>
            <a:r>
              <a:rPr lang="en-US" b="1" dirty="0" smtClean="0">
                <a:solidFill>
                  <a:schemeClr val="tx2"/>
                </a:solidFill>
              </a:rPr>
              <a:t>Scaled Indexed Mode</a:t>
            </a:r>
            <a:r>
              <a:rPr lang="en-US" dirty="0" smtClean="0">
                <a:solidFill>
                  <a:schemeClr val="tx2"/>
                </a:solidFill>
              </a:rPr>
              <a:t>: </a:t>
            </a:r>
            <a:r>
              <a:rPr lang="en-US" dirty="0" smtClean="0">
                <a:solidFill>
                  <a:schemeClr val="accent2">
                    <a:lumMod val="75000"/>
                  </a:schemeClr>
                </a:solidFill>
              </a:rPr>
              <a:t>Contents of an index register are multiplied by a scale factor that may be added further to get the operand offset.</a:t>
            </a:r>
          </a:p>
          <a:p>
            <a:pPr>
              <a:buNone/>
            </a:pPr>
            <a:r>
              <a:rPr lang="en-US" b="1" dirty="0" smtClean="0">
                <a:solidFill>
                  <a:schemeClr val="tx2"/>
                </a:solidFill>
              </a:rPr>
              <a:t>2.</a:t>
            </a:r>
            <a:r>
              <a:rPr lang="en-US" dirty="0" smtClean="0">
                <a:solidFill>
                  <a:schemeClr val="tx2"/>
                </a:solidFill>
              </a:rPr>
              <a:t> </a:t>
            </a:r>
            <a:r>
              <a:rPr lang="en-US" b="1" dirty="0" smtClean="0">
                <a:solidFill>
                  <a:schemeClr val="tx2"/>
                </a:solidFill>
              </a:rPr>
              <a:t>Based Scaled Indexed Mode</a:t>
            </a:r>
            <a:r>
              <a:rPr lang="en-US" dirty="0" smtClean="0">
                <a:solidFill>
                  <a:schemeClr val="tx2"/>
                </a:solidFill>
              </a:rPr>
              <a:t>: </a:t>
            </a:r>
            <a:r>
              <a:rPr lang="en-US" dirty="0" smtClean="0">
                <a:solidFill>
                  <a:schemeClr val="accent2">
                    <a:lumMod val="75000"/>
                  </a:schemeClr>
                </a:solidFill>
              </a:rPr>
              <a:t>Contents of an index register are multiplied by a scale factor and then added to base register to obtain the offset.</a:t>
            </a:r>
          </a:p>
          <a:p>
            <a:pPr>
              <a:buNone/>
            </a:pPr>
            <a:r>
              <a:rPr lang="en-US" b="1" dirty="0" smtClean="0">
                <a:solidFill>
                  <a:schemeClr val="tx2"/>
                </a:solidFill>
              </a:rPr>
              <a:t>3. Based Scaled Indexed Mode with Displacement</a:t>
            </a:r>
            <a:r>
              <a:rPr lang="en-US" dirty="0" smtClean="0">
                <a:solidFill>
                  <a:schemeClr val="tx2"/>
                </a:solidFill>
              </a:rPr>
              <a:t>: </a:t>
            </a:r>
            <a:r>
              <a:rPr lang="en-US" dirty="0" smtClean="0">
                <a:solidFill>
                  <a:schemeClr val="accent2">
                    <a:lumMod val="75000"/>
                  </a:schemeClr>
                </a:solidFill>
              </a:rPr>
              <a:t>The Contents of an index register are multiplied by a scaling factor and the result is added to a base register and a displacement to get the offset of an operand.</a:t>
            </a:r>
            <a:endParaRPr lang="en-US" dirty="0">
              <a:solidFill>
                <a:schemeClr val="accent2">
                  <a:lumMod val="75000"/>
                </a:schemeClr>
              </a:solidFill>
            </a:endParaRPr>
          </a:p>
        </p:txBody>
      </p:sp>
      <p:sp>
        <p:nvSpPr>
          <p:cNvPr id="4" name="Footer Placeholder 3"/>
          <p:cNvSpPr>
            <a:spLocks noGrp="1"/>
          </p:cNvSpPr>
          <p:nvPr>
            <p:ph type="ftr" sz="quarter" idx="11"/>
          </p:nvPr>
        </p:nvSpPr>
        <p:spPr/>
        <p:txBody>
          <a:bodyPr/>
          <a:lstStyle/>
          <a:p>
            <a:r>
              <a:rPr lang="it-IT" smtClean="0"/>
              <a:t>K VIJAYA VADHAN ASSOCIATE PROFESSOR</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solidFill>
              </a:rPr>
              <a:t>Data Types of 80386</a:t>
            </a:r>
            <a:endParaRPr lang="en-US" b="1" dirty="0">
              <a:solidFill>
                <a:schemeClr val="tx2"/>
              </a:solidFill>
            </a:endParaRPr>
          </a:p>
        </p:txBody>
      </p:sp>
      <p:sp>
        <p:nvSpPr>
          <p:cNvPr id="3" name="Content Placeholder 2"/>
          <p:cNvSpPr>
            <a:spLocks noGrp="1"/>
          </p:cNvSpPr>
          <p:nvPr>
            <p:ph idx="1"/>
          </p:nvPr>
        </p:nvSpPr>
        <p:spPr>
          <a:xfrm>
            <a:off x="457200" y="1447800"/>
            <a:ext cx="8229600" cy="4678363"/>
          </a:xfrm>
        </p:spPr>
        <p:txBody>
          <a:bodyPr>
            <a:normAutofit fontScale="77500" lnSpcReduction="20000"/>
          </a:bodyPr>
          <a:lstStyle/>
          <a:p>
            <a:pPr>
              <a:buNone/>
            </a:pPr>
            <a:r>
              <a:rPr lang="en-US" dirty="0" smtClean="0">
                <a:solidFill>
                  <a:schemeClr val="tx2">
                    <a:lumMod val="60000"/>
                    <a:lumOff val="40000"/>
                  </a:schemeClr>
                </a:solidFill>
              </a:rPr>
              <a:t>       The 80386 supports the following 17 data types.</a:t>
            </a:r>
          </a:p>
          <a:p>
            <a:pPr>
              <a:buNone/>
            </a:pPr>
            <a:endParaRPr lang="en-US" dirty="0" smtClean="0">
              <a:solidFill>
                <a:schemeClr val="tx2">
                  <a:lumMod val="60000"/>
                  <a:lumOff val="40000"/>
                </a:schemeClr>
              </a:solidFill>
            </a:endParaRPr>
          </a:p>
          <a:p>
            <a:pPr>
              <a:buNone/>
            </a:pPr>
            <a:r>
              <a:rPr lang="en-US" dirty="0" smtClean="0">
                <a:solidFill>
                  <a:schemeClr val="tx2">
                    <a:lumMod val="60000"/>
                    <a:lumOff val="40000"/>
                  </a:schemeClr>
                </a:solidFill>
              </a:rPr>
              <a:t>1. Bit – Binary digit ‘0’ or ‘1’</a:t>
            </a:r>
          </a:p>
          <a:p>
            <a:pPr>
              <a:buNone/>
            </a:pPr>
            <a:r>
              <a:rPr lang="en-US" dirty="0" smtClean="0">
                <a:solidFill>
                  <a:schemeClr val="tx2">
                    <a:lumMod val="60000"/>
                    <a:lumOff val="40000"/>
                  </a:schemeClr>
                </a:solidFill>
              </a:rPr>
              <a:t>2. Bit Field – A group of at the most 32-bits (4Bytes)</a:t>
            </a:r>
          </a:p>
          <a:p>
            <a:pPr>
              <a:buNone/>
            </a:pPr>
            <a:r>
              <a:rPr lang="en-US" dirty="0" smtClean="0">
                <a:solidFill>
                  <a:schemeClr val="tx2">
                    <a:lumMod val="60000"/>
                    <a:lumOff val="40000"/>
                  </a:schemeClr>
                </a:solidFill>
              </a:rPr>
              <a:t>3. Bit String – A string of continuous bits of maximum</a:t>
            </a:r>
          </a:p>
          <a:p>
            <a:pPr>
              <a:buNone/>
            </a:pPr>
            <a:r>
              <a:rPr lang="en-US" dirty="0" smtClean="0">
                <a:solidFill>
                  <a:schemeClr val="tx2">
                    <a:lumMod val="60000"/>
                    <a:lumOff val="40000"/>
                  </a:schemeClr>
                </a:solidFill>
              </a:rPr>
              <a:t>    4GB in the length</a:t>
            </a:r>
          </a:p>
          <a:p>
            <a:pPr>
              <a:buNone/>
            </a:pPr>
            <a:r>
              <a:rPr lang="en-US" dirty="0" smtClean="0">
                <a:solidFill>
                  <a:schemeClr val="tx2">
                    <a:lumMod val="60000"/>
                    <a:lumOff val="40000"/>
                  </a:schemeClr>
                </a:solidFill>
              </a:rPr>
              <a:t>4. Signed Byte – Signed byte data</a:t>
            </a:r>
          </a:p>
          <a:p>
            <a:pPr>
              <a:buNone/>
            </a:pPr>
            <a:r>
              <a:rPr lang="en-US" dirty="0" smtClean="0">
                <a:solidFill>
                  <a:schemeClr val="tx2">
                    <a:lumMod val="60000"/>
                    <a:lumOff val="40000"/>
                  </a:schemeClr>
                </a:solidFill>
              </a:rPr>
              <a:t>5. Unsigned Byte – Unsigned byte data</a:t>
            </a:r>
          </a:p>
          <a:p>
            <a:pPr>
              <a:buNone/>
            </a:pPr>
            <a:r>
              <a:rPr lang="en-US" dirty="0" smtClean="0">
                <a:solidFill>
                  <a:schemeClr val="tx2">
                    <a:lumMod val="60000"/>
                    <a:lumOff val="40000"/>
                  </a:schemeClr>
                </a:solidFill>
              </a:rPr>
              <a:t>6. Integer word – Signed 16-bit data</a:t>
            </a:r>
          </a:p>
          <a:p>
            <a:pPr>
              <a:buNone/>
            </a:pPr>
            <a:r>
              <a:rPr lang="en-US" dirty="0" smtClean="0">
                <a:solidFill>
                  <a:schemeClr val="tx2">
                    <a:lumMod val="60000"/>
                    <a:lumOff val="40000"/>
                  </a:schemeClr>
                </a:solidFill>
              </a:rPr>
              <a:t>7. Long Integer – 32-bit signed data representing with 2’s complement.</a:t>
            </a:r>
          </a:p>
          <a:p>
            <a:pPr>
              <a:buNone/>
            </a:pPr>
            <a:r>
              <a:rPr lang="en-US" dirty="0" smtClean="0">
                <a:solidFill>
                  <a:schemeClr val="tx2">
                    <a:lumMod val="60000"/>
                    <a:lumOff val="40000"/>
                  </a:schemeClr>
                </a:solidFill>
              </a:rPr>
              <a:t>8. Unsigned Integer Word – Unsigned 16-bit data	</a:t>
            </a:r>
          </a:p>
          <a:p>
            <a:pPr>
              <a:buNone/>
            </a:pPr>
            <a:endParaRPr lang="en-US" dirty="0" smtClean="0"/>
          </a:p>
          <a:p>
            <a:endParaRPr lang="en-US" dirty="0"/>
          </a:p>
        </p:txBody>
      </p:sp>
      <p:sp>
        <p:nvSpPr>
          <p:cNvPr id="4" name="Footer Placeholder 3"/>
          <p:cNvSpPr>
            <a:spLocks noGrp="1"/>
          </p:cNvSpPr>
          <p:nvPr>
            <p:ph type="ftr" sz="quarter" idx="11"/>
          </p:nvPr>
        </p:nvSpPr>
        <p:spPr/>
        <p:txBody>
          <a:bodyPr/>
          <a:lstStyle/>
          <a:p>
            <a:r>
              <a:rPr lang="it-IT" smtClean="0"/>
              <a:t>K VIJAYA VADHAN ASSOCIATE PROFESSOR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par>
                          <p:cTn id="11" fill="hold">
                            <p:stCondLst>
                              <p:cond delay="2500"/>
                            </p:stCondLst>
                            <p:childTnLst>
                              <p:par>
                                <p:cTn id="12" presetID="10"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000"/>
                                        <p:tgtEl>
                                          <p:spTgt spid="3">
                                            <p:txEl>
                                              <p:pRg st="0" end="0"/>
                                            </p:txEl>
                                          </p:spTgt>
                                        </p:tgtEl>
                                      </p:cBhvr>
                                    </p:animEffect>
                                  </p:childTnLst>
                                </p:cTn>
                              </p:par>
                            </p:childTnLst>
                          </p:cTn>
                        </p:par>
                        <p:par>
                          <p:cTn id="15" fill="hold">
                            <p:stCondLst>
                              <p:cond delay="4500"/>
                            </p:stCondLst>
                            <p:childTnLst>
                              <p:par>
                                <p:cTn id="16" presetID="10" presetClass="entr" presetSubtype="0" fill="hold" grpId="0"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2000"/>
                                        <p:tgtEl>
                                          <p:spTgt spid="3">
                                            <p:txEl>
                                              <p:pRg st="2" end="2"/>
                                            </p:txEl>
                                          </p:spTgt>
                                        </p:tgtEl>
                                      </p:cBhvr>
                                    </p:animEffect>
                                  </p:childTnLst>
                                </p:cTn>
                              </p:par>
                            </p:childTnLst>
                          </p:cTn>
                        </p:par>
                        <p:par>
                          <p:cTn id="19" fill="hold">
                            <p:stCondLst>
                              <p:cond delay="6500"/>
                            </p:stCondLst>
                            <p:childTnLst>
                              <p:par>
                                <p:cTn id="20" presetID="10" presetClass="entr" presetSubtype="0"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par>
                          <p:cTn id="23" fill="hold">
                            <p:stCondLst>
                              <p:cond delay="8500"/>
                            </p:stCondLst>
                            <p:childTnLst>
                              <p:par>
                                <p:cTn id="24" presetID="10" presetClass="entr" presetSubtype="0" fill="hold" grpId="0"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2000"/>
                                        <p:tgtEl>
                                          <p:spTgt spid="3">
                                            <p:txEl>
                                              <p:pRg st="4" end="4"/>
                                            </p:txEl>
                                          </p:spTgt>
                                        </p:tgtEl>
                                      </p:cBhvr>
                                    </p:animEffect>
                                  </p:childTnLst>
                                </p:cTn>
                              </p:par>
                            </p:childTnLst>
                          </p:cTn>
                        </p:par>
                        <p:par>
                          <p:cTn id="27" fill="hold">
                            <p:stCondLst>
                              <p:cond delay="10500"/>
                            </p:stCondLst>
                            <p:childTnLst>
                              <p:par>
                                <p:cTn id="28" presetID="10" presetClass="entr" presetSubtype="0" fill="hold" grpId="0" nodeType="after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2000"/>
                                        <p:tgtEl>
                                          <p:spTgt spid="3">
                                            <p:txEl>
                                              <p:pRg st="5" end="5"/>
                                            </p:txEl>
                                          </p:spTgt>
                                        </p:tgtEl>
                                      </p:cBhvr>
                                    </p:animEffect>
                                  </p:childTnLst>
                                </p:cTn>
                              </p:par>
                            </p:childTnLst>
                          </p:cTn>
                        </p:par>
                        <p:par>
                          <p:cTn id="31" fill="hold">
                            <p:stCondLst>
                              <p:cond delay="12500"/>
                            </p:stCondLst>
                            <p:childTnLst>
                              <p:par>
                                <p:cTn id="32" presetID="10" presetClass="entr" presetSubtype="0" fill="hold" grpId="0" nodeType="after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2000"/>
                                        <p:tgtEl>
                                          <p:spTgt spid="3">
                                            <p:txEl>
                                              <p:pRg st="6" end="6"/>
                                            </p:txEl>
                                          </p:spTgt>
                                        </p:tgtEl>
                                      </p:cBhvr>
                                    </p:animEffect>
                                  </p:childTnLst>
                                </p:cTn>
                              </p:par>
                            </p:childTnLst>
                          </p:cTn>
                        </p:par>
                        <p:par>
                          <p:cTn id="35" fill="hold">
                            <p:stCondLst>
                              <p:cond delay="14500"/>
                            </p:stCondLst>
                            <p:childTnLst>
                              <p:par>
                                <p:cTn id="36" presetID="10" presetClass="entr" presetSubtype="0" fill="hold" grpId="0" nodeType="after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2000"/>
                                        <p:tgtEl>
                                          <p:spTgt spid="3">
                                            <p:txEl>
                                              <p:pRg st="7" end="7"/>
                                            </p:txEl>
                                          </p:spTgt>
                                        </p:tgtEl>
                                      </p:cBhvr>
                                    </p:animEffect>
                                  </p:childTnLst>
                                </p:cTn>
                              </p:par>
                            </p:childTnLst>
                          </p:cTn>
                        </p:par>
                        <p:par>
                          <p:cTn id="39" fill="hold">
                            <p:stCondLst>
                              <p:cond delay="16500"/>
                            </p:stCondLst>
                            <p:childTnLst>
                              <p:par>
                                <p:cTn id="40" presetID="10" presetClass="entr" presetSubtype="0" fill="hold" grpId="0" nodeType="after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2000"/>
                                        <p:tgtEl>
                                          <p:spTgt spid="3">
                                            <p:txEl>
                                              <p:pRg st="8" end="8"/>
                                            </p:txEl>
                                          </p:spTgt>
                                        </p:tgtEl>
                                      </p:cBhvr>
                                    </p:animEffect>
                                  </p:childTnLst>
                                </p:cTn>
                              </p:par>
                            </p:childTnLst>
                          </p:cTn>
                        </p:par>
                        <p:par>
                          <p:cTn id="43" fill="hold">
                            <p:stCondLst>
                              <p:cond delay="18500"/>
                            </p:stCondLst>
                            <p:childTnLst>
                              <p:par>
                                <p:cTn id="44" presetID="10" presetClass="entr" presetSubtype="0" fill="hold" grpId="0" nodeType="after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2000"/>
                                        <p:tgtEl>
                                          <p:spTgt spid="3">
                                            <p:txEl>
                                              <p:pRg st="9" end="9"/>
                                            </p:txEl>
                                          </p:spTgt>
                                        </p:tgtEl>
                                      </p:cBhvr>
                                    </p:animEffect>
                                  </p:childTnLst>
                                </p:cTn>
                              </p:par>
                            </p:childTnLst>
                          </p:cTn>
                        </p:par>
                        <p:par>
                          <p:cTn id="47" fill="hold">
                            <p:stCondLst>
                              <p:cond delay="20500"/>
                            </p:stCondLst>
                            <p:childTnLst>
                              <p:par>
                                <p:cTn id="48" presetID="10" presetClass="entr" presetSubtype="0" fill="hold" grpId="0" nodeType="after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fade">
                                      <p:cBhvr>
                                        <p:cTn id="50"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fontScale="70000" lnSpcReduction="20000"/>
          </a:bodyPr>
          <a:lstStyle/>
          <a:p>
            <a:pPr>
              <a:buNone/>
            </a:pPr>
            <a:endParaRPr lang="en-US" dirty="0" smtClean="0"/>
          </a:p>
          <a:p>
            <a:pPr algn="just">
              <a:buNone/>
            </a:pPr>
            <a:r>
              <a:rPr lang="en-US" sz="3400" dirty="0" smtClean="0">
                <a:solidFill>
                  <a:schemeClr val="tx2">
                    <a:lumMod val="60000"/>
                    <a:lumOff val="40000"/>
                  </a:schemeClr>
                </a:solidFill>
              </a:rPr>
              <a:t>  9. Unsigned Long Integer – Unsigned 32-bit data</a:t>
            </a:r>
          </a:p>
          <a:p>
            <a:pPr algn="just">
              <a:buNone/>
            </a:pPr>
            <a:r>
              <a:rPr lang="en-US" sz="3400" dirty="0" smtClean="0">
                <a:solidFill>
                  <a:schemeClr val="tx2">
                    <a:lumMod val="60000"/>
                    <a:lumOff val="40000"/>
                  </a:schemeClr>
                </a:solidFill>
              </a:rPr>
              <a:t>10. Signed Quad Word – A signed 64-bit data or four word data</a:t>
            </a:r>
          </a:p>
          <a:p>
            <a:pPr algn="just">
              <a:buNone/>
            </a:pPr>
            <a:r>
              <a:rPr lang="en-US" sz="3400" dirty="0" smtClean="0">
                <a:solidFill>
                  <a:schemeClr val="tx2">
                    <a:lumMod val="60000"/>
                    <a:lumOff val="40000"/>
                  </a:schemeClr>
                </a:solidFill>
              </a:rPr>
              <a:t>11. Unsigned Quad Word – A unsigned 64-bit data</a:t>
            </a:r>
          </a:p>
          <a:p>
            <a:pPr algn="just">
              <a:buNone/>
            </a:pPr>
            <a:r>
              <a:rPr lang="en-US" sz="3400" dirty="0" smtClean="0">
                <a:solidFill>
                  <a:schemeClr val="tx2">
                    <a:lumMod val="60000"/>
                    <a:lumOff val="40000"/>
                  </a:schemeClr>
                </a:solidFill>
              </a:rPr>
              <a:t>12. Offset – A 16 or 32-bit displacement that references a memory location using any of the addressing modes.</a:t>
            </a:r>
          </a:p>
          <a:p>
            <a:pPr algn="just">
              <a:buNone/>
            </a:pPr>
            <a:r>
              <a:rPr lang="en-US" sz="3400" dirty="0" smtClean="0">
                <a:solidFill>
                  <a:schemeClr val="tx2">
                    <a:lumMod val="60000"/>
                    <a:lumOff val="40000"/>
                  </a:schemeClr>
                </a:solidFill>
              </a:rPr>
              <a:t>13. Pointer – This consists of a pair of 16-bit selector and 16/32-bit offset</a:t>
            </a:r>
          </a:p>
          <a:p>
            <a:pPr algn="just">
              <a:buNone/>
            </a:pPr>
            <a:r>
              <a:rPr lang="en-US" sz="3400" dirty="0" smtClean="0">
                <a:solidFill>
                  <a:schemeClr val="tx2">
                    <a:lumMod val="60000"/>
                    <a:lumOff val="40000"/>
                  </a:schemeClr>
                </a:solidFill>
              </a:rPr>
              <a:t>14. Character – An ASCII equivalent to any of the alphanumeric or control character.</a:t>
            </a:r>
          </a:p>
          <a:p>
            <a:pPr algn="just">
              <a:buNone/>
            </a:pPr>
            <a:r>
              <a:rPr lang="en-US" sz="3400" dirty="0" smtClean="0">
                <a:solidFill>
                  <a:schemeClr val="tx2">
                    <a:lumMod val="60000"/>
                    <a:lumOff val="40000"/>
                  </a:schemeClr>
                </a:solidFill>
              </a:rPr>
              <a:t>15. Strings – These are the sequence of bytes, words or double words. A string may contain minimum one byte and maximum 4GB.</a:t>
            </a:r>
          </a:p>
          <a:p>
            <a:pPr algn="just">
              <a:buNone/>
            </a:pPr>
            <a:r>
              <a:rPr lang="en-US" sz="3400" dirty="0" smtClean="0">
                <a:solidFill>
                  <a:schemeClr val="tx2">
                    <a:lumMod val="60000"/>
                    <a:lumOff val="40000"/>
                  </a:schemeClr>
                </a:solidFill>
              </a:rPr>
              <a:t>16. BCD – Decimal digits from 0 to 9 represented by unpacked bytes.</a:t>
            </a:r>
          </a:p>
          <a:p>
            <a:pPr algn="just">
              <a:buNone/>
            </a:pPr>
            <a:r>
              <a:rPr lang="en-US" sz="3400" dirty="0" smtClean="0">
                <a:solidFill>
                  <a:schemeClr val="tx2">
                    <a:lumMod val="60000"/>
                    <a:lumOff val="40000"/>
                  </a:schemeClr>
                </a:solidFill>
              </a:rPr>
              <a:t>17. Packed BCD – This represents two packed BCD digits using a byte.</a:t>
            </a:r>
          </a:p>
          <a:p>
            <a:endParaRPr lang="en-US" sz="3400" dirty="0"/>
          </a:p>
        </p:txBody>
      </p:sp>
      <p:sp>
        <p:nvSpPr>
          <p:cNvPr id="4" name="Footer Placeholder 3"/>
          <p:cNvSpPr>
            <a:spLocks noGrp="1"/>
          </p:cNvSpPr>
          <p:nvPr>
            <p:ph type="ftr" sz="quarter" idx="11"/>
          </p:nvPr>
        </p:nvSpPr>
        <p:spPr/>
        <p:txBody>
          <a:bodyPr/>
          <a:lstStyle/>
          <a:p>
            <a:r>
              <a:rPr lang="it-IT" smtClean="0"/>
              <a:t>K VIJAYA VADHAN ASSOCIATE PROFESSOR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2000"/>
                                        <p:tgtEl>
                                          <p:spTgt spid="3">
                                            <p:txEl>
                                              <p:pRg st="2" end="2"/>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2000"/>
                                        <p:tgtEl>
                                          <p:spTgt spid="3">
                                            <p:txEl>
                                              <p:pRg st="3" end="3"/>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2000"/>
                                        <p:tgtEl>
                                          <p:spTgt spid="3">
                                            <p:txEl>
                                              <p:pRg st="5" end="5"/>
                                            </p:txEl>
                                          </p:spTgt>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childTnLst>
                          </p:cTn>
                        </p:par>
                        <p:par>
                          <p:cTn id="28" fill="hold">
                            <p:stCondLst>
                              <p:cond delay="12000"/>
                            </p:stCondLst>
                            <p:childTnLst>
                              <p:par>
                                <p:cTn id="29" presetID="10" presetClass="entr" presetSubtype="0" fill="hold" grpId="0" nodeType="after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2000"/>
                                        <p:tgtEl>
                                          <p:spTgt spid="3">
                                            <p:txEl>
                                              <p:pRg st="7" end="7"/>
                                            </p:txEl>
                                          </p:spTgt>
                                        </p:tgtEl>
                                      </p:cBhvr>
                                    </p:animEffect>
                                  </p:childTnLst>
                                </p:cTn>
                              </p:par>
                            </p:childTnLst>
                          </p:cTn>
                        </p:par>
                        <p:par>
                          <p:cTn id="32" fill="hold">
                            <p:stCondLst>
                              <p:cond delay="14000"/>
                            </p:stCondLst>
                            <p:childTnLst>
                              <p:par>
                                <p:cTn id="33" presetID="10" presetClass="entr" presetSubtype="0" fill="hold" grpId="0" nodeType="after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2000"/>
                                        <p:tgtEl>
                                          <p:spTgt spid="3">
                                            <p:txEl>
                                              <p:pRg st="8" end="8"/>
                                            </p:txEl>
                                          </p:spTgt>
                                        </p:tgtEl>
                                      </p:cBhvr>
                                    </p:animEffect>
                                  </p:childTnLst>
                                </p:cTn>
                              </p:par>
                            </p:childTnLst>
                          </p:cTn>
                        </p:par>
                        <p:par>
                          <p:cTn id="36" fill="hold">
                            <p:stCondLst>
                              <p:cond delay="16000"/>
                            </p:stCondLst>
                            <p:childTnLst>
                              <p:par>
                                <p:cTn id="37" presetID="10" presetClass="entr" presetSubtype="0" fill="hold" grpId="0" nodeType="after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C000"/>
                </a:solidFill>
              </a:rPr>
              <a:t>Real Addressing Modes of 80386</a:t>
            </a:r>
            <a:endParaRPr lang="en-US" b="1" dirty="0">
              <a:solidFill>
                <a:srgbClr val="FFC000"/>
              </a:solidFill>
            </a:endParaRPr>
          </a:p>
        </p:txBody>
      </p:sp>
      <p:sp>
        <p:nvSpPr>
          <p:cNvPr id="3" name="Content Placeholder 2"/>
          <p:cNvSpPr>
            <a:spLocks noGrp="1"/>
          </p:cNvSpPr>
          <p:nvPr>
            <p:ph idx="1"/>
          </p:nvPr>
        </p:nvSpPr>
        <p:spPr>
          <a:xfrm>
            <a:off x="457200" y="1447800"/>
            <a:ext cx="8229600" cy="4678363"/>
          </a:xfrm>
        </p:spPr>
        <p:txBody>
          <a:bodyPr>
            <a:normAutofit fontScale="92500" lnSpcReduction="10000"/>
          </a:bodyPr>
          <a:lstStyle/>
          <a:p>
            <a:pPr algn="just"/>
            <a:r>
              <a:rPr lang="en-US" sz="3000" dirty="0" smtClean="0">
                <a:solidFill>
                  <a:schemeClr val="tx2">
                    <a:lumMod val="60000"/>
                    <a:lumOff val="40000"/>
                  </a:schemeClr>
                </a:solidFill>
              </a:rPr>
              <a:t>After reset, the 80386 starts from memory location FFFFFFF0H under the real address mode. </a:t>
            </a:r>
          </a:p>
          <a:p>
            <a:pPr algn="just"/>
            <a:r>
              <a:rPr lang="en-US" sz="3000" dirty="0" smtClean="0">
                <a:solidFill>
                  <a:schemeClr val="tx2">
                    <a:lumMod val="60000"/>
                    <a:lumOff val="40000"/>
                  </a:schemeClr>
                </a:solidFill>
              </a:rPr>
              <a:t>In the real mode, 80386 works as a fast 8086 with 32-bit registers and data types.</a:t>
            </a:r>
          </a:p>
          <a:p>
            <a:pPr algn="just"/>
            <a:r>
              <a:rPr lang="en-US" sz="3000" dirty="0" smtClean="0">
                <a:solidFill>
                  <a:schemeClr val="tx2">
                    <a:lumMod val="60000"/>
                    <a:lumOff val="40000"/>
                  </a:schemeClr>
                </a:solidFill>
              </a:rPr>
              <a:t>In real mode, the default operand size is 16-bit but 32- bit operands and addressing modes may be used with the help of override prefixes.</a:t>
            </a:r>
          </a:p>
          <a:p>
            <a:pPr algn="just"/>
            <a:r>
              <a:rPr lang="en-US" sz="3000" dirty="0" smtClean="0">
                <a:solidFill>
                  <a:schemeClr val="tx2">
                    <a:lumMod val="60000"/>
                    <a:lumOff val="40000"/>
                  </a:schemeClr>
                </a:solidFill>
              </a:rPr>
              <a:t>The segment size in real mode is 64KB; hence the 32-bit effective addressing must be less than 0000FFFFFH. The real mode initializes the 80386 and prepares it for protected mode.</a:t>
            </a:r>
          </a:p>
          <a:p>
            <a:endParaRPr lang="en-US" dirty="0"/>
          </a:p>
        </p:txBody>
      </p:sp>
      <p:sp>
        <p:nvSpPr>
          <p:cNvPr id="4" name="Footer Placeholder 3"/>
          <p:cNvSpPr>
            <a:spLocks noGrp="1"/>
          </p:cNvSpPr>
          <p:nvPr>
            <p:ph type="ftr" sz="quarter" idx="11"/>
          </p:nvPr>
        </p:nvSpPr>
        <p:spPr/>
        <p:txBody>
          <a:bodyPr/>
          <a:lstStyle/>
          <a:p>
            <a:r>
              <a:rPr lang="it-IT" smtClean="0"/>
              <a:t>K VIJAYA VADHAN ASSOCIATE PROFESSOR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par>
                          <p:cTn id="11" fill="hold">
                            <p:stCondLst>
                              <p:cond delay="3500"/>
                            </p:stCondLst>
                            <p:childTnLst>
                              <p:par>
                                <p:cTn id="12" presetID="10"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000"/>
                                        <p:tgtEl>
                                          <p:spTgt spid="3">
                                            <p:txEl>
                                              <p:pRg st="0" end="0"/>
                                            </p:txEl>
                                          </p:spTgt>
                                        </p:tgtEl>
                                      </p:cBhvr>
                                    </p:animEffect>
                                  </p:childTnLst>
                                </p:cTn>
                              </p:par>
                            </p:childTnLst>
                          </p:cTn>
                        </p:par>
                        <p:par>
                          <p:cTn id="15" fill="hold">
                            <p:stCondLst>
                              <p:cond delay="5500"/>
                            </p:stCondLst>
                            <p:childTnLst>
                              <p:par>
                                <p:cTn id="16" presetID="10"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2000"/>
                                        <p:tgtEl>
                                          <p:spTgt spid="3">
                                            <p:txEl>
                                              <p:pRg st="1" end="1"/>
                                            </p:txEl>
                                          </p:spTgt>
                                        </p:tgtEl>
                                      </p:cBhvr>
                                    </p:animEffect>
                                  </p:childTnLst>
                                </p:cTn>
                              </p:par>
                            </p:childTnLst>
                          </p:cTn>
                        </p:par>
                        <p:par>
                          <p:cTn id="19" fill="hold">
                            <p:stCondLst>
                              <p:cond delay="7500"/>
                            </p:stCondLst>
                            <p:childTnLst>
                              <p:par>
                                <p:cTn id="20" presetID="10" presetClass="entr" presetSubtype="0"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000"/>
                                        <p:tgtEl>
                                          <p:spTgt spid="3">
                                            <p:txEl>
                                              <p:pRg st="2" end="2"/>
                                            </p:txEl>
                                          </p:spTgt>
                                        </p:tgtEl>
                                      </p:cBhvr>
                                    </p:animEffect>
                                  </p:childTnLst>
                                </p:cTn>
                              </p:par>
                            </p:childTnLst>
                          </p:cTn>
                        </p:par>
                        <p:par>
                          <p:cTn id="23" fill="hold">
                            <p:stCondLst>
                              <p:cond delay="9500"/>
                            </p:stCondLst>
                            <p:childTnLst>
                              <p:par>
                                <p:cTn id="24" presetID="10" presetClass="entr" presetSubtype="0" fill="hold" grpId="0"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solidFill>
                  <a:srgbClr val="FFC000"/>
                </a:solidFill>
              </a:rPr>
              <a:t>Real Addressing modes of 80386</a:t>
            </a:r>
            <a:endParaRPr lang="en-US" b="1" dirty="0">
              <a:solidFill>
                <a:srgbClr val="FFC000"/>
              </a:solidFill>
            </a:endParaRPr>
          </a:p>
        </p:txBody>
      </p:sp>
      <p:pic>
        <p:nvPicPr>
          <p:cNvPr id="4" name="Content Placeholder 3"/>
          <p:cNvPicPr>
            <a:picLocks noGrp="1"/>
          </p:cNvPicPr>
          <p:nvPr>
            <p:ph idx="1"/>
          </p:nvPr>
        </p:nvPicPr>
        <p:blipFill>
          <a:blip r:embed="rId2"/>
          <a:stretch>
            <a:fillRect/>
          </a:stretch>
        </p:blipFill>
        <p:spPr bwMode="auto">
          <a:xfrm>
            <a:off x="1032968" y="1619730"/>
            <a:ext cx="7078063" cy="4486902"/>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r>
              <a:rPr lang="it-IT" smtClean="0"/>
              <a:t>K VIJAYA VADHAN ASSOCIATE PROFESSOR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par>
                          <p:cTn id="11" fill="hold">
                            <p:stCondLst>
                              <p:cond delay="3500"/>
                            </p:stCondLst>
                            <p:childTnLst>
                              <p:par>
                                <p:cTn id="12" presetID="8" presetClass="entr" presetSubtype="16"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diamond(in)">
                                      <p:cBhvr>
                                        <p:cTn id="1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rmAutofit/>
          </a:bodyPr>
          <a:lstStyle/>
          <a:p>
            <a:pPr algn="just"/>
            <a:r>
              <a:rPr lang="en-US" dirty="0">
                <a:solidFill>
                  <a:schemeClr val="tx2">
                    <a:lumMod val="60000"/>
                    <a:lumOff val="40000"/>
                  </a:schemeClr>
                </a:solidFill>
              </a:rPr>
              <a:t>The physical memory is organized in terms of segments of 4GB size at maximum. The 80386 supports 16K number of segments and thus total virtual memory space is 4GBX16 = 64TB.</a:t>
            </a:r>
          </a:p>
          <a:p>
            <a:pPr algn="just"/>
            <a:r>
              <a:rPr lang="en-US" dirty="0">
                <a:solidFill>
                  <a:schemeClr val="tx2">
                    <a:lumMod val="60000"/>
                    <a:lumOff val="40000"/>
                  </a:schemeClr>
                </a:solidFill>
              </a:rPr>
              <a:t>The memory management section of the processor supports the virtual memory, paging and four levels of </a:t>
            </a:r>
            <a:r>
              <a:rPr lang="en-US" dirty="0" smtClean="0">
                <a:solidFill>
                  <a:schemeClr val="tx2">
                    <a:lumMod val="60000"/>
                    <a:lumOff val="40000"/>
                  </a:schemeClr>
                </a:solidFill>
              </a:rPr>
              <a:t>protection.</a:t>
            </a:r>
          </a:p>
          <a:p>
            <a:pPr algn="just"/>
            <a:r>
              <a:rPr lang="en-US" dirty="0" smtClean="0">
                <a:solidFill>
                  <a:schemeClr val="tx2">
                    <a:lumMod val="60000"/>
                    <a:lumOff val="40000"/>
                  </a:schemeClr>
                </a:solidFill>
              </a:rPr>
              <a:t> </a:t>
            </a:r>
            <a:r>
              <a:rPr lang="en-US" dirty="0">
                <a:solidFill>
                  <a:schemeClr val="tx2">
                    <a:lumMod val="60000"/>
                    <a:lumOff val="40000"/>
                  </a:schemeClr>
                </a:solidFill>
              </a:rPr>
              <a:t>This processor has mathematical coprocessor 80387.</a:t>
            </a:r>
          </a:p>
          <a:p>
            <a:pPr algn="just"/>
            <a:r>
              <a:rPr lang="en-US" dirty="0">
                <a:solidFill>
                  <a:schemeClr val="tx2">
                    <a:lumMod val="60000"/>
                    <a:lumOff val="40000"/>
                  </a:schemeClr>
                </a:solidFill>
              </a:rPr>
              <a:t>It has eight debug registers DR0 to DR7 for hardware debugging and control</a:t>
            </a:r>
            <a:r>
              <a:rPr lang="en-US" dirty="0" smtClean="0">
                <a:solidFill>
                  <a:schemeClr val="tx2">
                    <a:lumMod val="60000"/>
                    <a:lumOff val="40000"/>
                  </a:schemeClr>
                </a:solidFill>
              </a:rPr>
              <a:t>.</a:t>
            </a:r>
            <a:endParaRPr lang="en-US" dirty="0">
              <a:solidFill>
                <a:schemeClr val="tx2">
                  <a:lumMod val="60000"/>
                  <a:lumOff val="40000"/>
                </a:schemeClr>
              </a:solidFill>
            </a:endParaRPr>
          </a:p>
          <a:p>
            <a:endParaRPr lang="en-US" dirty="0" smtClean="0"/>
          </a:p>
          <a:p>
            <a:endParaRPr lang="en-US" dirty="0"/>
          </a:p>
          <a:p>
            <a:endParaRPr lang="en-US" dirty="0"/>
          </a:p>
        </p:txBody>
      </p:sp>
      <p:sp>
        <p:nvSpPr>
          <p:cNvPr id="4" name="Footer Placeholder 3"/>
          <p:cNvSpPr>
            <a:spLocks noGrp="1"/>
          </p:cNvSpPr>
          <p:nvPr>
            <p:ph type="ftr" sz="quarter" idx="11"/>
          </p:nvPr>
        </p:nvSpPr>
        <p:spPr/>
        <p:txBody>
          <a:bodyPr/>
          <a:lstStyle/>
          <a:p>
            <a:r>
              <a:rPr lang="it-IT" smtClean="0"/>
              <a:t>K VIJAYA VADHAN ASSOCIATE PROFESSOR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715000"/>
          </a:xfrm>
        </p:spPr>
        <p:txBody>
          <a:bodyPr>
            <a:normAutofit fontScale="92500" lnSpcReduction="20000"/>
          </a:bodyPr>
          <a:lstStyle/>
          <a:p>
            <a:pPr>
              <a:buNone/>
            </a:pPr>
            <a:r>
              <a:rPr lang="en-US" sz="4200" b="1" dirty="0" smtClean="0">
                <a:solidFill>
                  <a:schemeClr val="tx2">
                    <a:lumMod val="60000"/>
                    <a:lumOff val="40000"/>
                  </a:schemeClr>
                </a:solidFill>
              </a:rPr>
              <a:t>Memory Addressing in Real Mode :</a:t>
            </a:r>
            <a:endParaRPr lang="en-US" sz="4200" dirty="0" smtClean="0">
              <a:solidFill>
                <a:schemeClr val="tx2">
                  <a:lumMod val="60000"/>
                  <a:lumOff val="40000"/>
                </a:schemeClr>
              </a:solidFill>
            </a:endParaRPr>
          </a:p>
          <a:p>
            <a:pPr>
              <a:buNone/>
            </a:pPr>
            <a:endParaRPr lang="en-US" dirty="0" smtClean="0"/>
          </a:p>
          <a:p>
            <a:pPr algn="just"/>
            <a:r>
              <a:rPr lang="en-US" dirty="0" smtClean="0">
                <a:solidFill>
                  <a:schemeClr val="tx2">
                    <a:lumMod val="60000"/>
                    <a:lumOff val="40000"/>
                  </a:schemeClr>
                </a:solidFill>
              </a:rPr>
              <a:t>In the real mode, the 80386 can address at the most 1Mbytes of physical memory using address lines A0-A19.</a:t>
            </a:r>
          </a:p>
          <a:p>
            <a:pPr algn="just"/>
            <a:r>
              <a:rPr lang="en-US" dirty="0" smtClean="0">
                <a:solidFill>
                  <a:schemeClr val="tx2">
                    <a:lumMod val="60000"/>
                    <a:lumOff val="40000"/>
                  </a:schemeClr>
                </a:solidFill>
              </a:rPr>
              <a:t>Paging unit is disabled in real addressing mode, and hence the real addresses are the same as the physical addresses.</a:t>
            </a:r>
          </a:p>
          <a:p>
            <a:pPr algn="just"/>
            <a:r>
              <a:rPr lang="en-US" dirty="0" smtClean="0">
                <a:solidFill>
                  <a:schemeClr val="tx2">
                    <a:lumMod val="60000"/>
                    <a:lumOff val="40000"/>
                  </a:schemeClr>
                </a:solidFill>
              </a:rPr>
              <a:t>To form a physical memory address, appropriate segment registers contents (16-bits) are shifted left by four positions and then added to the 16-bit offset address formed using one of the addressing modes, in the same way as in the 80386 real address mode.</a:t>
            </a:r>
          </a:p>
          <a:p>
            <a:endParaRPr lang="en-US" dirty="0"/>
          </a:p>
        </p:txBody>
      </p:sp>
      <p:sp>
        <p:nvSpPr>
          <p:cNvPr id="4" name="Footer Placeholder 3"/>
          <p:cNvSpPr>
            <a:spLocks noGrp="1"/>
          </p:cNvSpPr>
          <p:nvPr>
            <p:ph type="ftr" sz="quarter" idx="11"/>
          </p:nvPr>
        </p:nvSpPr>
        <p:spPr/>
        <p:txBody>
          <a:bodyPr/>
          <a:lstStyle/>
          <a:p>
            <a:r>
              <a:rPr lang="it-IT" smtClean="0"/>
              <a:t>K VIJAYA VADHAN ASSOCIATE PROFESSOR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2000"/>
                                        <p:tgtEl>
                                          <p:spTgt spid="3">
                                            <p:txEl>
                                              <p:pRg st="2" end="2"/>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2000"/>
                                        <p:tgtEl>
                                          <p:spTgt spid="3">
                                            <p:txEl>
                                              <p:pRg st="3" end="3"/>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10000"/>
          </a:bodyPr>
          <a:lstStyle/>
          <a:p>
            <a:pPr>
              <a:buNone/>
            </a:pPr>
            <a:endParaRPr lang="en-US" dirty="0" smtClean="0"/>
          </a:p>
          <a:p>
            <a:pPr algn="just"/>
            <a:r>
              <a:rPr lang="en-US" dirty="0" smtClean="0">
                <a:solidFill>
                  <a:schemeClr val="tx2">
                    <a:lumMod val="60000"/>
                    <a:lumOff val="40000"/>
                  </a:schemeClr>
                </a:solidFill>
              </a:rPr>
              <a:t>The segment in 80386 real mode can be read, write or executed, i.e. no protection is available.</a:t>
            </a:r>
          </a:p>
          <a:p>
            <a:pPr algn="just"/>
            <a:r>
              <a:rPr lang="en-US" dirty="0" smtClean="0">
                <a:solidFill>
                  <a:schemeClr val="tx2">
                    <a:lumMod val="60000"/>
                    <a:lumOff val="40000"/>
                  </a:schemeClr>
                </a:solidFill>
              </a:rPr>
              <a:t>Any fetch or access past the end of the segment limit generates exception 13 in real address mode.</a:t>
            </a:r>
          </a:p>
          <a:p>
            <a:pPr algn="just"/>
            <a:r>
              <a:rPr lang="en-US" dirty="0" smtClean="0">
                <a:solidFill>
                  <a:schemeClr val="tx2">
                    <a:lumMod val="60000"/>
                    <a:lumOff val="40000"/>
                  </a:schemeClr>
                </a:solidFill>
              </a:rPr>
              <a:t>The segments in 80386 real mode may be overlapped or non-overlapped.</a:t>
            </a:r>
          </a:p>
          <a:p>
            <a:pPr algn="just"/>
            <a:r>
              <a:rPr lang="en-US" dirty="0" smtClean="0">
                <a:solidFill>
                  <a:schemeClr val="tx2">
                    <a:lumMod val="60000"/>
                    <a:lumOff val="40000"/>
                  </a:schemeClr>
                </a:solidFill>
              </a:rPr>
              <a:t>The interrupt vector table of 80386 has been allocated 1Kbyte space starting from 00000H to 003FFH.</a:t>
            </a:r>
          </a:p>
          <a:p>
            <a:endParaRPr lang="en-US" dirty="0"/>
          </a:p>
        </p:txBody>
      </p:sp>
      <p:sp>
        <p:nvSpPr>
          <p:cNvPr id="4" name="Footer Placeholder 3"/>
          <p:cNvSpPr>
            <a:spLocks noGrp="1"/>
          </p:cNvSpPr>
          <p:nvPr>
            <p:ph type="ftr" sz="quarter" idx="11"/>
          </p:nvPr>
        </p:nvSpPr>
        <p:spPr/>
        <p:txBody>
          <a:bodyPr/>
          <a:lstStyle/>
          <a:p>
            <a:r>
              <a:rPr lang="it-IT" smtClean="0"/>
              <a:t>K VIJAYA VADHAN ASSOCIATE PROFESSOR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2000"/>
                                        <p:tgtEl>
                                          <p:spTgt spid="3">
                                            <p:txEl>
                                              <p:pRg st="2" end="2"/>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2000"/>
                                        <p:tgtEl>
                                          <p:spTgt spid="3">
                                            <p:txEl>
                                              <p:pRg st="3" end="3"/>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chemeClr val="accent3">
                    <a:lumMod val="75000"/>
                  </a:schemeClr>
                </a:solidFill>
              </a:rPr>
              <a:t>Protected Mode of 80386</a:t>
            </a:r>
            <a:endParaRPr lang="en-US" b="1" dirty="0">
              <a:solidFill>
                <a:schemeClr val="accent3">
                  <a:lumMod val="75000"/>
                </a:schemeClr>
              </a:solidFill>
            </a:endParaRPr>
          </a:p>
        </p:txBody>
      </p:sp>
      <p:sp>
        <p:nvSpPr>
          <p:cNvPr id="3" name="Content Placeholder 2"/>
          <p:cNvSpPr>
            <a:spLocks noGrp="1"/>
          </p:cNvSpPr>
          <p:nvPr>
            <p:ph idx="1"/>
          </p:nvPr>
        </p:nvSpPr>
        <p:spPr/>
        <p:txBody>
          <a:bodyPr>
            <a:normAutofit fontScale="92500"/>
          </a:bodyPr>
          <a:lstStyle/>
          <a:p>
            <a:pPr algn="just"/>
            <a:r>
              <a:rPr lang="en-US" dirty="0" smtClean="0">
                <a:solidFill>
                  <a:schemeClr val="tx2">
                    <a:lumMod val="60000"/>
                    <a:lumOff val="40000"/>
                  </a:schemeClr>
                </a:solidFill>
              </a:rPr>
              <a:t>All the capabilities of 80386 are available for utilization in its protected mode of operation.</a:t>
            </a:r>
          </a:p>
          <a:p>
            <a:pPr algn="just"/>
            <a:r>
              <a:rPr lang="en-US" dirty="0" smtClean="0">
                <a:solidFill>
                  <a:schemeClr val="tx2">
                    <a:lumMod val="60000"/>
                    <a:lumOff val="40000"/>
                  </a:schemeClr>
                </a:solidFill>
              </a:rPr>
              <a:t>The 80386 in protected mode support all the software written for 80286 and 8086 to be executed under the control of memory management and protection abilities of 80386.</a:t>
            </a:r>
          </a:p>
          <a:p>
            <a:pPr algn="just"/>
            <a:r>
              <a:rPr lang="en-US" dirty="0" smtClean="0">
                <a:solidFill>
                  <a:schemeClr val="tx2">
                    <a:lumMod val="60000"/>
                    <a:lumOff val="40000"/>
                  </a:schemeClr>
                </a:solidFill>
              </a:rPr>
              <a:t>The protected mode allows the use of additional instruction, addressing modes and capabilities of 80386.</a:t>
            </a:r>
          </a:p>
          <a:p>
            <a:endParaRPr lang="en-US" dirty="0"/>
          </a:p>
        </p:txBody>
      </p:sp>
      <p:sp>
        <p:nvSpPr>
          <p:cNvPr id="5" name="Footer Placeholder 4"/>
          <p:cNvSpPr>
            <a:spLocks noGrp="1"/>
          </p:cNvSpPr>
          <p:nvPr>
            <p:ph type="ftr" sz="quarter" idx="11"/>
          </p:nvPr>
        </p:nvSpPr>
        <p:spPr/>
        <p:txBody>
          <a:bodyPr/>
          <a:lstStyle/>
          <a:p>
            <a:r>
              <a:rPr lang="it-IT" smtClean="0"/>
              <a:t>K VIJAYA VADHAN ASSOCIATE PROFESSOR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by="(-#ppt_w*2)" calcmode="lin" valueType="num">
                                      <p:cBhvr rctx="PPT">
                                        <p:cTn id="7" dur="500" autoRev="1" fill="hold">
                                          <p:stCondLst>
                                            <p:cond delay="0"/>
                                          </p:stCondLst>
                                        </p:cTn>
                                        <p:tgtEl>
                                          <p:spTgt spid="4"/>
                                        </p:tgtEl>
                                        <p:attrNameLst>
                                          <p:attrName>ppt_w</p:attrName>
                                        </p:attrNameLst>
                                      </p:cBhvr>
                                    </p:anim>
                                    <p:anim by="(#ppt_w*0.50)" calcmode="lin" valueType="num">
                                      <p:cBhvr>
                                        <p:cTn id="8" dur="500" decel="50000" autoRev="1" fill="hold">
                                          <p:stCondLst>
                                            <p:cond delay="0"/>
                                          </p:stCondLst>
                                        </p:cTn>
                                        <p:tgtEl>
                                          <p:spTgt spid="4"/>
                                        </p:tgtEl>
                                        <p:attrNameLst>
                                          <p:attrName>ppt_x</p:attrName>
                                        </p:attrNameLst>
                                      </p:cBhvr>
                                    </p:anim>
                                    <p:anim from="(-#ppt_h/2)" to="(#ppt_y)" calcmode="lin" valueType="num">
                                      <p:cBhvr>
                                        <p:cTn id="9" dur="1000" fill="hold">
                                          <p:stCondLst>
                                            <p:cond delay="0"/>
                                          </p:stCondLst>
                                        </p:cTn>
                                        <p:tgtEl>
                                          <p:spTgt spid="4"/>
                                        </p:tgtEl>
                                        <p:attrNameLst>
                                          <p:attrName>ppt_y</p:attrName>
                                        </p:attrNameLst>
                                      </p:cBhvr>
                                    </p:anim>
                                    <p:animRot by="21600000">
                                      <p:cBhvr>
                                        <p:cTn id="10" dur="1000" fill="hold">
                                          <p:stCondLst>
                                            <p:cond delay="0"/>
                                          </p:stCondLst>
                                        </p:cTn>
                                        <p:tgtEl>
                                          <p:spTgt spid="4"/>
                                        </p:tgtEl>
                                        <p:attrNameLst>
                                          <p:attrName>r</p:attrName>
                                        </p:attrNameLst>
                                      </p:cBhvr>
                                    </p:animRot>
                                  </p:childTnLst>
                                </p:cTn>
                              </p:par>
                            </p:childTnLst>
                          </p:cTn>
                        </p:par>
                        <p:par>
                          <p:cTn id="11" fill="hold">
                            <p:stCondLst>
                              <p:cond delay="2900"/>
                            </p:stCondLst>
                            <p:childTnLst>
                              <p:par>
                                <p:cTn id="12" presetID="10"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000"/>
                                        <p:tgtEl>
                                          <p:spTgt spid="3">
                                            <p:txEl>
                                              <p:pRg st="0" end="0"/>
                                            </p:txEl>
                                          </p:spTgt>
                                        </p:tgtEl>
                                      </p:cBhvr>
                                    </p:animEffect>
                                  </p:childTnLst>
                                </p:cTn>
                              </p:par>
                            </p:childTnLst>
                          </p:cTn>
                        </p:par>
                        <p:par>
                          <p:cTn id="15" fill="hold">
                            <p:stCondLst>
                              <p:cond delay="4900"/>
                            </p:stCondLst>
                            <p:childTnLst>
                              <p:par>
                                <p:cTn id="16" presetID="10"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2000"/>
                                        <p:tgtEl>
                                          <p:spTgt spid="3">
                                            <p:txEl>
                                              <p:pRg st="1" end="1"/>
                                            </p:txEl>
                                          </p:spTgt>
                                        </p:tgtEl>
                                      </p:cBhvr>
                                    </p:animEffect>
                                  </p:childTnLst>
                                </p:cTn>
                              </p:par>
                            </p:childTnLst>
                          </p:cTn>
                        </p:par>
                        <p:par>
                          <p:cTn id="19" fill="hold">
                            <p:stCondLst>
                              <p:cond delay="6900"/>
                            </p:stCondLst>
                            <p:childTnLst>
                              <p:par>
                                <p:cTn id="20" presetID="10" presetClass="entr" presetSubtype="0"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228600" y="304800"/>
            <a:ext cx="8458200" cy="6248400"/>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r>
              <a:rPr lang="it-IT" smtClean="0"/>
              <a:t>K VIJAYA VADHAN ASSOCIATE PROFESSOR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Addressing in Protected Mode</a:t>
            </a:r>
            <a:endParaRPr lang="en-US" dirty="0">
              <a:solidFill>
                <a:schemeClr val="accent2">
                  <a:lumMod val="75000"/>
                </a:schemeClr>
              </a:solidFill>
            </a:endParaRPr>
          </a:p>
        </p:txBody>
      </p:sp>
      <p:sp>
        <p:nvSpPr>
          <p:cNvPr id="3" name="Content Placeholder 2"/>
          <p:cNvSpPr>
            <a:spLocks noGrp="1"/>
          </p:cNvSpPr>
          <p:nvPr>
            <p:ph idx="1"/>
          </p:nvPr>
        </p:nvSpPr>
        <p:spPr/>
        <p:txBody>
          <a:bodyPr>
            <a:normAutofit fontScale="92500" lnSpcReduction="10000"/>
          </a:bodyPr>
          <a:lstStyle/>
          <a:p>
            <a:pPr algn="just"/>
            <a:r>
              <a:rPr lang="en-US" dirty="0" smtClean="0">
                <a:solidFill>
                  <a:schemeClr val="tx2">
                    <a:lumMod val="60000"/>
                    <a:lumOff val="40000"/>
                  </a:schemeClr>
                </a:solidFill>
              </a:rPr>
              <a:t>In this mode, the contents of segment registers are used as selectors to address descriptors which contain the segment limit, base address and access rights byte of the segment.</a:t>
            </a:r>
          </a:p>
          <a:p>
            <a:pPr algn="just"/>
            <a:r>
              <a:rPr lang="en-US" dirty="0" smtClean="0">
                <a:solidFill>
                  <a:schemeClr val="tx2">
                    <a:lumMod val="60000"/>
                    <a:lumOff val="40000"/>
                  </a:schemeClr>
                </a:solidFill>
              </a:rPr>
              <a:t>The effective address (offset) is added with segment base address to calculate linear address.</a:t>
            </a:r>
          </a:p>
          <a:p>
            <a:pPr algn="just"/>
            <a:r>
              <a:rPr lang="en-US" dirty="0" smtClean="0">
                <a:solidFill>
                  <a:schemeClr val="tx2">
                    <a:lumMod val="60000"/>
                    <a:lumOff val="40000"/>
                  </a:schemeClr>
                </a:solidFill>
              </a:rPr>
              <a:t> This linear address is further used as physical address, if the paging unit is disabled; otherwise the paging unit converts the linear address into physical address.</a:t>
            </a:r>
          </a:p>
          <a:p>
            <a:pPr>
              <a:buNone/>
            </a:pPr>
            <a:endParaRPr lang="en-US" dirty="0" smtClean="0"/>
          </a:p>
          <a:p>
            <a:endParaRPr lang="en-US" dirty="0"/>
          </a:p>
        </p:txBody>
      </p:sp>
      <p:sp>
        <p:nvSpPr>
          <p:cNvPr id="4" name="Footer Placeholder 3"/>
          <p:cNvSpPr>
            <a:spLocks noGrp="1"/>
          </p:cNvSpPr>
          <p:nvPr>
            <p:ph type="ftr" sz="quarter" idx="11"/>
          </p:nvPr>
        </p:nvSpPr>
        <p:spPr/>
        <p:txBody>
          <a:bodyPr/>
          <a:lstStyle/>
          <a:p>
            <a:r>
              <a:rPr lang="it-IT" smtClean="0"/>
              <a:t>K VIJAYA VADHAN ASSOCIATE PROFESSOR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par>
                          <p:cTn id="11" fill="hold">
                            <p:stCondLst>
                              <p:cond delay="3400"/>
                            </p:stCondLst>
                            <p:childTnLst>
                              <p:par>
                                <p:cTn id="12" presetID="10"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000"/>
                                        <p:tgtEl>
                                          <p:spTgt spid="3">
                                            <p:txEl>
                                              <p:pRg st="0" end="0"/>
                                            </p:txEl>
                                          </p:spTgt>
                                        </p:tgtEl>
                                      </p:cBhvr>
                                    </p:animEffect>
                                  </p:childTnLst>
                                </p:cTn>
                              </p:par>
                            </p:childTnLst>
                          </p:cTn>
                        </p:par>
                        <p:par>
                          <p:cTn id="15" fill="hold">
                            <p:stCondLst>
                              <p:cond delay="5400"/>
                            </p:stCondLst>
                            <p:childTnLst>
                              <p:par>
                                <p:cTn id="16" presetID="10"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2000"/>
                                        <p:tgtEl>
                                          <p:spTgt spid="3">
                                            <p:txEl>
                                              <p:pRg st="1" end="1"/>
                                            </p:txEl>
                                          </p:spTgt>
                                        </p:tgtEl>
                                      </p:cBhvr>
                                    </p:animEffect>
                                  </p:childTnLst>
                                </p:cTn>
                              </p:par>
                            </p:childTnLst>
                          </p:cTn>
                        </p:par>
                        <p:par>
                          <p:cTn id="19" fill="hold">
                            <p:stCondLst>
                              <p:cond delay="7400"/>
                            </p:stCondLst>
                            <p:childTnLst>
                              <p:par>
                                <p:cTn id="20" presetID="10" presetClass="entr" presetSubtype="0"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715000"/>
          </a:xfrm>
        </p:spPr>
        <p:txBody>
          <a:bodyPr>
            <a:normAutofit/>
          </a:bodyPr>
          <a:lstStyle/>
          <a:p>
            <a:pPr algn="just"/>
            <a:r>
              <a:rPr lang="en-US" dirty="0" smtClean="0">
                <a:solidFill>
                  <a:schemeClr val="tx2">
                    <a:lumMod val="60000"/>
                    <a:lumOff val="40000"/>
                  </a:schemeClr>
                </a:solidFill>
              </a:rPr>
              <a:t> The paging unit is a memory management unit enabled only in protected mode. The paging mechanism allows handling of large segments of memory in terms of pages of 4Kbyte size.</a:t>
            </a:r>
          </a:p>
          <a:p>
            <a:pPr algn="just"/>
            <a:r>
              <a:rPr lang="en-US" dirty="0" smtClean="0">
                <a:solidFill>
                  <a:schemeClr val="tx2">
                    <a:lumMod val="60000"/>
                    <a:lumOff val="40000"/>
                  </a:schemeClr>
                </a:solidFill>
              </a:rPr>
              <a:t>The paging unit operates under the control of segmentation unit. The paging unit if enabled converts linear addresses into physical address, in protected mode.</a:t>
            </a:r>
          </a:p>
          <a:p>
            <a:endParaRPr lang="en-US" dirty="0">
              <a:solidFill>
                <a:schemeClr val="tx2">
                  <a:lumMod val="60000"/>
                  <a:lumOff val="40000"/>
                </a:schemeClr>
              </a:solidFill>
            </a:endParaRPr>
          </a:p>
        </p:txBody>
      </p:sp>
      <p:sp>
        <p:nvSpPr>
          <p:cNvPr id="4" name="Footer Placeholder 3"/>
          <p:cNvSpPr>
            <a:spLocks noGrp="1"/>
          </p:cNvSpPr>
          <p:nvPr>
            <p:ph type="ftr" sz="quarter" idx="11"/>
          </p:nvPr>
        </p:nvSpPr>
        <p:spPr/>
        <p:txBody>
          <a:bodyPr/>
          <a:lstStyle/>
          <a:p>
            <a:r>
              <a:rPr lang="it-IT" smtClean="0"/>
              <a:t>K VIJAYA VADHAN ASSOCIATE PROFESSOR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Segmentation</a:t>
            </a:r>
            <a:endParaRPr lang="en-US" b="1"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pPr>
              <a:buNone/>
            </a:pPr>
            <a:r>
              <a:rPr lang="en-US" sz="3300" b="1" dirty="0" smtClean="0">
                <a:solidFill>
                  <a:srgbClr val="00B0F0"/>
                </a:solidFill>
              </a:rPr>
              <a:t>Descriptor tables</a:t>
            </a:r>
            <a:r>
              <a:rPr lang="en-US" sz="3300" dirty="0" smtClean="0">
                <a:solidFill>
                  <a:srgbClr val="00B0F0"/>
                </a:solidFill>
              </a:rPr>
              <a:t> :</a:t>
            </a:r>
          </a:p>
          <a:p>
            <a:pPr algn="just"/>
            <a:r>
              <a:rPr lang="en-US" dirty="0" smtClean="0">
                <a:solidFill>
                  <a:schemeClr val="tx2">
                    <a:lumMod val="60000"/>
                    <a:lumOff val="40000"/>
                  </a:schemeClr>
                </a:solidFill>
              </a:rPr>
              <a:t>These descriptor tables and registers are manipulated by the operating system to ensure the correct operation of the processor, and hence the correct execution of the program.</a:t>
            </a:r>
          </a:p>
          <a:p>
            <a:pPr algn="just"/>
            <a:r>
              <a:rPr lang="en-US" dirty="0" smtClean="0">
                <a:solidFill>
                  <a:schemeClr val="tx2">
                    <a:lumMod val="60000"/>
                    <a:lumOff val="40000"/>
                  </a:schemeClr>
                </a:solidFill>
              </a:rPr>
              <a:t>Three types of the 80386 descriptor tables are listed as follows:</a:t>
            </a:r>
          </a:p>
          <a:p>
            <a:pPr algn="just">
              <a:buNone/>
            </a:pPr>
            <a:endParaRPr lang="en-US" dirty="0" smtClean="0">
              <a:solidFill>
                <a:schemeClr val="tx2">
                  <a:lumMod val="60000"/>
                  <a:lumOff val="40000"/>
                </a:schemeClr>
              </a:solidFill>
            </a:endParaRPr>
          </a:p>
          <a:p>
            <a:pPr algn="just">
              <a:buNone/>
            </a:pPr>
            <a:r>
              <a:rPr lang="en-US" dirty="0" smtClean="0">
                <a:solidFill>
                  <a:schemeClr val="tx2">
                    <a:lumMod val="60000"/>
                    <a:lumOff val="40000"/>
                  </a:schemeClr>
                </a:solidFill>
              </a:rPr>
              <a:t>                1. Global Descriptor Table (GDT)</a:t>
            </a:r>
          </a:p>
          <a:p>
            <a:pPr algn="just">
              <a:buNone/>
            </a:pPr>
            <a:r>
              <a:rPr lang="en-US" dirty="0" smtClean="0">
                <a:solidFill>
                  <a:schemeClr val="tx2">
                    <a:lumMod val="60000"/>
                    <a:lumOff val="40000"/>
                  </a:schemeClr>
                </a:solidFill>
              </a:rPr>
              <a:t>                2. Local Descriptor Table (LDT)</a:t>
            </a:r>
          </a:p>
          <a:p>
            <a:pPr algn="just">
              <a:buNone/>
            </a:pPr>
            <a:r>
              <a:rPr lang="en-US" dirty="0" smtClean="0">
                <a:solidFill>
                  <a:schemeClr val="tx2">
                    <a:lumMod val="60000"/>
                    <a:lumOff val="40000"/>
                  </a:schemeClr>
                </a:solidFill>
              </a:rPr>
              <a:t>                3. Interrupt Descriptor Table (IDT)</a:t>
            </a:r>
          </a:p>
          <a:p>
            <a:endParaRPr lang="en-US" dirty="0"/>
          </a:p>
        </p:txBody>
      </p:sp>
      <p:sp>
        <p:nvSpPr>
          <p:cNvPr id="4" name="Footer Placeholder 3"/>
          <p:cNvSpPr>
            <a:spLocks noGrp="1"/>
          </p:cNvSpPr>
          <p:nvPr>
            <p:ph type="ftr" sz="quarter" idx="11"/>
          </p:nvPr>
        </p:nvSpPr>
        <p:spPr/>
        <p:txBody>
          <a:bodyPr/>
          <a:lstStyle/>
          <a:p>
            <a:r>
              <a:rPr lang="it-IT" smtClean="0"/>
              <a:t>K VIJAYA VADHAN ASSOCIATE PROFESSOR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par>
                          <p:cTn id="11" fill="hold">
                            <p:stCondLst>
                              <p:cond delay="2100"/>
                            </p:stCondLst>
                            <p:childTnLst>
                              <p:par>
                                <p:cTn id="12" presetID="10"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000"/>
                                        <p:tgtEl>
                                          <p:spTgt spid="3">
                                            <p:txEl>
                                              <p:pRg st="0" end="0"/>
                                            </p:txEl>
                                          </p:spTgt>
                                        </p:tgtEl>
                                      </p:cBhvr>
                                    </p:animEffect>
                                  </p:childTnLst>
                                </p:cTn>
                              </p:par>
                            </p:childTnLst>
                          </p:cTn>
                        </p:par>
                        <p:par>
                          <p:cTn id="15" fill="hold">
                            <p:stCondLst>
                              <p:cond delay="4100"/>
                            </p:stCondLst>
                            <p:childTnLst>
                              <p:par>
                                <p:cTn id="16" presetID="10"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2000"/>
                                        <p:tgtEl>
                                          <p:spTgt spid="3">
                                            <p:txEl>
                                              <p:pRg st="1" end="1"/>
                                            </p:txEl>
                                          </p:spTgt>
                                        </p:tgtEl>
                                      </p:cBhvr>
                                    </p:animEffect>
                                  </p:childTnLst>
                                </p:cTn>
                              </p:par>
                            </p:childTnLst>
                          </p:cTn>
                        </p:par>
                        <p:par>
                          <p:cTn id="19" fill="hold">
                            <p:stCondLst>
                              <p:cond delay="6100"/>
                            </p:stCondLst>
                            <p:childTnLst>
                              <p:par>
                                <p:cTn id="20" presetID="10" presetClass="entr" presetSubtype="0"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000"/>
                                        <p:tgtEl>
                                          <p:spTgt spid="3">
                                            <p:txEl>
                                              <p:pRg st="2" end="2"/>
                                            </p:txEl>
                                          </p:spTgt>
                                        </p:tgtEl>
                                      </p:cBhvr>
                                    </p:animEffect>
                                  </p:childTnLst>
                                </p:cTn>
                              </p:par>
                            </p:childTnLst>
                          </p:cTn>
                        </p:par>
                        <p:par>
                          <p:cTn id="23" fill="hold">
                            <p:stCondLst>
                              <p:cond delay="8100"/>
                            </p:stCondLst>
                            <p:childTnLst>
                              <p:par>
                                <p:cTn id="24" presetID="10" presetClass="entr" presetSubtype="0" fill="hold" grpId="0"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2000"/>
                                        <p:tgtEl>
                                          <p:spTgt spid="3">
                                            <p:txEl>
                                              <p:pRg st="4" end="4"/>
                                            </p:txEl>
                                          </p:spTgt>
                                        </p:tgtEl>
                                      </p:cBhvr>
                                    </p:animEffect>
                                  </p:childTnLst>
                                </p:cTn>
                              </p:par>
                            </p:childTnLst>
                          </p:cTn>
                        </p:par>
                        <p:par>
                          <p:cTn id="27" fill="hold">
                            <p:stCondLst>
                              <p:cond delay="10100"/>
                            </p:stCondLst>
                            <p:childTnLst>
                              <p:par>
                                <p:cTn id="28" presetID="10" presetClass="entr" presetSubtype="0" fill="hold" grpId="0" nodeType="after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2000"/>
                                        <p:tgtEl>
                                          <p:spTgt spid="3">
                                            <p:txEl>
                                              <p:pRg st="5" end="5"/>
                                            </p:txEl>
                                          </p:spTgt>
                                        </p:tgtEl>
                                      </p:cBhvr>
                                    </p:animEffect>
                                  </p:childTnLst>
                                </p:cTn>
                              </p:par>
                            </p:childTnLst>
                          </p:cTn>
                        </p:par>
                        <p:par>
                          <p:cTn id="31" fill="hold">
                            <p:stCondLst>
                              <p:cond delay="12100"/>
                            </p:stCondLst>
                            <p:childTnLst>
                              <p:par>
                                <p:cTn id="32" presetID="10" presetClass="entr" presetSubtype="0" fill="hold" grpId="0" nodeType="after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229600" cy="5410200"/>
          </a:xfrm>
        </p:spPr>
        <p:txBody>
          <a:bodyPr>
            <a:normAutofit fontScale="92500" lnSpcReduction="20000"/>
          </a:bodyPr>
          <a:lstStyle/>
          <a:p>
            <a:pPr algn="just">
              <a:buNone/>
            </a:pPr>
            <a:r>
              <a:rPr lang="en-US" sz="3800" b="1" dirty="0" smtClean="0">
                <a:solidFill>
                  <a:schemeClr val="bg2">
                    <a:lumMod val="75000"/>
                  </a:schemeClr>
                </a:solidFill>
              </a:rPr>
              <a:t>Descriptors</a:t>
            </a:r>
            <a:r>
              <a:rPr lang="en-US" sz="3800" dirty="0" smtClean="0">
                <a:solidFill>
                  <a:schemeClr val="bg2">
                    <a:lumMod val="75000"/>
                  </a:schemeClr>
                </a:solidFill>
              </a:rPr>
              <a:t>  :</a:t>
            </a:r>
          </a:p>
          <a:p>
            <a:pPr algn="just"/>
            <a:r>
              <a:rPr lang="en-US" dirty="0" smtClean="0">
                <a:solidFill>
                  <a:schemeClr val="tx2">
                    <a:lumMod val="60000"/>
                    <a:lumOff val="40000"/>
                  </a:schemeClr>
                </a:solidFill>
              </a:rPr>
              <a:t>The 80386 descriptors have a 20-bit segment limit and 32-bit segment address.</a:t>
            </a:r>
          </a:p>
          <a:p>
            <a:pPr algn="just"/>
            <a:r>
              <a:rPr lang="en-US" dirty="0" smtClean="0">
                <a:solidFill>
                  <a:schemeClr val="tx2">
                    <a:lumMod val="60000"/>
                    <a:lumOff val="40000"/>
                  </a:schemeClr>
                </a:solidFill>
              </a:rPr>
              <a:t> The descriptors of 80386 are 8-byte quantities access right or attribute bits along with the base and limit of the segments.</a:t>
            </a:r>
          </a:p>
          <a:p>
            <a:pPr algn="just">
              <a:buNone/>
            </a:pPr>
            <a:r>
              <a:rPr lang="en-US" b="1" dirty="0" smtClean="0">
                <a:solidFill>
                  <a:schemeClr val="bg2">
                    <a:lumMod val="75000"/>
                  </a:schemeClr>
                </a:solidFill>
              </a:rPr>
              <a:t>Descriptor Attribute Bits</a:t>
            </a:r>
            <a:r>
              <a:rPr lang="en-US" dirty="0" smtClean="0">
                <a:solidFill>
                  <a:schemeClr val="bg2">
                    <a:lumMod val="75000"/>
                  </a:schemeClr>
                </a:solidFill>
              </a:rPr>
              <a:t> :</a:t>
            </a:r>
          </a:p>
          <a:p>
            <a:pPr algn="just"/>
            <a:r>
              <a:rPr lang="en-US" dirty="0" smtClean="0">
                <a:solidFill>
                  <a:schemeClr val="tx2">
                    <a:lumMod val="60000"/>
                    <a:lumOff val="40000"/>
                  </a:schemeClr>
                </a:solidFill>
              </a:rPr>
              <a:t>The A (accessed) attributed bit indicates whether the segment has been accessed by the CPU or not.</a:t>
            </a:r>
          </a:p>
          <a:p>
            <a:pPr algn="just"/>
            <a:r>
              <a:rPr lang="en-US" dirty="0" smtClean="0">
                <a:solidFill>
                  <a:schemeClr val="tx2">
                    <a:lumMod val="60000"/>
                    <a:lumOff val="40000"/>
                  </a:schemeClr>
                </a:solidFill>
              </a:rPr>
              <a:t>The TYPE field decides the descriptor type and hence the segment type.</a:t>
            </a:r>
          </a:p>
          <a:p>
            <a:endParaRPr lang="en-US" dirty="0">
              <a:solidFill>
                <a:srgbClr val="FFC000"/>
              </a:solidFill>
            </a:endParaRPr>
          </a:p>
        </p:txBody>
      </p:sp>
      <p:sp>
        <p:nvSpPr>
          <p:cNvPr id="4" name="Footer Placeholder 3"/>
          <p:cNvSpPr>
            <a:spLocks noGrp="1"/>
          </p:cNvSpPr>
          <p:nvPr>
            <p:ph type="ftr" sz="quarter" idx="11"/>
          </p:nvPr>
        </p:nvSpPr>
        <p:spPr/>
        <p:txBody>
          <a:bodyPr/>
          <a:lstStyle/>
          <a:p>
            <a:r>
              <a:rPr lang="it-IT" smtClean="0"/>
              <a:t>K VIJAYA VADHAN ASSOCIATE PROFESSOR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2000"/>
                                        <p:tgtEl>
                                          <p:spTgt spid="3">
                                            <p:txEl>
                                              <p:pRg st="4" end="4"/>
                                            </p:txEl>
                                          </p:spTgt>
                                        </p:tgtEl>
                                      </p:cBhvr>
                                    </p:animEffect>
                                  </p:childTnLst>
                                </p:cTn>
                              </p:par>
                            </p:childTnLst>
                          </p:cTn>
                        </p:par>
                        <p:par>
                          <p:cTn id="25" fill="hold">
                            <p:stCondLst>
                              <p:cond delay="4000"/>
                            </p:stCondLst>
                            <p:childTnLst>
                              <p:par>
                                <p:cTn id="26" presetID="10" presetClass="entr" presetSubtype="0"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smtClean="0">
                <a:solidFill>
                  <a:srgbClr val="FFC000"/>
                </a:solidFill>
              </a:rPr>
              <a:t>Descriptor</a:t>
            </a:r>
            <a:endParaRPr lang="en-US" b="1" dirty="0">
              <a:solidFill>
                <a:srgbClr val="FFC000"/>
              </a:solidFill>
            </a:endParaRPr>
          </a:p>
        </p:txBody>
      </p:sp>
      <p:pic>
        <p:nvPicPr>
          <p:cNvPr id="10" name="Picture 4" descr="FG02_006_0135026458"/>
          <p:cNvPicPr preferRelativeResize="0">
            <a:picLocks noGrp="1" noChangeArrowheads="1"/>
          </p:cNvPicPr>
          <p:nvPr>
            <p:ph idx="1"/>
          </p:nvPr>
        </p:nvPicPr>
        <p:blipFill>
          <a:blip r:embed="rId2"/>
          <a:srcRect b="69444"/>
          <a:stretch>
            <a:fillRect/>
          </a:stretch>
        </p:blipFill>
        <p:spPr bwMode="auto">
          <a:xfrm>
            <a:off x="685800" y="1295400"/>
            <a:ext cx="8153400" cy="2636669"/>
          </a:xfrm>
          <a:prstGeom prst="rect">
            <a:avLst/>
          </a:prstGeom>
          <a:noFill/>
          <a:ln w="9525">
            <a:noFill/>
            <a:miter lim="800000"/>
            <a:headEnd/>
            <a:tailEnd/>
          </a:ln>
        </p:spPr>
      </p:pic>
      <p:pic>
        <p:nvPicPr>
          <p:cNvPr id="11" name="Picture 5" descr="FG02_006_0135026458"/>
          <p:cNvPicPr preferRelativeResize="0">
            <a:picLocks noChangeArrowheads="1"/>
          </p:cNvPicPr>
          <p:nvPr/>
        </p:nvPicPr>
        <p:blipFill>
          <a:blip r:embed="rId2"/>
          <a:srcRect t="31566" b="31566"/>
          <a:stretch>
            <a:fillRect/>
          </a:stretch>
        </p:blipFill>
        <p:spPr bwMode="auto">
          <a:xfrm>
            <a:off x="762000" y="3657600"/>
            <a:ext cx="8001000" cy="2633662"/>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it-IT" smtClean="0"/>
              <a:t>K VIJAYA VADHAN ASSOCIATE PROFESSOR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by="(-#ppt_w*2)" calcmode="lin" valueType="num">
                                      <p:cBhvr rctx="PPT">
                                        <p:cTn id="7" dur="500" autoRev="1" fill="hold">
                                          <p:stCondLst>
                                            <p:cond delay="0"/>
                                          </p:stCondLst>
                                        </p:cTn>
                                        <p:tgtEl>
                                          <p:spTgt spid="6"/>
                                        </p:tgtEl>
                                        <p:attrNameLst>
                                          <p:attrName>ppt_w</p:attrName>
                                        </p:attrNameLst>
                                      </p:cBhvr>
                                    </p:anim>
                                    <p:anim by="(#ppt_w*0.50)" calcmode="lin" valueType="num">
                                      <p:cBhvr>
                                        <p:cTn id="8" dur="500" decel="50000" autoRev="1" fill="hold">
                                          <p:stCondLst>
                                            <p:cond delay="0"/>
                                          </p:stCondLst>
                                        </p:cTn>
                                        <p:tgtEl>
                                          <p:spTgt spid="6"/>
                                        </p:tgtEl>
                                        <p:attrNameLst>
                                          <p:attrName>ppt_x</p:attrName>
                                        </p:attrNameLst>
                                      </p:cBhvr>
                                    </p:anim>
                                    <p:anim from="(-#ppt_h/2)" to="(#ppt_y)" calcmode="lin" valueType="num">
                                      <p:cBhvr>
                                        <p:cTn id="9" dur="1000" fill="hold">
                                          <p:stCondLst>
                                            <p:cond delay="0"/>
                                          </p:stCondLst>
                                        </p:cTn>
                                        <p:tgtEl>
                                          <p:spTgt spid="6"/>
                                        </p:tgtEl>
                                        <p:attrNameLst>
                                          <p:attrName>ppt_y</p:attrName>
                                        </p:attrNameLst>
                                      </p:cBhvr>
                                    </p:anim>
                                    <p:animRot by="21600000">
                                      <p:cBhvr>
                                        <p:cTn id="10" dur="1000" fill="hold">
                                          <p:stCondLst>
                                            <p:cond delay="0"/>
                                          </p:stCondLst>
                                        </p:cTn>
                                        <p:tgtEl>
                                          <p:spTgt spid="6"/>
                                        </p:tgtEl>
                                        <p:attrNameLst>
                                          <p:attrName>r</p:attrName>
                                        </p:attrNameLst>
                                      </p:cBhvr>
                                    </p:animRot>
                                  </p:childTnLst>
                                </p:cTn>
                              </p:par>
                            </p:childTnLst>
                          </p:cTn>
                        </p:par>
                        <p:par>
                          <p:cTn id="11" fill="hold">
                            <p:stCondLst>
                              <p:cond delay="1900"/>
                            </p:stCondLst>
                            <p:childTnLst>
                              <p:par>
                                <p:cTn id="12" presetID="4" presetClass="entr" presetSubtype="16"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box(in)">
                                      <p:cBhvr>
                                        <p:cTn id="14" dur="500"/>
                                        <p:tgtEl>
                                          <p:spTgt spid="10"/>
                                        </p:tgtEl>
                                      </p:cBhvr>
                                    </p:animEffect>
                                  </p:childTnLst>
                                </p:cTn>
                              </p:par>
                            </p:childTnLst>
                          </p:cTn>
                        </p:par>
                        <p:par>
                          <p:cTn id="15" fill="hold">
                            <p:stCondLst>
                              <p:cond delay="2400"/>
                            </p:stCondLst>
                            <p:childTnLst>
                              <p:par>
                                <p:cTn id="16" presetID="4" presetClass="entr" presetSubtype="16"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ox(in)">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334000"/>
          </a:xfrm>
        </p:spPr>
        <p:txBody>
          <a:bodyPr>
            <a:normAutofit fontScale="92500" lnSpcReduction="10000"/>
          </a:bodyPr>
          <a:lstStyle/>
          <a:p>
            <a:pPr>
              <a:buNone/>
            </a:pPr>
            <a:r>
              <a:rPr lang="en-US" b="1" dirty="0" smtClean="0">
                <a:solidFill>
                  <a:schemeClr val="accent4">
                    <a:lumMod val="60000"/>
                    <a:lumOff val="40000"/>
                  </a:schemeClr>
                </a:solidFill>
              </a:rPr>
              <a:t>   The 80386 has five types of descriptors listed as follows :</a:t>
            </a:r>
          </a:p>
          <a:p>
            <a:pPr>
              <a:buNone/>
            </a:pPr>
            <a:r>
              <a:rPr lang="en-US" b="1" dirty="0" smtClean="0">
                <a:solidFill>
                  <a:schemeClr val="accent4">
                    <a:lumMod val="60000"/>
                    <a:lumOff val="40000"/>
                  </a:schemeClr>
                </a:solidFill>
              </a:rPr>
              <a:t>	</a:t>
            </a:r>
            <a:endParaRPr lang="en-US" dirty="0" smtClean="0">
              <a:solidFill>
                <a:schemeClr val="accent4">
                  <a:lumMod val="60000"/>
                  <a:lumOff val="40000"/>
                </a:schemeClr>
              </a:solidFill>
            </a:endParaRPr>
          </a:p>
          <a:p>
            <a:pPr>
              <a:buNone/>
            </a:pPr>
            <a:r>
              <a:rPr lang="en-US" dirty="0" smtClean="0">
                <a:solidFill>
                  <a:schemeClr val="tx2">
                    <a:lumMod val="60000"/>
                    <a:lumOff val="40000"/>
                  </a:schemeClr>
                </a:solidFill>
              </a:rPr>
              <a:t>1. Code or Data Segment Descriptors.</a:t>
            </a:r>
          </a:p>
          <a:p>
            <a:pPr>
              <a:buNone/>
            </a:pPr>
            <a:r>
              <a:rPr lang="en-US" dirty="0" smtClean="0">
                <a:solidFill>
                  <a:schemeClr val="tx2">
                    <a:lumMod val="60000"/>
                    <a:lumOff val="40000"/>
                  </a:schemeClr>
                </a:solidFill>
              </a:rPr>
              <a:t>2. System Descriptors.</a:t>
            </a:r>
          </a:p>
          <a:p>
            <a:pPr>
              <a:buNone/>
            </a:pPr>
            <a:r>
              <a:rPr lang="en-US" dirty="0" smtClean="0">
                <a:solidFill>
                  <a:schemeClr val="tx2">
                    <a:lumMod val="60000"/>
                    <a:lumOff val="40000"/>
                  </a:schemeClr>
                </a:solidFill>
              </a:rPr>
              <a:t>3. Local descriptors.</a:t>
            </a:r>
          </a:p>
          <a:p>
            <a:pPr>
              <a:buNone/>
            </a:pPr>
            <a:r>
              <a:rPr lang="en-US" dirty="0" smtClean="0">
                <a:solidFill>
                  <a:schemeClr val="tx2">
                    <a:lumMod val="60000"/>
                    <a:lumOff val="40000"/>
                  </a:schemeClr>
                </a:solidFill>
              </a:rPr>
              <a:t>4. TSS (Task State Segment) Descriptors.</a:t>
            </a:r>
          </a:p>
          <a:p>
            <a:pPr>
              <a:buNone/>
            </a:pPr>
            <a:r>
              <a:rPr lang="en-US" dirty="0" smtClean="0">
                <a:solidFill>
                  <a:schemeClr val="tx2">
                    <a:lumMod val="60000"/>
                    <a:lumOff val="40000"/>
                  </a:schemeClr>
                </a:solidFill>
              </a:rPr>
              <a:t>5. GATE Descriptors.</a:t>
            </a:r>
          </a:p>
          <a:p>
            <a:pPr>
              <a:buNone/>
            </a:pPr>
            <a:r>
              <a:rPr lang="en-US" dirty="0" smtClean="0">
                <a:solidFill>
                  <a:schemeClr val="tx2">
                    <a:lumMod val="60000"/>
                    <a:lumOff val="40000"/>
                  </a:schemeClr>
                </a:solidFill>
              </a:rPr>
              <a:t>             The 80386 provides a four level protection mechanism exactly in the same way as the 80286 does.</a:t>
            </a:r>
          </a:p>
          <a:p>
            <a:endParaRPr lang="en-US" dirty="0">
              <a:solidFill>
                <a:schemeClr val="accent3">
                  <a:lumMod val="75000"/>
                </a:schemeClr>
              </a:solidFill>
            </a:endParaRPr>
          </a:p>
        </p:txBody>
      </p:sp>
      <p:sp>
        <p:nvSpPr>
          <p:cNvPr id="4" name="Footer Placeholder 3"/>
          <p:cNvSpPr>
            <a:spLocks noGrp="1"/>
          </p:cNvSpPr>
          <p:nvPr>
            <p:ph type="ftr" sz="quarter" idx="11"/>
          </p:nvPr>
        </p:nvSpPr>
        <p:spPr/>
        <p:txBody>
          <a:bodyPr/>
          <a:lstStyle/>
          <a:p>
            <a:r>
              <a:rPr lang="it-IT" smtClean="0"/>
              <a:t>K VIJAYA VADHAN ASSOCIATE PROFESSOR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2000"/>
                                        <p:tgtEl>
                                          <p:spTgt spid="3">
                                            <p:txEl>
                                              <p:pRg st="2" end="2"/>
                                            </p:txEl>
                                          </p:spTgt>
                                        </p:tgtEl>
                                      </p:cBhvr>
                                    </p:animEffect>
                                  </p:childTnLst>
                                </p:cTn>
                              </p:par>
                            </p:childTnLst>
                          </p:cTn>
                        </p:par>
                        <p:par>
                          <p:cTn id="15" fill="hold">
                            <p:stCondLst>
                              <p:cond delay="4000"/>
                            </p:stCondLst>
                            <p:childTnLst>
                              <p:par>
                                <p:cTn id="16" presetID="10" presetClass="entr" presetSubtype="0" fill="hold" grpId="0" nodeType="after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childTnLst>
                          </p:cTn>
                        </p:par>
                        <p:par>
                          <p:cTn id="19" fill="hold">
                            <p:stCondLst>
                              <p:cond delay="6000"/>
                            </p:stCondLst>
                            <p:childTnLst>
                              <p:par>
                                <p:cTn id="20" presetID="10" presetClass="entr" presetSubtype="0" fill="hold" grpId="0" nodeType="after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par>
                          <p:cTn id="23" fill="hold">
                            <p:stCondLst>
                              <p:cond delay="8000"/>
                            </p:stCondLst>
                            <p:childTnLst>
                              <p:par>
                                <p:cTn id="24" presetID="10" presetClass="entr" presetSubtype="0" fill="hold" grpId="0" nodeType="after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childTnLst>
                          </p:cTn>
                        </p:par>
                        <p:par>
                          <p:cTn id="27" fill="hold">
                            <p:stCondLst>
                              <p:cond delay="10000"/>
                            </p:stCondLst>
                            <p:childTnLst>
                              <p:par>
                                <p:cTn id="28" presetID="10" presetClass="entr" presetSubtype="0" fill="hold" grpId="0" nodeType="after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2000"/>
                                        <p:tgtEl>
                                          <p:spTgt spid="3">
                                            <p:txEl>
                                              <p:pRg st="6" end="6"/>
                                            </p:txEl>
                                          </p:spTgt>
                                        </p:tgtEl>
                                      </p:cBhvr>
                                    </p:animEffect>
                                  </p:childTnLst>
                                </p:cTn>
                              </p:par>
                            </p:childTnLst>
                          </p:cTn>
                        </p:par>
                        <p:par>
                          <p:cTn id="31" fill="hold">
                            <p:stCondLst>
                              <p:cond delay="12000"/>
                            </p:stCondLst>
                            <p:childTnLst>
                              <p:par>
                                <p:cTn id="32" presetID="10" presetClass="entr" presetSubtype="0" fill="hold" grpId="0" nodeType="after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0"/>
            <a:ext cx="8229600" cy="5973763"/>
          </a:xfrm>
        </p:spPr>
        <p:txBody>
          <a:bodyPr>
            <a:normAutofit/>
          </a:bodyPr>
          <a:lstStyle/>
          <a:p>
            <a:endParaRPr lang="en-US" dirty="0" smtClean="0"/>
          </a:p>
          <a:p>
            <a:pPr algn="just"/>
            <a:r>
              <a:rPr lang="en-US" dirty="0">
                <a:solidFill>
                  <a:schemeClr val="tx2">
                    <a:lumMod val="60000"/>
                    <a:lumOff val="40000"/>
                  </a:schemeClr>
                </a:solidFill>
              </a:rPr>
              <a:t>This processor has onboard address translation cache</a:t>
            </a:r>
          </a:p>
          <a:p>
            <a:pPr algn="just"/>
            <a:r>
              <a:rPr lang="en-US" dirty="0" smtClean="0">
                <a:solidFill>
                  <a:schemeClr val="tx2">
                    <a:lumMod val="60000"/>
                    <a:lumOff val="40000"/>
                  </a:schemeClr>
                </a:solidFill>
              </a:rPr>
              <a:t>80386 </a:t>
            </a:r>
            <a:r>
              <a:rPr lang="en-US" dirty="0">
                <a:solidFill>
                  <a:schemeClr val="tx2">
                    <a:lumMod val="60000"/>
                    <a:lumOff val="40000"/>
                  </a:schemeClr>
                </a:solidFill>
              </a:rPr>
              <a:t>has another version 80386SX. Only the difference is it has 16 data lines and 24 address lines.</a:t>
            </a:r>
          </a:p>
          <a:p>
            <a:pPr algn="just"/>
            <a:r>
              <a:rPr lang="en-US" dirty="0">
                <a:solidFill>
                  <a:schemeClr val="tx2">
                    <a:lumMod val="60000"/>
                    <a:lumOff val="40000"/>
                  </a:schemeClr>
                </a:solidFill>
              </a:rPr>
              <a:t>This 80386DX is available in 132-pin grid array (PGA) package and has operating frequencies 20MHz and 33MHz.   </a:t>
            </a:r>
          </a:p>
          <a:p>
            <a:endParaRPr lang="en-US" dirty="0">
              <a:solidFill>
                <a:schemeClr val="bg2">
                  <a:lumMod val="25000"/>
                </a:schemeClr>
              </a:solidFill>
            </a:endParaRPr>
          </a:p>
        </p:txBody>
      </p:sp>
      <p:sp>
        <p:nvSpPr>
          <p:cNvPr id="4" name="Footer Placeholder 3"/>
          <p:cNvSpPr>
            <a:spLocks noGrp="1"/>
          </p:cNvSpPr>
          <p:nvPr>
            <p:ph type="ftr" sz="quarter" idx="11"/>
          </p:nvPr>
        </p:nvSpPr>
        <p:spPr/>
        <p:txBody>
          <a:bodyPr/>
          <a:lstStyle/>
          <a:p>
            <a:r>
              <a:rPr lang="it-IT" smtClean="0"/>
              <a:t>K VIJAYA VADHAN ASSOCIATE PROFESSOR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ox(in)">
                                      <p:cBhvr>
                                        <p:cTn id="11" dur="500"/>
                                        <p:tgtEl>
                                          <p:spTgt spid="3">
                                            <p:txEl>
                                              <p:pRg st="2" end="2"/>
                                            </p:txEl>
                                          </p:spTgt>
                                        </p:tgtEl>
                                      </p:cBhvr>
                                    </p:animEffect>
                                  </p:childTnLst>
                                </p:cTn>
                              </p:par>
                            </p:childTnLst>
                          </p:cTn>
                        </p:par>
                        <p:par>
                          <p:cTn id="12" fill="hold">
                            <p:stCondLst>
                              <p:cond delay="1000"/>
                            </p:stCondLst>
                            <p:childTnLst>
                              <p:par>
                                <p:cTn id="13" presetID="4" presetClass="entr" presetSubtype="16"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ox(in)">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304800" y="457200"/>
            <a:ext cx="8229600" cy="5867400"/>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r>
              <a:rPr lang="it-IT" smtClean="0"/>
              <a:t>K VIJAYA VADHAN ASSOCIATE PROFESSOR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3">
                    <a:lumMod val="75000"/>
                  </a:schemeClr>
                </a:solidFill>
              </a:rPr>
              <a:t>Paging</a:t>
            </a:r>
            <a:endParaRPr lang="en-US" b="1" dirty="0">
              <a:solidFill>
                <a:schemeClr val="accent3">
                  <a:lumMod val="75000"/>
                </a:schemeClr>
              </a:solidFill>
            </a:endParaRPr>
          </a:p>
        </p:txBody>
      </p:sp>
      <p:sp>
        <p:nvSpPr>
          <p:cNvPr id="3" name="Content Placeholder 2"/>
          <p:cNvSpPr>
            <a:spLocks noGrp="1"/>
          </p:cNvSpPr>
          <p:nvPr>
            <p:ph idx="1"/>
          </p:nvPr>
        </p:nvSpPr>
        <p:spPr/>
        <p:txBody>
          <a:bodyPr>
            <a:normAutofit lnSpcReduction="10000"/>
          </a:bodyPr>
          <a:lstStyle/>
          <a:p>
            <a:pPr>
              <a:buNone/>
            </a:pPr>
            <a:r>
              <a:rPr lang="en-US" b="1" dirty="0" smtClean="0">
                <a:solidFill>
                  <a:schemeClr val="tx2">
                    <a:lumMod val="60000"/>
                    <a:lumOff val="40000"/>
                  </a:schemeClr>
                </a:solidFill>
              </a:rPr>
              <a:t>Paging Operation :</a:t>
            </a:r>
            <a:endParaRPr lang="en-US" dirty="0" smtClean="0">
              <a:solidFill>
                <a:schemeClr val="tx2">
                  <a:lumMod val="60000"/>
                  <a:lumOff val="40000"/>
                </a:schemeClr>
              </a:solidFill>
            </a:endParaRPr>
          </a:p>
          <a:p>
            <a:pPr algn="just"/>
            <a:r>
              <a:rPr lang="en-US" sz="2800" dirty="0" smtClean="0">
                <a:solidFill>
                  <a:schemeClr val="tx2">
                    <a:lumMod val="60000"/>
                    <a:lumOff val="40000"/>
                  </a:schemeClr>
                </a:solidFill>
              </a:rPr>
              <a:t>Paging is one of the memory management techniques used for virtual memory multitasking operating system.</a:t>
            </a:r>
          </a:p>
          <a:p>
            <a:pPr algn="just"/>
            <a:r>
              <a:rPr lang="en-US" sz="2800" dirty="0" smtClean="0">
                <a:solidFill>
                  <a:schemeClr val="tx2">
                    <a:lumMod val="60000"/>
                    <a:lumOff val="40000"/>
                  </a:schemeClr>
                </a:solidFill>
              </a:rPr>
              <a:t> The segmentation scheme may divide the physical memory into a variable size segments but the paging divides the memory into a fixed size pages.</a:t>
            </a:r>
          </a:p>
          <a:p>
            <a:pPr algn="just"/>
            <a:r>
              <a:rPr lang="en-US" sz="2800" dirty="0" smtClean="0">
                <a:solidFill>
                  <a:schemeClr val="tx2">
                    <a:lumMod val="60000"/>
                    <a:lumOff val="40000"/>
                  </a:schemeClr>
                </a:solidFill>
              </a:rPr>
              <a:t>The segments are supposed to be the logical segments of the program, but the pages do not have any logical relation with the program.</a:t>
            </a:r>
          </a:p>
          <a:p>
            <a:endParaRPr lang="en-US" sz="2800" dirty="0">
              <a:solidFill>
                <a:schemeClr val="accent6">
                  <a:lumMod val="75000"/>
                </a:schemeClr>
              </a:solidFill>
            </a:endParaRPr>
          </a:p>
        </p:txBody>
      </p:sp>
      <p:sp>
        <p:nvSpPr>
          <p:cNvPr id="4" name="Footer Placeholder 3"/>
          <p:cNvSpPr>
            <a:spLocks noGrp="1"/>
          </p:cNvSpPr>
          <p:nvPr>
            <p:ph type="ftr" sz="quarter" idx="11"/>
          </p:nvPr>
        </p:nvSpPr>
        <p:spPr/>
        <p:txBody>
          <a:bodyPr/>
          <a:lstStyle/>
          <a:p>
            <a:r>
              <a:rPr lang="it-IT" smtClean="0"/>
              <a:t>K VIJAYA VADHAN ASSOCIATE PROFESSOR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par>
                          <p:cTn id="11" fill="hold">
                            <p:stCondLst>
                              <p:cond delay="1500"/>
                            </p:stCondLst>
                            <p:childTnLst>
                              <p:par>
                                <p:cTn id="12" presetID="10"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000"/>
                                        <p:tgtEl>
                                          <p:spTgt spid="3">
                                            <p:txEl>
                                              <p:pRg st="0" end="0"/>
                                            </p:txEl>
                                          </p:spTgt>
                                        </p:tgtEl>
                                      </p:cBhvr>
                                    </p:animEffect>
                                  </p:childTnLst>
                                </p:cTn>
                              </p:par>
                            </p:childTnLst>
                          </p:cTn>
                        </p:par>
                        <p:par>
                          <p:cTn id="15" fill="hold">
                            <p:stCondLst>
                              <p:cond delay="3500"/>
                            </p:stCondLst>
                            <p:childTnLst>
                              <p:par>
                                <p:cTn id="16" presetID="10"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2000"/>
                                        <p:tgtEl>
                                          <p:spTgt spid="3">
                                            <p:txEl>
                                              <p:pRg st="1" end="1"/>
                                            </p:txEl>
                                          </p:spTgt>
                                        </p:tgtEl>
                                      </p:cBhvr>
                                    </p:animEffect>
                                  </p:childTnLst>
                                </p:cTn>
                              </p:par>
                            </p:childTnLst>
                          </p:cTn>
                        </p:par>
                        <p:par>
                          <p:cTn id="19" fill="hold">
                            <p:stCondLst>
                              <p:cond delay="5500"/>
                            </p:stCondLst>
                            <p:childTnLst>
                              <p:par>
                                <p:cTn id="20" presetID="10" presetClass="entr" presetSubtype="0"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000"/>
                                        <p:tgtEl>
                                          <p:spTgt spid="3">
                                            <p:txEl>
                                              <p:pRg st="2" end="2"/>
                                            </p:txEl>
                                          </p:spTgt>
                                        </p:tgtEl>
                                      </p:cBhvr>
                                    </p:animEffect>
                                  </p:childTnLst>
                                </p:cTn>
                              </p:par>
                            </p:childTnLst>
                          </p:cTn>
                        </p:par>
                        <p:par>
                          <p:cTn id="23" fill="hold">
                            <p:stCondLst>
                              <p:cond delay="7500"/>
                            </p:stCondLst>
                            <p:childTnLst>
                              <p:par>
                                <p:cTn id="24" presetID="10" presetClass="entr" presetSubtype="0" fill="hold" grpId="0"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50000"/>
                  </a:schemeClr>
                </a:solidFill>
              </a:rPr>
              <a:t>Paging…….</a:t>
            </a:r>
            <a:endParaRPr lang="en-US" b="1" dirty="0">
              <a:solidFill>
                <a:schemeClr val="bg2">
                  <a:lumMod val="50000"/>
                </a:schemeClr>
              </a:solidFill>
            </a:endParaRPr>
          </a:p>
        </p:txBody>
      </p:sp>
      <p:sp>
        <p:nvSpPr>
          <p:cNvPr id="3" name="Content Placeholder 2"/>
          <p:cNvSpPr>
            <a:spLocks noGrp="1"/>
          </p:cNvSpPr>
          <p:nvPr>
            <p:ph idx="1"/>
          </p:nvPr>
        </p:nvSpPr>
        <p:spPr/>
        <p:txBody>
          <a:bodyPr>
            <a:normAutofit fontScale="92500" lnSpcReduction="20000"/>
          </a:bodyPr>
          <a:lstStyle/>
          <a:p>
            <a:pPr algn="just"/>
            <a:r>
              <a:rPr lang="en-US" sz="3000" dirty="0" smtClean="0">
                <a:solidFill>
                  <a:schemeClr val="tx2">
                    <a:lumMod val="60000"/>
                    <a:lumOff val="40000"/>
                  </a:schemeClr>
                </a:solidFill>
              </a:rPr>
              <a:t>The pages are just fixed size portions of the program module or data.</a:t>
            </a:r>
          </a:p>
          <a:p>
            <a:pPr algn="just"/>
            <a:r>
              <a:rPr lang="en-US" sz="3000" dirty="0" smtClean="0">
                <a:solidFill>
                  <a:schemeClr val="tx2">
                    <a:lumMod val="60000"/>
                    <a:lumOff val="40000"/>
                  </a:schemeClr>
                </a:solidFill>
              </a:rPr>
              <a:t>The advantage of paging scheme is that the complete segment of a task need not be in the physical memory at any time.</a:t>
            </a:r>
          </a:p>
          <a:p>
            <a:pPr algn="just"/>
            <a:r>
              <a:rPr lang="en-US" sz="3000" dirty="0" smtClean="0">
                <a:solidFill>
                  <a:schemeClr val="tx2">
                    <a:lumMod val="60000"/>
                    <a:lumOff val="40000"/>
                  </a:schemeClr>
                </a:solidFill>
              </a:rPr>
              <a:t>Only a few pages of the segments, which are required currently for the execution, need to be available in the physical memory.</a:t>
            </a:r>
          </a:p>
          <a:p>
            <a:pPr algn="just"/>
            <a:r>
              <a:rPr lang="en-US" sz="3000" dirty="0" smtClean="0">
                <a:solidFill>
                  <a:schemeClr val="tx2">
                    <a:lumMod val="60000"/>
                    <a:lumOff val="40000"/>
                  </a:schemeClr>
                </a:solidFill>
              </a:rPr>
              <a:t> Thus the memory requirement of the task is substantially reduced, relinquishing the available memory for other tasks.</a:t>
            </a:r>
          </a:p>
          <a:p>
            <a:endParaRPr lang="en-US" dirty="0"/>
          </a:p>
        </p:txBody>
      </p:sp>
      <p:sp>
        <p:nvSpPr>
          <p:cNvPr id="4" name="Footer Placeholder 3"/>
          <p:cNvSpPr>
            <a:spLocks noGrp="1"/>
          </p:cNvSpPr>
          <p:nvPr>
            <p:ph type="ftr" sz="quarter" idx="11"/>
          </p:nvPr>
        </p:nvSpPr>
        <p:spPr/>
        <p:txBody>
          <a:bodyPr/>
          <a:lstStyle/>
          <a:p>
            <a:r>
              <a:rPr lang="it-IT" smtClean="0"/>
              <a:t>K VIJAYA VADHAN ASSOCIATE PROFESSOR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par>
                          <p:cTn id="11" fill="hold">
                            <p:stCondLst>
                              <p:cond delay="1800"/>
                            </p:stCondLst>
                            <p:childTnLst>
                              <p:par>
                                <p:cTn id="12" presetID="10"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000"/>
                                        <p:tgtEl>
                                          <p:spTgt spid="3">
                                            <p:txEl>
                                              <p:pRg st="0" end="0"/>
                                            </p:txEl>
                                          </p:spTgt>
                                        </p:tgtEl>
                                      </p:cBhvr>
                                    </p:animEffect>
                                  </p:childTnLst>
                                </p:cTn>
                              </p:par>
                            </p:childTnLst>
                          </p:cTn>
                        </p:par>
                        <p:par>
                          <p:cTn id="15" fill="hold">
                            <p:stCondLst>
                              <p:cond delay="3800"/>
                            </p:stCondLst>
                            <p:childTnLst>
                              <p:par>
                                <p:cTn id="16" presetID="10"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2000"/>
                                        <p:tgtEl>
                                          <p:spTgt spid="3">
                                            <p:txEl>
                                              <p:pRg st="1" end="1"/>
                                            </p:txEl>
                                          </p:spTgt>
                                        </p:tgtEl>
                                      </p:cBhvr>
                                    </p:animEffect>
                                  </p:childTnLst>
                                </p:cTn>
                              </p:par>
                            </p:childTnLst>
                          </p:cTn>
                        </p:par>
                        <p:par>
                          <p:cTn id="19" fill="hold">
                            <p:stCondLst>
                              <p:cond delay="5800"/>
                            </p:stCondLst>
                            <p:childTnLst>
                              <p:par>
                                <p:cTn id="20" presetID="10" presetClass="entr" presetSubtype="0"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000"/>
                                        <p:tgtEl>
                                          <p:spTgt spid="3">
                                            <p:txEl>
                                              <p:pRg st="2" end="2"/>
                                            </p:txEl>
                                          </p:spTgt>
                                        </p:tgtEl>
                                      </p:cBhvr>
                                    </p:animEffect>
                                  </p:childTnLst>
                                </p:cTn>
                              </p:par>
                            </p:childTnLst>
                          </p:cTn>
                        </p:par>
                        <p:par>
                          <p:cTn id="23" fill="hold">
                            <p:stCondLst>
                              <p:cond delay="7800"/>
                            </p:stCondLst>
                            <p:childTnLst>
                              <p:par>
                                <p:cTn id="24" presetID="10" presetClass="entr" presetSubtype="0" fill="hold" grpId="0"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50000"/>
                  </a:schemeClr>
                </a:solidFill>
              </a:rPr>
              <a:t>Paging…….</a:t>
            </a:r>
            <a:endParaRPr lang="en-US" b="1" dirty="0">
              <a:solidFill>
                <a:schemeClr val="bg2">
                  <a:lumMod val="50000"/>
                </a:schemeClr>
              </a:solidFill>
            </a:endParaRPr>
          </a:p>
        </p:txBody>
      </p:sp>
      <p:sp>
        <p:nvSpPr>
          <p:cNvPr id="3" name="Content Placeholder 2"/>
          <p:cNvSpPr>
            <a:spLocks noGrp="1"/>
          </p:cNvSpPr>
          <p:nvPr>
            <p:ph idx="1"/>
          </p:nvPr>
        </p:nvSpPr>
        <p:spPr/>
        <p:txBody>
          <a:bodyPr>
            <a:normAutofit fontScale="92500" lnSpcReduction="10000"/>
          </a:bodyPr>
          <a:lstStyle/>
          <a:p>
            <a:pPr algn="just"/>
            <a:r>
              <a:rPr lang="en-US" dirty="0" smtClean="0">
                <a:solidFill>
                  <a:schemeClr val="tx2">
                    <a:lumMod val="60000"/>
                    <a:lumOff val="40000"/>
                  </a:schemeClr>
                </a:solidFill>
              </a:rPr>
              <a:t>Whenever the other pages of task are required for execution, they may be fetched from the secondary storage.</a:t>
            </a:r>
          </a:p>
          <a:p>
            <a:pPr algn="just"/>
            <a:r>
              <a:rPr lang="en-US" dirty="0" smtClean="0">
                <a:solidFill>
                  <a:schemeClr val="tx2">
                    <a:lumMod val="60000"/>
                    <a:lumOff val="40000"/>
                  </a:schemeClr>
                </a:solidFill>
              </a:rPr>
              <a:t>The previous page which is executed need not be available in the memory, and hence the space occupied by them may be relinquished for other tasks.</a:t>
            </a:r>
          </a:p>
          <a:p>
            <a:pPr algn="just"/>
            <a:r>
              <a:rPr lang="en-US" dirty="0" smtClean="0">
                <a:solidFill>
                  <a:schemeClr val="tx2">
                    <a:lumMod val="60000"/>
                    <a:lumOff val="40000"/>
                  </a:schemeClr>
                </a:solidFill>
              </a:rPr>
              <a:t>Thus paging mechanism provides an effective technique to manage the physical memory for multitasking systems.</a:t>
            </a:r>
          </a:p>
          <a:p>
            <a:endParaRPr lang="en-US" dirty="0"/>
          </a:p>
        </p:txBody>
      </p:sp>
      <p:sp>
        <p:nvSpPr>
          <p:cNvPr id="4" name="Footer Placeholder 3"/>
          <p:cNvSpPr>
            <a:spLocks noGrp="1"/>
          </p:cNvSpPr>
          <p:nvPr>
            <p:ph type="ftr" sz="quarter" idx="11"/>
          </p:nvPr>
        </p:nvSpPr>
        <p:spPr/>
        <p:txBody>
          <a:bodyPr/>
          <a:lstStyle/>
          <a:p>
            <a:r>
              <a:rPr lang="it-IT" smtClean="0"/>
              <a:t>K VIJAYA VADHAN ASSOCIATE PROFESSOR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par>
                          <p:cTn id="11" fill="hold">
                            <p:stCondLst>
                              <p:cond delay="1800"/>
                            </p:stCondLst>
                            <p:childTnLst>
                              <p:par>
                                <p:cTn id="12" presetID="10"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000"/>
                                        <p:tgtEl>
                                          <p:spTgt spid="3">
                                            <p:txEl>
                                              <p:pRg st="0" end="0"/>
                                            </p:txEl>
                                          </p:spTgt>
                                        </p:tgtEl>
                                      </p:cBhvr>
                                    </p:animEffect>
                                  </p:childTnLst>
                                </p:cTn>
                              </p:par>
                            </p:childTnLst>
                          </p:cTn>
                        </p:par>
                        <p:par>
                          <p:cTn id="15" fill="hold">
                            <p:stCondLst>
                              <p:cond delay="3800"/>
                            </p:stCondLst>
                            <p:childTnLst>
                              <p:par>
                                <p:cTn id="16" presetID="10"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2000"/>
                                        <p:tgtEl>
                                          <p:spTgt spid="3">
                                            <p:txEl>
                                              <p:pRg st="1" end="1"/>
                                            </p:txEl>
                                          </p:spTgt>
                                        </p:tgtEl>
                                      </p:cBhvr>
                                    </p:animEffect>
                                  </p:childTnLst>
                                </p:cTn>
                              </p:par>
                            </p:childTnLst>
                          </p:cTn>
                        </p:par>
                        <p:par>
                          <p:cTn id="19" fill="hold">
                            <p:stCondLst>
                              <p:cond delay="5800"/>
                            </p:stCondLst>
                            <p:childTnLst>
                              <p:par>
                                <p:cTn id="20" presetID="10" presetClass="entr" presetSubtype="0"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60000"/>
                    <a:lumOff val="40000"/>
                  </a:schemeClr>
                </a:solidFill>
              </a:rPr>
              <a:t>Paging Unit</a:t>
            </a:r>
            <a:endParaRPr lang="en-US" dirty="0">
              <a:solidFill>
                <a:schemeClr val="accent2">
                  <a:lumMod val="60000"/>
                  <a:lumOff val="40000"/>
                </a:schemeClr>
              </a:solidFill>
            </a:endParaRPr>
          </a:p>
        </p:txBody>
      </p:sp>
      <p:sp>
        <p:nvSpPr>
          <p:cNvPr id="3" name="Content Placeholder 2"/>
          <p:cNvSpPr>
            <a:spLocks noGrp="1"/>
          </p:cNvSpPr>
          <p:nvPr>
            <p:ph idx="1"/>
          </p:nvPr>
        </p:nvSpPr>
        <p:spPr/>
        <p:txBody>
          <a:bodyPr>
            <a:normAutofit fontScale="92500" lnSpcReduction="20000"/>
          </a:bodyPr>
          <a:lstStyle/>
          <a:p>
            <a:pPr algn="just"/>
            <a:r>
              <a:rPr lang="en-US" dirty="0" smtClean="0">
                <a:solidFill>
                  <a:schemeClr val="tx2">
                    <a:lumMod val="60000"/>
                    <a:lumOff val="40000"/>
                  </a:schemeClr>
                </a:solidFill>
              </a:rPr>
              <a:t>The paging unit of 80386 uses a two level table mechanism to convert a linear address provided by segmentation unit into physical addresses.</a:t>
            </a:r>
          </a:p>
          <a:p>
            <a:pPr algn="just"/>
            <a:r>
              <a:rPr lang="en-US" dirty="0" smtClean="0">
                <a:solidFill>
                  <a:schemeClr val="tx2">
                    <a:lumMod val="60000"/>
                    <a:lumOff val="40000"/>
                  </a:schemeClr>
                </a:solidFill>
              </a:rPr>
              <a:t>The paging unit converts the complete map of a task into pages, each of size 4K. </a:t>
            </a:r>
          </a:p>
          <a:p>
            <a:pPr algn="just"/>
            <a:r>
              <a:rPr lang="en-US" dirty="0" smtClean="0">
                <a:solidFill>
                  <a:schemeClr val="tx2">
                    <a:lumMod val="60000"/>
                    <a:lumOff val="40000"/>
                  </a:schemeClr>
                </a:solidFill>
              </a:rPr>
              <a:t>The task is further handled in terms of its page, rather than segments.</a:t>
            </a:r>
          </a:p>
          <a:p>
            <a:pPr algn="just"/>
            <a:r>
              <a:rPr lang="en-US" dirty="0" smtClean="0">
                <a:solidFill>
                  <a:schemeClr val="tx2">
                    <a:lumMod val="60000"/>
                    <a:lumOff val="40000"/>
                  </a:schemeClr>
                </a:solidFill>
              </a:rPr>
              <a:t>The paging unit handles every task in terms of three components namely page directory, page tables and page itself.</a:t>
            </a:r>
          </a:p>
          <a:p>
            <a:pPr>
              <a:buNone/>
            </a:pPr>
            <a:r>
              <a:rPr lang="en-US" b="1" dirty="0" smtClean="0">
                <a:solidFill>
                  <a:schemeClr val="accent4">
                    <a:lumMod val="75000"/>
                  </a:schemeClr>
                </a:solidFill>
              </a:rPr>
              <a:t> </a:t>
            </a:r>
            <a:endParaRPr lang="en-US" dirty="0" smtClean="0">
              <a:solidFill>
                <a:schemeClr val="accent4">
                  <a:lumMod val="75000"/>
                </a:schemeClr>
              </a:solidFill>
            </a:endParaRPr>
          </a:p>
          <a:p>
            <a:endParaRPr lang="en-US" dirty="0">
              <a:solidFill>
                <a:schemeClr val="accent4">
                  <a:lumMod val="75000"/>
                </a:schemeClr>
              </a:solidFill>
            </a:endParaRPr>
          </a:p>
        </p:txBody>
      </p:sp>
      <p:sp>
        <p:nvSpPr>
          <p:cNvPr id="4" name="Footer Placeholder 3"/>
          <p:cNvSpPr>
            <a:spLocks noGrp="1"/>
          </p:cNvSpPr>
          <p:nvPr>
            <p:ph type="ftr" sz="quarter" idx="11"/>
          </p:nvPr>
        </p:nvSpPr>
        <p:spPr/>
        <p:txBody>
          <a:bodyPr/>
          <a:lstStyle/>
          <a:p>
            <a:r>
              <a:rPr lang="it-IT" smtClean="0"/>
              <a:t>K VIJAYA VADHAN ASSOCIATE PROFESSOR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par>
                          <p:cTn id="11" fill="hold">
                            <p:stCondLst>
                              <p:cond delay="1900"/>
                            </p:stCondLst>
                            <p:childTnLst>
                              <p:par>
                                <p:cTn id="12" presetID="10"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000"/>
                                        <p:tgtEl>
                                          <p:spTgt spid="3">
                                            <p:txEl>
                                              <p:pRg st="0" end="0"/>
                                            </p:txEl>
                                          </p:spTgt>
                                        </p:tgtEl>
                                      </p:cBhvr>
                                    </p:animEffect>
                                  </p:childTnLst>
                                </p:cTn>
                              </p:par>
                            </p:childTnLst>
                          </p:cTn>
                        </p:par>
                        <p:par>
                          <p:cTn id="15" fill="hold">
                            <p:stCondLst>
                              <p:cond delay="3900"/>
                            </p:stCondLst>
                            <p:childTnLst>
                              <p:par>
                                <p:cTn id="16" presetID="10"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2000"/>
                                        <p:tgtEl>
                                          <p:spTgt spid="3">
                                            <p:txEl>
                                              <p:pRg st="1" end="1"/>
                                            </p:txEl>
                                          </p:spTgt>
                                        </p:tgtEl>
                                      </p:cBhvr>
                                    </p:animEffect>
                                  </p:childTnLst>
                                </p:cTn>
                              </p:par>
                            </p:childTnLst>
                          </p:cTn>
                        </p:par>
                        <p:par>
                          <p:cTn id="19" fill="hold">
                            <p:stCondLst>
                              <p:cond delay="5900"/>
                            </p:stCondLst>
                            <p:childTnLst>
                              <p:par>
                                <p:cTn id="20" presetID="10" presetClass="entr" presetSubtype="0"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000"/>
                                        <p:tgtEl>
                                          <p:spTgt spid="3">
                                            <p:txEl>
                                              <p:pRg st="2" end="2"/>
                                            </p:txEl>
                                          </p:spTgt>
                                        </p:tgtEl>
                                      </p:cBhvr>
                                    </p:animEffect>
                                  </p:childTnLst>
                                </p:cTn>
                              </p:par>
                            </p:childTnLst>
                          </p:cTn>
                        </p:par>
                        <p:par>
                          <p:cTn id="23" fill="hold">
                            <p:stCondLst>
                              <p:cond delay="7900"/>
                            </p:stCondLst>
                            <p:childTnLst>
                              <p:par>
                                <p:cTn id="24" presetID="10" presetClass="entr" presetSubtype="0" fill="hold" grpId="0"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2000"/>
                                        <p:tgtEl>
                                          <p:spTgt spid="3">
                                            <p:txEl>
                                              <p:pRg st="3" end="3"/>
                                            </p:txEl>
                                          </p:spTgt>
                                        </p:tgtEl>
                                      </p:cBhvr>
                                    </p:animEffect>
                                  </p:childTnLst>
                                </p:cTn>
                              </p:par>
                            </p:childTnLst>
                          </p:cTn>
                        </p:par>
                        <p:par>
                          <p:cTn id="27" fill="hold">
                            <p:stCondLst>
                              <p:cond delay="9900"/>
                            </p:stCondLst>
                            <p:childTnLst>
                              <p:par>
                                <p:cTn id="28" presetID="10" presetClass="entr" presetSubtype="0" fill="hold" grpId="0" nodeType="after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b="1" dirty="0" smtClean="0">
                <a:solidFill>
                  <a:srgbClr val="FF0000"/>
                </a:solidFill>
              </a:rPr>
              <a:t>Paging Descriptor Base Register</a:t>
            </a:r>
            <a:r>
              <a:rPr lang="en-US" dirty="0" smtClean="0">
                <a:solidFill>
                  <a:srgbClr val="FF0000"/>
                </a:solidFill>
              </a:rPr>
              <a:t/>
            </a:r>
            <a:br>
              <a:rPr lang="en-US"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pPr algn="just"/>
            <a:r>
              <a:rPr lang="en-US" dirty="0" smtClean="0">
                <a:solidFill>
                  <a:schemeClr val="tx2">
                    <a:lumMod val="60000"/>
                    <a:lumOff val="40000"/>
                  </a:schemeClr>
                </a:solidFill>
              </a:rPr>
              <a:t>The control register CR2 is used to store the 32-bit linear address at which the previous page fault was detected.</a:t>
            </a:r>
          </a:p>
          <a:p>
            <a:pPr algn="just"/>
            <a:r>
              <a:rPr lang="en-US" dirty="0" smtClean="0">
                <a:solidFill>
                  <a:schemeClr val="tx2">
                    <a:lumMod val="60000"/>
                    <a:lumOff val="40000"/>
                  </a:schemeClr>
                </a:solidFill>
              </a:rPr>
              <a:t>The CR3 is used as page directory physical base address register, to store the physical starting address of the page directory.</a:t>
            </a:r>
          </a:p>
          <a:p>
            <a:pPr algn="just"/>
            <a:r>
              <a:rPr lang="en-US" dirty="0" smtClean="0">
                <a:solidFill>
                  <a:schemeClr val="tx2">
                    <a:lumMod val="60000"/>
                    <a:lumOff val="40000"/>
                  </a:schemeClr>
                </a:solidFill>
              </a:rPr>
              <a:t>The lower 12 bit of the CR3 is always zero to ensure the page size aligned directory. </a:t>
            </a:r>
          </a:p>
          <a:p>
            <a:pPr algn="just"/>
            <a:r>
              <a:rPr lang="en-US" dirty="0" smtClean="0">
                <a:solidFill>
                  <a:schemeClr val="tx2">
                    <a:lumMod val="60000"/>
                    <a:lumOff val="40000"/>
                  </a:schemeClr>
                </a:solidFill>
              </a:rPr>
              <a:t>A move operation to CR3 automatically loads the page table entry caches and a task switch operation, to load CR0 suitably.</a:t>
            </a:r>
          </a:p>
          <a:p>
            <a:endParaRPr lang="en-US" dirty="0">
              <a:solidFill>
                <a:schemeClr val="accent6">
                  <a:lumMod val="75000"/>
                </a:schemeClr>
              </a:solidFill>
            </a:endParaRPr>
          </a:p>
        </p:txBody>
      </p:sp>
      <p:sp>
        <p:nvSpPr>
          <p:cNvPr id="4" name="Footer Placeholder 3"/>
          <p:cNvSpPr>
            <a:spLocks noGrp="1"/>
          </p:cNvSpPr>
          <p:nvPr>
            <p:ph type="ftr" sz="quarter" idx="11"/>
          </p:nvPr>
        </p:nvSpPr>
        <p:spPr/>
        <p:txBody>
          <a:bodyPr/>
          <a:lstStyle/>
          <a:p>
            <a:r>
              <a:rPr lang="it-IT" smtClean="0"/>
              <a:t>K VIJAYA VADHAN ASSOCIATE PROFESSOR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par>
                          <p:cTn id="11" fill="hold">
                            <p:stCondLst>
                              <p:cond delay="3700"/>
                            </p:stCondLst>
                            <p:childTnLst>
                              <p:par>
                                <p:cTn id="12" presetID="10"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000"/>
                                        <p:tgtEl>
                                          <p:spTgt spid="3">
                                            <p:txEl>
                                              <p:pRg st="0" end="0"/>
                                            </p:txEl>
                                          </p:spTgt>
                                        </p:tgtEl>
                                      </p:cBhvr>
                                    </p:animEffect>
                                  </p:childTnLst>
                                </p:cTn>
                              </p:par>
                            </p:childTnLst>
                          </p:cTn>
                        </p:par>
                        <p:par>
                          <p:cTn id="15" fill="hold">
                            <p:stCondLst>
                              <p:cond delay="5700"/>
                            </p:stCondLst>
                            <p:childTnLst>
                              <p:par>
                                <p:cTn id="16" presetID="10"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2000"/>
                                        <p:tgtEl>
                                          <p:spTgt spid="3">
                                            <p:txEl>
                                              <p:pRg st="1" end="1"/>
                                            </p:txEl>
                                          </p:spTgt>
                                        </p:tgtEl>
                                      </p:cBhvr>
                                    </p:animEffect>
                                  </p:childTnLst>
                                </p:cTn>
                              </p:par>
                            </p:childTnLst>
                          </p:cTn>
                        </p:par>
                        <p:par>
                          <p:cTn id="19" fill="hold">
                            <p:stCondLst>
                              <p:cond delay="7700"/>
                            </p:stCondLst>
                            <p:childTnLst>
                              <p:par>
                                <p:cTn id="20" presetID="10" presetClass="entr" presetSubtype="0"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000"/>
                                        <p:tgtEl>
                                          <p:spTgt spid="3">
                                            <p:txEl>
                                              <p:pRg st="2" end="2"/>
                                            </p:txEl>
                                          </p:spTgt>
                                        </p:tgtEl>
                                      </p:cBhvr>
                                    </p:animEffect>
                                  </p:childTnLst>
                                </p:cTn>
                              </p:par>
                            </p:childTnLst>
                          </p:cTn>
                        </p:par>
                        <p:par>
                          <p:cTn id="23" fill="hold">
                            <p:stCondLst>
                              <p:cond delay="9700"/>
                            </p:stCondLst>
                            <p:childTnLst>
                              <p:par>
                                <p:cTn id="24" presetID="10" presetClass="entr" presetSubtype="0" fill="hold" grpId="0"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bg2">
                    <a:lumMod val="75000"/>
                  </a:schemeClr>
                </a:solidFill>
              </a:rPr>
              <a:t>Page Directory</a:t>
            </a:r>
            <a:r>
              <a:rPr lang="en-US" dirty="0" smtClean="0">
                <a:solidFill>
                  <a:schemeClr val="bg2">
                    <a:lumMod val="75000"/>
                  </a:schemeClr>
                </a:solidFill>
              </a:rPr>
              <a:t/>
            </a:r>
            <a:br>
              <a:rPr lang="en-US" dirty="0" smtClean="0">
                <a:solidFill>
                  <a:schemeClr val="bg2">
                    <a:lumMod val="75000"/>
                  </a:schemeClr>
                </a:solidFill>
              </a:rPr>
            </a:br>
            <a:endParaRPr lang="en-US" dirty="0">
              <a:solidFill>
                <a:schemeClr val="bg2">
                  <a:lumMod val="75000"/>
                </a:schemeClr>
              </a:solidFill>
            </a:endParaRPr>
          </a:p>
        </p:txBody>
      </p:sp>
      <p:sp>
        <p:nvSpPr>
          <p:cNvPr id="3" name="Content Placeholder 2"/>
          <p:cNvSpPr>
            <a:spLocks noGrp="1"/>
          </p:cNvSpPr>
          <p:nvPr>
            <p:ph idx="1"/>
          </p:nvPr>
        </p:nvSpPr>
        <p:spPr>
          <a:xfrm>
            <a:off x="457200" y="1219200"/>
            <a:ext cx="8229600" cy="4906963"/>
          </a:xfrm>
        </p:spPr>
        <p:txBody>
          <a:bodyPr/>
          <a:lstStyle/>
          <a:p>
            <a:pPr algn="just"/>
            <a:r>
              <a:rPr lang="en-US" dirty="0" smtClean="0">
                <a:solidFill>
                  <a:srgbClr val="00B0F0"/>
                </a:solidFill>
              </a:rPr>
              <a:t>This is at the most 4Kbytes in size. </a:t>
            </a:r>
          </a:p>
          <a:p>
            <a:pPr algn="just"/>
            <a:r>
              <a:rPr lang="en-US" dirty="0" smtClean="0">
                <a:solidFill>
                  <a:srgbClr val="00B0F0"/>
                </a:solidFill>
              </a:rPr>
              <a:t>Each directory entry is of 4 bytes, thus a total of 1024 entries are allowed in a directory.</a:t>
            </a:r>
          </a:p>
          <a:p>
            <a:pPr algn="just"/>
            <a:r>
              <a:rPr lang="en-US" dirty="0" smtClean="0">
                <a:solidFill>
                  <a:srgbClr val="00B0F0"/>
                </a:solidFill>
              </a:rPr>
              <a:t>The upper 10 bits of the linear address are used as an index to the corresponding page directory entry. </a:t>
            </a:r>
          </a:p>
          <a:p>
            <a:pPr algn="just"/>
            <a:r>
              <a:rPr lang="en-US" dirty="0" smtClean="0">
                <a:solidFill>
                  <a:srgbClr val="00B0F0"/>
                </a:solidFill>
              </a:rPr>
              <a:t>The page directory entries point to page tables.</a:t>
            </a:r>
          </a:p>
          <a:p>
            <a:endParaRPr lang="en-US" dirty="0" smtClean="0"/>
          </a:p>
          <a:p>
            <a:endParaRPr lang="en-US" dirty="0"/>
          </a:p>
        </p:txBody>
      </p:sp>
      <p:sp>
        <p:nvSpPr>
          <p:cNvPr id="4" name="Footer Placeholder 3"/>
          <p:cNvSpPr>
            <a:spLocks noGrp="1"/>
          </p:cNvSpPr>
          <p:nvPr>
            <p:ph type="ftr" sz="quarter" idx="11"/>
          </p:nvPr>
        </p:nvSpPr>
        <p:spPr/>
        <p:txBody>
          <a:bodyPr/>
          <a:lstStyle/>
          <a:p>
            <a:r>
              <a:rPr lang="it-IT" smtClean="0"/>
              <a:t>K VIJAYA VADHAN ASSOCIATE PROFESSOR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par>
                          <p:cTn id="11" fill="hold">
                            <p:stCondLst>
                              <p:cond delay="2200"/>
                            </p:stCondLst>
                            <p:childTnLst>
                              <p:par>
                                <p:cTn id="12" presetID="22" presetClass="entr" presetSubtype="4"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par>
                          <p:cTn id="15" fill="hold">
                            <p:stCondLst>
                              <p:cond delay="2700"/>
                            </p:stCondLst>
                            <p:childTnLst>
                              <p:par>
                                <p:cTn id="16" presetID="22" presetClass="entr" presetSubtype="4"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down)">
                                      <p:cBhvr>
                                        <p:cTn id="18" dur="500"/>
                                        <p:tgtEl>
                                          <p:spTgt spid="3">
                                            <p:txEl>
                                              <p:pRg st="1" end="1"/>
                                            </p:txEl>
                                          </p:spTgt>
                                        </p:tgtEl>
                                      </p:cBhvr>
                                    </p:animEffect>
                                  </p:childTnLst>
                                </p:cTn>
                              </p:par>
                            </p:childTnLst>
                          </p:cTn>
                        </p:par>
                        <p:par>
                          <p:cTn id="19" fill="hold">
                            <p:stCondLst>
                              <p:cond delay="3200"/>
                            </p:stCondLst>
                            <p:childTnLst>
                              <p:par>
                                <p:cTn id="20" presetID="22" presetClass="entr" presetSubtype="4"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par>
                          <p:cTn id="23" fill="hold">
                            <p:stCondLst>
                              <p:cond delay="3700"/>
                            </p:stCondLst>
                            <p:childTnLst>
                              <p:par>
                                <p:cTn id="24" presetID="22" presetClass="entr" presetSubtype="4" fill="hold" grpId="0"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wipe(down)">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solidFill>
                  <a:srgbClr val="92D050"/>
                </a:solidFill>
              </a:rPr>
              <a:t>Page Tables</a:t>
            </a:r>
            <a:r>
              <a:rPr lang="en-US" dirty="0" smtClean="0">
                <a:solidFill>
                  <a:srgbClr val="92D050"/>
                </a:solidFill>
              </a:rPr>
              <a:t/>
            </a:r>
            <a:br>
              <a:rPr lang="en-US" dirty="0" smtClean="0">
                <a:solidFill>
                  <a:srgbClr val="92D050"/>
                </a:solidFill>
              </a:rPr>
            </a:br>
            <a:r>
              <a:rPr lang="en-US" dirty="0" smtClean="0"/>
              <a:t>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solidFill>
                  <a:schemeClr val="tx2">
                    <a:lumMod val="60000"/>
                    <a:lumOff val="40000"/>
                  </a:schemeClr>
                </a:solidFill>
              </a:rPr>
              <a:t>Each page table is of 4Kbytes in size and many contain a maximum of 1024 entries. </a:t>
            </a:r>
          </a:p>
          <a:p>
            <a:pPr algn="just"/>
            <a:r>
              <a:rPr lang="en-US" dirty="0" smtClean="0">
                <a:solidFill>
                  <a:schemeClr val="tx2">
                    <a:lumMod val="60000"/>
                    <a:lumOff val="40000"/>
                  </a:schemeClr>
                </a:solidFill>
              </a:rPr>
              <a:t>The page table entries contain the starting address of the page and the statistical information about the page.</a:t>
            </a:r>
          </a:p>
          <a:p>
            <a:pPr algn="just"/>
            <a:r>
              <a:rPr lang="en-US" dirty="0" smtClean="0">
                <a:solidFill>
                  <a:schemeClr val="tx2">
                    <a:lumMod val="60000"/>
                    <a:lumOff val="40000"/>
                  </a:schemeClr>
                </a:solidFill>
              </a:rPr>
              <a:t>The upper 20 bit page frame address is combined with the lower 12 bit of the linear address.</a:t>
            </a:r>
          </a:p>
          <a:p>
            <a:pPr algn="just"/>
            <a:r>
              <a:rPr lang="en-US" dirty="0" smtClean="0">
                <a:solidFill>
                  <a:schemeClr val="tx2">
                    <a:lumMod val="60000"/>
                    <a:lumOff val="40000"/>
                  </a:schemeClr>
                </a:solidFill>
              </a:rPr>
              <a:t> The address bits A12- A21 are used to select the 1024 page table entries. </a:t>
            </a:r>
          </a:p>
          <a:p>
            <a:pPr algn="just"/>
            <a:r>
              <a:rPr lang="en-US" dirty="0" smtClean="0">
                <a:solidFill>
                  <a:schemeClr val="tx2">
                    <a:lumMod val="60000"/>
                    <a:lumOff val="40000"/>
                  </a:schemeClr>
                </a:solidFill>
              </a:rPr>
              <a:t>The page table can be shared between the tasks.	</a:t>
            </a:r>
          </a:p>
          <a:p>
            <a:endParaRPr lang="en-US" dirty="0"/>
          </a:p>
        </p:txBody>
      </p:sp>
      <p:sp>
        <p:nvSpPr>
          <p:cNvPr id="4" name="Footer Placeholder 3"/>
          <p:cNvSpPr>
            <a:spLocks noGrp="1"/>
          </p:cNvSpPr>
          <p:nvPr>
            <p:ph type="ftr" sz="quarter" idx="11"/>
          </p:nvPr>
        </p:nvSpPr>
        <p:spPr/>
        <p:txBody>
          <a:bodyPr/>
          <a:lstStyle/>
          <a:p>
            <a:r>
              <a:rPr lang="it-IT" smtClean="0"/>
              <a:t>K VIJAYA VADHAN ASSOCIATE PROFESSOR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par>
                          <p:cTn id="11" fill="hold">
                            <p:stCondLst>
                              <p:cond delay="1900"/>
                            </p:stCondLst>
                            <p:childTnLst>
                              <p:par>
                                <p:cTn id="12" presetID="10"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000"/>
                                        <p:tgtEl>
                                          <p:spTgt spid="3">
                                            <p:txEl>
                                              <p:pRg st="0" end="0"/>
                                            </p:txEl>
                                          </p:spTgt>
                                        </p:tgtEl>
                                      </p:cBhvr>
                                    </p:animEffect>
                                  </p:childTnLst>
                                </p:cTn>
                              </p:par>
                            </p:childTnLst>
                          </p:cTn>
                        </p:par>
                        <p:par>
                          <p:cTn id="15" fill="hold">
                            <p:stCondLst>
                              <p:cond delay="3900"/>
                            </p:stCondLst>
                            <p:childTnLst>
                              <p:par>
                                <p:cTn id="16" presetID="10"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2000"/>
                                        <p:tgtEl>
                                          <p:spTgt spid="3">
                                            <p:txEl>
                                              <p:pRg st="1" end="1"/>
                                            </p:txEl>
                                          </p:spTgt>
                                        </p:tgtEl>
                                      </p:cBhvr>
                                    </p:animEffect>
                                  </p:childTnLst>
                                </p:cTn>
                              </p:par>
                            </p:childTnLst>
                          </p:cTn>
                        </p:par>
                        <p:par>
                          <p:cTn id="19" fill="hold">
                            <p:stCondLst>
                              <p:cond delay="5900"/>
                            </p:stCondLst>
                            <p:childTnLst>
                              <p:par>
                                <p:cTn id="20" presetID="10" presetClass="entr" presetSubtype="0"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000"/>
                                        <p:tgtEl>
                                          <p:spTgt spid="3">
                                            <p:txEl>
                                              <p:pRg st="2" end="2"/>
                                            </p:txEl>
                                          </p:spTgt>
                                        </p:tgtEl>
                                      </p:cBhvr>
                                    </p:animEffect>
                                  </p:childTnLst>
                                </p:cTn>
                              </p:par>
                            </p:childTnLst>
                          </p:cTn>
                        </p:par>
                        <p:par>
                          <p:cTn id="23" fill="hold">
                            <p:stCondLst>
                              <p:cond delay="7900"/>
                            </p:stCondLst>
                            <p:childTnLst>
                              <p:par>
                                <p:cTn id="24" presetID="10" presetClass="entr" presetSubtype="0" fill="hold" grpId="0"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2000"/>
                                        <p:tgtEl>
                                          <p:spTgt spid="3">
                                            <p:txEl>
                                              <p:pRg st="3" end="3"/>
                                            </p:txEl>
                                          </p:spTgt>
                                        </p:tgtEl>
                                      </p:cBhvr>
                                    </p:animEffect>
                                  </p:childTnLst>
                                </p:cTn>
                              </p:par>
                            </p:childTnLst>
                          </p:cTn>
                        </p:par>
                        <p:par>
                          <p:cTn id="27" fill="hold">
                            <p:stCondLst>
                              <p:cond delay="9900"/>
                            </p:stCondLst>
                            <p:childTnLst>
                              <p:par>
                                <p:cTn id="28" presetID="10" presetClass="entr" presetSubtype="0" fill="hold" grpId="0" nodeType="after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92D050"/>
                </a:solidFill>
              </a:rPr>
              <a:t>Page Tables…….</a:t>
            </a:r>
            <a:endParaRPr lang="en-US" b="1" dirty="0">
              <a:solidFill>
                <a:srgbClr val="92D050"/>
              </a:solidFill>
            </a:endParaRPr>
          </a:p>
        </p:txBody>
      </p:sp>
      <p:sp>
        <p:nvSpPr>
          <p:cNvPr id="3" name="Content Placeholder 2"/>
          <p:cNvSpPr>
            <a:spLocks noGrp="1"/>
          </p:cNvSpPr>
          <p:nvPr>
            <p:ph idx="1"/>
          </p:nvPr>
        </p:nvSpPr>
        <p:spPr/>
        <p:txBody>
          <a:bodyPr>
            <a:normAutofit fontScale="85000" lnSpcReduction="10000"/>
          </a:bodyPr>
          <a:lstStyle/>
          <a:p>
            <a:pPr algn="just"/>
            <a:r>
              <a:rPr lang="en-US" dirty="0" smtClean="0">
                <a:solidFill>
                  <a:schemeClr val="tx2">
                    <a:lumMod val="60000"/>
                    <a:lumOff val="40000"/>
                  </a:schemeClr>
                </a:solidFill>
              </a:rPr>
              <a:t>The P bit of the above entries indicates, if the entry can be used in address translation.</a:t>
            </a:r>
          </a:p>
          <a:p>
            <a:pPr algn="just"/>
            <a:r>
              <a:rPr lang="en-US" dirty="0" smtClean="0">
                <a:solidFill>
                  <a:schemeClr val="tx2">
                    <a:lumMod val="60000"/>
                    <a:lumOff val="40000"/>
                  </a:schemeClr>
                </a:solidFill>
              </a:rPr>
              <a:t>If P=1, the entry can be used in address translation, otherwise it cannot be used.</a:t>
            </a:r>
          </a:p>
          <a:p>
            <a:pPr algn="just"/>
            <a:r>
              <a:rPr lang="en-US" dirty="0" smtClean="0">
                <a:solidFill>
                  <a:schemeClr val="tx2">
                    <a:lumMod val="60000"/>
                    <a:lumOff val="40000"/>
                  </a:schemeClr>
                </a:solidFill>
              </a:rPr>
              <a:t>The P bit of the currently executed page is always high.</a:t>
            </a:r>
          </a:p>
          <a:p>
            <a:pPr algn="just"/>
            <a:r>
              <a:rPr lang="en-US" dirty="0" smtClean="0">
                <a:solidFill>
                  <a:schemeClr val="tx2">
                    <a:lumMod val="60000"/>
                    <a:lumOff val="40000"/>
                  </a:schemeClr>
                </a:solidFill>
              </a:rPr>
              <a:t>The accessed bit A is set by 80386 before any access to the page. If A=1, the page is accessed, else un-accessed.</a:t>
            </a:r>
          </a:p>
          <a:p>
            <a:pPr algn="just"/>
            <a:r>
              <a:rPr lang="en-US" dirty="0" smtClean="0">
                <a:solidFill>
                  <a:schemeClr val="tx2">
                    <a:lumMod val="60000"/>
                    <a:lumOff val="40000"/>
                  </a:schemeClr>
                </a:solidFill>
              </a:rPr>
              <a:t>The D bit (Dirty bit) is set before a write operation to the page is carried out. The D-bit is undefined for page director entries.</a:t>
            </a:r>
          </a:p>
          <a:p>
            <a:endParaRPr lang="en-US"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it-IT" smtClean="0"/>
              <a:t>K VIJAYA VADHAN ASSOCIATE PROFESSOR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par>
                          <p:cTn id="11" fill="hold">
                            <p:stCondLst>
                              <p:cond delay="2200"/>
                            </p:stCondLst>
                            <p:childTnLst>
                              <p:par>
                                <p:cTn id="12" presetID="10"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000"/>
                                        <p:tgtEl>
                                          <p:spTgt spid="3">
                                            <p:txEl>
                                              <p:pRg st="0" end="0"/>
                                            </p:txEl>
                                          </p:spTgt>
                                        </p:tgtEl>
                                      </p:cBhvr>
                                    </p:animEffect>
                                  </p:childTnLst>
                                </p:cTn>
                              </p:par>
                            </p:childTnLst>
                          </p:cTn>
                        </p:par>
                        <p:par>
                          <p:cTn id="15" fill="hold">
                            <p:stCondLst>
                              <p:cond delay="4200"/>
                            </p:stCondLst>
                            <p:childTnLst>
                              <p:par>
                                <p:cTn id="16" presetID="10"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2000"/>
                                        <p:tgtEl>
                                          <p:spTgt spid="3">
                                            <p:txEl>
                                              <p:pRg st="1" end="1"/>
                                            </p:txEl>
                                          </p:spTgt>
                                        </p:tgtEl>
                                      </p:cBhvr>
                                    </p:animEffect>
                                  </p:childTnLst>
                                </p:cTn>
                              </p:par>
                            </p:childTnLst>
                          </p:cTn>
                        </p:par>
                        <p:par>
                          <p:cTn id="19" fill="hold">
                            <p:stCondLst>
                              <p:cond delay="6200"/>
                            </p:stCondLst>
                            <p:childTnLst>
                              <p:par>
                                <p:cTn id="20" presetID="10" presetClass="entr" presetSubtype="0"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000"/>
                                        <p:tgtEl>
                                          <p:spTgt spid="3">
                                            <p:txEl>
                                              <p:pRg st="2" end="2"/>
                                            </p:txEl>
                                          </p:spTgt>
                                        </p:tgtEl>
                                      </p:cBhvr>
                                    </p:animEffect>
                                  </p:childTnLst>
                                </p:cTn>
                              </p:par>
                            </p:childTnLst>
                          </p:cTn>
                        </p:par>
                        <p:par>
                          <p:cTn id="23" fill="hold">
                            <p:stCondLst>
                              <p:cond delay="8200"/>
                            </p:stCondLst>
                            <p:childTnLst>
                              <p:par>
                                <p:cTn id="24" presetID="10" presetClass="entr" presetSubtype="0" fill="hold" grpId="0"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2000"/>
                                        <p:tgtEl>
                                          <p:spTgt spid="3">
                                            <p:txEl>
                                              <p:pRg st="3" end="3"/>
                                            </p:txEl>
                                          </p:spTgt>
                                        </p:tgtEl>
                                      </p:cBhvr>
                                    </p:animEffect>
                                  </p:childTnLst>
                                </p:cTn>
                              </p:par>
                            </p:childTnLst>
                          </p:cTn>
                        </p:par>
                        <p:par>
                          <p:cTn id="27" fill="hold">
                            <p:stCondLst>
                              <p:cond delay="10200"/>
                            </p:stCondLst>
                            <p:childTnLst>
                              <p:par>
                                <p:cTn id="28" presetID="10" presetClass="entr" presetSubtype="0" fill="hold" grpId="0" nodeType="after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2D050"/>
                </a:solidFill>
              </a:rPr>
              <a:t>Page Tables……..</a:t>
            </a:r>
            <a:endParaRPr lang="en-US" b="1" dirty="0">
              <a:solidFill>
                <a:srgbClr val="92D050"/>
              </a:solidFill>
            </a:endParaRPr>
          </a:p>
        </p:txBody>
      </p:sp>
      <p:sp>
        <p:nvSpPr>
          <p:cNvPr id="3" name="Content Placeholder 2"/>
          <p:cNvSpPr>
            <a:spLocks noGrp="1"/>
          </p:cNvSpPr>
          <p:nvPr>
            <p:ph idx="1"/>
          </p:nvPr>
        </p:nvSpPr>
        <p:spPr/>
        <p:txBody>
          <a:bodyPr>
            <a:normAutofit fontScale="92500" lnSpcReduction="20000"/>
          </a:bodyPr>
          <a:lstStyle/>
          <a:p>
            <a:pPr algn="just"/>
            <a:r>
              <a:rPr lang="en-US" dirty="0" smtClean="0">
                <a:solidFill>
                  <a:schemeClr val="tx2">
                    <a:lumMod val="60000"/>
                    <a:lumOff val="40000"/>
                  </a:schemeClr>
                </a:solidFill>
              </a:rPr>
              <a:t>The OS reserved bits are defined by the operating system software.</a:t>
            </a:r>
          </a:p>
          <a:p>
            <a:pPr algn="just"/>
            <a:r>
              <a:rPr lang="en-US" dirty="0" smtClean="0">
                <a:solidFill>
                  <a:schemeClr val="tx2">
                    <a:lumMod val="60000"/>
                    <a:lumOff val="40000"/>
                  </a:schemeClr>
                </a:solidFill>
              </a:rPr>
              <a:t>The User / Supervisor (U/S) bit and read/write bit are used to provide protection.</a:t>
            </a:r>
          </a:p>
          <a:p>
            <a:pPr algn="just"/>
            <a:r>
              <a:rPr lang="en-US" dirty="0" smtClean="0">
                <a:solidFill>
                  <a:schemeClr val="tx2">
                    <a:lumMod val="60000"/>
                    <a:lumOff val="40000"/>
                  </a:schemeClr>
                </a:solidFill>
              </a:rPr>
              <a:t> These bits are decoded to provide protection under the 4 level protection models.</a:t>
            </a:r>
          </a:p>
          <a:p>
            <a:pPr algn="just"/>
            <a:r>
              <a:rPr lang="en-US" dirty="0" smtClean="0">
                <a:solidFill>
                  <a:schemeClr val="tx2">
                    <a:lumMod val="60000"/>
                    <a:lumOff val="40000"/>
                  </a:schemeClr>
                </a:solidFill>
              </a:rPr>
              <a:t>The level 0 is supposed to have the highest privilege, while the level 3 is supposed to have the least privilege. </a:t>
            </a:r>
          </a:p>
          <a:p>
            <a:pPr algn="just"/>
            <a:r>
              <a:rPr lang="en-US" dirty="0" smtClean="0">
                <a:solidFill>
                  <a:schemeClr val="tx2">
                    <a:lumMod val="60000"/>
                    <a:lumOff val="40000"/>
                  </a:schemeClr>
                </a:solidFill>
              </a:rPr>
              <a:t>This protection provide by the paging unit is transparent to the segmentation unit.</a:t>
            </a:r>
          </a:p>
          <a:p>
            <a:endParaRPr lang="en-US" dirty="0"/>
          </a:p>
        </p:txBody>
      </p:sp>
      <p:sp>
        <p:nvSpPr>
          <p:cNvPr id="4" name="Footer Placeholder 3"/>
          <p:cNvSpPr>
            <a:spLocks noGrp="1"/>
          </p:cNvSpPr>
          <p:nvPr>
            <p:ph type="ftr" sz="quarter" idx="11"/>
          </p:nvPr>
        </p:nvSpPr>
        <p:spPr/>
        <p:txBody>
          <a:bodyPr/>
          <a:lstStyle/>
          <a:p>
            <a:r>
              <a:rPr lang="it-IT" smtClean="0"/>
              <a:t>K VIJAYA VADHAN ASSOCIATE PROFESSOR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par>
                          <p:cTn id="11" fill="hold">
                            <p:stCondLst>
                              <p:cond delay="2300"/>
                            </p:stCondLst>
                            <p:childTnLst>
                              <p:par>
                                <p:cTn id="12" presetID="10"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000"/>
                                        <p:tgtEl>
                                          <p:spTgt spid="3">
                                            <p:txEl>
                                              <p:pRg st="0" end="0"/>
                                            </p:txEl>
                                          </p:spTgt>
                                        </p:tgtEl>
                                      </p:cBhvr>
                                    </p:animEffect>
                                  </p:childTnLst>
                                </p:cTn>
                              </p:par>
                            </p:childTnLst>
                          </p:cTn>
                        </p:par>
                        <p:par>
                          <p:cTn id="15" fill="hold">
                            <p:stCondLst>
                              <p:cond delay="4300"/>
                            </p:stCondLst>
                            <p:childTnLst>
                              <p:par>
                                <p:cTn id="16" presetID="10"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2000"/>
                                        <p:tgtEl>
                                          <p:spTgt spid="3">
                                            <p:txEl>
                                              <p:pRg st="1" end="1"/>
                                            </p:txEl>
                                          </p:spTgt>
                                        </p:tgtEl>
                                      </p:cBhvr>
                                    </p:animEffect>
                                  </p:childTnLst>
                                </p:cTn>
                              </p:par>
                            </p:childTnLst>
                          </p:cTn>
                        </p:par>
                        <p:par>
                          <p:cTn id="19" fill="hold">
                            <p:stCondLst>
                              <p:cond delay="6300"/>
                            </p:stCondLst>
                            <p:childTnLst>
                              <p:par>
                                <p:cTn id="20" presetID="10" presetClass="entr" presetSubtype="0"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000"/>
                                        <p:tgtEl>
                                          <p:spTgt spid="3">
                                            <p:txEl>
                                              <p:pRg st="2" end="2"/>
                                            </p:txEl>
                                          </p:spTgt>
                                        </p:tgtEl>
                                      </p:cBhvr>
                                    </p:animEffect>
                                  </p:childTnLst>
                                </p:cTn>
                              </p:par>
                            </p:childTnLst>
                          </p:cTn>
                        </p:par>
                        <p:par>
                          <p:cTn id="23" fill="hold">
                            <p:stCondLst>
                              <p:cond delay="8300"/>
                            </p:stCondLst>
                            <p:childTnLst>
                              <p:par>
                                <p:cTn id="24" presetID="10" presetClass="entr" presetSubtype="0" fill="hold" grpId="0"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2000"/>
                                        <p:tgtEl>
                                          <p:spTgt spid="3">
                                            <p:txEl>
                                              <p:pRg st="3" end="3"/>
                                            </p:txEl>
                                          </p:spTgt>
                                        </p:tgtEl>
                                      </p:cBhvr>
                                    </p:animEffect>
                                  </p:childTnLst>
                                </p:cTn>
                              </p:par>
                            </p:childTnLst>
                          </p:cTn>
                        </p:par>
                        <p:par>
                          <p:cTn id="27" fill="hold">
                            <p:stCondLst>
                              <p:cond delay="10300"/>
                            </p:stCondLst>
                            <p:childTnLst>
                              <p:par>
                                <p:cTn id="28" presetID="10" presetClass="entr" presetSubtype="0" fill="hold" grpId="0" nodeType="after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39962"/>
          </a:xfrm>
        </p:spPr>
        <p:txBody>
          <a:bodyPr>
            <a:normAutofit fontScale="90000"/>
          </a:bodyPr>
          <a:lstStyle/>
          <a:p>
            <a:r>
              <a:rPr lang="en-US" dirty="0"/>
              <a:t/>
            </a:r>
            <a:br>
              <a:rPr lang="en-US" dirty="0"/>
            </a:br>
            <a:r>
              <a:rPr lang="en-US" b="1" dirty="0">
                <a:solidFill>
                  <a:srgbClr val="92D050"/>
                </a:solidFill>
              </a:rPr>
              <a:t> </a:t>
            </a:r>
            <a:r>
              <a:rPr lang="en-US" sz="6700" b="1" dirty="0">
                <a:solidFill>
                  <a:srgbClr val="92D050"/>
                </a:solidFill>
              </a:rPr>
              <a:t>Architecture of 80386</a:t>
            </a:r>
            <a:r>
              <a:rPr lang="en-US" sz="6700" dirty="0">
                <a:solidFill>
                  <a:srgbClr val="92D050"/>
                </a:solidFill>
              </a:rPr>
              <a:t/>
            </a:r>
            <a:br>
              <a:rPr lang="en-US" sz="6700" dirty="0">
                <a:solidFill>
                  <a:srgbClr val="92D050"/>
                </a:solidFill>
              </a:rPr>
            </a:br>
            <a:r>
              <a:rPr lang="en-US" sz="6700" b="1" dirty="0"/>
              <a:t> </a:t>
            </a:r>
            <a:r>
              <a:rPr lang="en-US" dirty="0"/>
              <a:t/>
            </a:r>
            <a:br>
              <a:rPr lang="en-US" dirty="0"/>
            </a:br>
            <a:endParaRPr lang="en-US" dirty="0"/>
          </a:p>
        </p:txBody>
      </p:sp>
      <p:sp>
        <p:nvSpPr>
          <p:cNvPr id="3" name="Content Placeholder 2"/>
          <p:cNvSpPr>
            <a:spLocks noGrp="1"/>
          </p:cNvSpPr>
          <p:nvPr>
            <p:ph idx="1"/>
          </p:nvPr>
        </p:nvSpPr>
        <p:spPr>
          <a:xfrm>
            <a:off x="457200" y="1219200"/>
            <a:ext cx="8229600" cy="4906963"/>
          </a:xfrm>
        </p:spPr>
        <p:txBody>
          <a:bodyPr>
            <a:normAutofit/>
          </a:bodyPr>
          <a:lstStyle/>
          <a:p>
            <a:pPr>
              <a:buNone/>
            </a:pPr>
            <a:endParaRPr lang="en-US" dirty="0">
              <a:solidFill>
                <a:srgbClr val="C00000"/>
              </a:solidFill>
            </a:endParaRPr>
          </a:p>
          <a:p>
            <a:pPr>
              <a:buFont typeface="Wingdings" pitchFamily="2" charset="2"/>
              <a:buChar char="Ø"/>
            </a:pPr>
            <a:r>
              <a:rPr lang="en-US" dirty="0" smtClean="0">
                <a:solidFill>
                  <a:srgbClr val="C00000"/>
                </a:solidFill>
              </a:rPr>
              <a:t>Internal </a:t>
            </a:r>
            <a:r>
              <a:rPr lang="en-US" dirty="0">
                <a:solidFill>
                  <a:srgbClr val="C00000"/>
                </a:solidFill>
              </a:rPr>
              <a:t>Architecture of 80386 is divided into </a:t>
            </a:r>
            <a:r>
              <a:rPr lang="en-US" sz="3600" b="1" dirty="0">
                <a:solidFill>
                  <a:schemeClr val="accent1">
                    <a:lumMod val="75000"/>
                  </a:schemeClr>
                </a:solidFill>
              </a:rPr>
              <a:t>3</a:t>
            </a:r>
            <a:r>
              <a:rPr lang="en-US" dirty="0">
                <a:solidFill>
                  <a:srgbClr val="C00000"/>
                </a:solidFill>
              </a:rPr>
              <a:t> sections</a:t>
            </a:r>
            <a:r>
              <a:rPr lang="en-US" dirty="0" smtClean="0">
                <a:solidFill>
                  <a:srgbClr val="C00000"/>
                </a:solidFill>
              </a:rPr>
              <a:t>.</a:t>
            </a:r>
          </a:p>
          <a:p>
            <a:endParaRPr lang="en-US" dirty="0"/>
          </a:p>
          <a:p>
            <a:pPr>
              <a:buNone/>
            </a:pPr>
            <a:r>
              <a:rPr lang="en-US" dirty="0" smtClean="0"/>
              <a:t>                    </a:t>
            </a:r>
            <a:r>
              <a:rPr lang="en-US" dirty="0" smtClean="0">
                <a:solidFill>
                  <a:srgbClr val="002060"/>
                </a:solidFill>
              </a:rPr>
              <a:t>1</a:t>
            </a:r>
            <a:r>
              <a:rPr lang="en-US" dirty="0">
                <a:solidFill>
                  <a:srgbClr val="002060"/>
                </a:solidFill>
              </a:rPr>
              <a:t>. Central processing unit</a:t>
            </a:r>
          </a:p>
          <a:p>
            <a:pPr>
              <a:buNone/>
            </a:pPr>
            <a:r>
              <a:rPr lang="en-US" dirty="0" smtClean="0">
                <a:solidFill>
                  <a:srgbClr val="002060"/>
                </a:solidFill>
              </a:rPr>
              <a:t>                    2</a:t>
            </a:r>
            <a:r>
              <a:rPr lang="en-US" dirty="0">
                <a:solidFill>
                  <a:srgbClr val="002060"/>
                </a:solidFill>
              </a:rPr>
              <a:t>. Memory management unit</a:t>
            </a:r>
          </a:p>
          <a:p>
            <a:pPr>
              <a:buNone/>
            </a:pPr>
            <a:r>
              <a:rPr lang="en-US" dirty="0" smtClean="0">
                <a:solidFill>
                  <a:srgbClr val="002060"/>
                </a:solidFill>
              </a:rPr>
              <a:t>                    3</a:t>
            </a:r>
            <a:r>
              <a:rPr lang="en-US" dirty="0">
                <a:solidFill>
                  <a:srgbClr val="002060"/>
                </a:solidFill>
              </a:rPr>
              <a:t>. Bus interface unit</a:t>
            </a:r>
          </a:p>
          <a:p>
            <a:endParaRPr lang="en-US" dirty="0"/>
          </a:p>
        </p:txBody>
      </p:sp>
      <p:sp>
        <p:nvSpPr>
          <p:cNvPr id="4" name="Footer Placeholder 3"/>
          <p:cNvSpPr>
            <a:spLocks noGrp="1"/>
          </p:cNvSpPr>
          <p:nvPr>
            <p:ph type="ftr" sz="quarter" idx="11"/>
          </p:nvPr>
        </p:nvSpPr>
        <p:spPr/>
        <p:txBody>
          <a:bodyPr/>
          <a:lstStyle/>
          <a:p>
            <a:r>
              <a:rPr lang="it-IT" smtClean="0"/>
              <a:t>K VIJAYA VADHAN ASSOCIATE PROFESSOR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par>
                          <p:cTn id="11" fill="hold">
                            <p:stCondLst>
                              <p:cond delay="2800"/>
                            </p:stCondLst>
                            <p:childTnLst>
                              <p:par>
                                <p:cTn id="12" presetID="56" presetClass="entr" presetSubtype="0" fill="hold" nodeType="afterEffect">
                                  <p:stCondLst>
                                    <p:cond delay="0"/>
                                  </p:stCondLst>
                                  <p:iterate type="lt">
                                    <p:tmPct val="10000"/>
                                  </p:iterate>
                                  <p:childTnLst>
                                    <p:set>
                                      <p:cBhvr>
                                        <p:cTn id="13" dur="1" fill="hold">
                                          <p:stCondLst>
                                            <p:cond delay="0"/>
                                          </p:stCondLst>
                                        </p:cTn>
                                        <p:tgtEl>
                                          <p:spTgt spid="3">
                                            <p:txEl>
                                              <p:pRg st="1" end="1"/>
                                            </p:txEl>
                                          </p:spTgt>
                                        </p:tgtEl>
                                        <p:attrNameLst>
                                          <p:attrName>style.visibility</p:attrName>
                                        </p:attrNameLst>
                                      </p:cBhvr>
                                      <p:to>
                                        <p:strVal val="visible"/>
                                      </p:to>
                                    </p:set>
                                    <p:anim by="(-#ppt_w*2)" calcmode="lin" valueType="num">
                                      <p:cBhvr rctx="PPT">
                                        <p:cTn id="14" dur="500" autoRev="1" fill="hold">
                                          <p:stCondLst>
                                            <p:cond delay="0"/>
                                          </p:stCondLst>
                                        </p:cTn>
                                        <p:tgtEl>
                                          <p:spTgt spid="3">
                                            <p:txEl>
                                              <p:pRg st="1" end="1"/>
                                            </p:txEl>
                                          </p:spTgt>
                                        </p:tgtEl>
                                        <p:attrNameLst>
                                          <p:attrName>ppt_w</p:attrName>
                                        </p:attrNameLst>
                                      </p:cBhvr>
                                    </p:anim>
                                    <p:anim by="(#ppt_w*0.50)" calcmode="lin" valueType="num">
                                      <p:cBhvr>
                                        <p:cTn id="15" dur="500" decel="50000" autoRev="1" fill="hold">
                                          <p:stCondLst>
                                            <p:cond delay="0"/>
                                          </p:stCondLst>
                                        </p:cTn>
                                        <p:tgtEl>
                                          <p:spTgt spid="3">
                                            <p:txEl>
                                              <p:pRg st="1" end="1"/>
                                            </p:txEl>
                                          </p:spTgt>
                                        </p:tgtEl>
                                        <p:attrNameLst>
                                          <p:attrName>ppt_x</p:attrName>
                                        </p:attrNameLst>
                                      </p:cBhvr>
                                    </p:anim>
                                    <p:anim from="(-#ppt_h/2)" to="(#ppt_y)" calcmode="lin" valueType="num">
                                      <p:cBhvr>
                                        <p:cTn id="16" dur="1000" fill="hold">
                                          <p:stCondLst>
                                            <p:cond delay="0"/>
                                          </p:stCondLst>
                                        </p:cTn>
                                        <p:tgtEl>
                                          <p:spTgt spid="3">
                                            <p:txEl>
                                              <p:pRg st="1" end="1"/>
                                            </p:txEl>
                                          </p:spTgt>
                                        </p:tgtEl>
                                        <p:attrNameLst>
                                          <p:attrName>ppt_y</p:attrName>
                                        </p:attrNameLst>
                                      </p:cBhvr>
                                    </p:anim>
                                    <p:animRot by="21600000">
                                      <p:cBhvr>
                                        <p:cTn id="17" dur="1000" fill="hold">
                                          <p:stCondLst>
                                            <p:cond delay="0"/>
                                          </p:stCondLst>
                                        </p:cTn>
                                        <p:tgtEl>
                                          <p:spTgt spid="3">
                                            <p:txEl>
                                              <p:pRg st="1" end="1"/>
                                            </p:txEl>
                                          </p:spTgt>
                                        </p:tgtEl>
                                        <p:attrNameLst>
                                          <p:attrName>r</p:attrName>
                                        </p:attrNameLst>
                                      </p:cBhvr>
                                    </p:animRot>
                                  </p:childTnLst>
                                </p:cTn>
                              </p:par>
                            </p:childTnLst>
                          </p:cTn>
                        </p:par>
                        <p:par>
                          <p:cTn id="18" fill="hold">
                            <p:stCondLst>
                              <p:cond delay="8700"/>
                            </p:stCondLst>
                            <p:childTnLst>
                              <p:par>
                                <p:cTn id="19" presetID="56" presetClass="entr" presetSubtype="0" fill="hold" nodeType="afterEffect">
                                  <p:stCondLst>
                                    <p:cond delay="0"/>
                                  </p:stCondLst>
                                  <p:iterate type="lt">
                                    <p:tmPct val="10000"/>
                                  </p:iterate>
                                  <p:childTnLst>
                                    <p:set>
                                      <p:cBhvr>
                                        <p:cTn id="20" dur="1" fill="hold">
                                          <p:stCondLst>
                                            <p:cond delay="0"/>
                                          </p:stCondLst>
                                        </p:cTn>
                                        <p:tgtEl>
                                          <p:spTgt spid="3">
                                            <p:txEl>
                                              <p:pRg st="3" end="3"/>
                                            </p:txEl>
                                          </p:spTgt>
                                        </p:tgtEl>
                                        <p:attrNameLst>
                                          <p:attrName>style.visibility</p:attrName>
                                        </p:attrNameLst>
                                      </p:cBhvr>
                                      <p:to>
                                        <p:strVal val="visible"/>
                                      </p:to>
                                    </p:set>
                                    <p:anim by="(-#ppt_w*2)" calcmode="lin" valueType="num">
                                      <p:cBhvr rctx="PPT">
                                        <p:cTn id="21" dur="500" autoRev="1" fill="hold">
                                          <p:stCondLst>
                                            <p:cond delay="0"/>
                                          </p:stCondLst>
                                        </p:cTn>
                                        <p:tgtEl>
                                          <p:spTgt spid="3">
                                            <p:txEl>
                                              <p:pRg st="3" end="3"/>
                                            </p:txEl>
                                          </p:spTgt>
                                        </p:tgtEl>
                                        <p:attrNameLst>
                                          <p:attrName>ppt_w</p:attrName>
                                        </p:attrNameLst>
                                      </p:cBhvr>
                                    </p:anim>
                                    <p:anim by="(#ppt_w*0.50)" calcmode="lin" valueType="num">
                                      <p:cBhvr>
                                        <p:cTn id="22" dur="500" decel="50000" autoRev="1" fill="hold">
                                          <p:stCondLst>
                                            <p:cond delay="0"/>
                                          </p:stCondLst>
                                        </p:cTn>
                                        <p:tgtEl>
                                          <p:spTgt spid="3">
                                            <p:txEl>
                                              <p:pRg st="3" end="3"/>
                                            </p:txEl>
                                          </p:spTgt>
                                        </p:tgtEl>
                                        <p:attrNameLst>
                                          <p:attrName>ppt_x</p:attrName>
                                        </p:attrNameLst>
                                      </p:cBhvr>
                                    </p:anim>
                                    <p:anim from="(-#ppt_h/2)" to="(#ppt_y)" calcmode="lin" valueType="num">
                                      <p:cBhvr>
                                        <p:cTn id="23" dur="1000" fill="hold">
                                          <p:stCondLst>
                                            <p:cond delay="0"/>
                                          </p:stCondLst>
                                        </p:cTn>
                                        <p:tgtEl>
                                          <p:spTgt spid="3">
                                            <p:txEl>
                                              <p:pRg st="3" end="3"/>
                                            </p:txEl>
                                          </p:spTgt>
                                        </p:tgtEl>
                                        <p:attrNameLst>
                                          <p:attrName>ppt_y</p:attrName>
                                        </p:attrNameLst>
                                      </p:cBhvr>
                                    </p:anim>
                                    <p:animRot by="21600000">
                                      <p:cBhvr>
                                        <p:cTn id="24" dur="1000" fill="hold">
                                          <p:stCondLst>
                                            <p:cond delay="0"/>
                                          </p:stCondLst>
                                        </p:cTn>
                                        <p:tgtEl>
                                          <p:spTgt spid="3">
                                            <p:txEl>
                                              <p:pRg st="3" end="3"/>
                                            </p:txEl>
                                          </p:spTgt>
                                        </p:tgtEl>
                                        <p:attrNameLst>
                                          <p:attrName>r</p:attrName>
                                        </p:attrNameLst>
                                      </p:cBhvr>
                                    </p:animRot>
                                  </p:childTnLst>
                                </p:cTn>
                              </p:par>
                            </p:childTnLst>
                          </p:cTn>
                        </p:par>
                        <p:par>
                          <p:cTn id="25" fill="hold">
                            <p:stCondLst>
                              <p:cond delay="11900"/>
                            </p:stCondLst>
                            <p:childTnLst>
                              <p:par>
                                <p:cTn id="26" presetID="56" presetClass="entr" presetSubtype="0" fill="hold" nodeType="afterEffect">
                                  <p:stCondLst>
                                    <p:cond delay="0"/>
                                  </p:stCondLst>
                                  <p:iterate type="lt">
                                    <p:tmPct val="10000"/>
                                  </p:iterate>
                                  <p:childTnLst>
                                    <p:set>
                                      <p:cBhvr>
                                        <p:cTn id="27" dur="1" fill="hold">
                                          <p:stCondLst>
                                            <p:cond delay="0"/>
                                          </p:stCondLst>
                                        </p:cTn>
                                        <p:tgtEl>
                                          <p:spTgt spid="3">
                                            <p:txEl>
                                              <p:pRg st="4" end="4"/>
                                            </p:txEl>
                                          </p:spTgt>
                                        </p:tgtEl>
                                        <p:attrNameLst>
                                          <p:attrName>style.visibility</p:attrName>
                                        </p:attrNameLst>
                                      </p:cBhvr>
                                      <p:to>
                                        <p:strVal val="visible"/>
                                      </p:to>
                                    </p:set>
                                    <p:anim by="(-#ppt_w*2)" calcmode="lin" valueType="num">
                                      <p:cBhvr rctx="PPT">
                                        <p:cTn id="28" dur="500" autoRev="1" fill="hold">
                                          <p:stCondLst>
                                            <p:cond delay="0"/>
                                          </p:stCondLst>
                                        </p:cTn>
                                        <p:tgtEl>
                                          <p:spTgt spid="3">
                                            <p:txEl>
                                              <p:pRg st="4" end="4"/>
                                            </p:txEl>
                                          </p:spTgt>
                                        </p:tgtEl>
                                        <p:attrNameLst>
                                          <p:attrName>ppt_w</p:attrName>
                                        </p:attrNameLst>
                                      </p:cBhvr>
                                    </p:anim>
                                    <p:anim by="(#ppt_w*0.50)" calcmode="lin" valueType="num">
                                      <p:cBhvr>
                                        <p:cTn id="29" dur="500" decel="50000" autoRev="1" fill="hold">
                                          <p:stCondLst>
                                            <p:cond delay="0"/>
                                          </p:stCondLst>
                                        </p:cTn>
                                        <p:tgtEl>
                                          <p:spTgt spid="3">
                                            <p:txEl>
                                              <p:pRg st="4" end="4"/>
                                            </p:txEl>
                                          </p:spTgt>
                                        </p:tgtEl>
                                        <p:attrNameLst>
                                          <p:attrName>ppt_x</p:attrName>
                                        </p:attrNameLst>
                                      </p:cBhvr>
                                    </p:anim>
                                    <p:anim from="(-#ppt_h/2)" to="(#ppt_y)" calcmode="lin" valueType="num">
                                      <p:cBhvr>
                                        <p:cTn id="30" dur="1000" fill="hold">
                                          <p:stCondLst>
                                            <p:cond delay="0"/>
                                          </p:stCondLst>
                                        </p:cTn>
                                        <p:tgtEl>
                                          <p:spTgt spid="3">
                                            <p:txEl>
                                              <p:pRg st="4" end="4"/>
                                            </p:txEl>
                                          </p:spTgt>
                                        </p:tgtEl>
                                        <p:attrNameLst>
                                          <p:attrName>ppt_y</p:attrName>
                                        </p:attrNameLst>
                                      </p:cBhvr>
                                    </p:anim>
                                    <p:animRot by="21600000">
                                      <p:cBhvr>
                                        <p:cTn id="31" dur="1000" fill="hold">
                                          <p:stCondLst>
                                            <p:cond delay="0"/>
                                          </p:stCondLst>
                                        </p:cTn>
                                        <p:tgtEl>
                                          <p:spTgt spid="3">
                                            <p:txEl>
                                              <p:pRg st="4" end="4"/>
                                            </p:txEl>
                                          </p:spTgt>
                                        </p:tgtEl>
                                        <p:attrNameLst>
                                          <p:attrName>r</p:attrName>
                                        </p:attrNameLst>
                                      </p:cBhvr>
                                    </p:animRot>
                                  </p:childTnLst>
                                </p:cTn>
                              </p:par>
                            </p:childTnLst>
                          </p:cTn>
                        </p:par>
                        <p:par>
                          <p:cTn id="32" fill="hold">
                            <p:stCondLst>
                              <p:cond delay="15000"/>
                            </p:stCondLst>
                            <p:childTnLst>
                              <p:par>
                                <p:cTn id="33" presetID="56" presetClass="entr" presetSubtype="0" fill="hold" nodeType="afterEffect">
                                  <p:stCondLst>
                                    <p:cond delay="0"/>
                                  </p:stCondLst>
                                  <p:iterate type="lt">
                                    <p:tmPct val="10000"/>
                                  </p:iterate>
                                  <p:childTnLst>
                                    <p:set>
                                      <p:cBhvr>
                                        <p:cTn id="34" dur="1" fill="hold">
                                          <p:stCondLst>
                                            <p:cond delay="0"/>
                                          </p:stCondLst>
                                        </p:cTn>
                                        <p:tgtEl>
                                          <p:spTgt spid="3">
                                            <p:txEl>
                                              <p:pRg st="5" end="5"/>
                                            </p:txEl>
                                          </p:spTgt>
                                        </p:tgtEl>
                                        <p:attrNameLst>
                                          <p:attrName>style.visibility</p:attrName>
                                        </p:attrNameLst>
                                      </p:cBhvr>
                                      <p:to>
                                        <p:strVal val="visible"/>
                                      </p:to>
                                    </p:set>
                                    <p:anim by="(-#ppt_w*2)" calcmode="lin" valueType="num">
                                      <p:cBhvr rctx="PPT">
                                        <p:cTn id="35" dur="500" autoRev="1" fill="hold">
                                          <p:stCondLst>
                                            <p:cond delay="0"/>
                                          </p:stCondLst>
                                        </p:cTn>
                                        <p:tgtEl>
                                          <p:spTgt spid="3">
                                            <p:txEl>
                                              <p:pRg st="5" end="5"/>
                                            </p:txEl>
                                          </p:spTgt>
                                        </p:tgtEl>
                                        <p:attrNameLst>
                                          <p:attrName>ppt_w</p:attrName>
                                        </p:attrNameLst>
                                      </p:cBhvr>
                                    </p:anim>
                                    <p:anim by="(#ppt_w*0.50)" calcmode="lin" valueType="num">
                                      <p:cBhvr>
                                        <p:cTn id="36" dur="500" decel="50000" autoRev="1" fill="hold">
                                          <p:stCondLst>
                                            <p:cond delay="0"/>
                                          </p:stCondLst>
                                        </p:cTn>
                                        <p:tgtEl>
                                          <p:spTgt spid="3">
                                            <p:txEl>
                                              <p:pRg st="5" end="5"/>
                                            </p:txEl>
                                          </p:spTgt>
                                        </p:tgtEl>
                                        <p:attrNameLst>
                                          <p:attrName>ppt_x</p:attrName>
                                        </p:attrNameLst>
                                      </p:cBhvr>
                                    </p:anim>
                                    <p:anim from="(-#ppt_h/2)" to="(#ppt_y)" calcmode="lin" valueType="num">
                                      <p:cBhvr>
                                        <p:cTn id="37" dur="1000" fill="hold">
                                          <p:stCondLst>
                                            <p:cond delay="0"/>
                                          </p:stCondLst>
                                        </p:cTn>
                                        <p:tgtEl>
                                          <p:spTgt spid="3">
                                            <p:txEl>
                                              <p:pRg st="5" end="5"/>
                                            </p:txEl>
                                          </p:spTgt>
                                        </p:tgtEl>
                                        <p:attrNameLst>
                                          <p:attrName>ppt_y</p:attrName>
                                        </p:attrNameLst>
                                      </p:cBhvr>
                                    </p:anim>
                                    <p:animRot by="21600000">
                                      <p:cBhvr>
                                        <p:cTn id="38" dur="1000" fill="hold">
                                          <p:stCondLst>
                                            <p:cond delay="0"/>
                                          </p:stCondLst>
                                        </p:cTn>
                                        <p:tgtEl>
                                          <p:spTgt spid="3">
                                            <p:txEl>
                                              <p:pRg st="5" end="5"/>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ble"/>
          <p:cNvPicPr>
            <a:picLocks noChangeAspect="1"/>
          </p:cNvPicPr>
          <p:nvPr/>
        </p:nvPicPr>
        <p:blipFill>
          <a:blip r:embed="rId2"/>
          <a:stretch>
            <a:fillRect/>
          </a:stretch>
        </p:blipFill>
        <p:spPr>
          <a:xfrm>
            <a:off x="917131" y="1264444"/>
            <a:ext cx="7309738" cy="1292464"/>
          </a:xfrm>
          <a:prstGeom prst="rect">
            <a:avLst/>
          </a:prstGeom>
        </p:spPr>
      </p:pic>
      <p:sp>
        <p:nvSpPr>
          <p:cNvPr id="5" name="Line 87"/>
          <p:cNvSpPr>
            <a:spLocks noChangeShapeType="1"/>
          </p:cNvSpPr>
          <p:nvPr/>
        </p:nvSpPr>
        <p:spPr bwMode="auto">
          <a:xfrm>
            <a:off x="6555931" y="1569244"/>
            <a:ext cx="381000" cy="0"/>
          </a:xfrm>
          <a:prstGeom prst="line">
            <a:avLst/>
          </a:prstGeom>
          <a:noFill/>
          <a:ln w="9525">
            <a:solidFill>
              <a:schemeClr val="tx1"/>
            </a:solidFill>
            <a:round/>
            <a:headEnd/>
            <a:tailEnd/>
          </a:ln>
        </p:spPr>
        <p:txBody>
          <a:bodyPr wrap="none"/>
          <a:lstStyle>
            <a:defPPr>
              <a:defRPr lang="en-US"/>
            </a:defPPr>
            <a:lvl1pPr algn="l" rtl="0" fontAlgn="base">
              <a:spcBef>
                <a:spcPct val="0"/>
              </a:spcBef>
              <a:spcAft>
                <a:spcPct val="0"/>
              </a:spcAft>
              <a:defRPr sz="1400" b="1" kern="1200">
                <a:solidFill>
                  <a:schemeClr val="tx1"/>
                </a:solidFill>
                <a:latin typeface="Times New Roman" pitchFamily="18" charset="0"/>
                <a:ea typeface="+mn-ea"/>
                <a:cs typeface="+mn-cs"/>
              </a:defRPr>
            </a:lvl1pPr>
            <a:lvl2pPr marL="457200" algn="l" rtl="0" fontAlgn="base">
              <a:spcBef>
                <a:spcPct val="0"/>
              </a:spcBef>
              <a:spcAft>
                <a:spcPct val="0"/>
              </a:spcAft>
              <a:defRPr sz="1400" b="1" kern="1200">
                <a:solidFill>
                  <a:schemeClr val="tx1"/>
                </a:solidFill>
                <a:latin typeface="Times New Roman" pitchFamily="18" charset="0"/>
                <a:ea typeface="+mn-ea"/>
                <a:cs typeface="+mn-cs"/>
              </a:defRPr>
            </a:lvl2pPr>
            <a:lvl3pPr marL="914400" algn="l" rtl="0" fontAlgn="base">
              <a:spcBef>
                <a:spcPct val="0"/>
              </a:spcBef>
              <a:spcAft>
                <a:spcPct val="0"/>
              </a:spcAft>
              <a:defRPr sz="1400" b="1" kern="1200">
                <a:solidFill>
                  <a:schemeClr val="tx1"/>
                </a:solidFill>
                <a:latin typeface="Times New Roman" pitchFamily="18" charset="0"/>
                <a:ea typeface="+mn-ea"/>
                <a:cs typeface="+mn-cs"/>
              </a:defRPr>
            </a:lvl3pPr>
            <a:lvl4pPr marL="1371600" algn="l" rtl="0" fontAlgn="base">
              <a:spcBef>
                <a:spcPct val="0"/>
              </a:spcBef>
              <a:spcAft>
                <a:spcPct val="0"/>
              </a:spcAft>
              <a:defRPr sz="1400" b="1" kern="1200">
                <a:solidFill>
                  <a:schemeClr val="tx1"/>
                </a:solidFill>
                <a:latin typeface="Times New Roman" pitchFamily="18" charset="0"/>
                <a:ea typeface="+mn-ea"/>
                <a:cs typeface="+mn-cs"/>
              </a:defRPr>
            </a:lvl4pPr>
            <a:lvl5pPr marL="1828800" algn="l" rtl="0" fontAlgn="base">
              <a:spcBef>
                <a:spcPct val="0"/>
              </a:spcBef>
              <a:spcAft>
                <a:spcPct val="0"/>
              </a:spcAft>
              <a:defRPr sz="1400" b="1" kern="1200">
                <a:solidFill>
                  <a:schemeClr val="tx1"/>
                </a:solidFill>
                <a:latin typeface="Times New Roman" pitchFamily="18" charset="0"/>
                <a:ea typeface="+mn-ea"/>
                <a:cs typeface="+mn-cs"/>
              </a:defRPr>
            </a:lvl5pPr>
            <a:lvl6pPr marL="2286000" algn="l" defTabSz="914400" rtl="0" eaLnBrk="1" latinLnBrk="0" hangingPunct="1">
              <a:defRPr sz="1400" b="1" kern="1200">
                <a:solidFill>
                  <a:schemeClr val="tx1"/>
                </a:solidFill>
                <a:latin typeface="Times New Roman" pitchFamily="18" charset="0"/>
                <a:ea typeface="+mn-ea"/>
                <a:cs typeface="+mn-cs"/>
              </a:defRPr>
            </a:lvl6pPr>
            <a:lvl7pPr marL="2743200" algn="l" defTabSz="914400" rtl="0" eaLnBrk="1" latinLnBrk="0" hangingPunct="1">
              <a:defRPr sz="1400" b="1" kern="1200">
                <a:solidFill>
                  <a:schemeClr val="tx1"/>
                </a:solidFill>
                <a:latin typeface="Times New Roman" pitchFamily="18" charset="0"/>
                <a:ea typeface="+mn-ea"/>
                <a:cs typeface="+mn-cs"/>
              </a:defRPr>
            </a:lvl7pPr>
            <a:lvl8pPr marL="3200400" algn="l" defTabSz="914400" rtl="0" eaLnBrk="1" latinLnBrk="0" hangingPunct="1">
              <a:defRPr sz="1400" b="1" kern="1200">
                <a:solidFill>
                  <a:schemeClr val="tx1"/>
                </a:solidFill>
                <a:latin typeface="Times New Roman" pitchFamily="18" charset="0"/>
                <a:ea typeface="+mn-ea"/>
                <a:cs typeface="+mn-cs"/>
              </a:defRPr>
            </a:lvl8pPr>
            <a:lvl9pPr marL="3657600" algn="l" defTabSz="914400" rtl="0" eaLnBrk="1" latinLnBrk="0" hangingPunct="1">
              <a:defRPr sz="1400" b="1" kern="1200">
                <a:solidFill>
                  <a:schemeClr val="tx1"/>
                </a:solidFill>
                <a:latin typeface="Times New Roman" pitchFamily="18" charset="0"/>
                <a:ea typeface="+mn-ea"/>
                <a:cs typeface="+mn-cs"/>
              </a:defRPr>
            </a:lvl9pPr>
          </a:lstStyle>
          <a:p>
            <a:endParaRPr lang="en-US"/>
          </a:p>
        </p:txBody>
      </p:sp>
      <p:sp>
        <p:nvSpPr>
          <p:cNvPr id="6" name="Line 89"/>
          <p:cNvSpPr>
            <a:spLocks noChangeShapeType="1"/>
          </p:cNvSpPr>
          <p:nvPr/>
        </p:nvSpPr>
        <p:spPr bwMode="auto">
          <a:xfrm>
            <a:off x="7165531" y="1721644"/>
            <a:ext cx="304800" cy="0"/>
          </a:xfrm>
          <a:prstGeom prst="line">
            <a:avLst/>
          </a:prstGeom>
          <a:noFill/>
          <a:ln w="9525">
            <a:solidFill>
              <a:schemeClr val="tx1"/>
            </a:solidFill>
            <a:round/>
            <a:headEnd/>
            <a:tailEnd/>
          </a:ln>
        </p:spPr>
        <p:txBody>
          <a:bodyPr wrap="none"/>
          <a:lstStyle>
            <a:defPPr>
              <a:defRPr lang="en-US"/>
            </a:defPPr>
            <a:lvl1pPr algn="l" rtl="0" fontAlgn="base">
              <a:spcBef>
                <a:spcPct val="0"/>
              </a:spcBef>
              <a:spcAft>
                <a:spcPct val="0"/>
              </a:spcAft>
              <a:defRPr sz="1400" b="1" kern="1200">
                <a:solidFill>
                  <a:schemeClr val="tx1"/>
                </a:solidFill>
                <a:latin typeface="Times New Roman" pitchFamily="18" charset="0"/>
                <a:ea typeface="+mn-ea"/>
                <a:cs typeface="+mn-cs"/>
              </a:defRPr>
            </a:lvl1pPr>
            <a:lvl2pPr marL="457200" algn="l" rtl="0" fontAlgn="base">
              <a:spcBef>
                <a:spcPct val="0"/>
              </a:spcBef>
              <a:spcAft>
                <a:spcPct val="0"/>
              </a:spcAft>
              <a:defRPr sz="1400" b="1" kern="1200">
                <a:solidFill>
                  <a:schemeClr val="tx1"/>
                </a:solidFill>
                <a:latin typeface="Times New Roman" pitchFamily="18" charset="0"/>
                <a:ea typeface="+mn-ea"/>
                <a:cs typeface="+mn-cs"/>
              </a:defRPr>
            </a:lvl2pPr>
            <a:lvl3pPr marL="914400" algn="l" rtl="0" fontAlgn="base">
              <a:spcBef>
                <a:spcPct val="0"/>
              </a:spcBef>
              <a:spcAft>
                <a:spcPct val="0"/>
              </a:spcAft>
              <a:defRPr sz="1400" b="1" kern="1200">
                <a:solidFill>
                  <a:schemeClr val="tx1"/>
                </a:solidFill>
                <a:latin typeface="Times New Roman" pitchFamily="18" charset="0"/>
                <a:ea typeface="+mn-ea"/>
                <a:cs typeface="+mn-cs"/>
              </a:defRPr>
            </a:lvl3pPr>
            <a:lvl4pPr marL="1371600" algn="l" rtl="0" fontAlgn="base">
              <a:spcBef>
                <a:spcPct val="0"/>
              </a:spcBef>
              <a:spcAft>
                <a:spcPct val="0"/>
              </a:spcAft>
              <a:defRPr sz="1400" b="1" kern="1200">
                <a:solidFill>
                  <a:schemeClr val="tx1"/>
                </a:solidFill>
                <a:latin typeface="Times New Roman" pitchFamily="18" charset="0"/>
                <a:ea typeface="+mn-ea"/>
                <a:cs typeface="+mn-cs"/>
              </a:defRPr>
            </a:lvl4pPr>
            <a:lvl5pPr marL="1828800" algn="l" rtl="0" fontAlgn="base">
              <a:spcBef>
                <a:spcPct val="0"/>
              </a:spcBef>
              <a:spcAft>
                <a:spcPct val="0"/>
              </a:spcAft>
              <a:defRPr sz="1400" b="1" kern="1200">
                <a:solidFill>
                  <a:schemeClr val="tx1"/>
                </a:solidFill>
                <a:latin typeface="Times New Roman" pitchFamily="18" charset="0"/>
                <a:ea typeface="+mn-ea"/>
                <a:cs typeface="+mn-cs"/>
              </a:defRPr>
            </a:lvl5pPr>
            <a:lvl6pPr marL="2286000" algn="l" defTabSz="914400" rtl="0" eaLnBrk="1" latinLnBrk="0" hangingPunct="1">
              <a:defRPr sz="1400" b="1" kern="1200">
                <a:solidFill>
                  <a:schemeClr val="tx1"/>
                </a:solidFill>
                <a:latin typeface="Times New Roman" pitchFamily="18" charset="0"/>
                <a:ea typeface="+mn-ea"/>
                <a:cs typeface="+mn-cs"/>
              </a:defRPr>
            </a:lvl6pPr>
            <a:lvl7pPr marL="2743200" algn="l" defTabSz="914400" rtl="0" eaLnBrk="1" latinLnBrk="0" hangingPunct="1">
              <a:defRPr sz="1400" b="1" kern="1200">
                <a:solidFill>
                  <a:schemeClr val="tx1"/>
                </a:solidFill>
                <a:latin typeface="Times New Roman" pitchFamily="18" charset="0"/>
                <a:ea typeface="+mn-ea"/>
                <a:cs typeface="+mn-cs"/>
              </a:defRPr>
            </a:lvl7pPr>
            <a:lvl8pPr marL="3200400" algn="l" defTabSz="914400" rtl="0" eaLnBrk="1" latinLnBrk="0" hangingPunct="1">
              <a:defRPr sz="1400" b="1" kern="1200">
                <a:solidFill>
                  <a:schemeClr val="tx1"/>
                </a:solidFill>
                <a:latin typeface="Times New Roman" pitchFamily="18" charset="0"/>
                <a:ea typeface="+mn-ea"/>
                <a:cs typeface="+mn-cs"/>
              </a:defRPr>
            </a:lvl8pPr>
            <a:lvl9pPr marL="3657600" algn="l" defTabSz="914400" rtl="0" eaLnBrk="1" latinLnBrk="0" hangingPunct="1">
              <a:defRPr sz="1400" b="1" kern="1200">
                <a:solidFill>
                  <a:schemeClr val="tx1"/>
                </a:solidFill>
                <a:latin typeface="Times New Roman" pitchFamily="18" charset="0"/>
                <a:ea typeface="+mn-ea"/>
                <a:cs typeface="+mn-cs"/>
              </a:defRPr>
            </a:lvl9pPr>
          </a:lstStyle>
          <a:p>
            <a:endParaRPr lang="en-US"/>
          </a:p>
        </p:txBody>
      </p:sp>
      <p:sp>
        <p:nvSpPr>
          <p:cNvPr id="7" name="Text Box 92"/>
          <p:cNvSpPr txBox="1">
            <a:spLocks noChangeArrowheads="1"/>
          </p:cNvSpPr>
          <p:nvPr/>
        </p:nvSpPr>
        <p:spPr bwMode="auto">
          <a:xfrm>
            <a:off x="1450531" y="2712244"/>
            <a:ext cx="5486400" cy="366713"/>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sz="1400" b="1" kern="1200">
                <a:solidFill>
                  <a:schemeClr val="tx1"/>
                </a:solidFill>
                <a:latin typeface="Times New Roman" pitchFamily="18" charset="0"/>
                <a:ea typeface="+mn-ea"/>
                <a:cs typeface="+mn-cs"/>
              </a:defRPr>
            </a:lvl1pPr>
            <a:lvl2pPr marL="457200" algn="l" rtl="0" fontAlgn="base">
              <a:spcBef>
                <a:spcPct val="0"/>
              </a:spcBef>
              <a:spcAft>
                <a:spcPct val="0"/>
              </a:spcAft>
              <a:defRPr sz="1400" b="1" kern="1200">
                <a:solidFill>
                  <a:schemeClr val="tx1"/>
                </a:solidFill>
                <a:latin typeface="Times New Roman" pitchFamily="18" charset="0"/>
                <a:ea typeface="+mn-ea"/>
                <a:cs typeface="+mn-cs"/>
              </a:defRPr>
            </a:lvl2pPr>
            <a:lvl3pPr marL="914400" algn="l" rtl="0" fontAlgn="base">
              <a:spcBef>
                <a:spcPct val="0"/>
              </a:spcBef>
              <a:spcAft>
                <a:spcPct val="0"/>
              </a:spcAft>
              <a:defRPr sz="1400" b="1" kern="1200">
                <a:solidFill>
                  <a:schemeClr val="tx1"/>
                </a:solidFill>
                <a:latin typeface="Times New Roman" pitchFamily="18" charset="0"/>
                <a:ea typeface="+mn-ea"/>
                <a:cs typeface="+mn-cs"/>
              </a:defRPr>
            </a:lvl3pPr>
            <a:lvl4pPr marL="1371600" algn="l" rtl="0" fontAlgn="base">
              <a:spcBef>
                <a:spcPct val="0"/>
              </a:spcBef>
              <a:spcAft>
                <a:spcPct val="0"/>
              </a:spcAft>
              <a:defRPr sz="1400" b="1" kern="1200">
                <a:solidFill>
                  <a:schemeClr val="tx1"/>
                </a:solidFill>
                <a:latin typeface="Times New Roman" pitchFamily="18" charset="0"/>
                <a:ea typeface="+mn-ea"/>
                <a:cs typeface="+mn-cs"/>
              </a:defRPr>
            </a:lvl4pPr>
            <a:lvl5pPr marL="1828800" algn="l" rtl="0" fontAlgn="base">
              <a:spcBef>
                <a:spcPct val="0"/>
              </a:spcBef>
              <a:spcAft>
                <a:spcPct val="0"/>
              </a:spcAft>
              <a:defRPr sz="1400" b="1" kern="1200">
                <a:solidFill>
                  <a:schemeClr val="tx1"/>
                </a:solidFill>
                <a:latin typeface="Times New Roman" pitchFamily="18" charset="0"/>
                <a:ea typeface="+mn-ea"/>
                <a:cs typeface="+mn-cs"/>
              </a:defRPr>
            </a:lvl5pPr>
            <a:lvl6pPr marL="2286000" algn="l" defTabSz="914400" rtl="0" eaLnBrk="1" latinLnBrk="0" hangingPunct="1">
              <a:defRPr sz="1400" b="1" kern="1200">
                <a:solidFill>
                  <a:schemeClr val="tx1"/>
                </a:solidFill>
                <a:latin typeface="Times New Roman" pitchFamily="18" charset="0"/>
                <a:ea typeface="+mn-ea"/>
                <a:cs typeface="+mn-cs"/>
              </a:defRPr>
            </a:lvl6pPr>
            <a:lvl7pPr marL="2743200" algn="l" defTabSz="914400" rtl="0" eaLnBrk="1" latinLnBrk="0" hangingPunct="1">
              <a:defRPr sz="1400" b="1" kern="1200">
                <a:solidFill>
                  <a:schemeClr val="tx1"/>
                </a:solidFill>
                <a:latin typeface="Times New Roman" pitchFamily="18" charset="0"/>
                <a:ea typeface="+mn-ea"/>
                <a:cs typeface="+mn-cs"/>
              </a:defRPr>
            </a:lvl7pPr>
            <a:lvl8pPr marL="3200400" algn="l" defTabSz="914400" rtl="0" eaLnBrk="1" latinLnBrk="0" hangingPunct="1">
              <a:defRPr sz="1400" b="1" kern="1200">
                <a:solidFill>
                  <a:schemeClr val="tx1"/>
                </a:solidFill>
                <a:latin typeface="Times New Roman" pitchFamily="18" charset="0"/>
                <a:ea typeface="+mn-ea"/>
                <a:cs typeface="+mn-cs"/>
              </a:defRPr>
            </a:lvl8pPr>
            <a:lvl9pPr marL="3657600" algn="l" defTabSz="914400" rtl="0" eaLnBrk="1" latinLnBrk="0" hangingPunct="1">
              <a:defRPr sz="1400" b="1" kern="1200">
                <a:solidFill>
                  <a:schemeClr val="tx1"/>
                </a:solidFill>
                <a:latin typeface="Times New Roman" pitchFamily="18" charset="0"/>
                <a:ea typeface="+mn-ea"/>
                <a:cs typeface="+mn-cs"/>
              </a:defRPr>
            </a:lvl9pPr>
          </a:lstStyle>
          <a:p>
            <a:pPr>
              <a:spcBef>
                <a:spcPct val="50000"/>
              </a:spcBef>
            </a:pPr>
            <a:r>
              <a:rPr lang="en-US" sz="1800" i="1" dirty="0" smtClean="0"/>
              <a:t>		Page </a:t>
            </a:r>
            <a:r>
              <a:rPr lang="en-US" sz="1800" i="1" dirty="0"/>
              <a:t>Directory  Entry</a:t>
            </a:r>
          </a:p>
        </p:txBody>
      </p:sp>
      <p:pic>
        <p:nvPicPr>
          <p:cNvPr id="8" name="table"/>
          <p:cNvPicPr>
            <a:picLocks noChangeAspect="1"/>
          </p:cNvPicPr>
          <p:nvPr/>
        </p:nvPicPr>
        <p:blipFill>
          <a:blip r:embed="rId3"/>
          <a:stretch>
            <a:fillRect/>
          </a:stretch>
        </p:blipFill>
        <p:spPr>
          <a:xfrm>
            <a:off x="1069531" y="4083844"/>
            <a:ext cx="7157324" cy="1133954"/>
          </a:xfrm>
          <a:prstGeom prst="rect">
            <a:avLst/>
          </a:prstGeom>
        </p:spPr>
      </p:pic>
      <p:sp>
        <p:nvSpPr>
          <p:cNvPr id="9" name="Text Box 120"/>
          <p:cNvSpPr txBox="1">
            <a:spLocks noChangeArrowheads="1"/>
          </p:cNvSpPr>
          <p:nvPr/>
        </p:nvSpPr>
        <p:spPr bwMode="auto">
          <a:xfrm>
            <a:off x="4803331" y="1416844"/>
            <a:ext cx="184150" cy="304800"/>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sz="1400" b="1" kern="1200">
                <a:solidFill>
                  <a:schemeClr val="tx1"/>
                </a:solidFill>
                <a:latin typeface="Times New Roman" pitchFamily="18" charset="0"/>
                <a:ea typeface="+mn-ea"/>
                <a:cs typeface="+mn-cs"/>
              </a:defRPr>
            </a:lvl1pPr>
            <a:lvl2pPr marL="457200" algn="l" rtl="0" fontAlgn="base">
              <a:spcBef>
                <a:spcPct val="0"/>
              </a:spcBef>
              <a:spcAft>
                <a:spcPct val="0"/>
              </a:spcAft>
              <a:defRPr sz="1400" b="1" kern="1200">
                <a:solidFill>
                  <a:schemeClr val="tx1"/>
                </a:solidFill>
                <a:latin typeface="Times New Roman" pitchFamily="18" charset="0"/>
                <a:ea typeface="+mn-ea"/>
                <a:cs typeface="+mn-cs"/>
              </a:defRPr>
            </a:lvl2pPr>
            <a:lvl3pPr marL="914400" algn="l" rtl="0" fontAlgn="base">
              <a:spcBef>
                <a:spcPct val="0"/>
              </a:spcBef>
              <a:spcAft>
                <a:spcPct val="0"/>
              </a:spcAft>
              <a:defRPr sz="1400" b="1" kern="1200">
                <a:solidFill>
                  <a:schemeClr val="tx1"/>
                </a:solidFill>
                <a:latin typeface="Times New Roman" pitchFamily="18" charset="0"/>
                <a:ea typeface="+mn-ea"/>
                <a:cs typeface="+mn-cs"/>
              </a:defRPr>
            </a:lvl3pPr>
            <a:lvl4pPr marL="1371600" algn="l" rtl="0" fontAlgn="base">
              <a:spcBef>
                <a:spcPct val="0"/>
              </a:spcBef>
              <a:spcAft>
                <a:spcPct val="0"/>
              </a:spcAft>
              <a:defRPr sz="1400" b="1" kern="1200">
                <a:solidFill>
                  <a:schemeClr val="tx1"/>
                </a:solidFill>
                <a:latin typeface="Times New Roman" pitchFamily="18" charset="0"/>
                <a:ea typeface="+mn-ea"/>
                <a:cs typeface="+mn-cs"/>
              </a:defRPr>
            </a:lvl4pPr>
            <a:lvl5pPr marL="1828800" algn="l" rtl="0" fontAlgn="base">
              <a:spcBef>
                <a:spcPct val="0"/>
              </a:spcBef>
              <a:spcAft>
                <a:spcPct val="0"/>
              </a:spcAft>
              <a:defRPr sz="1400" b="1" kern="1200">
                <a:solidFill>
                  <a:schemeClr val="tx1"/>
                </a:solidFill>
                <a:latin typeface="Times New Roman" pitchFamily="18" charset="0"/>
                <a:ea typeface="+mn-ea"/>
                <a:cs typeface="+mn-cs"/>
              </a:defRPr>
            </a:lvl5pPr>
            <a:lvl6pPr marL="2286000" algn="l" defTabSz="914400" rtl="0" eaLnBrk="1" latinLnBrk="0" hangingPunct="1">
              <a:defRPr sz="1400" b="1" kern="1200">
                <a:solidFill>
                  <a:schemeClr val="tx1"/>
                </a:solidFill>
                <a:latin typeface="Times New Roman" pitchFamily="18" charset="0"/>
                <a:ea typeface="+mn-ea"/>
                <a:cs typeface="+mn-cs"/>
              </a:defRPr>
            </a:lvl6pPr>
            <a:lvl7pPr marL="2743200" algn="l" defTabSz="914400" rtl="0" eaLnBrk="1" latinLnBrk="0" hangingPunct="1">
              <a:defRPr sz="1400" b="1" kern="1200">
                <a:solidFill>
                  <a:schemeClr val="tx1"/>
                </a:solidFill>
                <a:latin typeface="Times New Roman" pitchFamily="18" charset="0"/>
                <a:ea typeface="+mn-ea"/>
                <a:cs typeface="+mn-cs"/>
              </a:defRPr>
            </a:lvl7pPr>
            <a:lvl8pPr marL="3200400" algn="l" defTabSz="914400" rtl="0" eaLnBrk="1" latinLnBrk="0" hangingPunct="1">
              <a:defRPr sz="1400" b="1" kern="1200">
                <a:solidFill>
                  <a:schemeClr val="tx1"/>
                </a:solidFill>
                <a:latin typeface="Times New Roman" pitchFamily="18" charset="0"/>
                <a:ea typeface="+mn-ea"/>
                <a:cs typeface="+mn-cs"/>
              </a:defRPr>
            </a:lvl8pPr>
            <a:lvl9pPr marL="3657600" algn="l" defTabSz="914400" rtl="0" eaLnBrk="1" latinLnBrk="0" hangingPunct="1">
              <a:defRPr sz="1400" b="1" kern="1200">
                <a:solidFill>
                  <a:schemeClr val="tx1"/>
                </a:solidFill>
                <a:latin typeface="Times New Roman" pitchFamily="18" charset="0"/>
                <a:ea typeface="+mn-ea"/>
                <a:cs typeface="+mn-cs"/>
              </a:defRPr>
            </a:lvl9pPr>
          </a:lstStyle>
          <a:p>
            <a:endParaRPr lang="en-US"/>
          </a:p>
        </p:txBody>
      </p:sp>
      <p:sp>
        <p:nvSpPr>
          <p:cNvPr id="10" name="Text Box 148"/>
          <p:cNvSpPr txBox="1">
            <a:spLocks noChangeArrowheads="1"/>
          </p:cNvSpPr>
          <p:nvPr/>
        </p:nvSpPr>
        <p:spPr bwMode="auto">
          <a:xfrm>
            <a:off x="1145731" y="3550444"/>
            <a:ext cx="6934200" cy="304800"/>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sz="1400" b="1" kern="1200">
                <a:solidFill>
                  <a:schemeClr val="tx1"/>
                </a:solidFill>
                <a:latin typeface="Times New Roman" pitchFamily="18" charset="0"/>
                <a:ea typeface="+mn-ea"/>
                <a:cs typeface="+mn-cs"/>
              </a:defRPr>
            </a:lvl1pPr>
            <a:lvl2pPr marL="457200" algn="l" rtl="0" fontAlgn="base">
              <a:spcBef>
                <a:spcPct val="0"/>
              </a:spcBef>
              <a:spcAft>
                <a:spcPct val="0"/>
              </a:spcAft>
              <a:defRPr sz="1400" b="1" kern="1200">
                <a:solidFill>
                  <a:schemeClr val="tx1"/>
                </a:solidFill>
                <a:latin typeface="Times New Roman" pitchFamily="18" charset="0"/>
                <a:ea typeface="+mn-ea"/>
                <a:cs typeface="+mn-cs"/>
              </a:defRPr>
            </a:lvl2pPr>
            <a:lvl3pPr marL="914400" algn="l" rtl="0" fontAlgn="base">
              <a:spcBef>
                <a:spcPct val="0"/>
              </a:spcBef>
              <a:spcAft>
                <a:spcPct val="0"/>
              </a:spcAft>
              <a:defRPr sz="1400" b="1" kern="1200">
                <a:solidFill>
                  <a:schemeClr val="tx1"/>
                </a:solidFill>
                <a:latin typeface="Times New Roman" pitchFamily="18" charset="0"/>
                <a:ea typeface="+mn-ea"/>
                <a:cs typeface="+mn-cs"/>
              </a:defRPr>
            </a:lvl3pPr>
            <a:lvl4pPr marL="1371600" algn="l" rtl="0" fontAlgn="base">
              <a:spcBef>
                <a:spcPct val="0"/>
              </a:spcBef>
              <a:spcAft>
                <a:spcPct val="0"/>
              </a:spcAft>
              <a:defRPr sz="1400" b="1" kern="1200">
                <a:solidFill>
                  <a:schemeClr val="tx1"/>
                </a:solidFill>
                <a:latin typeface="Times New Roman" pitchFamily="18" charset="0"/>
                <a:ea typeface="+mn-ea"/>
                <a:cs typeface="+mn-cs"/>
              </a:defRPr>
            </a:lvl4pPr>
            <a:lvl5pPr marL="1828800" algn="l" rtl="0" fontAlgn="base">
              <a:spcBef>
                <a:spcPct val="0"/>
              </a:spcBef>
              <a:spcAft>
                <a:spcPct val="0"/>
              </a:spcAft>
              <a:defRPr sz="1400" b="1" kern="1200">
                <a:solidFill>
                  <a:schemeClr val="tx1"/>
                </a:solidFill>
                <a:latin typeface="Times New Roman" pitchFamily="18" charset="0"/>
                <a:ea typeface="+mn-ea"/>
                <a:cs typeface="+mn-cs"/>
              </a:defRPr>
            </a:lvl5pPr>
            <a:lvl6pPr marL="2286000" algn="l" defTabSz="914400" rtl="0" eaLnBrk="1" latinLnBrk="0" hangingPunct="1">
              <a:defRPr sz="1400" b="1" kern="1200">
                <a:solidFill>
                  <a:schemeClr val="tx1"/>
                </a:solidFill>
                <a:latin typeface="Times New Roman" pitchFamily="18" charset="0"/>
                <a:ea typeface="+mn-ea"/>
                <a:cs typeface="+mn-cs"/>
              </a:defRPr>
            </a:lvl6pPr>
            <a:lvl7pPr marL="2743200" algn="l" defTabSz="914400" rtl="0" eaLnBrk="1" latinLnBrk="0" hangingPunct="1">
              <a:defRPr sz="1400" b="1" kern="1200">
                <a:solidFill>
                  <a:schemeClr val="tx1"/>
                </a:solidFill>
                <a:latin typeface="Times New Roman" pitchFamily="18" charset="0"/>
                <a:ea typeface="+mn-ea"/>
                <a:cs typeface="+mn-cs"/>
              </a:defRPr>
            </a:lvl7pPr>
            <a:lvl8pPr marL="3200400" algn="l" defTabSz="914400" rtl="0" eaLnBrk="1" latinLnBrk="0" hangingPunct="1">
              <a:defRPr sz="1400" b="1" kern="1200">
                <a:solidFill>
                  <a:schemeClr val="tx1"/>
                </a:solidFill>
                <a:latin typeface="Times New Roman" pitchFamily="18" charset="0"/>
                <a:ea typeface="+mn-ea"/>
                <a:cs typeface="+mn-cs"/>
              </a:defRPr>
            </a:lvl8pPr>
            <a:lvl9pPr marL="3657600" algn="l" defTabSz="914400" rtl="0" eaLnBrk="1" latinLnBrk="0" hangingPunct="1">
              <a:defRPr sz="1400" b="1" kern="1200">
                <a:solidFill>
                  <a:schemeClr val="tx1"/>
                </a:solidFill>
                <a:latin typeface="Times New Roman" pitchFamily="18" charset="0"/>
                <a:ea typeface="+mn-ea"/>
                <a:cs typeface="+mn-cs"/>
              </a:defRPr>
            </a:lvl9pPr>
          </a:lstStyle>
          <a:p>
            <a:pPr>
              <a:spcBef>
                <a:spcPct val="50000"/>
              </a:spcBef>
            </a:pPr>
            <a:r>
              <a:rPr lang="en-US" dirty="0"/>
              <a:t>31             12  11   10  9   8    7              6             5            4            3             2            1           0 </a:t>
            </a:r>
          </a:p>
        </p:txBody>
      </p:sp>
      <p:sp>
        <p:nvSpPr>
          <p:cNvPr id="11" name="Text Box 150"/>
          <p:cNvSpPr txBox="1">
            <a:spLocks noChangeArrowheads="1"/>
          </p:cNvSpPr>
          <p:nvPr/>
        </p:nvSpPr>
        <p:spPr bwMode="auto">
          <a:xfrm>
            <a:off x="1831531" y="5226844"/>
            <a:ext cx="4800600" cy="366713"/>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sz="1400" b="1" kern="1200">
                <a:solidFill>
                  <a:schemeClr val="tx1"/>
                </a:solidFill>
                <a:latin typeface="Times New Roman" pitchFamily="18" charset="0"/>
                <a:ea typeface="+mn-ea"/>
                <a:cs typeface="+mn-cs"/>
              </a:defRPr>
            </a:lvl1pPr>
            <a:lvl2pPr marL="457200" algn="l" rtl="0" fontAlgn="base">
              <a:spcBef>
                <a:spcPct val="0"/>
              </a:spcBef>
              <a:spcAft>
                <a:spcPct val="0"/>
              </a:spcAft>
              <a:defRPr sz="1400" b="1" kern="1200">
                <a:solidFill>
                  <a:schemeClr val="tx1"/>
                </a:solidFill>
                <a:latin typeface="Times New Roman" pitchFamily="18" charset="0"/>
                <a:ea typeface="+mn-ea"/>
                <a:cs typeface="+mn-cs"/>
              </a:defRPr>
            </a:lvl2pPr>
            <a:lvl3pPr marL="914400" algn="l" rtl="0" fontAlgn="base">
              <a:spcBef>
                <a:spcPct val="0"/>
              </a:spcBef>
              <a:spcAft>
                <a:spcPct val="0"/>
              </a:spcAft>
              <a:defRPr sz="1400" b="1" kern="1200">
                <a:solidFill>
                  <a:schemeClr val="tx1"/>
                </a:solidFill>
                <a:latin typeface="Times New Roman" pitchFamily="18" charset="0"/>
                <a:ea typeface="+mn-ea"/>
                <a:cs typeface="+mn-cs"/>
              </a:defRPr>
            </a:lvl3pPr>
            <a:lvl4pPr marL="1371600" algn="l" rtl="0" fontAlgn="base">
              <a:spcBef>
                <a:spcPct val="0"/>
              </a:spcBef>
              <a:spcAft>
                <a:spcPct val="0"/>
              </a:spcAft>
              <a:defRPr sz="1400" b="1" kern="1200">
                <a:solidFill>
                  <a:schemeClr val="tx1"/>
                </a:solidFill>
                <a:latin typeface="Times New Roman" pitchFamily="18" charset="0"/>
                <a:ea typeface="+mn-ea"/>
                <a:cs typeface="+mn-cs"/>
              </a:defRPr>
            </a:lvl4pPr>
            <a:lvl5pPr marL="1828800" algn="l" rtl="0" fontAlgn="base">
              <a:spcBef>
                <a:spcPct val="0"/>
              </a:spcBef>
              <a:spcAft>
                <a:spcPct val="0"/>
              </a:spcAft>
              <a:defRPr sz="1400" b="1" kern="1200">
                <a:solidFill>
                  <a:schemeClr val="tx1"/>
                </a:solidFill>
                <a:latin typeface="Times New Roman" pitchFamily="18" charset="0"/>
                <a:ea typeface="+mn-ea"/>
                <a:cs typeface="+mn-cs"/>
              </a:defRPr>
            </a:lvl5pPr>
            <a:lvl6pPr marL="2286000" algn="l" defTabSz="914400" rtl="0" eaLnBrk="1" latinLnBrk="0" hangingPunct="1">
              <a:defRPr sz="1400" b="1" kern="1200">
                <a:solidFill>
                  <a:schemeClr val="tx1"/>
                </a:solidFill>
                <a:latin typeface="Times New Roman" pitchFamily="18" charset="0"/>
                <a:ea typeface="+mn-ea"/>
                <a:cs typeface="+mn-cs"/>
              </a:defRPr>
            </a:lvl6pPr>
            <a:lvl7pPr marL="2743200" algn="l" defTabSz="914400" rtl="0" eaLnBrk="1" latinLnBrk="0" hangingPunct="1">
              <a:defRPr sz="1400" b="1" kern="1200">
                <a:solidFill>
                  <a:schemeClr val="tx1"/>
                </a:solidFill>
                <a:latin typeface="Times New Roman" pitchFamily="18" charset="0"/>
                <a:ea typeface="+mn-ea"/>
                <a:cs typeface="+mn-cs"/>
              </a:defRPr>
            </a:lvl7pPr>
            <a:lvl8pPr marL="3200400" algn="l" defTabSz="914400" rtl="0" eaLnBrk="1" latinLnBrk="0" hangingPunct="1">
              <a:defRPr sz="1400" b="1" kern="1200">
                <a:solidFill>
                  <a:schemeClr val="tx1"/>
                </a:solidFill>
                <a:latin typeface="Times New Roman" pitchFamily="18" charset="0"/>
                <a:ea typeface="+mn-ea"/>
                <a:cs typeface="+mn-cs"/>
              </a:defRPr>
            </a:lvl8pPr>
            <a:lvl9pPr marL="3657600" algn="l" defTabSz="914400" rtl="0" eaLnBrk="1" latinLnBrk="0" hangingPunct="1">
              <a:defRPr sz="1400" b="1" kern="1200">
                <a:solidFill>
                  <a:schemeClr val="tx1"/>
                </a:solidFill>
                <a:latin typeface="Times New Roman" pitchFamily="18" charset="0"/>
                <a:ea typeface="+mn-ea"/>
                <a:cs typeface="+mn-cs"/>
              </a:defRPr>
            </a:lvl9pPr>
          </a:lstStyle>
          <a:p>
            <a:pPr>
              <a:spcBef>
                <a:spcPct val="50000"/>
              </a:spcBef>
            </a:pPr>
            <a:r>
              <a:rPr lang="en-US" sz="1800" i="1" dirty="0" smtClean="0"/>
              <a:t>		Page </a:t>
            </a:r>
            <a:r>
              <a:rPr lang="en-US" sz="1800" i="1" dirty="0"/>
              <a:t>Table </a:t>
            </a:r>
            <a:r>
              <a:rPr lang="en-US" sz="1800" i="1" dirty="0" smtClean="0"/>
              <a:t>Entry</a:t>
            </a:r>
            <a:endParaRPr lang="en-US" sz="1800" i="1" dirty="0"/>
          </a:p>
        </p:txBody>
      </p:sp>
      <p:sp>
        <p:nvSpPr>
          <p:cNvPr id="12" name="Line 151"/>
          <p:cNvSpPr>
            <a:spLocks noChangeShapeType="1"/>
          </p:cNvSpPr>
          <p:nvPr/>
        </p:nvSpPr>
        <p:spPr bwMode="auto">
          <a:xfrm>
            <a:off x="6327331" y="4388644"/>
            <a:ext cx="304800" cy="0"/>
          </a:xfrm>
          <a:prstGeom prst="line">
            <a:avLst/>
          </a:prstGeom>
          <a:noFill/>
          <a:ln w="9525">
            <a:solidFill>
              <a:schemeClr val="tx1"/>
            </a:solidFill>
            <a:round/>
            <a:headEnd/>
            <a:tailEnd/>
          </a:ln>
        </p:spPr>
        <p:txBody>
          <a:bodyPr wrap="none"/>
          <a:lstStyle>
            <a:defPPr>
              <a:defRPr lang="en-US"/>
            </a:defPPr>
            <a:lvl1pPr algn="l" rtl="0" fontAlgn="base">
              <a:spcBef>
                <a:spcPct val="0"/>
              </a:spcBef>
              <a:spcAft>
                <a:spcPct val="0"/>
              </a:spcAft>
              <a:defRPr sz="1400" b="1" kern="1200">
                <a:solidFill>
                  <a:schemeClr val="tx1"/>
                </a:solidFill>
                <a:latin typeface="Times New Roman" pitchFamily="18" charset="0"/>
                <a:ea typeface="+mn-ea"/>
                <a:cs typeface="+mn-cs"/>
              </a:defRPr>
            </a:lvl1pPr>
            <a:lvl2pPr marL="457200" algn="l" rtl="0" fontAlgn="base">
              <a:spcBef>
                <a:spcPct val="0"/>
              </a:spcBef>
              <a:spcAft>
                <a:spcPct val="0"/>
              </a:spcAft>
              <a:defRPr sz="1400" b="1" kern="1200">
                <a:solidFill>
                  <a:schemeClr val="tx1"/>
                </a:solidFill>
                <a:latin typeface="Times New Roman" pitchFamily="18" charset="0"/>
                <a:ea typeface="+mn-ea"/>
                <a:cs typeface="+mn-cs"/>
              </a:defRPr>
            </a:lvl2pPr>
            <a:lvl3pPr marL="914400" algn="l" rtl="0" fontAlgn="base">
              <a:spcBef>
                <a:spcPct val="0"/>
              </a:spcBef>
              <a:spcAft>
                <a:spcPct val="0"/>
              </a:spcAft>
              <a:defRPr sz="1400" b="1" kern="1200">
                <a:solidFill>
                  <a:schemeClr val="tx1"/>
                </a:solidFill>
                <a:latin typeface="Times New Roman" pitchFamily="18" charset="0"/>
                <a:ea typeface="+mn-ea"/>
                <a:cs typeface="+mn-cs"/>
              </a:defRPr>
            </a:lvl3pPr>
            <a:lvl4pPr marL="1371600" algn="l" rtl="0" fontAlgn="base">
              <a:spcBef>
                <a:spcPct val="0"/>
              </a:spcBef>
              <a:spcAft>
                <a:spcPct val="0"/>
              </a:spcAft>
              <a:defRPr sz="1400" b="1" kern="1200">
                <a:solidFill>
                  <a:schemeClr val="tx1"/>
                </a:solidFill>
                <a:latin typeface="Times New Roman" pitchFamily="18" charset="0"/>
                <a:ea typeface="+mn-ea"/>
                <a:cs typeface="+mn-cs"/>
              </a:defRPr>
            </a:lvl4pPr>
            <a:lvl5pPr marL="1828800" algn="l" rtl="0" fontAlgn="base">
              <a:spcBef>
                <a:spcPct val="0"/>
              </a:spcBef>
              <a:spcAft>
                <a:spcPct val="0"/>
              </a:spcAft>
              <a:defRPr sz="1400" b="1" kern="1200">
                <a:solidFill>
                  <a:schemeClr val="tx1"/>
                </a:solidFill>
                <a:latin typeface="Times New Roman" pitchFamily="18" charset="0"/>
                <a:ea typeface="+mn-ea"/>
                <a:cs typeface="+mn-cs"/>
              </a:defRPr>
            </a:lvl5pPr>
            <a:lvl6pPr marL="2286000" algn="l" defTabSz="914400" rtl="0" eaLnBrk="1" latinLnBrk="0" hangingPunct="1">
              <a:defRPr sz="1400" b="1" kern="1200">
                <a:solidFill>
                  <a:schemeClr val="tx1"/>
                </a:solidFill>
                <a:latin typeface="Times New Roman" pitchFamily="18" charset="0"/>
                <a:ea typeface="+mn-ea"/>
                <a:cs typeface="+mn-cs"/>
              </a:defRPr>
            </a:lvl6pPr>
            <a:lvl7pPr marL="2743200" algn="l" defTabSz="914400" rtl="0" eaLnBrk="1" latinLnBrk="0" hangingPunct="1">
              <a:defRPr sz="1400" b="1" kern="1200">
                <a:solidFill>
                  <a:schemeClr val="tx1"/>
                </a:solidFill>
                <a:latin typeface="Times New Roman" pitchFamily="18" charset="0"/>
                <a:ea typeface="+mn-ea"/>
                <a:cs typeface="+mn-cs"/>
              </a:defRPr>
            </a:lvl7pPr>
            <a:lvl8pPr marL="3200400" algn="l" defTabSz="914400" rtl="0" eaLnBrk="1" latinLnBrk="0" hangingPunct="1">
              <a:defRPr sz="1400" b="1" kern="1200">
                <a:solidFill>
                  <a:schemeClr val="tx1"/>
                </a:solidFill>
                <a:latin typeface="Times New Roman" pitchFamily="18" charset="0"/>
                <a:ea typeface="+mn-ea"/>
                <a:cs typeface="+mn-cs"/>
              </a:defRPr>
            </a:lvl8pPr>
            <a:lvl9pPr marL="3657600" algn="l" defTabSz="914400" rtl="0" eaLnBrk="1" latinLnBrk="0" hangingPunct="1">
              <a:defRPr sz="1400" b="1" kern="1200">
                <a:solidFill>
                  <a:schemeClr val="tx1"/>
                </a:solidFill>
                <a:latin typeface="Times New Roman" pitchFamily="18" charset="0"/>
                <a:ea typeface="+mn-ea"/>
                <a:cs typeface="+mn-cs"/>
              </a:defRPr>
            </a:lvl9pPr>
          </a:lstStyle>
          <a:p>
            <a:endParaRPr lang="en-US"/>
          </a:p>
        </p:txBody>
      </p:sp>
      <p:sp>
        <p:nvSpPr>
          <p:cNvPr id="13" name="Line 152"/>
          <p:cNvSpPr>
            <a:spLocks noChangeShapeType="1"/>
          </p:cNvSpPr>
          <p:nvPr/>
        </p:nvSpPr>
        <p:spPr bwMode="auto">
          <a:xfrm>
            <a:off x="7013131" y="4388644"/>
            <a:ext cx="228600" cy="0"/>
          </a:xfrm>
          <a:prstGeom prst="line">
            <a:avLst/>
          </a:prstGeom>
          <a:noFill/>
          <a:ln w="9525">
            <a:solidFill>
              <a:schemeClr val="tx1"/>
            </a:solidFill>
            <a:round/>
            <a:headEnd/>
            <a:tailEnd/>
          </a:ln>
        </p:spPr>
        <p:txBody>
          <a:bodyPr wrap="none"/>
          <a:lstStyle>
            <a:defPPr>
              <a:defRPr lang="en-US"/>
            </a:defPPr>
            <a:lvl1pPr algn="l" rtl="0" fontAlgn="base">
              <a:spcBef>
                <a:spcPct val="0"/>
              </a:spcBef>
              <a:spcAft>
                <a:spcPct val="0"/>
              </a:spcAft>
              <a:defRPr sz="1400" b="1" kern="1200">
                <a:solidFill>
                  <a:schemeClr val="tx1"/>
                </a:solidFill>
                <a:latin typeface="Times New Roman" pitchFamily="18" charset="0"/>
                <a:ea typeface="+mn-ea"/>
                <a:cs typeface="+mn-cs"/>
              </a:defRPr>
            </a:lvl1pPr>
            <a:lvl2pPr marL="457200" algn="l" rtl="0" fontAlgn="base">
              <a:spcBef>
                <a:spcPct val="0"/>
              </a:spcBef>
              <a:spcAft>
                <a:spcPct val="0"/>
              </a:spcAft>
              <a:defRPr sz="1400" b="1" kern="1200">
                <a:solidFill>
                  <a:schemeClr val="tx1"/>
                </a:solidFill>
                <a:latin typeface="Times New Roman" pitchFamily="18" charset="0"/>
                <a:ea typeface="+mn-ea"/>
                <a:cs typeface="+mn-cs"/>
              </a:defRPr>
            </a:lvl2pPr>
            <a:lvl3pPr marL="914400" algn="l" rtl="0" fontAlgn="base">
              <a:spcBef>
                <a:spcPct val="0"/>
              </a:spcBef>
              <a:spcAft>
                <a:spcPct val="0"/>
              </a:spcAft>
              <a:defRPr sz="1400" b="1" kern="1200">
                <a:solidFill>
                  <a:schemeClr val="tx1"/>
                </a:solidFill>
                <a:latin typeface="Times New Roman" pitchFamily="18" charset="0"/>
                <a:ea typeface="+mn-ea"/>
                <a:cs typeface="+mn-cs"/>
              </a:defRPr>
            </a:lvl3pPr>
            <a:lvl4pPr marL="1371600" algn="l" rtl="0" fontAlgn="base">
              <a:spcBef>
                <a:spcPct val="0"/>
              </a:spcBef>
              <a:spcAft>
                <a:spcPct val="0"/>
              </a:spcAft>
              <a:defRPr sz="1400" b="1" kern="1200">
                <a:solidFill>
                  <a:schemeClr val="tx1"/>
                </a:solidFill>
                <a:latin typeface="Times New Roman" pitchFamily="18" charset="0"/>
                <a:ea typeface="+mn-ea"/>
                <a:cs typeface="+mn-cs"/>
              </a:defRPr>
            </a:lvl4pPr>
            <a:lvl5pPr marL="1828800" algn="l" rtl="0" fontAlgn="base">
              <a:spcBef>
                <a:spcPct val="0"/>
              </a:spcBef>
              <a:spcAft>
                <a:spcPct val="0"/>
              </a:spcAft>
              <a:defRPr sz="1400" b="1" kern="1200">
                <a:solidFill>
                  <a:schemeClr val="tx1"/>
                </a:solidFill>
                <a:latin typeface="Times New Roman" pitchFamily="18" charset="0"/>
                <a:ea typeface="+mn-ea"/>
                <a:cs typeface="+mn-cs"/>
              </a:defRPr>
            </a:lvl5pPr>
            <a:lvl6pPr marL="2286000" algn="l" defTabSz="914400" rtl="0" eaLnBrk="1" latinLnBrk="0" hangingPunct="1">
              <a:defRPr sz="1400" b="1" kern="1200">
                <a:solidFill>
                  <a:schemeClr val="tx1"/>
                </a:solidFill>
                <a:latin typeface="Times New Roman" pitchFamily="18" charset="0"/>
                <a:ea typeface="+mn-ea"/>
                <a:cs typeface="+mn-cs"/>
              </a:defRPr>
            </a:lvl6pPr>
            <a:lvl7pPr marL="2743200" algn="l" defTabSz="914400" rtl="0" eaLnBrk="1" latinLnBrk="0" hangingPunct="1">
              <a:defRPr sz="1400" b="1" kern="1200">
                <a:solidFill>
                  <a:schemeClr val="tx1"/>
                </a:solidFill>
                <a:latin typeface="Times New Roman" pitchFamily="18" charset="0"/>
                <a:ea typeface="+mn-ea"/>
                <a:cs typeface="+mn-cs"/>
              </a:defRPr>
            </a:lvl7pPr>
            <a:lvl8pPr marL="3200400" algn="l" defTabSz="914400" rtl="0" eaLnBrk="1" latinLnBrk="0" hangingPunct="1">
              <a:defRPr sz="1400" b="1" kern="1200">
                <a:solidFill>
                  <a:schemeClr val="tx1"/>
                </a:solidFill>
                <a:latin typeface="Times New Roman" pitchFamily="18" charset="0"/>
                <a:ea typeface="+mn-ea"/>
                <a:cs typeface="+mn-cs"/>
              </a:defRPr>
            </a:lvl8pPr>
            <a:lvl9pPr marL="3657600" algn="l" defTabSz="914400" rtl="0" eaLnBrk="1" latinLnBrk="0" hangingPunct="1">
              <a:defRPr sz="1400" b="1" kern="1200">
                <a:solidFill>
                  <a:schemeClr val="tx1"/>
                </a:solidFill>
                <a:latin typeface="Times New Roman" pitchFamily="18" charset="0"/>
                <a:ea typeface="+mn-ea"/>
                <a:cs typeface="+mn-cs"/>
              </a:defRPr>
            </a:lvl9pPr>
          </a:lstStyle>
          <a:p>
            <a:endParaRPr lang="en-US"/>
          </a:p>
        </p:txBody>
      </p:sp>
      <p:sp>
        <p:nvSpPr>
          <p:cNvPr id="14" name="Footer Placeholder 13"/>
          <p:cNvSpPr>
            <a:spLocks noGrp="1"/>
          </p:cNvSpPr>
          <p:nvPr>
            <p:ph type="ftr" sz="quarter" idx="11"/>
          </p:nvPr>
        </p:nvSpPr>
        <p:spPr/>
        <p:txBody>
          <a:bodyPr/>
          <a:lstStyle/>
          <a:p>
            <a:r>
              <a:rPr lang="it-IT" smtClean="0"/>
              <a:t>K VIJAYA VADHAN ASSOCIATE PROFESSOR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8"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2" presetClass="entr" presetSubtype="8"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0-#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381000" y="304800"/>
            <a:ext cx="8534400" cy="6324600"/>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r>
              <a:rPr lang="it-IT" smtClean="0"/>
              <a:t>K VIJAYA VADHAN ASSOCIATE PROFESSOR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rPr>
              <a:t>Page Directory or Page Table Entry</a:t>
            </a:r>
            <a:endParaRPr lang="en-US" dirty="0">
              <a:solidFill>
                <a:srgbClr val="FFC000"/>
              </a:solidFill>
            </a:endParaRPr>
          </a:p>
        </p:txBody>
      </p:sp>
      <p:grpSp>
        <p:nvGrpSpPr>
          <p:cNvPr id="4" name="Group 7"/>
          <p:cNvGrpSpPr>
            <a:grpSpLocks noGrp="1"/>
          </p:cNvGrpSpPr>
          <p:nvPr>
            <p:ph idx="1"/>
          </p:nvPr>
        </p:nvGrpSpPr>
        <p:grpSpPr bwMode="auto">
          <a:xfrm>
            <a:off x="457200" y="1600200"/>
            <a:ext cx="8229600" cy="4525963"/>
            <a:chOff x="0" y="864"/>
            <a:chExt cx="5616" cy="3314"/>
          </a:xfrm>
        </p:grpSpPr>
        <p:pic>
          <p:nvPicPr>
            <p:cNvPr id="5" name="Picture 3" descr="FG02_012_0135026458"/>
            <p:cNvPicPr preferRelativeResize="0">
              <a:picLocks noChangeArrowheads="1"/>
            </p:cNvPicPr>
            <p:nvPr/>
          </p:nvPicPr>
          <p:blipFill>
            <a:blip r:embed="rId2"/>
            <a:srcRect t="44193"/>
            <a:stretch>
              <a:fillRect/>
            </a:stretch>
          </p:blipFill>
          <p:spPr bwMode="auto">
            <a:xfrm>
              <a:off x="0" y="864"/>
              <a:ext cx="5616" cy="2976"/>
            </a:xfrm>
            <a:prstGeom prst="rect">
              <a:avLst/>
            </a:prstGeom>
            <a:noFill/>
            <a:ln w="9525">
              <a:noFill/>
              <a:miter lim="800000"/>
              <a:headEnd/>
              <a:tailEnd/>
            </a:ln>
          </p:spPr>
        </p:pic>
        <p:sp>
          <p:nvSpPr>
            <p:cNvPr id="6" name="Text Box 5"/>
            <p:cNvSpPr txBox="1">
              <a:spLocks noChangeArrowheads="1"/>
            </p:cNvSpPr>
            <p:nvPr/>
          </p:nvSpPr>
          <p:spPr bwMode="auto">
            <a:xfrm>
              <a:off x="192" y="1968"/>
              <a:ext cx="2208" cy="2210"/>
            </a:xfrm>
            <a:prstGeom prst="rect">
              <a:avLst/>
            </a:prstGeom>
            <a:noFill/>
            <a:ln w="9525">
              <a:noFill/>
              <a:miter lim="800000"/>
              <a:headEnd/>
              <a:tailEnd/>
            </a:ln>
          </p:spPr>
          <p:txBody>
            <a:bodyPr>
              <a:spAutoFit/>
            </a:bodyPr>
            <a:lstStyle/>
            <a:p>
              <a:pPr>
                <a:spcBef>
                  <a:spcPct val="50000"/>
                </a:spcBef>
              </a:pPr>
              <a:r>
                <a:rPr lang="en-US" sz="2800" dirty="0"/>
                <a:t>Higher order 20 bit of addresses of Page Table or Page. It’s implied that the lower order 12 bit is 0. This 12 bit is used to keep other info of the entry</a:t>
              </a:r>
            </a:p>
          </p:txBody>
        </p:sp>
      </p:grpSp>
      <p:sp>
        <p:nvSpPr>
          <p:cNvPr id="7" name="Footer Placeholder 6"/>
          <p:cNvSpPr>
            <a:spLocks noGrp="1"/>
          </p:cNvSpPr>
          <p:nvPr>
            <p:ph type="ftr" sz="quarter" idx="11"/>
          </p:nvPr>
        </p:nvSpPr>
        <p:spPr/>
        <p:txBody>
          <a:bodyPr/>
          <a:lstStyle/>
          <a:p>
            <a:r>
              <a:rPr lang="it-IT" smtClean="0"/>
              <a:t>K VIJAYA VADHAN ASSOCIATE PROFESSOR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par>
                          <p:cTn id="11" fill="hold">
                            <p:stCondLst>
                              <p:cond delay="3800"/>
                            </p:stCondLst>
                            <p:childTnLst>
                              <p:par>
                                <p:cTn id="12" presetID="4" presetClass="entr" presetSubtype="16"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ox(i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6">
                    <a:lumMod val="60000"/>
                    <a:lumOff val="40000"/>
                  </a:schemeClr>
                </a:solidFill>
              </a:rPr>
              <a:t>Virtual mode of 8086</a:t>
            </a:r>
            <a:endParaRPr lang="en-US" b="1" dirty="0">
              <a:solidFill>
                <a:schemeClr val="accent6">
                  <a:lumMod val="60000"/>
                  <a:lumOff val="40000"/>
                </a:schemeClr>
              </a:solidFill>
            </a:endParaRPr>
          </a:p>
        </p:txBody>
      </p:sp>
      <p:sp>
        <p:nvSpPr>
          <p:cNvPr id="3" name="Content Placeholder 2"/>
          <p:cNvSpPr>
            <a:spLocks noGrp="1"/>
          </p:cNvSpPr>
          <p:nvPr>
            <p:ph idx="1"/>
          </p:nvPr>
        </p:nvSpPr>
        <p:spPr>
          <a:xfrm>
            <a:off x="457200" y="1295400"/>
            <a:ext cx="8229600" cy="5029200"/>
          </a:xfrm>
        </p:spPr>
        <p:txBody>
          <a:bodyPr>
            <a:normAutofit fontScale="62500" lnSpcReduction="20000"/>
          </a:bodyPr>
          <a:lstStyle/>
          <a:p>
            <a:pPr>
              <a:buNone/>
            </a:pPr>
            <a:endParaRPr lang="en-US" dirty="0" smtClean="0"/>
          </a:p>
          <a:p>
            <a:pPr algn="just"/>
            <a:r>
              <a:rPr lang="en-US" sz="3800" dirty="0" smtClean="0">
                <a:solidFill>
                  <a:schemeClr val="tx2">
                    <a:lumMod val="60000"/>
                    <a:lumOff val="40000"/>
                  </a:schemeClr>
                </a:solidFill>
              </a:rPr>
              <a:t>In its protected mode of operation, 80386DX provides a virtual 8086 operating environment to execute the 8086 programs.</a:t>
            </a:r>
          </a:p>
          <a:p>
            <a:pPr algn="just"/>
            <a:r>
              <a:rPr lang="en-US" sz="3800" dirty="0" smtClean="0">
                <a:solidFill>
                  <a:schemeClr val="tx2">
                    <a:lumMod val="60000"/>
                    <a:lumOff val="40000"/>
                  </a:schemeClr>
                </a:solidFill>
              </a:rPr>
              <a:t>The real mode can also used to execute the 8086 programs along with the capabilities of 80386, like protection and a few additional instructions.</a:t>
            </a:r>
          </a:p>
          <a:p>
            <a:pPr algn="just"/>
            <a:r>
              <a:rPr lang="en-US" sz="3800" dirty="0" smtClean="0">
                <a:solidFill>
                  <a:schemeClr val="tx2">
                    <a:lumMod val="60000"/>
                    <a:lumOff val="40000"/>
                  </a:schemeClr>
                </a:solidFill>
              </a:rPr>
              <a:t>Once the 80386 enters the protected mode from the real mode, it cannot return back to the real mode without a reset operation.</a:t>
            </a:r>
          </a:p>
          <a:p>
            <a:pPr algn="just"/>
            <a:r>
              <a:rPr lang="en-US" sz="3800" dirty="0" smtClean="0">
                <a:solidFill>
                  <a:schemeClr val="tx2">
                    <a:lumMod val="60000"/>
                    <a:lumOff val="40000"/>
                  </a:schemeClr>
                </a:solidFill>
              </a:rPr>
              <a:t>Thus, the virtual 8086 mode of operation of 80386, offers an advantage of executing 8086 programs while in protected mode.</a:t>
            </a:r>
          </a:p>
          <a:p>
            <a:pPr algn="just"/>
            <a:r>
              <a:rPr lang="en-US" sz="3800" dirty="0" smtClean="0">
                <a:solidFill>
                  <a:schemeClr val="tx2">
                    <a:lumMod val="60000"/>
                    <a:lumOff val="40000"/>
                  </a:schemeClr>
                </a:solidFill>
              </a:rPr>
              <a:t>The address forming mechanism in virtual 8086 mode is exactly identical with that of 8086 real mode.</a:t>
            </a:r>
          </a:p>
        </p:txBody>
      </p:sp>
      <p:sp>
        <p:nvSpPr>
          <p:cNvPr id="4" name="Footer Placeholder 3"/>
          <p:cNvSpPr>
            <a:spLocks noGrp="1"/>
          </p:cNvSpPr>
          <p:nvPr>
            <p:ph type="ftr" sz="quarter" idx="11"/>
          </p:nvPr>
        </p:nvSpPr>
        <p:spPr/>
        <p:txBody>
          <a:bodyPr/>
          <a:lstStyle/>
          <a:p>
            <a:r>
              <a:rPr lang="it-IT" smtClean="0"/>
              <a:t>K VIJAYA VADHAN ASSOCIATE PROFESSOR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par>
                          <p:cTn id="11" fill="hold">
                            <p:stCondLst>
                              <p:cond delay="2600"/>
                            </p:stCondLst>
                            <p:childTnLst>
                              <p:par>
                                <p:cTn id="12" presetID="10" presetClass="entr" presetSubtype="0" fill="hold" grpId="0"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2000"/>
                                        <p:tgtEl>
                                          <p:spTgt spid="3">
                                            <p:txEl>
                                              <p:pRg st="1" end="1"/>
                                            </p:txEl>
                                          </p:spTgt>
                                        </p:tgtEl>
                                      </p:cBhvr>
                                    </p:animEffect>
                                  </p:childTnLst>
                                </p:cTn>
                              </p:par>
                            </p:childTnLst>
                          </p:cTn>
                        </p:par>
                        <p:par>
                          <p:cTn id="15" fill="hold">
                            <p:stCondLst>
                              <p:cond delay="4600"/>
                            </p:stCondLst>
                            <p:childTnLst>
                              <p:par>
                                <p:cTn id="16" presetID="10" presetClass="entr" presetSubtype="0" fill="hold" grpId="0"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2000"/>
                                        <p:tgtEl>
                                          <p:spTgt spid="3">
                                            <p:txEl>
                                              <p:pRg st="2" end="2"/>
                                            </p:txEl>
                                          </p:spTgt>
                                        </p:tgtEl>
                                      </p:cBhvr>
                                    </p:animEffect>
                                  </p:childTnLst>
                                </p:cTn>
                              </p:par>
                            </p:childTnLst>
                          </p:cTn>
                        </p:par>
                        <p:par>
                          <p:cTn id="19" fill="hold">
                            <p:stCondLst>
                              <p:cond delay="6600"/>
                            </p:stCondLst>
                            <p:childTnLst>
                              <p:par>
                                <p:cTn id="20" presetID="10" presetClass="entr" presetSubtype="0"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par>
                          <p:cTn id="23" fill="hold">
                            <p:stCondLst>
                              <p:cond delay="8600"/>
                            </p:stCondLst>
                            <p:childTnLst>
                              <p:par>
                                <p:cTn id="24" presetID="10" presetClass="entr" presetSubtype="0" fill="hold" grpId="0"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2000"/>
                                        <p:tgtEl>
                                          <p:spTgt spid="3">
                                            <p:txEl>
                                              <p:pRg st="4" end="4"/>
                                            </p:txEl>
                                          </p:spTgt>
                                        </p:tgtEl>
                                      </p:cBhvr>
                                    </p:animEffect>
                                  </p:childTnLst>
                                </p:cTn>
                              </p:par>
                            </p:childTnLst>
                          </p:cTn>
                        </p:par>
                        <p:par>
                          <p:cTn id="27" fill="hold">
                            <p:stCondLst>
                              <p:cond delay="10600"/>
                            </p:stCondLst>
                            <p:childTnLst>
                              <p:par>
                                <p:cTn id="28" presetID="10" presetClass="entr" presetSubtype="0" fill="hold" grpId="0" nodeType="after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3">
                    <a:lumMod val="60000"/>
                    <a:lumOff val="40000"/>
                  </a:schemeClr>
                </a:solidFill>
              </a:rPr>
              <a:t>Virtual mode of 8086</a:t>
            </a:r>
            <a:endParaRPr lang="en-US" b="1" dirty="0">
              <a:solidFill>
                <a:schemeClr val="accent3">
                  <a:lumMod val="60000"/>
                  <a:lumOff val="40000"/>
                </a:schemeClr>
              </a:solidFill>
            </a:endParaRPr>
          </a:p>
        </p:txBody>
      </p:sp>
      <p:sp>
        <p:nvSpPr>
          <p:cNvPr id="3" name="Content Placeholder 2"/>
          <p:cNvSpPr>
            <a:spLocks noGrp="1"/>
          </p:cNvSpPr>
          <p:nvPr>
            <p:ph idx="1"/>
          </p:nvPr>
        </p:nvSpPr>
        <p:spPr>
          <a:xfrm>
            <a:off x="457200" y="1447800"/>
            <a:ext cx="8229600" cy="4800600"/>
          </a:xfrm>
        </p:spPr>
        <p:txBody>
          <a:bodyPr>
            <a:normAutofit fontScale="85000" lnSpcReduction="10000"/>
          </a:bodyPr>
          <a:lstStyle/>
          <a:p>
            <a:pPr>
              <a:buNone/>
            </a:pPr>
            <a:endParaRPr lang="en-US" dirty="0" smtClean="0"/>
          </a:p>
          <a:p>
            <a:pPr algn="just"/>
            <a:r>
              <a:rPr lang="en-US" dirty="0" smtClean="0">
                <a:solidFill>
                  <a:schemeClr val="tx2">
                    <a:lumMod val="60000"/>
                    <a:lumOff val="40000"/>
                  </a:schemeClr>
                </a:solidFill>
              </a:rPr>
              <a:t>In virtual mode, 8086 can address 1Mbytes of physical memory that may be anywhere in the 4Gbytes address space of the protected mode of 80386.</a:t>
            </a:r>
          </a:p>
          <a:p>
            <a:pPr algn="just"/>
            <a:r>
              <a:rPr lang="en-US" dirty="0" smtClean="0">
                <a:solidFill>
                  <a:schemeClr val="tx2">
                    <a:lumMod val="60000"/>
                    <a:lumOff val="40000"/>
                  </a:schemeClr>
                </a:solidFill>
              </a:rPr>
              <a:t>Like 80386 real mode, the addresses in virtual 8086 mode lie within 1Mbytes of memory.</a:t>
            </a:r>
          </a:p>
          <a:p>
            <a:pPr algn="just"/>
            <a:r>
              <a:rPr lang="en-US" dirty="0" smtClean="0">
                <a:solidFill>
                  <a:schemeClr val="tx2">
                    <a:lumMod val="60000"/>
                    <a:lumOff val="40000"/>
                  </a:schemeClr>
                </a:solidFill>
              </a:rPr>
              <a:t>In virtual mode, the paging mechanism and protection capabilities are available at the service of the programmers.</a:t>
            </a:r>
          </a:p>
          <a:p>
            <a:pPr algn="just"/>
            <a:r>
              <a:rPr lang="en-US" dirty="0" smtClean="0">
                <a:solidFill>
                  <a:schemeClr val="tx2">
                    <a:lumMod val="60000"/>
                    <a:lumOff val="40000"/>
                  </a:schemeClr>
                </a:solidFill>
              </a:rPr>
              <a:t>The 80386 supports multiprogramming, hence more than one programmer may be use the CPU at a time.</a:t>
            </a:r>
          </a:p>
          <a:p>
            <a:endParaRPr lang="en-US" dirty="0">
              <a:solidFill>
                <a:srgbClr val="FFC000"/>
              </a:solidFill>
            </a:endParaRPr>
          </a:p>
        </p:txBody>
      </p:sp>
      <p:sp>
        <p:nvSpPr>
          <p:cNvPr id="4" name="Footer Placeholder 3"/>
          <p:cNvSpPr>
            <a:spLocks noGrp="1"/>
          </p:cNvSpPr>
          <p:nvPr>
            <p:ph type="ftr" sz="quarter" idx="11"/>
          </p:nvPr>
        </p:nvSpPr>
        <p:spPr/>
        <p:txBody>
          <a:bodyPr/>
          <a:lstStyle/>
          <a:p>
            <a:r>
              <a:rPr lang="it-IT" smtClean="0"/>
              <a:t>K VIJAYA VADHAN ASSOCIATE PROFESSOR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par>
                          <p:cTn id="11" fill="hold">
                            <p:stCondLst>
                              <p:cond delay="2600"/>
                            </p:stCondLst>
                            <p:childTnLst>
                              <p:par>
                                <p:cTn id="12" presetID="10" presetClass="entr" presetSubtype="0" fill="hold" grpId="0"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2000"/>
                                        <p:tgtEl>
                                          <p:spTgt spid="3">
                                            <p:txEl>
                                              <p:pRg st="1" end="1"/>
                                            </p:txEl>
                                          </p:spTgt>
                                        </p:tgtEl>
                                      </p:cBhvr>
                                    </p:animEffect>
                                  </p:childTnLst>
                                </p:cTn>
                              </p:par>
                            </p:childTnLst>
                          </p:cTn>
                        </p:par>
                        <p:par>
                          <p:cTn id="15" fill="hold">
                            <p:stCondLst>
                              <p:cond delay="4600"/>
                            </p:stCondLst>
                            <p:childTnLst>
                              <p:par>
                                <p:cTn id="16" presetID="10" presetClass="entr" presetSubtype="0" fill="hold" grpId="0"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2000"/>
                                        <p:tgtEl>
                                          <p:spTgt spid="3">
                                            <p:txEl>
                                              <p:pRg st="2" end="2"/>
                                            </p:txEl>
                                          </p:spTgt>
                                        </p:tgtEl>
                                      </p:cBhvr>
                                    </p:animEffect>
                                  </p:childTnLst>
                                </p:cTn>
                              </p:par>
                            </p:childTnLst>
                          </p:cTn>
                        </p:par>
                        <p:par>
                          <p:cTn id="19" fill="hold">
                            <p:stCondLst>
                              <p:cond delay="6600"/>
                            </p:stCondLst>
                            <p:childTnLst>
                              <p:par>
                                <p:cTn id="20" presetID="10" presetClass="entr" presetSubtype="0"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par>
                          <p:cTn id="23" fill="hold">
                            <p:stCondLst>
                              <p:cond delay="8600"/>
                            </p:stCondLst>
                            <p:childTnLst>
                              <p:par>
                                <p:cTn id="24" presetID="10" presetClass="entr" presetSubtype="0" fill="hold" grpId="0"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10"/>
          <p:cNvGrpSpPr>
            <a:grpSpLocks noGrp="1"/>
          </p:cNvGrpSpPr>
          <p:nvPr>
            <p:ph type="body" idx="1"/>
          </p:nvPr>
        </p:nvGrpSpPr>
        <p:grpSpPr bwMode="auto">
          <a:xfrm>
            <a:off x="381000" y="457200"/>
            <a:ext cx="1219200" cy="1905000"/>
            <a:chOff x="528" y="2064"/>
            <a:chExt cx="691" cy="1316"/>
          </a:xfrm>
        </p:grpSpPr>
        <p:sp>
          <p:nvSpPr>
            <p:cNvPr id="8" name="Rectangle 11"/>
            <p:cNvSpPr>
              <a:spLocks noChangeArrowheads="1"/>
            </p:cNvSpPr>
            <p:nvPr/>
          </p:nvSpPr>
          <p:spPr bwMode="auto">
            <a:xfrm>
              <a:off x="576" y="2064"/>
              <a:ext cx="576" cy="576"/>
            </a:xfrm>
            <a:prstGeom prst="rect">
              <a:avLst/>
            </a:prstGeom>
            <a:solidFill>
              <a:schemeClr val="accent1"/>
            </a:solidFill>
            <a:ln w="9525">
              <a:solidFill>
                <a:schemeClr val="tx1"/>
              </a:solidFill>
              <a:miter lim="800000"/>
              <a:headEnd/>
              <a:tailEnd/>
            </a:ln>
          </p:spPr>
          <p:txBody>
            <a:bodyPr wrap="none" anchor="ctr"/>
            <a:lstStyle/>
            <a:p>
              <a:pPr algn="ctr"/>
              <a:endParaRPr lang="en-US" sz="2800" i="1">
                <a:cs typeface="Arial" pitchFamily="34" charset="0"/>
              </a:endParaRPr>
            </a:p>
          </p:txBody>
        </p:sp>
        <p:sp>
          <p:nvSpPr>
            <p:cNvPr id="9" name="Text Box 12"/>
            <p:cNvSpPr txBox="1">
              <a:spLocks noChangeArrowheads="1"/>
            </p:cNvSpPr>
            <p:nvPr/>
          </p:nvSpPr>
          <p:spPr bwMode="auto">
            <a:xfrm>
              <a:off x="528" y="2784"/>
              <a:ext cx="691" cy="596"/>
            </a:xfrm>
            <a:prstGeom prst="rect">
              <a:avLst/>
            </a:prstGeom>
            <a:noFill/>
            <a:ln w="9525">
              <a:noFill/>
              <a:miter lim="800000"/>
              <a:headEnd/>
              <a:tailEnd/>
            </a:ln>
          </p:spPr>
          <p:txBody>
            <a:bodyPr/>
            <a:lstStyle/>
            <a:p>
              <a:pPr>
                <a:spcBef>
                  <a:spcPct val="50000"/>
                </a:spcBef>
              </a:pPr>
              <a:r>
                <a:rPr lang="en-US" sz="2800" i="1" dirty="0">
                  <a:cs typeface="Arial" pitchFamily="34" charset="0"/>
                </a:rPr>
                <a:t>8085</a:t>
              </a:r>
            </a:p>
          </p:txBody>
        </p:sp>
      </p:grpSp>
      <p:grpSp>
        <p:nvGrpSpPr>
          <p:cNvPr id="10" name="Group 2"/>
          <p:cNvGrpSpPr>
            <a:grpSpLocks noGrp="1"/>
          </p:cNvGrpSpPr>
          <p:nvPr>
            <p:ph type="body" sz="quarter" idx="3"/>
          </p:nvPr>
        </p:nvGrpSpPr>
        <p:grpSpPr bwMode="auto">
          <a:xfrm>
            <a:off x="2438400" y="304800"/>
            <a:ext cx="2136775" cy="3124200"/>
            <a:chOff x="1824" y="1776"/>
            <a:chExt cx="1152" cy="1872"/>
          </a:xfrm>
        </p:grpSpPr>
        <p:grpSp>
          <p:nvGrpSpPr>
            <p:cNvPr id="11" name="Group 3"/>
            <p:cNvGrpSpPr>
              <a:grpSpLocks/>
            </p:cNvGrpSpPr>
            <p:nvPr/>
          </p:nvGrpSpPr>
          <p:grpSpPr bwMode="auto">
            <a:xfrm>
              <a:off x="1824" y="1788"/>
              <a:ext cx="1152" cy="1860"/>
              <a:chOff x="1776" y="1788"/>
              <a:chExt cx="1152" cy="1860"/>
            </a:xfrm>
          </p:grpSpPr>
          <p:sp>
            <p:nvSpPr>
              <p:cNvPr id="16" name="Rectangle 4"/>
              <p:cNvSpPr>
                <a:spLocks noChangeArrowheads="1"/>
              </p:cNvSpPr>
              <p:nvPr/>
            </p:nvSpPr>
            <p:spPr bwMode="auto">
              <a:xfrm>
                <a:off x="1776" y="1788"/>
                <a:ext cx="1152" cy="1152"/>
              </a:xfrm>
              <a:prstGeom prst="rect">
                <a:avLst/>
              </a:prstGeom>
              <a:solidFill>
                <a:schemeClr val="accent1"/>
              </a:solidFill>
              <a:ln w="9525">
                <a:solidFill>
                  <a:schemeClr val="tx1"/>
                </a:solidFill>
                <a:miter lim="800000"/>
                <a:headEnd/>
                <a:tailEnd/>
              </a:ln>
            </p:spPr>
            <p:txBody>
              <a:bodyPr wrap="none"/>
              <a:lstStyle/>
              <a:p>
                <a:pPr algn="ctr"/>
                <a:endParaRPr lang="en-US" sz="2800" i="1">
                  <a:cs typeface="Arial" pitchFamily="34" charset="0"/>
                </a:endParaRPr>
              </a:p>
            </p:txBody>
          </p:sp>
          <p:sp>
            <p:nvSpPr>
              <p:cNvPr id="17" name="Text Box 5"/>
              <p:cNvSpPr txBox="1">
                <a:spLocks noChangeArrowheads="1"/>
              </p:cNvSpPr>
              <p:nvPr/>
            </p:nvSpPr>
            <p:spPr bwMode="auto">
              <a:xfrm>
                <a:off x="2045" y="3052"/>
                <a:ext cx="691" cy="596"/>
              </a:xfrm>
              <a:prstGeom prst="rect">
                <a:avLst/>
              </a:prstGeom>
              <a:noFill/>
              <a:ln w="9525">
                <a:noFill/>
                <a:miter lim="800000"/>
                <a:headEnd/>
                <a:tailEnd/>
              </a:ln>
            </p:spPr>
            <p:txBody>
              <a:bodyPr/>
              <a:lstStyle/>
              <a:p>
                <a:pPr>
                  <a:spcBef>
                    <a:spcPct val="50000"/>
                  </a:spcBef>
                </a:pPr>
                <a:r>
                  <a:rPr lang="en-US" sz="2800" i="1">
                    <a:cs typeface="Arial" pitchFamily="34" charset="0"/>
                  </a:rPr>
                  <a:t>8086</a:t>
                </a:r>
              </a:p>
            </p:txBody>
          </p:sp>
        </p:grpSp>
        <p:grpSp>
          <p:nvGrpSpPr>
            <p:cNvPr id="12" name="Group 6"/>
            <p:cNvGrpSpPr>
              <a:grpSpLocks/>
            </p:cNvGrpSpPr>
            <p:nvPr/>
          </p:nvGrpSpPr>
          <p:grpSpPr bwMode="auto">
            <a:xfrm>
              <a:off x="1824" y="1776"/>
              <a:ext cx="1104" cy="1152"/>
              <a:chOff x="1824" y="1776"/>
              <a:chExt cx="1104" cy="1152"/>
            </a:xfrm>
          </p:grpSpPr>
          <p:sp>
            <p:nvSpPr>
              <p:cNvPr id="13" name="Text Box 7"/>
              <p:cNvSpPr txBox="1">
                <a:spLocks noChangeArrowheads="1"/>
              </p:cNvSpPr>
              <p:nvPr/>
            </p:nvSpPr>
            <p:spPr bwMode="auto">
              <a:xfrm>
                <a:off x="1824" y="1824"/>
                <a:ext cx="427" cy="327"/>
              </a:xfrm>
              <a:prstGeom prst="rect">
                <a:avLst/>
              </a:prstGeom>
              <a:noFill/>
              <a:ln w="9525">
                <a:noFill/>
                <a:miter lim="800000"/>
                <a:headEnd/>
                <a:tailEnd/>
              </a:ln>
            </p:spPr>
            <p:txBody>
              <a:bodyPr wrap="none">
                <a:spAutoFit/>
              </a:bodyPr>
              <a:lstStyle/>
              <a:p>
                <a:r>
                  <a:rPr lang="en-US" sz="2800" i="1">
                    <a:cs typeface="Arial" pitchFamily="34" charset="0"/>
                  </a:rPr>
                  <a:t>EU</a:t>
                </a:r>
              </a:p>
            </p:txBody>
          </p:sp>
          <p:sp>
            <p:nvSpPr>
              <p:cNvPr id="14" name="Text Box 8"/>
              <p:cNvSpPr txBox="1">
                <a:spLocks noChangeArrowheads="1"/>
              </p:cNvSpPr>
              <p:nvPr/>
            </p:nvSpPr>
            <p:spPr bwMode="auto">
              <a:xfrm>
                <a:off x="2400" y="2553"/>
                <a:ext cx="528" cy="327"/>
              </a:xfrm>
              <a:prstGeom prst="rect">
                <a:avLst/>
              </a:prstGeom>
              <a:noFill/>
              <a:ln w="9525">
                <a:noFill/>
                <a:miter lim="800000"/>
                <a:headEnd/>
                <a:tailEnd/>
              </a:ln>
            </p:spPr>
            <p:txBody>
              <a:bodyPr/>
              <a:lstStyle/>
              <a:p>
                <a:pPr>
                  <a:spcBef>
                    <a:spcPct val="50000"/>
                  </a:spcBef>
                </a:pPr>
                <a:r>
                  <a:rPr lang="en-US" sz="2800" i="1" dirty="0">
                    <a:cs typeface="Arial" pitchFamily="34" charset="0"/>
                  </a:rPr>
                  <a:t>BIU</a:t>
                </a:r>
              </a:p>
            </p:txBody>
          </p:sp>
          <p:sp>
            <p:nvSpPr>
              <p:cNvPr id="15" name="Line 9"/>
              <p:cNvSpPr>
                <a:spLocks noChangeShapeType="1"/>
              </p:cNvSpPr>
              <p:nvPr/>
            </p:nvSpPr>
            <p:spPr bwMode="auto">
              <a:xfrm>
                <a:off x="2352" y="1776"/>
                <a:ext cx="0" cy="1152"/>
              </a:xfrm>
              <a:prstGeom prst="line">
                <a:avLst/>
              </a:prstGeom>
              <a:noFill/>
              <a:ln w="9525">
                <a:solidFill>
                  <a:schemeClr val="tx1"/>
                </a:solidFill>
                <a:round/>
                <a:headEnd/>
                <a:tailEnd/>
              </a:ln>
            </p:spPr>
            <p:txBody>
              <a:bodyPr/>
              <a:lstStyle/>
              <a:p>
                <a:endParaRPr lang="en-US"/>
              </a:p>
            </p:txBody>
          </p:sp>
        </p:grpSp>
      </p:grpSp>
      <p:grpSp>
        <p:nvGrpSpPr>
          <p:cNvPr id="18" name="Group 13"/>
          <p:cNvGrpSpPr>
            <a:grpSpLocks noGrp="1"/>
          </p:cNvGrpSpPr>
          <p:nvPr>
            <p:ph sz="quarter" idx="4"/>
          </p:nvPr>
        </p:nvGrpSpPr>
        <p:grpSpPr bwMode="auto">
          <a:xfrm>
            <a:off x="5334000" y="228600"/>
            <a:ext cx="3352800" cy="3352800"/>
            <a:chOff x="3888" y="1824"/>
            <a:chExt cx="1488" cy="1824"/>
          </a:xfrm>
        </p:grpSpPr>
        <p:grpSp>
          <p:nvGrpSpPr>
            <p:cNvPr id="19" name="Group 14"/>
            <p:cNvGrpSpPr>
              <a:grpSpLocks/>
            </p:cNvGrpSpPr>
            <p:nvPr/>
          </p:nvGrpSpPr>
          <p:grpSpPr bwMode="auto">
            <a:xfrm>
              <a:off x="3888" y="1824"/>
              <a:ext cx="1200" cy="1824"/>
              <a:chOff x="3888" y="1824"/>
              <a:chExt cx="1200" cy="1824"/>
            </a:xfrm>
          </p:grpSpPr>
          <p:sp>
            <p:nvSpPr>
              <p:cNvPr id="30" name="Rectangle 15"/>
              <p:cNvSpPr>
                <a:spLocks noChangeArrowheads="1"/>
              </p:cNvSpPr>
              <p:nvPr/>
            </p:nvSpPr>
            <p:spPr bwMode="auto">
              <a:xfrm>
                <a:off x="3888" y="1824"/>
                <a:ext cx="1200" cy="1152"/>
              </a:xfrm>
              <a:prstGeom prst="rect">
                <a:avLst/>
              </a:prstGeom>
              <a:solidFill>
                <a:schemeClr val="accent1"/>
              </a:solidFill>
              <a:ln w="9525">
                <a:solidFill>
                  <a:schemeClr val="tx1"/>
                </a:solidFill>
                <a:miter lim="800000"/>
                <a:headEnd/>
                <a:tailEnd/>
              </a:ln>
            </p:spPr>
            <p:txBody>
              <a:bodyPr wrap="none"/>
              <a:lstStyle/>
              <a:p>
                <a:pPr algn="ctr"/>
                <a:endParaRPr lang="en-US" sz="2800" i="1">
                  <a:cs typeface="Arial" pitchFamily="34" charset="0"/>
                </a:endParaRPr>
              </a:p>
            </p:txBody>
          </p:sp>
          <p:grpSp>
            <p:nvGrpSpPr>
              <p:cNvPr id="31" name="Group 16"/>
              <p:cNvGrpSpPr>
                <a:grpSpLocks/>
              </p:cNvGrpSpPr>
              <p:nvPr/>
            </p:nvGrpSpPr>
            <p:grpSpPr bwMode="auto">
              <a:xfrm>
                <a:off x="3936" y="1824"/>
                <a:ext cx="1104" cy="1824"/>
                <a:chOff x="3936" y="1824"/>
                <a:chExt cx="1104" cy="1824"/>
              </a:xfrm>
            </p:grpSpPr>
            <p:sp>
              <p:nvSpPr>
                <p:cNvPr id="32" name="Line 17"/>
                <p:cNvSpPr>
                  <a:spLocks noChangeShapeType="1"/>
                </p:cNvSpPr>
                <p:nvPr/>
              </p:nvSpPr>
              <p:spPr bwMode="auto">
                <a:xfrm>
                  <a:off x="4464" y="1824"/>
                  <a:ext cx="0" cy="1152"/>
                </a:xfrm>
                <a:prstGeom prst="line">
                  <a:avLst/>
                </a:prstGeom>
                <a:noFill/>
                <a:ln w="9525">
                  <a:solidFill>
                    <a:schemeClr val="tx1"/>
                  </a:solidFill>
                  <a:round/>
                  <a:headEnd/>
                  <a:tailEnd/>
                </a:ln>
              </p:spPr>
              <p:txBody>
                <a:bodyPr/>
                <a:lstStyle/>
                <a:p>
                  <a:endParaRPr lang="en-US"/>
                </a:p>
              </p:txBody>
            </p:sp>
            <p:sp>
              <p:nvSpPr>
                <p:cNvPr id="33" name="Text Box 18"/>
                <p:cNvSpPr txBox="1">
                  <a:spLocks noChangeArrowheads="1"/>
                </p:cNvSpPr>
                <p:nvPr/>
              </p:nvSpPr>
              <p:spPr bwMode="auto">
                <a:xfrm>
                  <a:off x="3936" y="1872"/>
                  <a:ext cx="427" cy="327"/>
                </a:xfrm>
                <a:prstGeom prst="rect">
                  <a:avLst/>
                </a:prstGeom>
                <a:noFill/>
                <a:ln w="9525">
                  <a:noFill/>
                  <a:miter lim="800000"/>
                  <a:headEnd/>
                  <a:tailEnd/>
                </a:ln>
              </p:spPr>
              <p:txBody>
                <a:bodyPr wrap="none">
                  <a:spAutoFit/>
                </a:bodyPr>
                <a:lstStyle/>
                <a:p>
                  <a:r>
                    <a:rPr lang="en-US" sz="2800" i="1">
                      <a:cs typeface="Arial" pitchFamily="34" charset="0"/>
                    </a:rPr>
                    <a:t>EU</a:t>
                  </a:r>
                </a:p>
              </p:txBody>
            </p:sp>
            <p:sp>
              <p:nvSpPr>
                <p:cNvPr id="34" name="Text Box 19"/>
                <p:cNvSpPr txBox="1">
                  <a:spLocks noChangeArrowheads="1"/>
                </p:cNvSpPr>
                <p:nvPr/>
              </p:nvSpPr>
              <p:spPr bwMode="auto">
                <a:xfrm>
                  <a:off x="4512" y="2697"/>
                  <a:ext cx="528" cy="327"/>
                </a:xfrm>
                <a:prstGeom prst="rect">
                  <a:avLst/>
                </a:prstGeom>
                <a:noFill/>
                <a:ln w="9525">
                  <a:noFill/>
                  <a:miter lim="800000"/>
                  <a:headEnd/>
                  <a:tailEnd/>
                </a:ln>
              </p:spPr>
              <p:txBody>
                <a:bodyPr/>
                <a:lstStyle/>
                <a:p>
                  <a:pPr>
                    <a:spcBef>
                      <a:spcPct val="50000"/>
                    </a:spcBef>
                  </a:pPr>
                  <a:r>
                    <a:rPr lang="en-US" sz="2800" i="1">
                      <a:cs typeface="Arial" pitchFamily="34" charset="0"/>
                    </a:rPr>
                    <a:t>BIU</a:t>
                  </a:r>
                </a:p>
              </p:txBody>
            </p:sp>
            <p:sp>
              <p:nvSpPr>
                <p:cNvPr id="35" name="Text Box 20"/>
                <p:cNvSpPr txBox="1">
                  <a:spLocks noChangeArrowheads="1"/>
                </p:cNvSpPr>
                <p:nvPr/>
              </p:nvSpPr>
              <p:spPr bwMode="auto">
                <a:xfrm>
                  <a:off x="4176" y="3052"/>
                  <a:ext cx="806" cy="596"/>
                </a:xfrm>
                <a:prstGeom prst="rect">
                  <a:avLst/>
                </a:prstGeom>
                <a:noFill/>
                <a:ln w="9525">
                  <a:noFill/>
                  <a:miter lim="800000"/>
                  <a:headEnd/>
                  <a:tailEnd/>
                </a:ln>
              </p:spPr>
              <p:txBody>
                <a:bodyPr/>
                <a:lstStyle/>
                <a:p>
                  <a:pPr>
                    <a:spcBef>
                      <a:spcPct val="50000"/>
                    </a:spcBef>
                  </a:pPr>
                  <a:r>
                    <a:rPr lang="en-US" sz="2800" i="1" dirty="0">
                      <a:cs typeface="Arial" pitchFamily="34" charset="0"/>
                    </a:rPr>
                    <a:t>80286</a:t>
                  </a:r>
                </a:p>
              </p:txBody>
            </p:sp>
          </p:grpSp>
        </p:grpSp>
        <p:grpSp>
          <p:nvGrpSpPr>
            <p:cNvPr id="20" name="Group 21"/>
            <p:cNvGrpSpPr>
              <a:grpSpLocks/>
            </p:cNvGrpSpPr>
            <p:nvPr/>
          </p:nvGrpSpPr>
          <p:grpSpPr bwMode="auto">
            <a:xfrm>
              <a:off x="3888" y="1872"/>
              <a:ext cx="1488" cy="1047"/>
              <a:chOff x="3888" y="1872"/>
              <a:chExt cx="1488" cy="1047"/>
            </a:xfrm>
          </p:grpSpPr>
          <p:sp>
            <p:nvSpPr>
              <p:cNvPr id="21" name="Text Box 22"/>
              <p:cNvSpPr txBox="1">
                <a:spLocks noChangeArrowheads="1"/>
              </p:cNvSpPr>
              <p:nvPr/>
            </p:nvSpPr>
            <p:spPr bwMode="auto">
              <a:xfrm>
                <a:off x="3984" y="2592"/>
                <a:ext cx="576" cy="327"/>
              </a:xfrm>
              <a:prstGeom prst="rect">
                <a:avLst/>
              </a:prstGeom>
              <a:noFill/>
              <a:ln w="9525">
                <a:noFill/>
                <a:miter lim="800000"/>
                <a:headEnd/>
                <a:tailEnd/>
              </a:ln>
            </p:spPr>
            <p:txBody>
              <a:bodyPr>
                <a:spAutoFit/>
              </a:bodyPr>
              <a:lstStyle/>
              <a:p>
                <a:pPr>
                  <a:spcBef>
                    <a:spcPct val="50000"/>
                  </a:spcBef>
                </a:pPr>
                <a:r>
                  <a:rPr lang="en-US" sz="2800" i="1">
                    <a:cs typeface="Arial" pitchFamily="34" charset="0"/>
                  </a:rPr>
                  <a:t>IU</a:t>
                </a:r>
              </a:p>
            </p:txBody>
          </p:sp>
          <p:sp>
            <p:nvSpPr>
              <p:cNvPr id="22" name="Text Box 23"/>
              <p:cNvSpPr txBox="1">
                <a:spLocks noChangeArrowheads="1"/>
              </p:cNvSpPr>
              <p:nvPr/>
            </p:nvSpPr>
            <p:spPr bwMode="auto">
              <a:xfrm>
                <a:off x="4512" y="1872"/>
                <a:ext cx="576" cy="327"/>
              </a:xfrm>
              <a:prstGeom prst="rect">
                <a:avLst/>
              </a:prstGeom>
              <a:noFill/>
              <a:ln w="9525">
                <a:noFill/>
                <a:miter lim="800000"/>
                <a:headEnd/>
                <a:tailEnd/>
              </a:ln>
            </p:spPr>
            <p:txBody>
              <a:bodyPr>
                <a:spAutoFit/>
              </a:bodyPr>
              <a:lstStyle/>
              <a:p>
                <a:pPr>
                  <a:spcBef>
                    <a:spcPct val="50000"/>
                  </a:spcBef>
                </a:pPr>
                <a:r>
                  <a:rPr lang="en-US" sz="2800" i="1">
                    <a:cs typeface="Arial" pitchFamily="34" charset="0"/>
                  </a:rPr>
                  <a:t>AU</a:t>
                </a:r>
              </a:p>
            </p:txBody>
          </p:sp>
          <p:grpSp>
            <p:nvGrpSpPr>
              <p:cNvPr id="23" name="Group 24"/>
              <p:cNvGrpSpPr>
                <a:grpSpLocks/>
              </p:cNvGrpSpPr>
              <p:nvPr/>
            </p:nvGrpSpPr>
            <p:grpSpPr bwMode="auto">
              <a:xfrm>
                <a:off x="3888" y="2064"/>
                <a:ext cx="1488" cy="720"/>
                <a:chOff x="3888" y="2064"/>
                <a:chExt cx="1488" cy="720"/>
              </a:xfrm>
            </p:grpSpPr>
            <p:sp>
              <p:nvSpPr>
                <p:cNvPr id="24" name="AutoShape 25"/>
                <p:cNvSpPr>
                  <a:spLocks noChangeArrowheads="1"/>
                </p:cNvSpPr>
                <p:nvPr/>
              </p:nvSpPr>
              <p:spPr bwMode="auto">
                <a:xfrm>
                  <a:off x="4032" y="2301"/>
                  <a:ext cx="230" cy="230"/>
                </a:xfrm>
                <a:prstGeom prst="up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pPr algn="ctr"/>
                  <a:endParaRPr lang="en-US" sz="2800" i="1">
                    <a:cs typeface="Arial" pitchFamily="34" charset="0"/>
                  </a:endParaRPr>
                </a:p>
              </p:txBody>
            </p:sp>
            <p:sp>
              <p:nvSpPr>
                <p:cNvPr id="25" name="AutoShape 26"/>
                <p:cNvSpPr>
                  <a:spLocks noChangeArrowheads="1"/>
                </p:cNvSpPr>
                <p:nvPr/>
              </p:nvSpPr>
              <p:spPr bwMode="auto">
                <a:xfrm>
                  <a:off x="4320" y="2064"/>
                  <a:ext cx="230" cy="23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
              <p:nvSpPr>
                <p:cNvPr id="26" name="AutoShape 27"/>
                <p:cNvSpPr>
                  <a:spLocks noChangeArrowheads="1"/>
                </p:cNvSpPr>
                <p:nvPr/>
              </p:nvSpPr>
              <p:spPr bwMode="auto">
                <a:xfrm rot="10800000">
                  <a:off x="4368" y="2554"/>
                  <a:ext cx="230" cy="23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
              <p:nvSpPr>
                <p:cNvPr id="27" name="AutoShape 28"/>
                <p:cNvSpPr>
                  <a:spLocks noChangeArrowheads="1"/>
                </p:cNvSpPr>
                <p:nvPr/>
              </p:nvSpPr>
              <p:spPr bwMode="auto">
                <a:xfrm rot="10800000">
                  <a:off x="4656" y="2256"/>
                  <a:ext cx="230" cy="230"/>
                </a:xfrm>
                <a:prstGeom prst="upArrow">
                  <a:avLst>
                    <a:gd name="adj1" fmla="val 50000"/>
                    <a:gd name="adj2" fmla="val 25000"/>
                  </a:avLst>
                </a:prstGeom>
                <a:solidFill>
                  <a:schemeClr val="accent1"/>
                </a:solidFill>
                <a:ln w="9525">
                  <a:solidFill>
                    <a:schemeClr val="tx1"/>
                  </a:solidFill>
                  <a:miter lim="800000"/>
                  <a:headEnd/>
                  <a:tailEnd/>
                </a:ln>
              </p:spPr>
              <p:txBody>
                <a:bodyPr rot="10800000" vert="eaVert" wrap="none" anchor="ctr"/>
                <a:lstStyle/>
                <a:p>
                  <a:pPr algn="ctr"/>
                  <a:endParaRPr lang="en-US" sz="2800" i="1">
                    <a:cs typeface="Arial" pitchFamily="34" charset="0"/>
                  </a:endParaRPr>
                </a:p>
              </p:txBody>
            </p:sp>
            <p:sp>
              <p:nvSpPr>
                <p:cNvPr id="28" name="AutoShape 29"/>
                <p:cNvSpPr>
                  <a:spLocks noChangeArrowheads="1"/>
                </p:cNvSpPr>
                <p:nvPr/>
              </p:nvSpPr>
              <p:spPr bwMode="auto">
                <a:xfrm>
                  <a:off x="5088" y="2496"/>
                  <a:ext cx="288" cy="288"/>
                </a:xfrm>
                <a:prstGeom prst="leftRightArrow">
                  <a:avLst>
                    <a:gd name="adj1" fmla="val 50000"/>
                    <a:gd name="adj2" fmla="val 20000"/>
                  </a:avLst>
                </a:prstGeom>
                <a:solidFill>
                  <a:schemeClr val="accent1"/>
                </a:solidFill>
                <a:ln w="9525">
                  <a:solidFill>
                    <a:schemeClr val="tx1"/>
                  </a:solidFill>
                  <a:miter lim="800000"/>
                  <a:headEnd/>
                  <a:tailEnd/>
                </a:ln>
              </p:spPr>
              <p:txBody>
                <a:bodyPr wrap="none" anchor="ctr"/>
                <a:lstStyle/>
                <a:p>
                  <a:endParaRPr lang="en-US"/>
                </a:p>
              </p:txBody>
            </p:sp>
            <p:sp>
              <p:nvSpPr>
                <p:cNvPr id="29" name="Line 30"/>
                <p:cNvSpPr>
                  <a:spLocks noChangeShapeType="1"/>
                </p:cNvSpPr>
                <p:nvPr/>
              </p:nvSpPr>
              <p:spPr bwMode="auto">
                <a:xfrm>
                  <a:off x="3888" y="2400"/>
                  <a:ext cx="1200" cy="0"/>
                </a:xfrm>
                <a:prstGeom prst="line">
                  <a:avLst/>
                </a:prstGeom>
                <a:noFill/>
                <a:ln w="9525">
                  <a:solidFill>
                    <a:schemeClr val="tx1"/>
                  </a:solidFill>
                  <a:round/>
                  <a:headEnd/>
                  <a:tailEnd/>
                </a:ln>
              </p:spPr>
              <p:txBody>
                <a:bodyPr/>
                <a:lstStyle/>
                <a:p>
                  <a:endParaRPr lang="en-US"/>
                </a:p>
              </p:txBody>
            </p:sp>
          </p:grpSp>
        </p:grpSp>
      </p:grpSp>
      <p:grpSp>
        <p:nvGrpSpPr>
          <p:cNvPr id="36" name="Group 62"/>
          <p:cNvGrpSpPr>
            <a:grpSpLocks noGrp="1"/>
          </p:cNvGrpSpPr>
          <p:nvPr>
            <p:ph sz="half" idx="2"/>
          </p:nvPr>
        </p:nvGrpSpPr>
        <p:grpSpPr bwMode="auto">
          <a:xfrm>
            <a:off x="1447800" y="3124200"/>
            <a:ext cx="6553200" cy="4724400"/>
            <a:chOff x="528" y="1728"/>
            <a:chExt cx="5013" cy="3408"/>
          </a:xfrm>
        </p:grpSpPr>
        <p:grpSp>
          <p:nvGrpSpPr>
            <p:cNvPr id="37" name="Group 61"/>
            <p:cNvGrpSpPr>
              <a:grpSpLocks/>
            </p:cNvGrpSpPr>
            <p:nvPr/>
          </p:nvGrpSpPr>
          <p:grpSpPr bwMode="auto">
            <a:xfrm>
              <a:off x="528" y="1728"/>
              <a:ext cx="4043" cy="3408"/>
              <a:chOff x="528" y="1728"/>
              <a:chExt cx="4043" cy="3408"/>
            </a:xfrm>
          </p:grpSpPr>
          <p:grpSp>
            <p:nvGrpSpPr>
              <p:cNvPr id="45" name="Group 32"/>
              <p:cNvGrpSpPr>
                <a:grpSpLocks/>
              </p:cNvGrpSpPr>
              <p:nvPr/>
            </p:nvGrpSpPr>
            <p:grpSpPr bwMode="auto">
              <a:xfrm>
                <a:off x="528" y="1728"/>
                <a:ext cx="4043" cy="3408"/>
                <a:chOff x="3888" y="1824"/>
                <a:chExt cx="1200" cy="1824"/>
              </a:xfrm>
            </p:grpSpPr>
            <p:sp>
              <p:nvSpPr>
                <p:cNvPr id="48" name="Rectangle 33"/>
                <p:cNvSpPr>
                  <a:spLocks noChangeArrowheads="1"/>
                </p:cNvSpPr>
                <p:nvPr/>
              </p:nvSpPr>
              <p:spPr bwMode="auto">
                <a:xfrm>
                  <a:off x="3888" y="1824"/>
                  <a:ext cx="1200" cy="1152"/>
                </a:xfrm>
                <a:prstGeom prst="rect">
                  <a:avLst/>
                </a:prstGeom>
                <a:solidFill>
                  <a:schemeClr val="accent1"/>
                </a:solidFill>
                <a:ln w="9525">
                  <a:solidFill>
                    <a:schemeClr val="tx1"/>
                  </a:solidFill>
                  <a:miter lim="800000"/>
                  <a:headEnd/>
                  <a:tailEnd/>
                </a:ln>
              </p:spPr>
              <p:txBody>
                <a:bodyPr wrap="none"/>
                <a:lstStyle/>
                <a:p>
                  <a:pPr algn="ctr"/>
                  <a:endParaRPr lang="en-US" sz="2800" i="1">
                    <a:cs typeface="Arial" pitchFamily="34" charset="0"/>
                  </a:endParaRPr>
                </a:p>
              </p:txBody>
            </p:sp>
            <p:grpSp>
              <p:nvGrpSpPr>
                <p:cNvPr id="49" name="Group 34"/>
                <p:cNvGrpSpPr>
                  <a:grpSpLocks/>
                </p:cNvGrpSpPr>
                <p:nvPr/>
              </p:nvGrpSpPr>
              <p:grpSpPr bwMode="auto">
                <a:xfrm>
                  <a:off x="3936" y="1824"/>
                  <a:ext cx="1104" cy="1824"/>
                  <a:chOff x="3936" y="1824"/>
                  <a:chExt cx="1104" cy="1824"/>
                </a:xfrm>
              </p:grpSpPr>
              <p:sp>
                <p:nvSpPr>
                  <p:cNvPr id="50" name="Line 35"/>
                  <p:cNvSpPr>
                    <a:spLocks noChangeShapeType="1"/>
                  </p:cNvSpPr>
                  <p:nvPr/>
                </p:nvSpPr>
                <p:spPr bwMode="auto">
                  <a:xfrm>
                    <a:off x="4464" y="1824"/>
                    <a:ext cx="0" cy="1152"/>
                  </a:xfrm>
                  <a:prstGeom prst="line">
                    <a:avLst/>
                  </a:prstGeom>
                  <a:noFill/>
                  <a:ln w="9525">
                    <a:solidFill>
                      <a:schemeClr val="tx1"/>
                    </a:solidFill>
                    <a:round/>
                    <a:headEnd/>
                    <a:tailEnd/>
                  </a:ln>
                </p:spPr>
                <p:txBody>
                  <a:bodyPr/>
                  <a:lstStyle/>
                  <a:p>
                    <a:endParaRPr lang="en-US"/>
                  </a:p>
                </p:txBody>
              </p:sp>
              <p:sp>
                <p:nvSpPr>
                  <p:cNvPr id="51" name="Text Box 36"/>
                  <p:cNvSpPr txBox="1">
                    <a:spLocks noChangeArrowheads="1"/>
                  </p:cNvSpPr>
                  <p:nvPr/>
                </p:nvSpPr>
                <p:spPr bwMode="auto">
                  <a:xfrm>
                    <a:off x="3936" y="1872"/>
                    <a:ext cx="134" cy="202"/>
                  </a:xfrm>
                  <a:prstGeom prst="rect">
                    <a:avLst/>
                  </a:prstGeom>
                  <a:noFill/>
                  <a:ln w="9525">
                    <a:noFill/>
                    <a:miter lim="800000"/>
                    <a:headEnd/>
                    <a:tailEnd/>
                  </a:ln>
                </p:spPr>
                <p:txBody>
                  <a:bodyPr wrap="none">
                    <a:spAutoFit/>
                  </a:bodyPr>
                  <a:lstStyle/>
                  <a:p>
                    <a:r>
                      <a:rPr lang="en-US" sz="2800" i="1">
                        <a:cs typeface="Arial" pitchFamily="34" charset="0"/>
                      </a:rPr>
                      <a:t>EU</a:t>
                    </a:r>
                  </a:p>
                </p:txBody>
              </p:sp>
              <p:sp>
                <p:nvSpPr>
                  <p:cNvPr id="52" name="Text Box 37"/>
                  <p:cNvSpPr txBox="1">
                    <a:spLocks noChangeArrowheads="1"/>
                  </p:cNvSpPr>
                  <p:nvPr/>
                </p:nvSpPr>
                <p:spPr bwMode="auto">
                  <a:xfrm>
                    <a:off x="4512" y="2697"/>
                    <a:ext cx="528" cy="327"/>
                  </a:xfrm>
                  <a:prstGeom prst="rect">
                    <a:avLst/>
                  </a:prstGeom>
                  <a:noFill/>
                  <a:ln w="9525">
                    <a:noFill/>
                    <a:miter lim="800000"/>
                    <a:headEnd/>
                    <a:tailEnd/>
                  </a:ln>
                </p:spPr>
                <p:txBody>
                  <a:bodyPr/>
                  <a:lstStyle/>
                  <a:p>
                    <a:pPr>
                      <a:spcBef>
                        <a:spcPct val="50000"/>
                      </a:spcBef>
                    </a:pPr>
                    <a:r>
                      <a:rPr lang="en-US" sz="2800" i="1">
                        <a:cs typeface="Arial" pitchFamily="34" charset="0"/>
                      </a:rPr>
                      <a:t>BIU</a:t>
                    </a:r>
                  </a:p>
                </p:txBody>
              </p:sp>
              <p:sp>
                <p:nvSpPr>
                  <p:cNvPr id="53" name="Text Box 38"/>
                  <p:cNvSpPr txBox="1">
                    <a:spLocks noChangeArrowheads="1"/>
                  </p:cNvSpPr>
                  <p:nvPr/>
                </p:nvSpPr>
                <p:spPr bwMode="auto">
                  <a:xfrm>
                    <a:off x="4176" y="3052"/>
                    <a:ext cx="806" cy="596"/>
                  </a:xfrm>
                  <a:prstGeom prst="rect">
                    <a:avLst/>
                  </a:prstGeom>
                  <a:noFill/>
                  <a:ln w="9525">
                    <a:noFill/>
                    <a:miter lim="800000"/>
                    <a:headEnd/>
                    <a:tailEnd/>
                  </a:ln>
                </p:spPr>
                <p:txBody>
                  <a:bodyPr/>
                  <a:lstStyle/>
                  <a:p>
                    <a:pPr>
                      <a:spcBef>
                        <a:spcPct val="50000"/>
                      </a:spcBef>
                    </a:pPr>
                    <a:r>
                      <a:rPr lang="en-US" sz="2800" i="1">
                        <a:cs typeface="Arial" pitchFamily="34" charset="0"/>
                      </a:rPr>
                      <a:t>80386</a:t>
                    </a:r>
                  </a:p>
                </p:txBody>
              </p:sp>
            </p:grpSp>
          </p:grpSp>
          <p:sp>
            <p:nvSpPr>
              <p:cNvPr id="46" name="Text Box 40"/>
              <p:cNvSpPr txBox="1">
                <a:spLocks noChangeArrowheads="1"/>
              </p:cNvSpPr>
              <p:nvPr/>
            </p:nvSpPr>
            <p:spPr bwMode="auto">
              <a:xfrm>
                <a:off x="851" y="3162"/>
                <a:ext cx="445" cy="377"/>
              </a:xfrm>
              <a:prstGeom prst="rect">
                <a:avLst/>
              </a:prstGeom>
              <a:noFill/>
              <a:ln w="9525">
                <a:noFill/>
                <a:miter lim="800000"/>
                <a:headEnd/>
                <a:tailEnd/>
              </a:ln>
            </p:spPr>
            <p:txBody>
              <a:bodyPr>
                <a:spAutoFit/>
              </a:bodyPr>
              <a:lstStyle/>
              <a:p>
                <a:pPr>
                  <a:spcBef>
                    <a:spcPct val="50000"/>
                  </a:spcBef>
                </a:pPr>
                <a:r>
                  <a:rPr lang="en-US" sz="2800" i="1" strike="sngStrike" dirty="0">
                    <a:cs typeface="Arial" pitchFamily="34" charset="0"/>
                  </a:rPr>
                  <a:t>IU</a:t>
                </a:r>
              </a:p>
            </p:txBody>
          </p:sp>
          <p:sp>
            <p:nvSpPr>
              <p:cNvPr id="47" name="Rectangle 56"/>
              <p:cNvSpPr>
                <a:spLocks noChangeArrowheads="1"/>
              </p:cNvSpPr>
              <p:nvPr/>
            </p:nvSpPr>
            <p:spPr bwMode="auto">
              <a:xfrm>
                <a:off x="4032" y="2400"/>
                <a:ext cx="432" cy="288"/>
              </a:xfrm>
              <a:prstGeom prst="rect">
                <a:avLst/>
              </a:prstGeom>
              <a:solidFill>
                <a:schemeClr val="accent1"/>
              </a:solidFill>
              <a:ln w="9525">
                <a:noFill/>
                <a:miter lim="800000"/>
                <a:headEnd/>
                <a:tailEnd/>
              </a:ln>
            </p:spPr>
            <p:txBody>
              <a:bodyPr wrap="none" anchor="ctr"/>
              <a:lstStyle/>
              <a:p>
                <a:pPr algn="ctr"/>
                <a:r>
                  <a:rPr lang="en-US" sz="2800" strike="sngStrike" dirty="0"/>
                  <a:t>AU</a:t>
                </a:r>
              </a:p>
            </p:txBody>
          </p:sp>
        </p:grpSp>
        <p:grpSp>
          <p:nvGrpSpPr>
            <p:cNvPr id="38" name="Group 42"/>
            <p:cNvGrpSpPr>
              <a:grpSpLocks/>
            </p:cNvGrpSpPr>
            <p:nvPr/>
          </p:nvGrpSpPr>
          <p:grpSpPr bwMode="auto">
            <a:xfrm>
              <a:off x="528" y="2174"/>
              <a:ext cx="5013" cy="1343"/>
              <a:chOff x="3888" y="2064"/>
              <a:chExt cx="1488" cy="720"/>
            </a:xfrm>
          </p:grpSpPr>
          <p:sp>
            <p:nvSpPr>
              <p:cNvPr id="39" name="AutoShape 43"/>
              <p:cNvSpPr>
                <a:spLocks noChangeArrowheads="1"/>
              </p:cNvSpPr>
              <p:nvPr/>
            </p:nvSpPr>
            <p:spPr bwMode="auto">
              <a:xfrm>
                <a:off x="4032" y="2301"/>
                <a:ext cx="230" cy="230"/>
              </a:xfrm>
              <a:prstGeom prst="up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pPr algn="ctr"/>
                <a:endParaRPr lang="en-US" sz="2800" i="1">
                  <a:cs typeface="Arial" pitchFamily="34" charset="0"/>
                </a:endParaRPr>
              </a:p>
            </p:txBody>
          </p:sp>
          <p:sp>
            <p:nvSpPr>
              <p:cNvPr id="40" name="AutoShape 44"/>
              <p:cNvSpPr>
                <a:spLocks noChangeArrowheads="1"/>
              </p:cNvSpPr>
              <p:nvPr/>
            </p:nvSpPr>
            <p:spPr bwMode="auto">
              <a:xfrm>
                <a:off x="4320" y="2064"/>
                <a:ext cx="230" cy="23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
            <p:nvSpPr>
              <p:cNvPr id="41" name="AutoShape 45"/>
              <p:cNvSpPr>
                <a:spLocks noChangeArrowheads="1"/>
              </p:cNvSpPr>
              <p:nvPr/>
            </p:nvSpPr>
            <p:spPr bwMode="auto">
              <a:xfrm rot="10800000">
                <a:off x="4368" y="2554"/>
                <a:ext cx="230" cy="23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
            <p:nvSpPr>
              <p:cNvPr id="42" name="AutoShape 46"/>
              <p:cNvSpPr>
                <a:spLocks noChangeArrowheads="1"/>
              </p:cNvSpPr>
              <p:nvPr/>
            </p:nvSpPr>
            <p:spPr bwMode="auto">
              <a:xfrm rot="10800000">
                <a:off x="4656" y="2256"/>
                <a:ext cx="230" cy="230"/>
              </a:xfrm>
              <a:prstGeom prst="upArrow">
                <a:avLst>
                  <a:gd name="adj1" fmla="val 50000"/>
                  <a:gd name="adj2" fmla="val 25000"/>
                </a:avLst>
              </a:prstGeom>
              <a:solidFill>
                <a:schemeClr val="accent1"/>
              </a:solidFill>
              <a:ln w="9525">
                <a:solidFill>
                  <a:schemeClr val="tx1"/>
                </a:solidFill>
                <a:miter lim="800000"/>
                <a:headEnd/>
                <a:tailEnd/>
              </a:ln>
            </p:spPr>
            <p:txBody>
              <a:bodyPr rot="10800000" vert="eaVert" wrap="none" anchor="ctr"/>
              <a:lstStyle/>
              <a:p>
                <a:pPr algn="ctr"/>
                <a:endParaRPr lang="en-US" sz="2800" i="1">
                  <a:cs typeface="Arial" pitchFamily="34" charset="0"/>
                </a:endParaRPr>
              </a:p>
            </p:txBody>
          </p:sp>
          <p:sp>
            <p:nvSpPr>
              <p:cNvPr id="43" name="AutoShape 47"/>
              <p:cNvSpPr>
                <a:spLocks noChangeArrowheads="1"/>
              </p:cNvSpPr>
              <p:nvPr/>
            </p:nvSpPr>
            <p:spPr bwMode="auto">
              <a:xfrm>
                <a:off x="5088" y="2496"/>
                <a:ext cx="288" cy="288"/>
              </a:xfrm>
              <a:prstGeom prst="leftRightArrow">
                <a:avLst>
                  <a:gd name="adj1" fmla="val 50000"/>
                  <a:gd name="adj2" fmla="val 20000"/>
                </a:avLst>
              </a:prstGeom>
              <a:solidFill>
                <a:schemeClr val="accent1"/>
              </a:solidFill>
              <a:ln w="9525">
                <a:solidFill>
                  <a:schemeClr val="tx1"/>
                </a:solidFill>
                <a:miter lim="800000"/>
                <a:headEnd/>
                <a:tailEnd/>
              </a:ln>
            </p:spPr>
            <p:txBody>
              <a:bodyPr wrap="none" anchor="ctr"/>
              <a:lstStyle/>
              <a:p>
                <a:endParaRPr lang="en-US"/>
              </a:p>
            </p:txBody>
          </p:sp>
          <p:sp>
            <p:nvSpPr>
              <p:cNvPr id="44" name="Line 48"/>
              <p:cNvSpPr>
                <a:spLocks noChangeShapeType="1"/>
              </p:cNvSpPr>
              <p:nvPr/>
            </p:nvSpPr>
            <p:spPr bwMode="auto">
              <a:xfrm>
                <a:off x="3888" y="2400"/>
                <a:ext cx="1200" cy="0"/>
              </a:xfrm>
              <a:prstGeom prst="line">
                <a:avLst/>
              </a:prstGeom>
              <a:noFill/>
              <a:ln w="9525">
                <a:solidFill>
                  <a:schemeClr val="tx1"/>
                </a:solidFill>
                <a:round/>
                <a:headEnd/>
                <a:tailEnd/>
              </a:ln>
            </p:spPr>
            <p:txBody>
              <a:bodyPr/>
              <a:lstStyle/>
              <a:p>
                <a:endParaRPr lang="en-US"/>
              </a:p>
            </p:txBody>
          </p:sp>
        </p:grpSp>
      </p:grpSp>
      <p:sp>
        <p:nvSpPr>
          <p:cNvPr id="54" name="Footer Placeholder 53"/>
          <p:cNvSpPr>
            <a:spLocks noGrp="1"/>
          </p:cNvSpPr>
          <p:nvPr>
            <p:ph type="ftr" sz="quarter" idx="11"/>
          </p:nvPr>
        </p:nvSpPr>
        <p:spPr/>
        <p:txBody>
          <a:bodyPr/>
          <a:lstStyle/>
          <a:p>
            <a:r>
              <a:rPr lang="it-IT" smtClean="0"/>
              <a:t>K VIJAYA VADHAN ASSOCIATE PROFESSOR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heckerboard(across)">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checkerboard(across)">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checkerboard(across)">
                                      <p:cBhvr>
                                        <p:cTn id="2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preferRelativeResize="0">
            <a:picLocks noGrp="1" noChangeArrowheads="1"/>
          </p:cNvPicPr>
          <p:nvPr>
            <p:ph idx="1"/>
          </p:nvPr>
        </p:nvPicPr>
        <p:blipFill>
          <a:blip r:embed="rId2"/>
          <a:srcRect l="1595" t="15627" r="21097" b="14377"/>
          <a:stretch>
            <a:fillRect/>
          </a:stretch>
        </p:blipFill>
        <p:spPr bwMode="auto">
          <a:xfrm>
            <a:off x="0" y="0"/>
            <a:ext cx="9144000" cy="6858000"/>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r>
              <a:rPr lang="it-IT" smtClean="0"/>
              <a:t>K VIJAYA VADHAN ASSOCIATE PROFESSOR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a:bodyPr>
          <a:lstStyle/>
          <a:p>
            <a:pPr>
              <a:buNone/>
            </a:pPr>
            <a:r>
              <a:rPr lang="en-US" sz="2400" b="1" dirty="0" smtClean="0">
                <a:solidFill>
                  <a:schemeClr val="tx2">
                    <a:lumMod val="60000"/>
                    <a:lumOff val="40000"/>
                  </a:schemeClr>
                </a:solidFill>
              </a:rPr>
              <a:t>1. Central processing unit</a:t>
            </a:r>
            <a:endParaRPr lang="en-US" sz="2400" dirty="0" smtClean="0">
              <a:solidFill>
                <a:schemeClr val="tx2">
                  <a:lumMod val="60000"/>
                  <a:lumOff val="40000"/>
                </a:schemeClr>
              </a:solidFill>
            </a:endParaRPr>
          </a:p>
          <a:p>
            <a:pPr>
              <a:buNone/>
            </a:pPr>
            <a:r>
              <a:rPr lang="en-US" sz="2400" dirty="0" smtClean="0">
                <a:solidFill>
                  <a:schemeClr val="accent6">
                    <a:lumMod val="75000"/>
                  </a:schemeClr>
                </a:solidFill>
              </a:rPr>
              <a:t>        </a:t>
            </a:r>
            <a:r>
              <a:rPr lang="en-US" sz="2400" dirty="0" smtClean="0">
                <a:solidFill>
                  <a:schemeClr val="tx2">
                    <a:lumMod val="60000"/>
                    <a:lumOff val="40000"/>
                  </a:schemeClr>
                </a:solidFill>
              </a:rPr>
              <a:t>It is further divided into two parts. Those are</a:t>
            </a:r>
          </a:p>
          <a:p>
            <a:pPr>
              <a:buNone/>
            </a:pPr>
            <a:r>
              <a:rPr lang="en-US" sz="2400" dirty="0" smtClean="0">
                <a:solidFill>
                  <a:schemeClr val="tx2">
                    <a:lumMod val="60000"/>
                    <a:lumOff val="40000"/>
                  </a:schemeClr>
                </a:solidFill>
              </a:rPr>
              <a:t>                       1.Execution unit </a:t>
            </a:r>
          </a:p>
          <a:p>
            <a:pPr>
              <a:buNone/>
            </a:pPr>
            <a:r>
              <a:rPr lang="en-US" sz="2400" dirty="0" smtClean="0">
                <a:solidFill>
                  <a:schemeClr val="tx2">
                    <a:lumMod val="60000"/>
                    <a:lumOff val="40000"/>
                  </a:schemeClr>
                </a:solidFill>
              </a:rPr>
              <a:t>                       2.Instruction unit.</a:t>
            </a:r>
          </a:p>
          <a:p>
            <a:pPr algn="just">
              <a:buNone/>
            </a:pPr>
            <a:r>
              <a:rPr lang="en-US" sz="2400" b="1" u="sng" dirty="0" smtClean="0">
                <a:solidFill>
                  <a:schemeClr val="accent2">
                    <a:lumMod val="75000"/>
                  </a:schemeClr>
                </a:solidFill>
              </a:rPr>
              <a:t>Execution unit</a:t>
            </a:r>
            <a:r>
              <a:rPr lang="en-US" sz="2400" u="sng" dirty="0" smtClean="0">
                <a:solidFill>
                  <a:schemeClr val="accent2">
                    <a:lumMod val="75000"/>
                  </a:schemeClr>
                </a:solidFill>
              </a:rPr>
              <a:t> </a:t>
            </a:r>
          </a:p>
          <a:p>
            <a:pPr algn="just">
              <a:buNone/>
            </a:pPr>
            <a:r>
              <a:rPr lang="en-US" sz="2400" dirty="0" smtClean="0">
                <a:solidFill>
                  <a:schemeClr val="accent6">
                    <a:lumMod val="75000"/>
                  </a:schemeClr>
                </a:solidFill>
              </a:rPr>
              <a:t>     </a:t>
            </a:r>
            <a:r>
              <a:rPr lang="en-US" sz="2400" dirty="0" smtClean="0">
                <a:solidFill>
                  <a:schemeClr val="tx2">
                    <a:lumMod val="60000"/>
                    <a:lumOff val="40000"/>
                  </a:schemeClr>
                </a:solidFill>
              </a:rPr>
              <a:t>It has 8 General purpose and 8 Special purpose registers which are either used for handling data or calculating offset addresses.</a:t>
            </a:r>
          </a:p>
          <a:p>
            <a:pPr algn="just">
              <a:buNone/>
            </a:pPr>
            <a:r>
              <a:rPr lang="en-US" sz="2400" b="1" u="sng" dirty="0" smtClean="0">
                <a:solidFill>
                  <a:schemeClr val="accent2">
                    <a:lumMod val="75000"/>
                  </a:schemeClr>
                </a:solidFill>
              </a:rPr>
              <a:t>Instruction unit</a:t>
            </a:r>
            <a:r>
              <a:rPr lang="en-US" sz="2400" b="1" dirty="0" smtClean="0">
                <a:solidFill>
                  <a:schemeClr val="accent2">
                    <a:lumMod val="75000"/>
                  </a:schemeClr>
                </a:solidFill>
              </a:rPr>
              <a:t> </a:t>
            </a:r>
            <a:endParaRPr lang="en-US" sz="2400" dirty="0" smtClean="0">
              <a:solidFill>
                <a:schemeClr val="accent2">
                  <a:lumMod val="75000"/>
                </a:schemeClr>
              </a:solidFill>
            </a:endParaRPr>
          </a:p>
          <a:p>
            <a:pPr algn="just">
              <a:buNone/>
            </a:pPr>
            <a:r>
              <a:rPr lang="en-US" sz="2400" dirty="0" smtClean="0">
                <a:solidFill>
                  <a:schemeClr val="accent6">
                    <a:lumMod val="75000"/>
                  </a:schemeClr>
                </a:solidFill>
              </a:rPr>
              <a:t>     </a:t>
            </a:r>
            <a:r>
              <a:rPr lang="en-US" sz="2400" dirty="0" smtClean="0">
                <a:solidFill>
                  <a:schemeClr val="tx2">
                    <a:lumMod val="60000"/>
                    <a:lumOff val="40000"/>
                  </a:schemeClr>
                </a:solidFill>
              </a:rPr>
              <a:t>This unit decodes the op code bytes received from the 16-byte instruction code queue and arranges them in a 3- instruction decoded instruction queue.</a:t>
            </a:r>
          </a:p>
          <a:p>
            <a:endParaRPr lang="en-US" sz="2800" dirty="0"/>
          </a:p>
        </p:txBody>
      </p:sp>
      <p:sp>
        <p:nvSpPr>
          <p:cNvPr id="4" name="Footer Placeholder 3"/>
          <p:cNvSpPr>
            <a:spLocks noGrp="1"/>
          </p:cNvSpPr>
          <p:nvPr>
            <p:ph type="ftr" sz="quarter" idx="11"/>
          </p:nvPr>
        </p:nvSpPr>
        <p:spPr/>
        <p:txBody>
          <a:bodyPr/>
          <a:lstStyle/>
          <a:p>
            <a:r>
              <a:rPr lang="it-IT" smtClean="0"/>
              <a:t>K VIJAYA VADHAN ASSOCIATE PROFESSOR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3">
                                            <p:txEl>
                                              <p:pRg st="0" end="0"/>
                                            </p:txEl>
                                          </p:spTgt>
                                        </p:tgtEl>
                                        <p:attrNameLst>
                                          <p:attrName>ppt_w</p:attrName>
                                        </p:attrNameLst>
                                      </p:cBhvr>
                                    </p:anim>
                                    <p:anim by="(#ppt_w*0.50)" calcmode="lin" valueType="num">
                                      <p:cBhvr>
                                        <p:cTn id="8" dur="500" decel="50000" autoRev="1" fill="hold">
                                          <p:stCondLst>
                                            <p:cond delay="0"/>
                                          </p:stCondLst>
                                        </p:cTn>
                                        <p:tgtEl>
                                          <p:spTgt spid="3">
                                            <p:txEl>
                                              <p:pRg st="0" end="0"/>
                                            </p:txEl>
                                          </p:spTgt>
                                        </p:tgtEl>
                                        <p:attrNameLst>
                                          <p:attrName>ppt_x</p:attrName>
                                        </p:attrNameLst>
                                      </p:cBhvr>
                                    </p:anim>
                                    <p:anim from="(-#ppt_h/2)" to="(#ppt_y)" calcmode="lin" valueType="num">
                                      <p:cBhvr>
                                        <p:cTn id="9" dur="1000" fill="hold">
                                          <p:stCondLst>
                                            <p:cond delay="0"/>
                                          </p:stCondLst>
                                        </p:cTn>
                                        <p:tgtEl>
                                          <p:spTgt spid="3">
                                            <p:txEl>
                                              <p:pRg st="0" end="0"/>
                                            </p:txEl>
                                          </p:spTgt>
                                        </p:tgtEl>
                                        <p:attrNameLst>
                                          <p:attrName>ppt_y</p:attrName>
                                        </p:attrNameLst>
                                      </p:cBhvr>
                                    </p:anim>
                                    <p:animRot by="21600000">
                                      <p:cBhvr>
                                        <p:cTn id="10" dur="1000" fill="hold">
                                          <p:stCondLst>
                                            <p:cond delay="0"/>
                                          </p:stCondLst>
                                        </p:cTn>
                                        <p:tgtEl>
                                          <p:spTgt spid="3">
                                            <p:txEl>
                                              <p:pRg st="0" end="0"/>
                                            </p:txEl>
                                          </p:spTgt>
                                        </p:tgtEl>
                                        <p:attrNameLst>
                                          <p:attrName>r</p:attrName>
                                        </p:attrNameLst>
                                      </p:cBhvr>
                                    </p:animRot>
                                  </p:childTnLst>
                                </p:cTn>
                              </p:par>
                            </p:childTnLst>
                          </p:cTn>
                        </p:par>
                        <p:par>
                          <p:cTn id="11" fill="hold">
                            <p:stCondLst>
                              <p:cond delay="3200"/>
                            </p:stCondLst>
                            <p:childTnLst>
                              <p:par>
                                <p:cTn id="12" presetID="4" presetClass="entr" presetSubtype="16" fill="hold"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ox(in)">
                                      <p:cBhvr>
                                        <p:cTn id="14" dur="500"/>
                                        <p:tgtEl>
                                          <p:spTgt spid="3">
                                            <p:txEl>
                                              <p:pRg st="1" end="1"/>
                                            </p:txEl>
                                          </p:spTgt>
                                        </p:tgtEl>
                                      </p:cBhvr>
                                    </p:animEffect>
                                  </p:childTnLst>
                                </p:cTn>
                              </p:par>
                            </p:childTnLst>
                          </p:cTn>
                        </p:par>
                        <p:par>
                          <p:cTn id="15" fill="hold">
                            <p:stCondLst>
                              <p:cond delay="3700"/>
                            </p:stCondLst>
                            <p:childTnLst>
                              <p:par>
                                <p:cTn id="16" presetID="4" presetClass="entr" presetSubtype="16" fill="hold"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ox(in)">
                                      <p:cBhvr>
                                        <p:cTn id="18" dur="2000"/>
                                        <p:tgtEl>
                                          <p:spTgt spid="3">
                                            <p:txEl>
                                              <p:pRg st="2" end="2"/>
                                            </p:txEl>
                                          </p:spTgt>
                                        </p:tgtEl>
                                      </p:cBhvr>
                                    </p:animEffect>
                                  </p:childTnLst>
                                </p:cTn>
                              </p:par>
                            </p:childTnLst>
                          </p:cTn>
                        </p:par>
                        <p:par>
                          <p:cTn id="19" fill="hold">
                            <p:stCondLst>
                              <p:cond delay="5700"/>
                            </p:stCondLst>
                            <p:childTnLst>
                              <p:par>
                                <p:cTn id="20" presetID="4" presetClass="entr" presetSubtype="16"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2000"/>
                                        <p:tgtEl>
                                          <p:spTgt spid="3">
                                            <p:txEl>
                                              <p:pRg st="3" end="3"/>
                                            </p:txEl>
                                          </p:spTgt>
                                        </p:tgtEl>
                                      </p:cBhvr>
                                    </p:animEffect>
                                  </p:childTnLst>
                                </p:cTn>
                              </p:par>
                            </p:childTnLst>
                          </p:cTn>
                        </p:par>
                        <p:par>
                          <p:cTn id="23" fill="hold">
                            <p:stCondLst>
                              <p:cond delay="7700"/>
                            </p:stCondLst>
                            <p:childTnLst>
                              <p:par>
                                <p:cTn id="24" presetID="3" presetClass="entr" presetSubtype="10" fill="hold"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2000"/>
                                        <p:tgtEl>
                                          <p:spTgt spid="3">
                                            <p:txEl>
                                              <p:pRg st="4" end="4"/>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blinds(horizontal)">
                                      <p:cBhvr>
                                        <p:cTn id="29" dur="1000"/>
                                        <p:tgtEl>
                                          <p:spTgt spid="3">
                                            <p:txEl>
                                              <p:pRg st="5" end="5"/>
                                            </p:txEl>
                                          </p:spTgt>
                                        </p:tgtEl>
                                      </p:cBhvr>
                                    </p:animEffect>
                                  </p:childTnLst>
                                </p:cTn>
                              </p:par>
                            </p:childTnLst>
                          </p:cTn>
                        </p:par>
                        <p:par>
                          <p:cTn id="30" fill="hold">
                            <p:stCondLst>
                              <p:cond delay="9700"/>
                            </p:stCondLst>
                            <p:childTnLst>
                              <p:par>
                                <p:cTn id="31" presetID="3" presetClass="entr" presetSubtype="10" fill="hold" nodeType="after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2000"/>
                                        <p:tgtEl>
                                          <p:spTgt spid="3">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linds(horizontal)">
                                      <p:cBhvr>
                                        <p:cTn id="36"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629400"/>
          </a:xfrm>
        </p:spPr>
        <p:txBody>
          <a:bodyPr>
            <a:normAutofit lnSpcReduction="10000"/>
          </a:bodyPr>
          <a:lstStyle/>
          <a:p>
            <a:pPr>
              <a:buNone/>
            </a:pPr>
            <a:r>
              <a:rPr lang="en-US" sz="2400" b="1" dirty="0" smtClean="0">
                <a:solidFill>
                  <a:schemeClr val="tx2">
                    <a:lumMod val="60000"/>
                    <a:lumOff val="40000"/>
                  </a:schemeClr>
                </a:solidFill>
              </a:rPr>
              <a:t>2.Memory management unit</a:t>
            </a:r>
            <a:r>
              <a:rPr lang="en-US" sz="2400" dirty="0" smtClean="0">
                <a:solidFill>
                  <a:schemeClr val="tx2">
                    <a:lumMod val="60000"/>
                    <a:lumOff val="40000"/>
                  </a:schemeClr>
                </a:solidFill>
              </a:rPr>
              <a:t> </a:t>
            </a:r>
          </a:p>
          <a:p>
            <a:pPr>
              <a:buNone/>
            </a:pPr>
            <a:r>
              <a:rPr lang="en-US" sz="2400" dirty="0" smtClean="0"/>
              <a:t>       It consists of a </a:t>
            </a:r>
            <a:r>
              <a:rPr lang="en-US" sz="2400" b="1" dirty="0" smtClean="0"/>
              <a:t>Segmentation unit </a:t>
            </a:r>
            <a:r>
              <a:rPr lang="en-US" sz="2400" dirty="0" smtClean="0"/>
              <a:t>and a </a:t>
            </a:r>
            <a:r>
              <a:rPr lang="en-US" sz="2400" b="1" dirty="0" smtClean="0"/>
              <a:t>Paging unit.</a:t>
            </a:r>
          </a:p>
          <a:p>
            <a:pPr>
              <a:buNone/>
            </a:pPr>
            <a:r>
              <a:rPr lang="en-US" sz="2400" b="1" u="sng" dirty="0" smtClean="0">
                <a:solidFill>
                  <a:schemeClr val="accent2">
                    <a:lumMod val="75000"/>
                  </a:schemeClr>
                </a:solidFill>
              </a:rPr>
              <a:t>Segmentation unit</a:t>
            </a:r>
            <a:endParaRPr lang="en-US" sz="2400" u="sng" dirty="0" smtClean="0">
              <a:solidFill>
                <a:schemeClr val="accent2">
                  <a:lumMod val="75000"/>
                </a:schemeClr>
              </a:solidFill>
            </a:endParaRPr>
          </a:p>
          <a:p>
            <a:pPr>
              <a:buFont typeface="Wingdings" pitchFamily="2" charset="2"/>
              <a:buChar char="Ø"/>
            </a:pPr>
            <a:r>
              <a:rPr lang="en-US" sz="2400" dirty="0" smtClean="0">
                <a:solidFill>
                  <a:schemeClr val="tx2">
                    <a:lumMod val="60000"/>
                    <a:lumOff val="40000"/>
                  </a:schemeClr>
                </a:solidFill>
              </a:rPr>
              <a:t>It allows the use of two address components, viz. segment     and offset for relocability and sharing of code and data.</a:t>
            </a:r>
          </a:p>
          <a:p>
            <a:pPr>
              <a:buFont typeface="Wingdings" pitchFamily="2" charset="2"/>
              <a:buChar char="Ø"/>
            </a:pPr>
            <a:r>
              <a:rPr lang="en-US" sz="2400" dirty="0" smtClean="0">
                <a:solidFill>
                  <a:schemeClr val="tx2">
                    <a:lumMod val="60000"/>
                    <a:lumOff val="40000"/>
                  </a:schemeClr>
                </a:solidFill>
              </a:rPr>
              <a:t>Segmentation unit allows segment of size 4Gbytes at maximum.</a:t>
            </a:r>
          </a:p>
          <a:p>
            <a:pPr>
              <a:buNone/>
            </a:pPr>
            <a:r>
              <a:rPr lang="en-US" sz="2400" b="1" u="sng" dirty="0" smtClean="0">
                <a:solidFill>
                  <a:schemeClr val="accent2">
                    <a:lumMod val="75000"/>
                  </a:schemeClr>
                </a:solidFill>
              </a:rPr>
              <a:t>Paging unit </a:t>
            </a:r>
            <a:endParaRPr lang="en-US" sz="2400" u="sng" dirty="0" smtClean="0">
              <a:solidFill>
                <a:schemeClr val="accent2">
                  <a:lumMod val="75000"/>
                </a:schemeClr>
              </a:solidFill>
            </a:endParaRPr>
          </a:p>
          <a:p>
            <a:pPr>
              <a:buFont typeface="Wingdings" pitchFamily="2" charset="2"/>
              <a:buChar char="Ø"/>
            </a:pPr>
            <a:r>
              <a:rPr lang="en-US" sz="2400" dirty="0" smtClean="0">
                <a:solidFill>
                  <a:schemeClr val="tx2">
                    <a:lumMod val="60000"/>
                    <a:lumOff val="40000"/>
                  </a:schemeClr>
                </a:solidFill>
              </a:rPr>
              <a:t>It organizes the physical memory in terms of pages of 4kbytes size each.</a:t>
            </a:r>
          </a:p>
          <a:p>
            <a:pPr>
              <a:buFont typeface="Wingdings" pitchFamily="2" charset="2"/>
              <a:buChar char="Ø"/>
            </a:pPr>
            <a:r>
              <a:rPr lang="en-US" sz="2400" dirty="0" smtClean="0">
                <a:solidFill>
                  <a:schemeClr val="tx2">
                    <a:lumMod val="60000"/>
                    <a:lumOff val="40000"/>
                  </a:schemeClr>
                </a:solidFill>
              </a:rPr>
              <a:t>Paging unit works under the control of the segmentation unit.</a:t>
            </a:r>
          </a:p>
          <a:p>
            <a:pPr>
              <a:buNone/>
            </a:pPr>
            <a:r>
              <a:rPr lang="en-US" sz="2400" b="1" dirty="0" smtClean="0">
                <a:solidFill>
                  <a:schemeClr val="tx2">
                    <a:lumMod val="60000"/>
                    <a:lumOff val="40000"/>
                  </a:schemeClr>
                </a:solidFill>
              </a:rPr>
              <a:t>3.Bus control unit</a:t>
            </a:r>
            <a:r>
              <a:rPr lang="en-US" sz="2400" dirty="0" smtClean="0">
                <a:solidFill>
                  <a:schemeClr val="tx2">
                    <a:lumMod val="60000"/>
                    <a:lumOff val="40000"/>
                  </a:schemeClr>
                </a:solidFill>
              </a:rPr>
              <a:t> </a:t>
            </a:r>
          </a:p>
          <a:p>
            <a:pPr algn="just">
              <a:buNone/>
            </a:pPr>
            <a:r>
              <a:rPr lang="en-US" sz="2400" dirty="0" smtClean="0">
                <a:solidFill>
                  <a:schemeClr val="tx2">
                    <a:lumMod val="60000"/>
                    <a:lumOff val="40000"/>
                  </a:schemeClr>
                </a:solidFill>
              </a:rPr>
              <a:t>       It has a prioritizer to resolve the priority of the various bus         requests.</a:t>
            </a:r>
          </a:p>
          <a:p>
            <a:pPr algn="just">
              <a:buNone/>
            </a:pPr>
            <a:r>
              <a:rPr lang="en-US" sz="2400" dirty="0" smtClean="0">
                <a:solidFill>
                  <a:schemeClr val="tx2">
                    <a:lumMod val="60000"/>
                    <a:lumOff val="40000"/>
                  </a:schemeClr>
                </a:solidFill>
              </a:rPr>
              <a:t>       This controls the access of the bus.</a:t>
            </a:r>
          </a:p>
          <a:p>
            <a:pPr algn="just">
              <a:buNone/>
            </a:pPr>
            <a:r>
              <a:rPr lang="en-US" sz="2400" dirty="0" smtClean="0">
                <a:solidFill>
                  <a:schemeClr val="tx2">
                    <a:lumMod val="60000"/>
                    <a:lumOff val="40000"/>
                  </a:schemeClr>
                </a:solidFill>
              </a:rPr>
              <a:t>       The address driver drives the bus enable and address signals A31 – A0.</a:t>
            </a:r>
            <a:endParaRPr lang="en-US" sz="2400" dirty="0">
              <a:solidFill>
                <a:schemeClr val="tx2">
                  <a:lumMod val="60000"/>
                  <a:lumOff val="40000"/>
                </a:schemeClr>
              </a:solidFill>
            </a:endParaRPr>
          </a:p>
        </p:txBody>
      </p:sp>
      <p:sp>
        <p:nvSpPr>
          <p:cNvPr id="4" name="Footer Placeholder 3"/>
          <p:cNvSpPr>
            <a:spLocks noGrp="1"/>
          </p:cNvSpPr>
          <p:nvPr>
            <p:ph type="ftr" sz="quarter" idx="11"/>
          </p:nvPr>
        </p:nvSpPr>
        <p:spPr/>
        <p:txBody>
          <a:bodyPr/>
          <a:lstStyle/>
          <a:p>
            <a:r>
              <a:rPr lang="it-IT" smtClean="0"/>
              <a:t>K VIJAYA VADHAN ASSOCIATE PROFESSOR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3">
                                            <p:txEl>
                                              <p:pRg st="0" end="0"/>
                                            </p:txEl>
                                          </p:spTgt>
                                        </p:tgtEl>
                                        <p:attrNameLst>
                                          <p:attrName>ppt_w</p:attrName>
                                        </p:attrNameLst>
                                      </p:cBhvr>
                                    </p:anim>
                                    <p:anim by="(#ppt_w*0.50)" calcmode="lin" valueType="num">
                                      <p:cBhvr>
                                        <p:cTn id="8" dur="500" decel="50000" autoRev="1" fill="hold">
                                          <p:stCondLst>
                                            <p:cond delay="0"/>
                                          </p:stCondLst>
                                        </p:cTn>
                                        <p:tgtEl>
                                          <p:spTgt spid="3">
                                            <p:txEl>
                                              <p:pRg st="0" end="0"/>
                                            </p:txEl>
                                          </p:spTgt>
                                        </p:tgtEl>
                                        <p:attrNameLst>
                                          <p:attrName>ppt_x</p:attrName>
                                        </p:attrNameLst>
                                      </p:cBhvr>
                                    </p:anim>
                                    <p:anim from="(-#ppt_h/2)" to="(#ppt_y)" calcmode="lin" valueType="num">
                                      <p:cBhvr>
                                        <p:cTn id="9" dur="1000" fill="hold">
                                          <p:stCondLst>
                                            <p:cond delay="0"/>
                                          </p:stCondLst>
                                        </p:cTn>
                                        <p:tgtEl>
                                          <p:spTgt spid="3">
                                            <p:txEl>
                                              <p:pRg st="0" end="0"/>
                                            </p:txEl>
                                          </p:spTgt>
                                        </p:tgtEl>
                                        <p:attrNameLst>
                                          <p:attrName>ppt_y</p:attrName>
                                        </p:attrNameLst>
                                      </p:cBhvr>
                                    </p:anim>
                                    <p:animRot by="21600000">
                                      <p:cBhvr>
                                        <p:cTn id="10" dur="1000" fill="hold">
                                          <p:stCondLst>
                                            <p:cond delay="0"/>
                                          </p:stCondLst>
                                        </p:cTn>
                                        <p:tgtEl>
                                          <p:spTgt spid="3">
                                            <p:txEl>
                                              <p:pRg st="0" end="0"/>
                                            </p:txEl>
                                          </p:spTgt>
                                        </p:tgtEl>
                                        <p:attrNameLst>
                                          <p:attrName>r</p:attrName>
                                        </p:attrNameLst>
                                      </p:cBhvr>
                                    </p:animRot>
                                  </p:childTnLst>
                                </p:cTn>
                              </p:par>
                            </p:childTnLst>
                          </p:cTn>
                        </p:par>
                        <p:par>
                          <p:cTn id="11" fill="hold">
                            <p:stCondLst>
                              <p:cond delay="3100"/>
                            </p:stCondLst>
                            <p:childTnLst>
                              <p:par>
                                <p:cTn id="12" presetID="4" presetClass="entr" presetSubtype="16" fill="hold"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ox(in)">
                                      <p:cBhvr>
                                        <p:cTn id="14" dur="1000"/>
                                        <p:tgtEl>
                                          <p:spTgt spid="3">
                                            <p:txEl>
                                              <p:pRg st="1" end="1"/>
                                            </p:txEl>
                                          </p:spTgt>
                                        </p:tgtEl>
                                      </p:cBhvr>
                                    </p:animEffect>
                                  </p:childTnLst>
                                </p:cTn>
                              </p:par>
                            </p:childTnLst>
                          </p:cTn>
                        </p:par>
                        <p:par>
                          <p:cTn id="15" fill="hold">
                            <p:stCondLst>
                              <p:cond delay="4100"/>
                            </p:stCondLst>
                            <p:childTnLst>
                              <p:par>
                                <p:cTn id="16" presetID="56" presetClass="entr" presetSubtype="0" fill="hold" nodeType="afterEffect">
                                  <p:stCondLst>
                                    <p:cond delay="0"/>
                                  </p:stCondLst>
                                  <p:iterate type="lt">
                                    <p:tmPct val="10000"/>
                                  </p:iterate>
                                  <p:childTnLst>
                                    <p:set>
                                      <p:cBhvr>
                                        <p:cTn id="17" dur="1" fill="hold">
                                          <p:stCondLst>
                                            <p:cond delay="0"/>
                                          </p:stCondLst>
                                        </p:cTn>
                                        <p:tgtEl>
                                          <p:spTgt spid="3">
                                            <p:txEl>
                                              <p:pRg st="2" end="2"/>
                                            </p:txEl>
                                          </p:spTgt>
                                        </p:tgtEl>
                                        <p:attrNameLst>
                                          <p:attrName>style.visibility</p:attrName>
                                        </p:attrNameLst>
                                      </p:cBhvr>
                                      <p:to>
                                        <p:strVal val="visible"/>
                                      </p:to>
                                    </p:set>
                                    <p:anim by="(-#ppt_w*2)" calcmode="lin" valueType="num">
                                      <p:cBhvr rctx="PPT">
                                        <p:cTn id="18" dur="500" autoRev="1" fill="hold">
                                          <p:stCondLst>
                                            <p:cond delay="0"/>
                                          </p:stCondLst>
                                        </p:cTn>
                                        <p:tgtEl>
                                          <p:spTgt spid="3">
                                            <p:txEl>
                                              <p:pRg st="2" end="2"/>
                                            </p:txEl>
                                          </p:spTgt>
                                        </p:tgtEl>
                                        <p:attrNameLst>
                                          <p:attrName>ppt_w</p:attrName>
                                        </p:attrNameLst>
                                      </p:cBhvr>
                                    </p:anim>
                                    <p:anim by="(#ppt_w*0.50)" calcmode="lin" valueType="num">
                                      <p:cBhvr>
                                        <p:cTn id="19" dur="500" decel="50000" autoRev="1" fill="hold">
                                          <p:stCondLst>
                                            <p:cond delay="0"/>
                                          </p:stCondLst>
                                        </p:cTn>
                                        <p:tgtEl>
                                          <p:spTgt spid="3">
                                            <p:txEl>
                                              <p:pRg st="2" end="2"/>
                                            </p:txEl>
                                          </p:spTgt>
                                        </p:tgtEl>
                                        <p:attrNameLst>
                                          <p:attrName>ppt_x</p:attrName>
                                        </p:attrNameLst>
                                      </p:cBhvr>
                                    </p:anim>
                                    <p:anim from="(-#ppt_h/2)" to="(#ppt_y)" calcmode="lin" valueType="num">
                                      <p:cBhvr>
                                        <p:cTn id="20" dur="1000" fill="hold">
                                          <p:stCondLst>
                                            <p:cond delay="0"/>
                                          </p:stCondLst>
                                        </p:cTn>
                                        <p:tgtEl>
                                          <p:spTgt spid="3">
                                            <p:txEl>
                                              <p:pRg st="2" end="2"/>
                                            </p:txEl>
                                          </p:spTgt>
                                        </p:tgtEl>
                                        <p:attrNameLst>
                                          <p:attrName>ppt_y</p:attrName>
                                        </p:attrNameLst>
                                      </p:cBhvr>
                                    </p:anim>
                                    <p:animRot by="21600000">
                                      <p:cBhvr>
                                        <p:cTn id="21" dur="1000" fill="hold">
                                          <p:stCondLst>
                                            <p:cond delay="0"/>
                                          </p:stCondLst>
                                        </p:cTn>
                                        <p:tgtEl>
                                          <p:spTgt spid="3">
                                            <p:txEl>
                                              <p:pRg st="2" end="2"/>
                                            </p:txEl>
                                          </p:spTgt>
                                        </p:tgtEl>
                                        <p:attrNameLst>
                                          <p:attrName>r</p:attrName>
                                        </p:attrNameLst>
                                      </p:cBhvr>
                                    </p:animRot>
                                  </p:childTnLst>
                                </p:cTn>
                              </p:par>
                            </p:childTnLst>
                          </p:cTn>
                        </p:par>
                        <p:par>
                          <p:cTn id="22" fill="hold">
                            <p:stCondLst>
                              <p:cond delay="6600"/>
                            </p:stCondLst>
                            <p:childTnLst>
                              <p:par>
                                <p:cTn id="23" presetID="4" presetClass="entr" presetSubtype="16" fill="hold"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ox(in)">
                                      <p:cBhvr>
                                        <p:cTn id="25" dur="1000"/>
                                        <p:tgtEl>
                                          <p:spTgt spid="3">
                                            <p:txEl>
                                              <p:pRg st="3" end="3"/>
                                            </p:txEl>
                                          </p:spTgt>
                                        </p:tgtEl>
                                      </p:cBhvr>
                                    </p:animEffect>
                                  </p:childTnLst>
                                </p:cTn>
                              </p:par>
                            </p:childTnLst>
                          </p:cTn>
                        </p:par>
                        <p:par>
                          <p:cTn id="26" fill="hold">
                            <p:stCondLst>
                              <p:cond delay="7600"/>
                            </p:stCondLst>
                            <p:childTnLst>
                              <p:par>
                                <p:cTn id="27" presetID="56" presetClass="entr" presetSubtype="0" fill="hold" nodeType="afterEffect">
                                  <p:stCondLst>
                                    <p:cond delay="0"/>
                                  </p:stCondLst>
                                  <p:iterate type="lt">
                                    <p:tmPct val="10000"/>
                                  </p:iterate>
                                  <p:childTnLst>
                                    <p:set>
                                      <p:cBhvr>
                                        <p:cTn id="28" dur="1" fill="hold">
                                          <p:stCondLst>
                                            <p:cond delay="0"/>
                                          </p:stCondLst>
                                        </p:cTn>
                                        <p:tgtEl>
                                          <p:spTgt spid="3">
                                            <p:txEl>
                                              <p:pRg st="5" end="5"/>
                                            </p:txEl>
                                          </p:spTgt>
                                        </p:tgtEl>
                                        <p:attrNameLst>
                                          <p:attrName>style.visibility</p:attrName>
                                        </p:attrNameLst>
                                      </p:cBhvr>
                                      <p:to>
                                        <p:strVal val="visible"/>
                                      </p:to>
                                    </p:set>
                                    <p:anim by="(-#ppt_w*2)" calcmode="lin" valueType="num">
                                      <p:cBhvr rctx="PPT">
                                        <p:cTn id="29" dur="500" autoRev="1" fill="hold">
                                          <p:stCondLst>
                                            <p:cond delay="0"/>
                                          </p:stCondLst>
                                        </p:cTn>
                                        <p:tgtEl>
                                          <p:spTgt spid="3">
                                            <p:txEl>
                                              <p:pRg st="5" end="5"/>
                                            </p:txEl>
                                          </p:spTgt>
                                        </p:tgtEl>
                                        <p:attrNameLst>
                                          <p:attrName>ppt_w</p:attrName>
                                        </p:attrNameLst>
                                      </p:cBhvr>
                                    </p:anim>
                                    <p:anim by="(#ppt_w*0.50)" calcmode="lin" valueType="num">
                                      <p:cBhvr>
                                        <p:cTn id="30" dur="500" decel="50000" autoRev="1" fill="hold">
                                          <p:stCondLst>
                                            <p:cond delay="0"/>
                                          </p:stCondLst>
                                        </p:cTn>
                                        <p:tgtEl>
                                          <p:spTgt spid="3">
                                            <p:txEl>
                                              <p:pRg st="5" end="5"/>
                                            </p:txEl>
                                          </p:spTgt>
                                        </p:tgtEl>
                                        <p:attrNameLst>
                                          <p:attrName>ppt_x</p:attrName>
                                        </p:attrNameLst>
                                      </p:cBhvr>
                                    </p:anim>
                                    <p:anim from="(-#ppt_h/2)" to="(#ppt_y)" calcmode="lin" valueType="num">
                                      <p:cBhvr>
                                        <p:cTn id="31" dur="1000" fill="hold">
                                          <p:stCondLst>
                                            <p:cond delay="0"/>
                                          </p:stCondLst>
                                        </p:cTn>
                                        <p:tgtEl>
                                          <p:spTgt spid="3">
                                            <p:txEl>
                                              <p:pRg st="5" end="5"/>
                                            </p:txEl>
                                          </p:spTgt>
                                        </p:tgtEl>
                                        <p:attrNameLst>
                                          <p:attrName>ppt_y</p:attrName>
                                        </p:attrNameLst>
                                      </p:cBhvr>
                                    </p:anim>
                                    <p:animRot by="21600000">
                                      <p:cBhvr>
                                        <p:cTn id="32" dur="1000" fill="hold">
                                          <p:stCondLst>
                                            <p:cond delay="0"/>
                                          </p:stCondLst>
                                        </p:cTn>
                                        <p:tgtEl>
                                          <p:spTgt spid="3">
                                            <p:txEl>
                                              <p:pRg st="5" end="5"/>
                                            </p:txEl>
                                          </p:spTgt>
                                        </p:tgtEl>
                                        <p:attrNameLst>
                                          <p:attrName>r</p:attrName>
                                        </p:attrNameLst>
                                      </p:cBhvr>
                                    </p:animRot>
                                  </p:childTnLst>
                                </p:cTn>
                              </p:par>
                            </p:childTnLst>
                          </p:cTn>
                        </p:par>
                        <p:par>
                          <p:cTn id="33" fill="hold">
                            <p:stCondLst>
                              <p:cond delay="9500"/>
                            </p:stCondLst>
                            <p:childTnLst>
                              <p:par>
                                <p:cTn id="34" presetID="4" presetClass="entr" presetSubtype="16" fill="hold" nodeType="after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box(in)">
                                      <p:cBhvr>
                                        <p:cTn id="36" dur="500"/>
                                        <p:tgtEl>
                                          <p:spTgt spid="3">
                                            <p:txEl>
                                              <p:pRg st="6" end="6"/>
                                            </p:txEl>
                                          </p:spTgt>
                                        </p:tgtEl>
                                      </p:cBhvr>
                                    </p:animEffect>
                                  </p:childTnLst>
                                </p:cTn>
                              </p:par>
                            </p:childTnLst>
                          </p:cTn>
                        </p:par>
                        <p:par>
                          <p:cTn id="37" fill="hold">
                            <p:stCondLst>
                              <p:cond delay="10000"/>
                            </p:stCondLst>
                            <p:childTnLst>
                              <p:par>
                                <p:cTn id="38" presetID="4" presetClass="entr" presetSubtype="16" fill="hold" nodeType="after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box(in)">
                                      <p:cBhvr>
                                        <p:cTn id="40" dur="500"/>
                                        <p:tgtEl>
                                          <p:spTgt spid="3">
                                            <p:txEl>
                                              <p:pRg st="7" end="7"/>
                                            </p:txEl>
                                          </p:spTgt>
                                        </p:tgtEl>
                                      </p:cBhvr>
                                    </p:animEffect>
                                  </p:childTnLst>
                                </p:cTn>
                              </p:par>
                            </p:childTnLst>
                          </p:cTn>
                        </p:par>
                        <p:par>
                          <p:cTn id="41" fill="hold">
                            <p:stCondLst>
                              <p:cond delay="10500"/>
                            </p:stCondLst>
                            <p:childTnLst>
                              <p:par>
                                <p:cTn id="42" presetID="56" presetClass="entr" presetSubtype="0" fill="hold" nodeType="afterEffect">
                                  <p:stCondLst>
                                    <p:cond delay="0"/>
                                  </p:stCondLst>
                                  <p:iterate type="lt">
                                    <p:tmPct val="10000"/>
                                  </p:iterate>
                                  <p:childTnLst>
                                    <p:set>
                                      <p:cBhvr>
                                        <p:cTn id="43" dur="1" fill="hold">
                                          <p:stCondLst>
                                            <p:cond delay="0"/>
                                          </p:stCondLst>
                                        </p:cTn>
                                        <p:tgtEl>
                                          <p:spTgt spid="3">
                                            <p:txEl>
                                              <p:pRg st="8" end="8"/>
                                            </p:txEl>
                                          </p:spTgt>
                                        </p:tgtEl>
                                        <p:attrNameLst>
                                          <p:attrName>style.visibility</p:attrName>
                                        </p:attrNameLst>
                                      </p:cBhvr>
                                      <p:to>
                                        <p:strVal val="visible"/>
                                      </p:to>
                                    </p:set>
                                    <p:anim by="(-#ppt_w*2)" calcmode="lin" valueType="num">
                                      <p:cBhvr rctx="PPT">
                                        <p:cTn id="44" dur="500" autoRev="1" fill="hold">
                                          <p:stCondLst>
                                            <p:cond delay="0"/>
                                          </p:stCondLst>
                                        </p:cTn>
                                        <p:tgtEl>
                                          <p:spTgt spid="3">
                                            <p:txEl>
                                              <p:pRg st="8" end="8"/>
                                            </p:txEl>
                                          </p:spTgt>
                                        </p:tgtEl>
                                        <p:attrNameLst>
                                          <p:attrName>ppt_w</p:attrName>
                                        </p:attrNameLst>
                                      </p:cBhvr>
                                    </p:anim>
                                    <p:anim by="(#ppt_w*0.50)" calcmode="lin" valueType="num">
                                      <p:cBhvr>
                                        <p:cTn id="45" dur="500" decel="50000" autoRev="1" fill="hold">
                                          <p:stCondLst>
                                            <p:cond delay="0"/>
                                          </p:stCondLst>
                                        </p:cTn>
                                        <p:tgtEl>
                                          <p:spTgt spid="3">
                                            <p:txEl>
                                              <p:pRg st="8" end="8"/>
                                            </p:txEl>
                                          </p:spTgt>
                                        </p:tgtEl>
                                        <p:attrNameLst>
                                          <p:attrName>ppt_x</p:attrName>
                                        </p:attrNameLst>
                                      </p:cBhvr>
                                    </p:anim>
                                    <p:anim from="(-#ppt_h/2)" to="(#ppt_y)" calcmode="lin" valueType="num">
                                      <p:cBhvr>
                                        <p:cTn id="46" dur="1000" fill="hold">
                                          <p:stCondLst>
                                            <p:cond delay="0"/>
                                          </p:stCondLst>
                                        </p:cTn>
                                        <p:tgtEl>
                                          <p:spTgt spid="3">
                                            <p:txEl>
                                              <p:pRg st="8" end="8"/>
                                            </p:txEl>
                                          </p:spTgt>
                                        </p:tgtEl>
                                        <p:attrNameLst>
                                          <p:attrName>ppt_y</p:attrName>
                                        </p:attrNameLst>
                                      </p:cBhvr>
                                    </p:anim>
                                    <p:animRot by="21600000">
                                      <p:cBhvr>
                                        <p:cTn id="47" dur="1000" fill="hold">
                                          <p:stCondLst>
                                            <p:cond delay="0"/>
                                          </p:stCondLst>
                                        </p:cTn>
                                        <p:tgtEl>
                                          <p:spTgt spid="3">
                                            <p:txEl>
                                              <p:pRg st="8" end="8"/>
                                            </p:txEl>
                                          </p:spTgt>
                                        </p:tgtEl>
                                        <p:attrNameLst>
                                          <p:attrName>r</p:attrName>
                                        </p:attrNameLst>
                                      </p:cBhvr>
                                    </p:animRo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 calcmode="lin" valueType="num">
                                      <p:cBhvr additive="base">
                                        <p:cTn id="52"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 calcmode="lin" valueType="num">
                                      <p:cBhvr additive="base">
                                        <p:cTn id="56"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3">
                                            <p:txEl>
                                              <p:pRg st="11" end="11"/>
                                            </p:txEl>
                                          </p:spTgt>
                                        </p:tgtEl>
                                        <p:attrNameLst>
                                          <p:attrName>style.visibility</p:attrName>
                                        </p:attrNameLst>
                                      </p:cBhvr>
                                      <p:to>
                                        <p:strVal val="visible"/>
                                      </p:to>
                                    </p:set>
                                    <p:anim calcmode="lin" valueType="num">
                                      <p:cBhvr additive="base">
                                        <p:cTn id="60"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733</TotalTime>
  <Words>3327</Words>
  <Application>Microsoft Office PowerPoint</Application>
  <PresentationFormat>On-screen Show (4:3)</PresentationFormat>
  <Paragraphs>342</Paragraphs>
  <Slides>54</Slides>
  <Notes>1</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UNIT  4</vt:lpstr>
      <vt:lpstr>Silent Features of 80386DX </vt:lpstr>
      <vt:lpstr>Slide 3</vt:lpstr>
      <vt:lpstr>Slide 4</vt:lpstr>
      <vt:lpstr>  Architecture of 80386   </vt:lpstr>
      <vt:lpstr>Slide 6</vt:lpstr>
      <vt:lpstr>Slide 7</vt:lpstr>
      <vt:lpstr>Slide 8</vt:lpstr>
      <vt:lpstr>Slide 9</vt:lpstr>
      <vt:lpstr>Slide 10</vt:lpstr>
      <vt:lpstr>Slide 11</vt:lpstr>
      <vt:lpstr>Slide 12</vt:lpstr>
      <vt:lpstr>Slide 13</vt:lpstr>
      <vt:lpstr>Slide 14</vt:lpstr>
      <vt:lpstr>Flag Register…………..</vt:lpstr>
      <vt:lpstr>Slide 16</vt:lpstr>
      <vt:lpstr>Slide 17</vt:lpstr>
      <vt:lpstr>Slide 18</vt:lpstr>
      <vt:lpstr>Slide 19</vt:lpstr>
      <vt:lpstr>Slide 20</vt:lpstr>
      <vt:lpstr>Slide 21</vt:lpstr>
      <vt:lpstr>Slide 22</vt:lpstr>
      <vt:lpstr>Slide 23</vt:lpstr>
      <vt:lpstr>Addressing Modes of 80386</vt:lpstr>
      <vt:lpstr>Slide 25</vt:lpstr>
      <vt:lpstr>Data Types of 80386</vt:lpstr>
      <vt:lpstr>Slide 27</vt:lpstr>
      <vt:lpstr>Real Addressing Modes of 80386</vt:lpstr>
      <vt:lpstr>Real Addressing modes of 80386</vt:lpstr>
      <vt:lpstr>Slide 30</vt:lpstr>
      <vt:lpstr>Slide 31</vt:lpstr>
      <vt:lpstr>Protected Mode of 80386</vt:lpstr>
      <vt:lpstr>Slide 33</vt:lpstr>
      <vt:lpstr>Addressing in Protected Mode</vt:lpstr>
      <vt:lpstr>Slide 35</vt:lpstr>
      <vt:lpstr>Segmentation</vt:lpstr>
      <vt:lpstr>Slide 37</vt:lpstr>
      <vt:lpstr>Descriptor</vt:lpstr>
      <vt:lpstr>Slide 39</vt:lpstr>
      <vt:lpstr>Slide 40</vt:lpstr>
      <vt:lpstr>Paging</vt:lpstr>
      <vt:lpstr>Paging…….</vt:lpstr>
      <vt:lpstr>Paging…….</vt:lpstr>
      <vt:lpstr>Paging Unit</vt:lpstr>
      <vt:lpstr>Paging Descriptor Base Register </vt:lpstr>
      <vt:lpstr>Page Directory </vt:lpstr>
      <vt:lpstr>  Page Tables   </vt:lpstr>
      <vt:lpstr>Page Tables…….</vt:lpstr>
      <vt:lpstr>Page Tables……..</vt:lpstr>
      <vt:lpstr>Slide 50</vt:lpstr>
      <vt:lpstr>Slide 51</vt:lpstr>
      <vt:lpstr>Page Directory or Page Table Entry</vt:lpstr>
      <vt:lpstr>Virtual mode of 8086</vt:lpstr>
      <vt:lpstr>Virtual mode of 8086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dc:title>
  <dc:creator>rams</dc:creator>
  <cp:lastModifiedBy>user</cp:lastModifiedBy>
  <cp:revision>73</cp:revision>
  <dcterms:created xsi:type="dcterms:W3CDTF">2018-01-26T17:43:21Z</dcterms:created>
  <dcterms:modified xsi:type="dcterms:W3CDTF">2018-11-24T05:10:39Z</dcterms:modified>
</cp:coreProperties>
</file>