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8" r:id="rId2"/>
    <p:sldId id="289" r:id="rId3"/>
    <p:sldId id="290" r:id="rId4"/>
    <p:sldId id="287" r:id="rId5"/>
    <p:sldId id="288" r:id="rId6"/>
    <p:sldId id="292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84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2001F-3544-46FF-AFD4-81D7D58D99F4}" type="datetimeFigureOut">
              <a:rPr lang="en-US" smtClean="0"/>
              <a:pPr/>
              <a:t>8/31/2016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913D1-09D4-4D65-B9C0-05F8715806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EE97-D412-48F2-9834-AE588F647896}" type="datetime5">
              <a:rPr lang="en-US" smtClean="0"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13891-83A2-4AB8-89D9-E60A9D4B224E}" type="datetime5">
              <a:rPr lang="en-US" smtClean="0"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0F7D-29D0-4602-9CAB-CE1D44872F34}" type="datetime5">
              <a:rPr lang="en-US" smtClean="0"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18A2E-0B63-4EA3-94CE-7ECB70BBE2A4}" type="datetime5">
              <a:rPr lang="en-US" smtClean="0"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C5A4-91A1-48A9-BC31-08D6796C0781}" type="datetime5">
              <a:rPr lang="en-US" smtClean="0"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4BAD-71A3-4932-8D0E-80FBD5E83176}" type="datetime5">
              <a:rPr lang="en-US" smtClean="0"/>
              <a:t>31-Aug-16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445B-102A-4FF9-BD34-9FE785F81259}" type="datetime5">
              <a:rPr lang="en-US" smtClean="0"/>
              <a:t>31-Aug-16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F36B-B03F-4462-A804-EF33AD01315C}" type="datetime5">
              <a:rPr lang="en-US" smtClean="0"/>
              <a:t>31-Aug-16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627EC-84B9-4278-B947-77A8845D3A26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ADD29-DAD7-4B97-8F00-05301794E163}" type="datetime5">
              <a:rPr lang="en-US" smtClean="0"/>
              <a:t>31-Aug-16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0C633-CFF4-46D0-B9EC-245910C78E9A}" type="datetime5">
              <a:rPr lang="en-US" smtClean="0"/>
              <a:t>31-Aug-16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B7BF3-4742-464F-A9A4-7DBB21299859}" type="datetime5">
              <a:rPr lang="en-US" smtClean="0"/>
              <a:t>31-Aug-16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2438400"/>
            <a:ext cx="441556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Memory Interfacing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3581400" y="3276600"/>
            <a:ext cx="13837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Unit-2</a:t>
            </a:r>
            <a:endParaRPr lang="en-US" sz="3600" dirty="0"/>
          </a:p>
        </p:txBody>
      </p:sp>
      <p:pic>
        <p:nvPicPr>
          <p:cNvPr id="5" name="Picture 2" descr="http://www.vignanuniversity.org/images/vignan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04800"/>
            <a:ext cx="4267200" cy="19812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B5C9F-4377-4536-9486-A80A5ACE209D}" type="datetime5">
              <a:rPr lang="en-US" smtClean="0"/>
              <a:t>31-Aug-16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43400" y="449580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M.SIVA SRINIVASA RAO</a:t>
            </a:r>
          </a:p>
          <a:p>
            <a:r>
              <a:rPr lang="en-IN" dirty="0" smtClean="0"/>
              <a:t>ASST. PROFESSOR</a:t>
            </a:r>
          </a:p>
          <a:p>
            <a:r>
              <a:rPr lang="en-IN" dirty="0" smtClean="0"/>
              <a:t>ECE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24F3F-F9C5-4366-9FF1-5ECFED290A4B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838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I/O Mapped I/O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152400"/>
            <a:ext cx="617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I/O</a:t>
            </a:r>
            <a:r>
              <a:rPr lang="en-US" sz="2800" b="1" dirty="0" smtClean="0">
                <a:solidFill>
                  <a:srgbClr val="7030A0"/>
                </a:solidFill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</a:rPr>
              <a:t>ADDRESSING                   </a:t>
            </a:r>
            <a:r>
              <a:rPr lang="en-US" sz="1600" b="1" dirty="0" smtClean="0">
                <a:solidFill>
                  <a:srgbClr val="FF0000"/>
                </a:solidFill>
              </a:rPr>
              <a:t>cont’d..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476613"/>
            <a:ext cx="902894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100" dirty="0" smtClean="0"/>
              <a:t> The </a:t>
            </a:r>
            <a:r>
              <a:rPr lang="en-US" sz="2100" b="1" dirty="0" smtClean="0"/>
              <a:t>I/O Mapped I/O </a:t>
            </a:r>
            <a:r>
              <a:rPr lang="en-US" sz="2100" dirty="0" smtClean="0"/>
              <a:t>is also known as </a:t>
            </a:r>
            <a:r>
              <a:rPr lang="en-US" sz="2100" b="1" dirty="0" smtClean="0"/>
              <a:t>Isolated I/O</a:t>
            </a:r>
            <a:r>
              <a:rPr lang="en-US" sz="21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  Here the I/O devices are treated as I/O devices only. 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 The I/O Mapped I/O  interfacing may be of </a:t>
            </a:r>
            <a:r>
              <a:rPr lang="en-US" sz="2100" b="1" dirty="0" smtClean="0"/>
              <a:t>two types</a:t>
            </a:r>
            <a:r>
              <a:rPr lang="en-US" sz="2100" dirty="0" smtClean="0"/>
              <a:t>, viz. </a:t>
            </a:r>
          </a:p>
          <a:p>
            <a:r>
              <a:rPr lang="en-US" sz="2100" dirty="0" smtClean="0">
                <a:solidFill>
                  <a:srgbClr val="C00000"/>
                </a:solidFill>
              </a:rPr>
              <a:t>      I/O devices having 8-bit  port addresses    and </a:t>
            </a:r>
          </a:p>
          <a:p>
            <a:r>
              <a:rPr lang="en-US" sz="2100" dirty="0" smtClean="0">
                <a:solidFill>
                  <a:srgbClr val="C00000"/>
                </a:solidFill>
              </a:rPr>
              <a:t>      I/O devices having 16-bit addresses.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  In the first case, microprocessor 8086 can address up to 256 (2</a:t>
            </a:r>
            <a:r>
              <a:rPr lang="en-US" sz="2100" baseline="30000" dirty="0" smtClean="0"/>
              <a:t>8</a:t>
            </a:r>
            <a:r>
              <a:rPr lang="en-US" sz="2100" dirty="0" smtClean="0"/>
              <a:t>) input devices</a:t>
            </a:r>
          </a:p>
          <a:p>
            <a:r>
              <a:rPr lang="en-US" sz="2100" dirty="0" smtClean="0"/>
              <a:t> as well as 256 output devices. 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 In the second case, microprocessor 8086 can address up to 64K (2</a:t>
            </a:r>
            <a:r>
              <a:rPr lang="en-US" sz="2100" baseline="30000" dirty="0" smtClean="0"/>
              <a:t>16</a:t>
            </a:r>
            <a:r>
              <a:rPr lang="en-US" sz="2100" dirty="0" smtClean="0"/>
              <a:t>) input </a:t>
            </a:r>
          </a:p>
          <a:p>
            <a:r>
              <a:rPr lang="en-US" sz="2100" dirty="0" smtClean="0"/>
              <a:t>    devices  as well as 64K (2</a:t>
            </a:r>
            <a:r>
              <a:rPr lang="en-US" sz="2100" baseline="30000" dirty="0" smtClean="0"/>
              <a:t>16</a:t>
            </a:r>
            <a:r>
              <a:rPr lang="en-US" sz="2100" dirty="0" smtClean="0"/>
              <a:t>) output devices. 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 The address of the I/O device is called the port address.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The control signals used in this space are             and            .  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 In this technique of interfacing, there are only two instructions for</a:t>
            </a:r>
          </a:p>
          <a:p>
            <a:r>
              <a:rPr lang="en-US" sz="2100" dirty="0" smtClean="0"/>
              <a:t>    data transfer between an I/O device and microprocessor. </a:t>
            </a:r>
          </a:p>
          <a:p>
            <a:pPr>
              <a:buFont typeface="Wingdings" pitchFamily="2" charset="2"/>
              <a:buChar char="Ø"/>
            </a:pPr>
            <a:r>
              <a:rPr lang="en-US" sz="2100" dirty="0" smtClean="0"/>
              <a:t> These instructions are </a:t>
            </a:r>
            <a:r>
              <a:rPr lang="en-US" sz="2100" b="1" dirty="0" smtClean="0"/>
              <a:t>IN and OUT</a:t>
            </a:r>
            <a:r>
              <a:rPr lang="en-US" sz="2100" dirty="0" smtClean="0"/>
              <a:t>.</a:t>
            </a:r>
            <a:endParaRPr lang="en-US" sz="2100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348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1600" y="4724400"/>
            <a:ext cx="457200" cy="359228"/>
          </a:xfrm>
          <a:prstGeom prst="rect">
            <a:avLst/>
          </a:prstGeom>
          <a:noFill/>
        </p:spPr>
      </p:pic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4600" y="4724400"/>
            <a:ext cx="457200" cy="304800"/>
          </a:xfrm>
          <a:prstGeom prst="rect">
            <a:avLst/>
          </a:prstGeom>
          <a:noFill/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723E9-84A8-460E-B659-6EBFA9FF412B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838200"/>
            <a:ext cx="919206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 In memory mapped I/O, the I/O devices are allotted 20-bit addresses.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This can be understood as that a memory register have been  replaced by an</a:t>
            </a:r>
          </a:p>
          <a:p>
            <a:r>
              <a:rPr lang="en-US" sz="2200" dirty="0" smtClean="0"/>
              <a:t>     I/O device. 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Now the I/O device has the address of a memory. 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In memory mapped I/O we can interface 1M input/ output devices  with </a:t>
            </a:r>
          </a:p>
          <a:p>
            <a:r>
              <a:rPr lang="en-US" sz="2200" dirty="0" smtClean="0"/>
              <a:t>    8086. The I/O locations in memory mapped I/O is considered as a memory</a:t>
            </a:r>
          </a:p>
          <a:p>
            <a:r>
              <a:rPr lang="en-US" sz="2200" dirty="0" smtClean="0"/>
              <a:t>    location. 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The memory related control signals (             and            ) are used to read </a:t>
            </a:r>
          </a:p>
          <a:p>
            <a:r>
              <a:rPr lang="en-US" sz="2200" dirty="0" smtClean="0"/>
              <a:t>     and write from the I/O. </a:t>
            </a:r>
          </a:p>
          <a:p>
            <a:r>
              <a:rPr lang="en-US" sz="2200" dirty="0" smtClean="0"/>
              <a:t> 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All the memory related instructions are used to access an I/O.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3369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Memory Mapped I/O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4309036"/>
            <a:ext cx="762000" cy="339164"/>
          </a:xfrm>
          <a:prstGeom prst="rect">
            <a:avLst/>
          </a:prstGeom>
          <a:noFill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19800" y="4343400"/>
            <a:ext cx="504825" cy="304800"/>
          </a:xfrm>
          <a:prstGeom prst="rect">
            <a:avLst/>
          </a:prstGeom>
          <a:noFill/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4A509-FEF0-4EA0-8493-6C5DD83070ED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Difference between I/O mapped I/O and memory mapped I/O</a:t>
            </a:r>
            <a:endParaRPr 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533400"/>
          <a:ext cx="7848600" cy="6264355"/>
        </p:xfrm>
        <a:graphic>
          <a:graphicData uri="http://schemas.openxmlformats.org/drawingml/2006/table">
            <a:tbl>
              <a:tblPr/>
              <a:tblGrid>
                <a:gridCol w="3923907"/>
                <a:gridCol w="3924693"/>
              </a:tblGrid>
              <a:tr h="25179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I/O mapped I/O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Memory mapped I/O</a:t>
                      </a:r>
                      <a:endParaRPr lang="en-US" sz="1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8- or 16-bit port address.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20-bit port address.</a:t>
                      </a:r>
                      <a:endParaRPr lang="en-US" sz="1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29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Maximum </a:t>
                      </a:r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256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I/O ports can be interfaced using direct addressing and 64K I/O ports can be interfaced using indirect addressing.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1M I/O ports can be interfaced.</a:t>
                      </a:r>
                      <a:endParaRPr lang="en-US" sz="1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99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Less address decoding hardware is required as only 8 address bits are to be decoded.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More address decoding hardware is required because in this case 16 address bits are to be decoded. </a:t>
                      </a:r>
                      <a:endParaRPr lang="en-US" sz="1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960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7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      &amp;</a:t>
                      </a:r>
                      <a:r>
                        <a:rPr lang="en-IN" sz="1700" baseline="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     </a:t>
                      </a:r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will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be the control signals. IN and OUT are the only instructions for data communication between the microprocessor and the I/O devices.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              &amp;                are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the control signals. Any memory related instructions, such as MOV etc. can be used for data communication between the microprocessor and the I/O devices.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8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I/O can communicate only with the accumulator.</a:t>
                      </a:r>
                      <a:endParaRPr lang="en-US" sz="1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I/O can communicate with any of the registers, just </a:t>
                      </a:r>
                      <a:r>
                        <a:rPr lang="en-US" sz="1700" dirty="0" smtClean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like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 memory register.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8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I/O and memory can have the same address.</a:t>
                      </a:r>
                      <a:endParaRPr lang="en-US" sz="1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I/O and memory cannot have the same address. 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383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There is no effect on memory size.</a:t>
                      </a:r>
                      <a:endParaRPr lang="en-US" sz="1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Memory size will reduce.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68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Arithmetic and logic operations cannot be performed directly on the data at I/O.</a:t>
                      </a:r>
                      <a:endParaRPr lang="en-US" sz="17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Arithmetic and logic operations can be performed directly on the data at I/O.</a:t>
                      </a:r>
                      <a:endParaRPr lang="en-US" sz="17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57" marR="65857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2500" y="3219450"/>
            <a:ext cx="495300" cy="285750"/>
          </a:xfrm>
          <a:prstGeom prst="rect">
            <a:avLst/>
          </a:prstGeom>
          <a:noFill/>
        </p:spPr>
      </p:pic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6400" y="3251200"/>
            <a:ext cx="381000" cy="254000"/>
          </a:xfrm>
          <a:prstGeom prst="rect">
            <a:avLst/>
          </a:prstGeom>
          <a:noFill/>
        </p:spPr>
      </p:pic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0" y="6667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3246121"/>
            <a:ext cx="609600" cy="335279"/>
          </a:xfrm>
          <a:prstGeom prst="rect">
            <a:avLst/>
          </a:prstGeom>
          <a:noFill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72175" y="3276600"/>
            <a:ext cx="504825" cy="381000"/>
          </a:xfrm>
          <a:prstGeom prst="rect">
            <a:avLst/>
          </a:prstGeom>
          <a:noFill/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7EC0-4389-4F2A-8E4E-7CDEBEB9A42E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67022" y="152400"/>
            <a:ext cx="3147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Memory Interfacing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674668"/>
            <a:ext cx="897970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 Semiconductor memories are organized as two dimensional arrays of </a:t>
            </a:r>
          </a:p>
          <a:p>
            <a:r>
              <a:rPr lang="en-US" sz="2200" dirty="0" smtClean="0"/>
              <a:t>     memory locations.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For example, 4K x 8 or 4K byte memory contains 4096 locations,</a:t>
            </a:r>
          </a:p>
          <a:p>
            <a:r>
              <a:rPr lang="en-US" sz="2200" dirty="0" smtClean="0"/>
              <a:t>    where each location contains 8-bit data and only one of the 4096 locations</a:t>
            </a:r>
          </a:p>
          <a:p>
            <a:r>
              <a:rPr lang="en-US" sz="2200" dirty="0" smtClean="0"/>
              <a:t>    can be selected at a time. 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Once a location is selected all the bits in it are accessible using  a group of</a:t>
            </a:r>
          </a:p>
          <a:p>
            <a:r>
              <a:rPr lang="en-US" sz="2200" dirty="0" smtClean="0"/>
              <a:t>     conductors called 'data bus'. 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For addressing 4K bytes of memory, 12 address lines are required. 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In general, to address a memory location out of </a:t>
            </a:r>
            <a:r>
              <a:rPr lang="en-US" sz="2200" b="1" dirty="0" smtClean="0"/>
              <a:t>N memory locations     </a:t>
            </a:r>
          </a:p>
          <a:p>
            <a:r>
              <a:rPr lang="en-US" sz="2200" dirty="0" smtClean="0"/>
              <a:t>     we require at least n bits of address. i.e. </a:t>
            </a:r>
            <a:r>
              <a:rPr lang="en-US" sz="2200" b="1" dirty="0" smtClean="0"/>
              <a:t>n address lines </a:t>
            </a:r>
            <a:r>
              <a:rPr lang="en-US" sz="2200" dirty="0" smtClean="0"/>
              <a:t>where </a:t>
            </a:r>
            <a:r>
              <a:rPr lang="en-US" sz="2400" b="1" dirty="0" smtClean="0">
                <a:solidFill>
                  <a:srgbClr val="FF0000"/>
                </a:solidFill>
              </a:rPr>
              <a:t>n = Log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/>
              <a:t>.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Thus if the microprocessor has n address lines, then it is able to address </a:t>
            </a:r>
          </a:p>
          <a:p>
            <a:r>
              <a:rPr lang="en-US" sz="2200" dirty="0" smtClean="0"/>
              <a:t>    at the most N locations of memory, where </a:t>
            </a:r>
            <a:r>
              <a:rPr lang="en-US" sz="2400" b="1" dirty="0" smtClean="0">
                <a:solidFill>
                  <a:srgbClr val="FF0000"/>
                </a:solidFill>
              </a:rPr>
              <a:t>2</a:t>
            </a:r>
            <a:r>
              <a:rPr lang="en-US" sz="2400" b="1" baseline="30000" dirty="0" smtClean="0">
                <a:solidFill>
                  <a:srgbClr val="FF0000"/>
                </a:solidFill>
              </a:rPr>
              <a:t>n</a:t>
            </a:r>
            <a:r>
              <a:rPr lang="en-US" sz="2400" b="1" dirty="0" smtClean="0">
                <a:solidFill>
                  <a:srgbClr val="FF0000"/>
                </a:solidFill>
              </a:rPr>
              <a:t>= 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E3F1-815C-4E73-A6BF-596A223A525E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179016"/>
            <a:ext cx="913121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 The </a:t>
            </a:r>
            <a:r>
              <a:rPr lang="en-US" sz="2200" b="1" dirty="0" smtClean="0"/>
              <a:t>least significant </a:t>
            </a:r>
            <a:r>
              <a:rPr lang="en-US" sz="2200" b="1" dirty="0" smtClean="0">
                <a:solidFill>
                  <a:srgbClr val="FF0000"/>
                </a:solidFill>
              </a:rPr>
              <a:t>p</a:t>
            </a:r>
            <a:r>
              <a:rPr lang="en-US" sz="2200" dirty="0" smtClean="0"/>
              <a:t> address lines out of the available </a:t>
            </a:r>
            <a:r>
              <a:rPr lang="en-US" sz="2200" b="1" dirty="0" smtClean="0">
                <a:solidFill>
                  <a:srgbClr val="FF0000"/>
                </a:solidFill>
              </a:rPr>
              <a:t>n</a:t>
            </a:r>
            <a:r>
              <a:rPr lang="en-US" sz="2200" dirty="0" smtClean="0"/>
              <a:t> lines can be </a:t>
            </a:r>
          </a:p>
          <a:p>
            <a:r>
              <a:rPr lang="en-US" sz="2200" dirty="0" smtClean="0"/>
              <a:t>    </a:t>
            </a:r>
            <a:r>
              <a:rPr lang="en-US" sz="2200" b="1" dirty="0" smtClean="0"/>
              <a:t>directly connected </a:t>
            </a:r>
            <a:r>
              <a:rPr lang="en-US" sz="2200" dirty="0" smtClean="0"/>
              <a:t>from the microprocessor </a:t>
            </a:r>
            <a:r>
              <a:rPr lang="en-US" sz="2200" b="1" dirty="0" smtClean="0"/>
              <a:t>to the memory chip .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While the remaining  </a:t>
            </a:r>
            <a:r>
              <a:rPr lang="en-US" sz="2200" b="1" dirty="0" smtClean="0">
                <a:solidFill>
                  <a:srgbClr val="FF0000"/>
                </a:solidFill>
              </a:rPr>
              <a:t>(n-p) </a:t>
            </a:r>
            <a:r>
              <a:rPr lang="en-US" sz="2200" b="1" dirty="0" smtClean="0"/>
              <a:t>higher order </a:t>
            </a:r>
            <a:r>
              <a:rPr lang="en-US" sz="2200" dirty="0" smtClean="0"/>
              <a:t>address lines may be </a:t>
            </a:r>
            <a:r>
              <a:rPr lang="en-US" sz="2200" b="1" dirty="0" smtClean="0"/>
              <a:t>used </a:t>
            </a:r>
            <a:r>
              <a:rPr lang="en-US" sz="2200" dirty="0" smtClean="0"/>
              <a:t>for</a:t>
            </a:r>
          </a:p>
          <a:p>
            <a:r>
              <a:rPr lang="en-US" sz="2200" dirty="0" smtClean="0"/>
              <a:t>     </a:t>
            </a:r>
            <a:r>
              <a:rPr lang="en-US" sz="2200" b="1" dirty="0" smtClean="0"/>
              <a:t>address decoding </a:t>
            </a:r>
            <a:r>
              <a:rPr lang="en-US" sz="2200" dirty="0" smtClean="0"/>
              <a:t>(as inputs to the </a:t>
            </a:r>
            <a:r>
              <a:rPr lang="en-US" sz="2200" b="1" dirty="0" smtClean="0">
                <a:solidFill>
                  <a:srgbClr val="FF0000"/>
                </a:solidFill>
              </a:rPr>
              <a:t>chip selection</a:t>
            </a:r>
            <a:r>
              <a:rPr lang="en-US" sz="2200" dirty="0" smtClean="0"/>
              <a:t> logic). 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The memory address depends upon the hardware circuit used for decoding </a:t>
            </a:r>
          </a:p>
          <a:p>
            <a:r>
              <a:rPr lang="en-US" sz="2200" dirty="0" smtClean="0"/>
              <a:t>     the chip select  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The output of the decoding circuit is connected with the           pin of</a:t>
            </a:r>
          </a:p>
          <a:p>
            <a:r>
              <a:rPr lang="en-US" sz="2200" dirty="0" smtClean="0"/>
              <a:t>     the memory chip.</a:t>
            </a:r>
          </a:p>
          <a:p>
            <a:endParaRPr lang="en-US" sz="22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010400" y="4267200"/>
          <a:ext cx="393700" cy="304800"/>
        </p:xfrm>
        <a:graphic>
          <a:graphicData uri="http://schemas.openxmlformats.org/presentationml/2006/ole">
            <p:oleObj spid="_x0000_s51202" name="Equation" r:id="rId3" imgW="24120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33600" y="152400"/>
            <a:ext cx="4992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Memory Interfacing              </a:t>
            </a:r>
            <a:r>
              <a:rPr lang="en-US" sz="1600" b="1" dirty="0" smtClean="0">
                <a:solidFill>
                  <a:srgbClr val="0070C0"/>
                </a:solidFill>
              </a:rPr>
              <a:t>Cont’d…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FB6-98E1-4752-B077-9DABEA152BDF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990600"/>
            <a:ext cx="903555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 smtClean="0"/>
              <a:t>The general </a:t>
            </a:r>
            <a:r>
              <a:rPr lang="en-US" sz="2100" b="1" dirty="0" smtClean="0">
                <a:solidFill>
                  <a:srgbClr val="FF0000"/>
                </a:solidFill>
              </a:rPr>
              <a:t>procedure</a:t>
            </a:r>
            <a:r>
              <a:rPr lang="en-US" sz="2100" b="1" dirty="0" smtClean="0">
                <a:solidFill>
                  <a:srgbClr val="0070C0"/>
                </a:solidFill>
              </a:rPr>
              <a:t> of </a:t>
            </a:r>
            <a:r>
              <a:rPr lang="en-US" sz="2100" b="1" dirty="0" smtClean="0">
                <a:solidFill>
                  <a:srgbClr val="7030A0"/>
                </a:solidFill>
              </a:rPr>
              <a:t>static memory interfacing </a:t>
            </a:r>
            <a:r>
              <a:rPr lang="en-US" sz="2100" dirty="0" smtClean="0"/>
              <a:t>with 8086 is briefly </a:t>
            </a:r>
          </a:p>
          <a:p>
            <a:r>
              <a:rPr lang="en-US" sz="2100" dirty="0" smtClean="0"/>
              <a:t>described as follows:</a:t>
            </a:r>
          </a:p>
          <a:p>
            <a:pPr marL="514350" indent="-514350"/>
            <a:r>
              <a:rPr lang="en-US" sz="2100" dirty="0" smtClean="0"/>
              <a:t>1.  </a:t>
            </a:r>
            <a:r>
              <a:rPr lang="en-US" sz="2100" b="1" dirty="0" smtClean="0"/>
              <a:t>Arrange the available memory chips </a:t>
            </a:r>
            <a:r>
              <a:rPr lang="en-US" sz="2100" dirty="0" smtClean="0"/>
              <a:t>so as </a:t>
            </a:r>
            <a:r>
              <a:rPr lang="en-US" sz="2100" b="1" dirty="0" smtClean="0"/>
              <a:t>to obtain 16-bit data bus width</a:t>
            </a:r>
            <a:r>
              <a:rPr lang="en-US" sz="2100" dirty="0" smtClean="0"/>
              <a:t>. </a:t>
            </a:r>
          </a:p>
          <a:p>
            <a:pPr marL="514350" indent="-514350"/>
            <a:r>
              <a:rPr lang="en-US" sz="2100" dirty="0" smtClean="0"/>
              <a:t>     Connect the upper 8-bits of  data bus to 'odd address memory bank' and the </a:t>
            </a:r>
          </a:p>
          <a:p>
            <a:pPr marL="514350" indent="-514350"/>
            <a:r>
              <a:rPr lang="en-US" sz="2100" dirty="0" smtClean="0"/>
              <a:t>     Connect the upper 8-bits of  data bus to 'odd address memory bank‘ .</a:t>
            </a:r>
          </a:p>
          <a:p>
            <a:endParaRPr lang="en-US" sz="2100" dirty="0" smtClean="0"/>
          </a:p>
          <a:p>
            <a:r>
              <a:rPr lang="en-US" sz="2100" dirty="0" smtClean="0"/>
              <a:t>2. Connect the 16-bit data bus of the memory bank with that of the 8086.</a:t>
            </a:r>
          </a:p>
          <a:p>
            <a:pPr marL="514350" indent="-514350"/>
            <a:endParaRPr lang="en-US" sz="2100" dirty="0" smtClean="0"/>
          </a:p>
          <a:p>
            <a:pPr marL="514350" indent="-514350"/>
            <a:r>
              <a:rPr lang="en-US" sz="2100" dirty="0" smtClean="0"/>
              <a:t>3. </a:t>
            </a:r>
            <a:r>
              <a:rPr lang="en-US" sz="2100" b="1" dirty="0" smtClean="0"/>
              <a:t>Connect</a:t>
            </a:r>
            <a:r>
              <a:rPr lang="en-US" sz="2100" dirty="0" smtClean="0"/>
              <a:t> available memory </a:t>
            </a:r>
            <a:r>
              <a:rPr lang="en-US" sz="2100" b="1" dirty="0" smtClean="0"/>
              <a:t>address lines </a:t>
            </a:r>
            <a:r>
              <a:rPr lang="en-US" sz="2100" dirty="0" smtClean="0"/>
              <a:t>of memory chips with those of</a:t>
            </a:r>
          </a:p>
          <a:p>
            <a:r>
              <a:rPr lang="en-US" sz="2100" dirty="0" smtClean="0"/>
              <a:t>     the microprocessor and also connect the memory                         inputs to the </a:t>
            </a:r>
          </a:p>
          <a:p>
            <a:r>
              <a:rPr lang="en-US" sz="2100" dirty="0" smtClean="0"/>
              <a:t>     corresponding processor control signals.</a:t>
            </a:r>
          </a:p>
          <a:p>
            <a:endParaRPr lang="en-US" sz="2100" dirty="0" smtClean="0"/>
          </a:p>
          <a:p>
            <a:r>
              <a:rPr lang="en-US" sz="2100" dirty="0" smtClean="0"/>
              <a:t>3. The remaining address lines of the microprocessor ,             and A</a:t>
            </a:r>
            <a:r>
              <a:rPr lang="en-US" sz="2100" baseline="-25000" dirty="0" smtClean="0"/>
              <a:t>0</a:t>
            </a:r>
            <a:r>
              <a:rPr lang="en-US" sz="2100" dirty="0" smtClean="0"/>
              <a:t> are used for </a:t>
            </a:r>
          </a:p>
          <a:p>
            <a:r>
              <a:rPr lang="en-US" sz="2100" dirty="0" smtClean="0"/>
              <a:t>    decoding the required chip select signals for the odd and even memory banks. </a:t>
            </a:r>
          </a:p>
          <a:p>
            <a:r>
              <a:rPr lang="en-US" sz="2100" dirty="0" smtClean="0"/>
              <a:t>    The           of memory is derived from the O/P of the decoding circuit. </a:t>
            </a:r>
          </a:p>
          <a:p>
            <a:endParaRPr lang="en-US" sz="21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152400"/>
            <a:ext cx="4992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Memory Interfacing              </a:t>
            </a:r>
            <a:r>
              <a:rPr lang="en-US" sz="1600" b="1" dirty="0" smtClean="0">
                <a:solidFill>
                  <a:srgbClr val="0070C0"/>
                </a:solidFill>
              </a:rPr>
              <a:t>Cont’d…</a:t>
            </a:r>
            <a:endParaRPr lang="en-US" sz="1600" dirty="0">
              <a:solidFill>
                <a:srgbClr val="0070C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248400" y="3886200"/>
          <a:ext cx="990600" cy="304800"/>
        </p:xfrm>
        <a:graphic>
          <a:graphicData uri="http://schemas.openxmlformats.org/presentationml/2006/ole">
            <p:oleObj spid="_x0000_s52226" name="Equation" r:id="rId3" imgW="634680" imgH="21564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72200" y="4876800"/>
          <a:ext cx="533400" cy="304800"/>
        </p:xfrm>
        <a:graphic>
          <a:graphicData uri="http://schemas.openxmlformats.org/presentationml/2006/ole">
            <p:oleObj spid="_x0000_s52227" name="Equation" r:id="rId4" imgW="355320" imgH="203040" progId="Equation.3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076325" y="5553075"/>
          <a:ext cx="361950" cy="323850"/>
        </p:xfrm>
        <a:graphic>
          <a:graphicData uri="http://schemas.openxmlformats.org/presentationml/2006/ole">
            <p:oleObj spid="_x0000_s52228" name="Equation" r:id="rId5" imgW="241200" imgH="215640" progId="Equation.3">
              <p:embed/>
            </p:oleObj>
          </a:graphicData>
        </a:graphic>
      </p:graphicFrame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1FC8-EBFC-4DDC-ABD0-BCD534755CD8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457201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Problem 1: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90600"/>
            <a:ext cx="7772400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907BD-E64C-43BE-9E1E-F0854BD75BC3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 descr="problem 1- memory interfacing.jpg"/>
          <p:cNvPicPr>
            <a:picLocks noChangeAspect="1"/>
          </p:cNvPicPr>
          <p:nvPr/>
        </p:nvPicPr>
        <p:blipFill>
          <a:blip r:embed="rId2"/>
          <a:srcRect r="54167" b="30789"/>
          <a:stretch>
            <a:fillRect/>
          </a:stretch>
        </p:blipFill>
        <p:spPr>
          <a:xfrm>
            <a:off x="533400" y="609601"/>
            <a:ext cx="8077200" cy="5486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762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Problem 1:                       cont’d…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8AAA4-B11F-40FD-A8C7-73FCED078AF6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381000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 2 : 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914400"/>
            <a:ext cx="815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0"/>
            <a:ext cx="8382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49782-D934-47EB-BB56-EFD6FBB81D33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r="4059" b="48642"/>
          <a:stretch>
            <a:fillRect/>
          </a:stretch>
        </p:blipFill>
        <p:spPr bwMode="auto">
          <a:xfrm>
            <a:off x="304800" y="1219200"/>
            <a:ext cx="8382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304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 2 :                                            cont’d…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762000"/>
            <a:ext cx="2273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ROM Interfacing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F8BE-DC1C-45F5-A2B9-C39904545E45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066800"/>
            <a:ext cx="7162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3048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P</a:t>
            </a:r>
            <a:r>
              <a:rPr lang="en-IN" sz="2400" b="1" dirty="0" smtClean="0">
                <a:solidFill>
                  <a:srgbClr val="7030A0"/>
                </a:solidFill>
              </a:rPr>
              <a:t>HYSICAL </a:t>
            </a:r>
            <a:r>
              <a:rPr lang="en-IN" sz="2400" b="1" dirty="0" smtClean="0">
                <a:solidFill>
                  <a:srgbClr val="FF0000"/>
                </a:solidFill>
              </a:rPr>
              <a:t>M</a:t>
            </a:r>
            <a:r>
              <a:rPr lang="en-IN" sz="2400" b="1" dirty="0" smtClean="0">
                <a:solidFill>
                  <a:srgbClr val="7030A0"/>
                </a:solidFill>
              </a:rPr>
              <a:t>EMORY </a:t>
            </a:r>
            <a:r>
              <a:rPr lang="en-IN" sz="2400" b="1" dirty="0" smtClean="0">
                <a:solidFill>
                  <a:srgbClr val="FF0000"/>
                </a:solidFill>
              </a:rPr>
              <a:t>O</a:t>
            </a:r>
            <a:r>
              <a:rPr lang="en-IN" sz="2400" b="1" dirty="0" smtClean="0">
                <a:solidFill>
                  <a:srgbClr val="7030A0"/>
                </a:solidFill>
              </a:rPr>
              <a:t>RGANIZATION </a:t>
            </a:r>
            <a:r>
              <a:rPr lang="en-IN" sz="2400" b="1" dirty="0" smtClean="0"/>
              <a:t>in 8086-BASED SYSTEM</a:t>
            </a: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BC52-9F82-4477-8BAD-00F753E0C7BC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t="51358"/>
          <a:stretch>
            <a:fillRect/>
          </a:stretch>
        </p:blipFill>
        <p:spPr bwMode="auto">
          <a:xfrm>
            <a:off x="381000" y="13716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757535"/>
            <a:ext cx="298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RAM 1 &amp; 2 Interfacing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28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 2 :                                            cont’d…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573BB-CDE4-432E-8978-A9FF0155A577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534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757535"/>
            <a:ext cx="2987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RAM 3 &amp; 4 Interfacing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48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 2 :                                            cont’d… 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B5CB2-15FE-48EB-A1F8-271555637BAF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09687"/>
            <a:ext cx="7086600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85800" y="4572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P</a:t>
            </a:r>
            <a:r>
              <a:rPr lang="en-IN" sz="2400" b="1" dirty="0" smtClean="0">
                <a:solidFill>
                  <a:srgbClr val="7030A0"/>
                </a:solidFill>
              </a:rPr>
              <a:t>HYSICAL </a:t>
            </a:r>
            <a:r>
              <a:rPr lang="en-IN" sz="2400" b="1" dirty="0" smtClean="0">
                <a:solidFill>
                  <a:srgbClr val="FF0000"/>
                </a:solidFill>
              </a:rPr>
              <a:t>M</a:t>
            </a:r>
            <a:r>
              <a:rPr lang="en-IN" sz="2400" b="1" dirty="0" smtClean="0">
                <a:solidFill>
                  <a:srgbClr val="7030A0"/>
                </a:solidFill>
              </a:rPr>
              <a:t>EMORY </a:t>
            </a:r>
            <a:r>
              <a:rPr lang="en-IN" sz="2400" b="1" dirty="0" smtClean="0">
                <a:solidFill>
                  <a:srgbClr val="FF0000"/>
                </a:solidFill>
              </a:rPr>
              <a:t>O</a:t>
            </a:r>
            <a:r>
              <a:rPr lang="en-IN" sz="2400" b="1" dirty="0" smtClean="0">
                <a:solidFill>
                  <a:srgbClr val="7030A0"/>
                </a:solidFill>
              </a:rPr>
              <a:t>RGANIZATION                  </a:t>
            </a:r>
            <a:r>
              <a:rPr lang="en-IN" b="1" dirty="0" smtClean="0"/>
              <a:t>cont’d...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8F5B-B68B-4A6C-ADF2-215234493FE9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1066800"/>
            <a:ext cx="934525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2200" dirty="0" smtClean="0"/>
              <a:t> The 8086 microprocessor provides a 20-bit address to memory. </a:t>
            </a:r>
          </a:p>
          <a:p>
            <a:pPr lvl="0">
              <a:buFont typeface="Wingdings" pitchFamily="2" charset="2"/>
              <a:buChar char="Ø"/>
            </a:pPr>
            <a:endParaRPr lang="en-IN" sz="2200" dirty="0" smtClean="0"/>
          </a:p>
          <a:p>
            <a:pPr lvl="0">
              <a:buFont typeface="Wingdings" pitchFamily="2" charset="2"/>
              <a:buChar char="Ø"/>
            </a:pPr>
            <a:r>
              <a:rPr lang="en-IN" sz="2200" dirty="0" smtClean="0"/>
              <a:t> The memory is organized as a linear array of up to 1 MB, addressed from </a:t>
            </a:r>
          </a:p>
          <a:p>
            <a:pPr lvl="0"/>
            <a:r>
              <a:rPr lang="en-IN" sz="2200" b="1" dirty="0" smtClean="0"/>
              <a:t>     00000H to FFFFFH</a:t>
            </a:r>
            <a:r>
              <a:rPr lang="en-IN" sz="2200" dirty="0" smtClean="0"/>
              <a:t>. </a:t>
            </a:r>
          </a:p>
          <a:p>
            <a:pPr lvl="0"/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 The 1MB of 8086 addressable memory space is divided into  2 banks : </a:t>
            </a:r>
          </a:p>
          <a:p>
            <a:r>
              <a:rPr lang="en-IN" sz="2200" b="1" dirty="0" smtClean="0"/>
              <a:t>       Even memory bank       </a:t>
            </a:r>
            <a:r>
              <a:rPr lang="en-IN" sz="2200" dirty="0" smtClean="0"/>
              <a:t>and            </a:t>
            </a:r>
            <a:r>
              <a:rPr lang="en-IN" sz="2200" b="1" dirty="0" smtClean="0"/>
              <a:t>Odd memory bank</a:t>
            </a:r>
            <a:r>
              <a:rPr lang="en-IN" sz="2200" dirty="0" smtClean="0"/>
              <a:t>.</a:t>
            </a:r>
          </a:p>
          <a:p>
            <a:endParaRPr lang="en-IN" sz="2200" dirty="0" smtClean="0"/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 Each bank will have an addressable space of 512 </a:t>
            </a:r>
            <a:r>
              <a:rPr lang="en-IN" sz="2200" dirty="0" err="1" smtClean="0"/>
              <a:t>kB</a:t>
            </a:r>
            <a:r>
              <a:rPr lang="en-IN" sz="2200" dirty="0" smtClean="0"/>
              <a:t>. </a:t>
            </a:r>
          </a:p>
          <a:p>
            <a:pPr>
              <a:buFont typeface="Wingdings" pitchFamily="2" charset="2"/>
              <a:buChar char="Ø"/>
            </a:pPr>
            <a:endParaRPr lang="en-IN" sz="2200" dirty="0" smtClean="0"/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 In 8086-based system the  </a:t>
            </a:r>
            <a:r>
              <a:rPr lang="en-IN" sz="2200" b="1" dirty="0" smtClean="0">
                <a:solidFill>
                  <a:srgbClr val="7030A0"/>
                </a:solidFill>
              </a:rPr>
              <a:t>lower</a:t>
            </a:r>
            <a:r>
              <a:rPr lang="en-IN" sz="2200" dirty="0" smtClean="0"/>
              <a:t> </a:t>
            </a:r>
            <a:r>
              <a:rPr lang="en-IN" sz="2200" b="1" dirty="0" smtClean="0"/>
              <a:t>8</a:t>
            </a:r>
            <a:r>
              <a:rPr lang="en-IN" sz="2200" dirty="0" smtClean="0"/>
              <a:t> lines of data bus, </a:t>
            </a:r>
            <a:r>
              <a:rPr lang="en-IN" sz="2200" b="1" dirty="0" smtClean="0"/>
              <a:t>Do- D</a:t>
            </a:r>
            <a:r>
              <a:rPr lang="en-IN" sz="2200" b="1" baseline="-25000" dirty="0" smtClean="0"/>
              <a:t>7</a:t>
            </a:r>
            <a:r>
              <a:rPr lang="en-IN" sz="2200" dirty="0" smtClean="0"/>
              <a:t>, are connected</a:t>
            </a:r>
          </a:p>
          <a:p>
            <a:r>
              <a:rPr lang="en-IN" sz="2200" dirty="0" smtClean="0"/>
              <a:t>     to </a:t>
            </a:r>
            <a:r>
              <a:rPr lang="en-IN" sz="2200" b="1" dirty="0" smtClean="0">
                <a:solidFill>
                  <a:srgbClr val="7030A0"/>
                </a:solidFill>
              </a:rPr>
              <a:t>even bank </a:t>
            </a:r>
            <a:r>
              <a:rPr lang="en-IN" sz="2200" dirty="0" smtClean="0">
                <a:solidFill>
                  <a:srgbClr val="7030A0"/>
                </a:solidFill>
              </a:rPr>
              <a:t>memory </a:t>
            </a:r>
            <a:r>
              <a:rPr lang="en-IN" sz="2200" dirty="0" smtClean="0"/>
              <a:t>ICs  and </a:t>
            </a:r>
          </a:p>
          <a:p>
            <a:endParaRPr lang="en-IN" sz="2200" dirty="0" smtClean="0"/>
          </a:p>
          <a:p>
            <a:pPr>
              <a:buFont typeface="Wingdings" pitchFamily="2" charset="2"/>
              <a:buChar char="Ø"/>
            </a:pPr>
            <a:r>
              <a:rPr lang="en-IN" sz="2200" dirty="0" smtClean="0"/>
              <a:t> The </a:t>
            </a:r>
            <a:r>
              <a:rPr lang="en-IN" sz="2200" b="1" dirty="0" smtClean="0">
                <a:solidFill>
                  <a:srgbClr val="FF0000"/>
                </a:solidFill>
              </a:rPr>
              <a:t>upper</a:t>
            </a:r>
            <a:r>
              <a:rPr lang="en-IN" sz="2200" b="1" dirty="0" smtClean="0"/>
              <a:t> 8 </a:t>
            </a:r>
            <a:r>
              <a:rPr lang="en-IN" sz="2200" dirty="0" smtClean="0"/>
              <a:t>lines of data bus, D</a:t>
            </a:r>
            <a:r>
              <a:rPr lang="en-IN" sz="2200" baseline="-25000" dirty="0" smtClean="0"/>
              <a:t>8</a:t>
            </a:r>
            <a:r>
              <a:rPr lang="en-IN" sz="2200" dirty="0" smtClean="0"/>
              <a:t>- D</a:t>
            </a:r>
            <a:r>
              <a:rPr lang="en-IN" sz="2200" baseline="-25000" dirty="0" smtClean="0"/>
              <a:t>15</a:t>
            </a:r>
            <a:r>
              <a:rPr lang="en-IN" sz="2200" dirty="0" smtClean="0"/>
              <a:t> are connected to </a:t>
            </a:r>
            <a:r>
              <a:rPr lang="en-IN" sz="2200" b="1" dirty="0" smtClean="0">
                <a:solidFill>
                  <a:srgbClr val="FF0000"/>
                </a:solidFill>
              </a:rPr>
              <a:t>odd bank </a:t>
            </a:r>
            <a:r>
              <a:rPr lang="en-IN" sz="2200" dirty="0" smtClean="0"/>
              <a:t>memory .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685800" y="4572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P</a:t>
            </a:r>
            <a:r>
              <a:rPr lang="en-IN" sz="2400" b="1" dirty="0" smtClean="0">
                <a:solidFill>
                  <a:srgbClr val="7030A0"/>
                </a:solidFill>
              </a:rPr>
              <a:t>HYSICAL </a:t>
            </a:r>
            <a:r>
              <a:rPr lang="en-IN" sz="2400" b="1" dirty="0" smtClean="0">
                <a:solidFill>
                  <a:srgbClr val="FF0000"/>
                </a:solidFill>
              </a:rPr>
              <a:t>M</a:t>
            </a:r>
            <a:r>
              <a:rPr lang="en-IN" sz="2400" b="1" dirty="0" smtClean="0">
                <a:solidFill>
                  <a:srgbClr val="7030A0"/>
                </a:solidFill>
              </a:rPr>
              <a:t>EMORY </a:t>
            </a:r>
            <a:r>
              <a:rPr lang="en-IN" sz="2400" b="1" dirty="0" smtClean="0">
                <a:solidFill>
                  <a:srgbClr val="FF0000"/>
                </a:solidFill>
              </a:rPr>
              <a:t>O</a:t>
            </a:r>
            <a:r>
              <a:rPr lang="en-IN" sz="2400" b="1" dirty="0" smtClean="0">
                <a:solidFill>
                  <a:srgbClr val="7030A0"/>
                </a:solidFill>
              </a:rPr>
              <a:t>RGANIZATION                  </a:t>
            </a:r>
            <a:r>
              <a:rPr lang="en-IN" b="1" dirty="0" smtClean="0"/>
              <a:t>cont’d...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D3E2-5D5D-4AC2-9A3B-16BEBBF411D6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5800" y="4572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P</a:t>
            </a:r>
            <a:r>
              <a:rPr lang="en-IN" sz="2400" b="1" dirty="0" smtClean="0">
                <a:solidFill>
                  <a:srgbClr val="7030A0"/>
                </a:solidFill>
              </a:rPr>
              <a:t>HYSICAL </a:t>
            </a:r>
            <a:r>
              <a:rPr lang="en-IN" sz="2400" b="1" dirty="0" smtClean="0">
                <a:solidFill>
                  <a:srgbClr val="FF0000"/>
                </a:solidFill>
              </a:rPr>
              <a:t>M</a:t>
            </a:r>
            <a:r>
              <a:rPr lang="en-IN" sz="2400" b="1" dirty="0" smtClean="0">
                <a:solidFill>
                  <a:srgbClr val="7030A0"/>
                </a:solidFill>
              </a:rPr>
              <a:t>EMORY </a:t>
            </a:r>
            <a:r>
              <a:rPr lang="en-IN" sz="2400" b="1" dirty="0" smtClean="0">
                <a:solidFill>
                  <a:srgbClr val="FF0000"/>
                </a:solidFill>
              </a:rPr>
              <a:t>O</a:t>
            </a:r>
            <a:r>
              <a:rPr lang="en-IN" sz="2400" b="1" dirty="0" smtClean="0">
                <a:solidFill>
                  <a:srgbClr val="7030A0"/>
                </a:solidFill>
              </a:rPr>
              <a:t>RGANIZATION                  </a:t>
            </a:r>
            <a:r>
              <a:rPr lang="en-IN" b="1" dirty="0" smtClean="0"/>
              <a:t>cont’d...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990601"/>
            <a:ext cx="84071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2200" dirty="0" smtClean="0"/>
              <a:t> The processor provides two enable signals           and A</a:t>
            </a:r>
            <a:r>
              <a:rPr lang="en-IN" sz="2200" baseline="-25000" dirty="0" smtClean="0"/>
              <a:t>0</a:t>
            </a:r>
            <a:r>
              <a:rPr lang="en-IN" sz="2200" dirty="0" smtClean="0"/>
              <a:t>. </a:t>
            </a:r>
          </a:p>
          <a:p>
            <a:pPr lvl="0">
              <a:buFont typeface="Wingdings" pitchFamily="2" charset="2"/>
              <a:buChar char="Ø"/>
            </a:pPr>
            <a:endParaRPr lang="en-IN" sz="2200" dirty="0" smtClean="0"/>
          </a:p>
          <a:p>
            <a:pPr lvl="0">
              <a:buFont typeface="Wingdings" pitchFamily="2" charset="2"/>
              <a:buChar char="Ø"/>
            </a:pPr>
            <a:r>
              <a:rPr lang="en-IN" sz="2200" dirty="0" smtClean="0"/>
              <a:t> These two signals selectively allow reading from or writing into either</a:t>
            </a:r>
          </a:p>
          <a:p>
            <a:pPr lvl="0"/>
            <a:r>
              <a:rPr lang="en-IN" sz="2200" dirty="0" smtClean="0"/>
              <a:t> an odd byte location, even byte location, or both.  </a:t>
            </a:r>
          </a:p>
          <a:p>
            <a:pPr lvl="0"/>
            <a:endParaRPr lang="en-IN" sz="2200" dirty="0" smtClean="0"/>
          </a:p>
          <a:p>
            <a:pPr lvl="0">
              <a:buFont typeface="Wingdings" pitchFamily="2" charset="2"/>
              <a:buChar char="Ø"/>
            </a:pPr>
            <a:r>
              <a:rPr lang="en-IN" sz="2200" dirty="0" smtClean="0"/>
              <a:t>              is used to enable the odd bank          and </a:t>
            </a:r>
          </a:p>
          <a:p>
            <a:pPr lvl="0">
              <a:buFont typeface="Wingdings" pitchFamily="2" charset="2"/>
              <a:buChar char="Ø"/>
            </a:pPr>
            <a:endParaRPr lang="en-IN" sz="2200" dirty="0" smtClean="0"/>
          </a:p>
          <a:p>
            <a:pPr lvl="0">
              <a:buFont typeface="Wingdings" pitchFamily="2" charset="2"/>
              <a:buChar char="Ø"/>
            </a:pPr>
            <a:r>
              <a:rPr lang="en-IN" sz="2200" dirty="0" smtClean="0"/>
              <a:t>  The A</a:t>
            </a:r>
            <a:r>
              <a:rPr lang="en-IN" sz="2200" baseline="-25000" dirty="0" smtClean="0"/>
              <a:t>0</a:t>
            </a:r>
            <a:r>
              <a:rPr lang="en-IN" sz="2200" dirty="0" smtClean="0"/>
              <a:t> address line is used to enable the even bank.</a:t>
            </a:r>
          </a:p>
          <a:p>
            <a:pPr lvl="0">
              <a:buFont typeface="Wingdings" pitchFamily="2" charset="2"/>
              <a:buChar char="Ø"/>
            </a:pPr>
            <a:endParaRPr lang="en-IN" sz="2200" dirty="0" smtClean="0"/>
          </a:p>
          <a:p>
            <a:endParaRPr lang="en-US" sz="2200" dirty="0"/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62601" y="1143000"/>
            <a:ext cx="457200" cy="304800"/>
          </a:xfrm>
          <a:prstGeom prst="rect">
            <a:avLst/>
          </a:prstGeom>
          <a:noFill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400" y="2743200"/>
            <a:ext cx="457200" cy="304800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3400" y="3886200"/>
          <a:ext cx="7990205" cy="2278810"/>
        </p:xfrm>
        <a:graphic>
          <a:graphicData uri="http://schemas.openxmlformats.org/drawingml/2006/table">
            <a:tbl>
              <a:tblPr/>
              <a:tblGrid>
                <a:gridCol w="824238"/>
                <a:gridCol w="435669"/>
                <a:gridCol w="6730298"/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solidFill>
                          <a:srgbClr val="00B0F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  <a:r>
                        <a:rPr lang="en-IN" sz="1800" b="1" baseline="-250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Indication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3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Times New Roman"/>
                        </a:rPr>
                        <a:t>Whole word is received/transmitted  [D15-D0</a:t>
                      </a:r>
                      <a:r>
                        <a:rPr lang="en-IN" sz="1800" b="1" baseline="-25000" dirty="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800" b="1" dirty="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Times New Roman"/>
                        </a:rPr>
                        <a:t>data lines are active]</a:t>
                      </a:r>
                      <a:endParaRPr lang="en-US" sz="18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4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Byte from </a:t>
                      </a:r>
                      <a:r>
                        <a:rPr lang="en-IN" sz="1800" b="1" dirty="0">
                          <a:solidFill>
                            <a:srgbClr val="C0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Odd memory bank   </a:t>
                      </a:r>
                      <a:r>
                        <a:rPr lang="en-IN" sz="1800" b="1" dirty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[D15-D8</a:t>
                      </a:r>
                      <a:r>
                        <a:rPr lang="en-IN" sz="1800" b="1" baseline="-25000" dirty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en-IN" sz="1800" b="1" dirty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data lines are active]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39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Times New Roman"/>
                        </a:rPr>
                        <a:t>Byte from </a:t>
                      </a: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Even memory bank  </a:t>
                      </a:r>
                      <a:r>
                        <a:rPr lang="en-IN" sz="1800" b="1" dirty="0">
                          <a:solidFill>
                            <a:srgbClr val="7030A0"/>
                          </a:solidFill>
                          <a:latin typeface="Calibri"/>
                          <a:ea typeface="Calibri"/>
                          <a:cs typeface="Times New Roman"/>
                        </a:rPr>
                        <a:t>[D7-D0 data lines are active]</a:t>
                      </a:r>
                      <a:endParaRPr lang="en-US" sz="1800" b="1" dirty="0">
                        <a:solidFill>
                          <a:srgbClr val="7030A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41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b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Times New Roman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800" b="1" dirty="0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Times New Roman"/>
                        </a:rPr>
                        <a:t>Passive  </a:t>
                      </a:r>
                      <a:endParaRPr lang="en-US" sz="1800" b="1" dirty="0">
                        <a:solidFill>
                          <a:srgbClr val="0070C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3962400"/>
            <a:ext cx="457200" cy="304800"/>
          </a:xfrm>
          <a:prstGeom prst="rect">
            <a:avLst/>
          </a:prstGeom>
          <a:noFill/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1218A-ED71-4DC6-AB88-47B1F6F3991A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524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P</a:t>
            </a:r>
            <a:r>
              <a:rPr lang="en-IN" sz="2400" b="1" dirty="0" smtClean="0">
                <a:solidFill>
                  <a:srgbClr val="7030A0"/>
                </a:solidFill>
              </a:rPr>
              <a:t>HYSICAL </a:t>
            </a:r>
            <a:r>
              <a:rPr lang="en-IN" sz="2400" b="1" dirty="0" smtClean="0">
                <a:solidFill>
                  <a:srgbClr val="FF0000"/>
                </a:solidFill>
              </a:rPr>
              <a:t>M</a:t>
            </a:r>
            <a:r>
              <a:rPr lang="en-IN" sz="2400" b="1" dirty="0" smtClean="0">
                <a:solidFill>
                  <a:srgbClr val="7030A0"/>
                </a:solidFill>
              </a:rPr>
              <a:t>EMORY </a:t>
            </a:r>
            <a:r>
              <a:rPr lang="en-IN" sz="2400" b="1" dirty="0" smtClean="0">
                <a:solidFill>
                  <a:srgbClr val="FF0000"/>
                </a:solidFill>
              </a:rPr>
              <a:t>O</a:t>
            </a:r>
            <a:r>
              <a:rPr lang="en-IN" sz="2400" b="1" dirty="0" smtClean="0">
                <a:solidFill>
                  <a:srgbClr val="7030A0"/>
                </a:solidFill>
              </a:rPr>
              <a:t>RGANIZATION                  </a:t>
            </a:r>
            <a:r>
              <a:rPr lang="en-IN" b="1" dirty="0" smtClean="0"/>
              <a:t>cont’d...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2039" y="685800"/>
            <a:ext cx="896816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2100" dirty="0" smtClean="0"/>
              <a:t> A microprocessor-based system requires both EPROM and RAM.</a:t>
            </a:r>
          </a:p>
          <a:p>
            <a:pPr lvl="0"/>
            <a:endParaRPr lang="en-IN" sz="2100" dirty="0" smtClean="0"/>
          </a:p>
          <a:p>
            <a:pPr lvl="0">
              <a:buFont typeface="Wingdings" pitchFamily="2" charset="2"/>
              <a:buChar char="Ø"/>
            </a:pPr>
            <a:r>
              <a:rPr lang="en-IN" sz="2100" dirty="0" smtClean="0"/>
              <a:t> Hence, the </a:t>
            </a:r>
            <a:r>
              <a:rPr lang="en-IN" sz="2100" b="1" dirty="0" smtClean="0"/>
              <a:t>available memory space </a:t>
            </a:r>
            <a:r>
              <a:rPr lang="en-IN" sz="2100" dirty="0" smtClean="0"/>
              <a:t>has to be </a:t>
            </a:r>
            <a:r>
              <a:rPr lang="en-IN" sz="2100" b="1" dirty="0" smtClean="0"/>
              <a:t>divided</a:t>
            </a:r>
            <a:r>
              <a:rPr lang="en-IN" sz="2100" dirty="0" smtClean="0"/>
              <a:t> between </a:t>
            </a:r>
            <a:r>
              <a:rPr lang="en-IN" sz="2100" b="1" dirty="0" smtClean="0"/>
              <a:t>EPROM</a:t>
            </a:r>
          </a:p>
          <a:p>
            <a:pPr lvl="0"/>
            <a:r>
              <a:rPr lang="en-IN" sz="2100" b="1" dirty="0" smtClean="0"/>
              <a:t>    and RAM. </a:t>
            </a:r>
          </a:p>
          <a:p>
            <a:pPr lvl="0"/>
            <a:endParaRPr lang="en-IN" sz="2100" dirty="0" smtClean="0"/>
          </a:p>
          <a:p>
            <a:pPr lvl="0">
              <a:buFont typeface="Wingdings" pitchFamily="2" charset="2"/>
              <a:buChar char="Ø"/>
            </a:pPr>
            <a:r>
              <a:rPr lang="en-IN" sz="2100" dirty="0" smtClean="0"/>
              <a:t> This choice depends on the system designer as well as on the application </a:t>
            </a:r>
          </a:p>
          <a:p>
            <a:pPr lvl="0"/>
            <a:r>
              <a:rPr lang="en-IN" sz="2100" dirty="0" smtClean="0"/>
              <a:t>     for  which the system is designed.</a:t>
            </a:r>
          </a:p>
          <a:p>
            <a:pPr lvl="0"/>
            <a:endParaRPr lang="en-IN" sz="2100" dirty="0" smtClean="0"/>
          </a:p>
          <a:p>
            <a:pPr lvl="0">
              <a:buFont typeface="Wingdings" pitchFamily="2" charset="2"/>
              <a:buChar char="Ø"/>
            </a:pPr>
            <a:r>
              <a:rPr lang="en-IN" sz="2100" dirty="0" smtClean="0"/>
              <a:t> The system designer should </a:t>
            </a:r>
            <a:r>
              <a:rPr lang="en-IN" sz="2100" b="1" dirty="0" smtClean="0"/>
              <a:t>allot equal address space </a:t>
            </a:r>
            <a:r>
              <a:rPr lang="en-IN" sz="2100" dirty="0" smtClean="0"/>
              <a:t>in </a:t>
            </a:r>
            <a:r>
              <a:rPr lang="en-IN" sz="2100" dirty="0" smtClean="0">
                <a:solidFill>
                  <a:srgbClr val="FF0000"/>
                </a:solidFill>
              </a:rPr>
              <a:t>odd and even </a:t>
            </a:r>
          </a:p>
          <a:p>
            <a:pPr lvl="0"/>
            <a:r>
              <a:rPr lang="en-IN" sz="2100" dirty="0" smtClean="0"/>
              <a:t>     bank  </a:t>
            </a:r>
            <a:r>
              <a:rPr lang="en-IN" sz="2100" dirty="0" smtClean="0">
                <a:solidFill>
                  <a:srgbClr val="7030A0"/>
                </a:solidFill>
              </a:rPr>
              <a:t>for both</a:t>
            </a:r>
            <a:r>
              <a:rPr lang="en-IN" sz="2100" b="1" dirty="0" smtClean="0">
                <a:solidFill>
                  <a:srgbClr val="7030A0"/>
                </a:solidFill>
              </a:rPr>
              <a:t> EPROM and RAM</a:t>
            </a:r>
            <a:r>
              <a:rPr lang="en-IN" sz="2100" dirty="0" smtClean="0"/>
              <a:t>.</a:t>
            </a:r>
          </a:p>
          <a:p>
            <a:pPr lvl="0"/>
            <a:endParaRPr lang="en-IN" sz="2100" dirty="0" smtClean="0"/>
          </a:p>
          <a:p>
            <a:pPr lvl="0">
              <a:buFont typeface="Wingdings" pitchFamily="2" charset="2"/>
              <a:buChar char="Ø"/>
            </a:pPr>
            <a:r>
              <a:rPr lang="en-IN" sz="2100" dirty="0" smtClean="0"/>
              <a:t> The required </a:t>
            </a:r>
            <a:r>
              <a:rPr lang="en-IN" sz="2100" b="1" dirty="0" smtClean="0">
                <a:solidFill>
                  <a:srgbClr val="7030A0"/>
                </a:solidFill>
              </a:rPr>
              <a:t>EPROM</a:t>
            </a:r>
            <a:r>
              <a:rPr lang="en-IN" sz="2100" dirty="0" smtClean="0"/>
              <a:t> memory capacity can be implemented in </a:t>
            </a:r>
            <a:r>
              <a:rPr lang="en-IN" sz="2100" b="1" dirty="0" smtClean="0">
                <a:solidFill>
                  <a:srgbClr val="FF0000"/>
                </a:solidFill>
              </a:rPr>
              <a:t>two</a:t>
            </a:r>
            <a:r>
              <a:rPr lang="en-IN" sz="2100" b="1" dirty="0" smtClean="0"/>
              <a:t> </a:t>
            </a:r>
            <a:r>
              <a:rPr lang="en-IN" sz="2100" dirty="0" err="1" smtClean="0"/>
              <a:t>Ics</a:t>
            </a:r>
            <a:endParaRPr lang="en-IN" sz="2100" dirty="0" smtClean="0"/>
          </a:p>
          <a:p>
            <a:pPr lvl="0"/>
            <a:r>
              <a:rPr lang="en-IN" sz="2100" dirty="0" smtClean="0"/>
              <a:t>     (</a:t>
            </a:r>
            <a:r>
              <a:rPr lang="en-IN" sz="2100" dirty="0" smtClean="0">
                <a:solidFill>
                  <a:srgbClr val="C00000"/>
                </a:solidFill>
              </a:rPr>
              <a:t>one for even and the other for odd bank</a:t>
            </a:r>
            <a:r>
              <a:rPr lang="en-IN" sz="2100" dirty="0" smtClean="0"/>
              <a:t>) or in multiple ICs. </a:t>
            </a:r>
          </a:p>
          <a:p>
            <a:pPr lvl="0"/>
            <a:endParaRPr lang="en-IN" sz="2100" dirty="0" smtClean="0"/>
          </a:p>
          <a:p>
            <a:pPr lvl="0">
              <a:buFont typeface="Wingdings" pitchFamily="2" charset="2"/>
              <a:buChar char="Ø"/>
            </a:pPr>
            <a:r>
              <a:rPr lang="en-IN" sz="2100" dirty="0" smtClean="0"/>
              <a:t> Similarly, the RAM capacity of the system can be implemented in two ICs </a:t>
            </a:r>
          </a:p>
          <a:p>
            <a:pPr lvl="0"/>
            <a:r>
              <a:rPr lang="en-IN" sz="2100" dirty="0" smtClean="0"/>
              <a:t>     or in multiple ICs. </a:t>
            </a:r>
          </a:p>
          <a:p>
            <a:pPr lvl="0">
              <a:buFont typeface="Wingdings" pitchFamily="2" charset="2"/>
              <a:buChar char="Ø"/>
            </a:pPr>
            <a:r>
              <a:rPr lang="en-IN" sz="2100" dirty="0" smtClean="0"/>
              <a:t> This choice depends on the availability of memory IC and the system designer.</a:t>
            </a:r>
            <a:endParaRPr lang="en-US" sz="2100" dirty="0" smtClean="0"/>
          </a:p>
          <a:p>
            <a:endParaRPr lang="en-US" sz="21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70D-0970-4CA6-B248-69467A1BC215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6934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38200" y="4572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P</a:t>
            </a:r>
            <a:r>
              <a:rPr lang="en-IN" sz="2400" b="1" dirty="0" smtClean="0">
                <a:solidFill>
                  <a:srgbClr val="7030A0"/>
                </a:solidFill>
              </a:rPr>
              <a:t>HYSICAL </a:t>
            </a:r>
            <a:r>
              <a:rPr lang="en-IN" sz="2400" b="1" dirty="0" smtClean="0">
                <a:solidFill>
                  <a:srgbClr val="FF0000"/>
                </a:solidFill>
              </a:rPr>
              <a:t>M</a:t>
            </a:r>
            <a:r>
              <a:rPr lang="en-IN" sz="2400" b="1" dirty="0" smtClean="0">
                <a:solidFill>
                  <a:srgbClr val="7030A0"/>
                </a:solidFill>
              </a:rPr>
              <a:t>EMORY </a:t>
            </a:r>
            <a:r>
              <a:rPr lang="en-IN" sz="2400" b="1" dirty="0" smtClean="0">
                <a:solidFill>
                  <a:srgbClr val="FF0000"/>
                </a:solidFill>
              </a:rPr>
              <a:t>O</a:t>
            </a:r>
            <a:r>
              <a:rPr lang="en-IN" sz="2400" b="1" dirty="0" smtClean="0">
                <a:solidFill>
                  <a:srgbClr val="7030A0"/>
                </a:solidFill>
              </a:rPr>
              <a:t>RGANIZATION                  </a:t>
            </a:r>
            <a:r>
              <a:rPr lang="en-IN" b="1" dirty="0" smtClean="0"/>
              <a:t>cont’d...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B841-FFBA-4005-B84E-49FA13ED630F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0" y="1026616"/>
            <a:ext cx="872399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2100" dirty="0" smtClean="0"/>
              <a:t> Some systems may require large memory space and so full memory </a:t>
            </a:r>
          </a:p>
          <a:p>
            <a:pPr lvl="0"/>
            <a:r>
              <a:rPr lang="en-IN" sz="2100" dirty="0" smtClean="0"/>
              <a:t>space is utilized. </a:t>
            </a:r>
          </a:p>
          <a:p>
            <a:pPr lvl="0"/>
            <a:endParaRPr lang="en-IN" sz="2100" dirty="0" smtClean="0"/>
          </a:p>
          <a:p>
            <a:pPr lvl="0">
              <a:buFont typeface="Wingdings" pitchFamily="2" charset="2"/>
              <a:buChar char="Ø"/>
            </a:pPr>
            <a:r>
              <a:rPr lang="en-IN" sz="2100" dirty="0" smtClean="0"/>
              <a:t> But in some systems, the memory requirement  may be less and in this case</a:t>
            </a:r>
          </a:p>
          <a:p>
            <a:pPr lvl="0"/>
            <a:r>
              <a:rPr lang="en-IN" sz="2100" dirty="0" smtClean="0"/>
              <a:t>the full memory space is not utilized. </a:t>
            </a:r>
          </a:p>
          <a:p>
            <a:pPr lvl="0"/>
            <a:endParaRPr lang="en-IN" sz="2100" dirty="0" smtClean="0"/>
          </a:p>
          <a:p>
            <a:pPr lvl="0">
              <a:buFont typeface="Wingdings" pitchFamily="2" charset="2"/>
              <a:buChar char="Ø"/>
            </a:pPr>
            <a:r>
              <a:rPr lang="en-IN" sz="2100" dirty="0" smtClean="0"/>
              <a:t> When full memory space is not utilized for memory, then the unused </a:t>
            </a:r>
          </a:p>
          <a:p>
            <a:pPr lvl="0"/>
            <a:r>
              <a:rPr lang="en-IN" sz="2100" dirty="0" smtClean="0"/>
              <a:t>memory addresses  can be used for addressing I/O devices. </a:t>
            </a:r>
          </a:p>
          <a:p>
            <a:pPr lvl="0"/>
            <a:endParaRPr lang="en-IN" sz="2100" dirty="0" smtClean="0"/>
          </a:p>
          <a:p>
            <a:pPr lvl="0">
              <a:buFont typeface="Wingdings" pitchFamily="2" charset="2"/>
              <a:buChar char="Ø"/>
            </a:pPr>
            <a:r>
              <a:rPr lang="en-IN" sz="2100" dirty="0" smtClean="0"/>
              <a:t> Such I/O devices are called </a:t>
            </a:r>
            <a:r>
              <a:rPr lang="en-IN" sz="2100" b="1" dirty="0" smtClean="0">
                <a:solidFill>
                  <a:srgbClr val="C00000"/>
                </a:solidFill>
              </a:rPr>
              <a:t>memory-mapped I/O devices </a:t>
            </a:r>
            <a:r>
              <a:rPr lang="en-IN" sz="2100" dirty="0" smtClean="0"/>
              <a:t>and </a:t>
            </a:r>
            <a:r>
              <a:rPr lang="en-IN" sz="2100" b="1" dirty="0" smtClean="0"/>
              <a:t>they can be</a:t>
            </a:r>
          </a:p>
          <a:p>
            <a:pPr lvl="0"/>
            <a:r>
              <a:rPr lang="en-IN" sz="2100" b="1" dirty="0" smtClean="0"/>
              <a:t> accessed similar to that of memory device.</a:t>
            </a:r>
            <a:endParaRPr lang="en-US" sz="2100" b="1" dirty="0" smtClean="0"/>
          </a:p>
          <a:p>
            <a:endParaRPr lang="en-US" sz="2100" dirty="0"/>
          </a:p>
        </p:txBody>
      </p:sp>
      <p:sp>
        <p:nvSpPr>
          <p:cNvPr id="5" name="Rectangle 4"/>
          <p:cNvSpPr/>
          <p:nvPr/>
        </p:nvSpPr>
        <p:spPr>
          <a:xfrm>
            <a:off x="685800" y="381000"/>
            <a:ext cx="7924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P</a:t>
            </a:r>
            <a:r>
              <a:rPr lang="en-IN" sz="2400" b="1" dirty="0" smtClean="0">
                <a:solidFill>
                  <a:srgbClr val="7030A0"/>
                </a:solidFill>
              </a:rPr>
              <a:t>HYSICAL </a:t>
            </a:r>
            <a:r>
              <a:rPr lang="en-IN" sz="2400" b="1" dirty="0" smtClean="0">
                <a:solidFill>
                  <a:srgbClr val="FF0000"/>
                </a:solidFill>
              </a:rPr>
              <a:t>M</a:t>
            </a:r>
            <a:r>
              <a:rPr lang="en-IN" sz="2400" b="1" dirty="0" smtClean="0">
                <a:solidFill>
                  <a:srgbClr val="7030A0"/>
                </a:solidFill>
              </a:rPr>
              <a:t>EMORY </a:t>
            </a:r>
            <a:r>
              <a:rPr lang="en-IN" sz="2400" b="1" dirty="0" smtClean="0">
                <a:solidFill>
                  <a:srgbClr val="FF0000"/>
                </a:solidFill>
              </a:rPr>
              <a:t>O</a:t>
            </a:r>
            <a:r>
              <a:rPr lang="en-IN" sz="2400" b="1" dirty="0" smtClean="0">
                <a:solidFill>
                  <a:srgbClr val="7030A0"/>
                </a:solidFill>
              </a:rPr>
              <a:t>RGANIZATION                  </a:t>
            </a:r>
            <a:r>
              <a:rPr lang="en-IN" b="1" dirty="0" smtClean="0"/>
              <a:t>cont’d...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7D3B8-420F-4EDD-AABE-0FF264F3850A}" type="datetime5">
              <a:rPr lang="en-US" smtClean="0"/>
              <a:t>31-Aug-16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05000" y="457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I/O</a:t>
            </a:r>
            <a:r>
              <a:rPr lang="en-US" sz="2800" b="1" dirty="0" smtClean="0">
                <a:solidFill>
                  <a:srgbClr val="7030A0"/>
                </a:solidFill>
              </a:rPr>
              <a:t>   </a:t>
            </a:r>
            <a:r>
              <a:rPr lang="en-US" sz="2800" b="1" dirty="0" smtClean="0">
                <a:solidFill>
                  <a:srgbClr val="FF0000"/>
                </a:solidFill>
              </a:rPr>
              <a:t>Addressing </a:t>
            </a:r>
            <a:r>
              <a:rPr lang="en-US" sz="2800" b="1" dirty="0" smtClean="0">
                <a:solidFill>
                  <a:srgbClr val="0070C0"/>
                </a:solidFill>
              </a:rPr>
              <a:t>or</a:t>
            </a:r>
            <a:r>
              <a:rPr lang="en-US" sz="2800" b="1" dirty="0" smtClean="0">
                <a:solidFill>
                  <a:srgbClr val="FF0000"/>
                </a:solidFill>
              </a:rPr>
              <a:t> I/O Interfacing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400" y="1371600"/>
            <a:ext cx="903882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 The I/O devices in 8086 may be interfaced with 8086 in </a:t>
            </a:r>
            <a:r>
              <a:rPr lang="en-US" sz="2200" b="1" dirty="0" smtClean="0">
                <a:solidFill>
                  <a:srgbClr val="FF0000"/>
                </a:solidFill>
              </a:rPr>
              <a:t>two</a:t>
            </a:r>
            <a:r>
              <a:rPr lang="en-US" sz="2200" dirty="0" smtClean="0"/>
              <a:t> different ways.</a:t>
            </a:r>
          </a:p>
          <a:p>
            <a:endParaRPr lang="en-US" sz="2200" dirty="0" smtClean="0"/>
          </a:p>
          <a:p>
            <a:r>
              <a:rPr lang="en-US" sz="2200" dirty="0" smtClean="0"/>
              <a:t>	</a:t>
            </a:r>
            <a:r>
              <a:rPr lang="en-US" sz="2200" dirty="0" err="1" smtClean="0"/>
              <a:t>i</a:t>
            </a:r>
            <a:r>
              <a:rPr lang="en-US" sz="2200" dirty="0" smtClean="0"/>
              <a:t>)  </a:t>
            </a:r>
            <a:r>
              <a:rPr lang="en-US" sz="2200" b="1" dirty="0" smtClean="0">
                <a:solidFill>
                  <a:srgbClr val="7030A0"/>
                </a:solidFill>
              </a:rPr>
              <a:t>I/O mapped I/O </a:t>
            </a:r>
            <a:r>
              <a:rPr lang="en-US" sz="2200" dirty="0" smtClean="0"/>
              <a:t>	and 		ii)  </a:t>
            </a:r>
            <a:r>
              <a:rPr lang="en-US" sz="2200" b="1" dirty="0" smtClean="0">
                <a:solidFill>
                  <a:srgbClr val="7030A0"/>
                </a:solidFill>
              </a:rPr>
              <a:t>memory mapped I/O. 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These two methods of I/O interfacing give rise to two different </a:t>
            </a:r>
          </a:p>
          <a:p>
            <a:r>
              <a:rPr lang="en-US" sz="2200" dirty="0" smtClean="0"/>
              <a:t>    I/O address spaces.</a:t>
            </a:r>
          </a:p>
          <a:p>
            <a:endParaRPr lang="en-US" sz="2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vignan university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1533</Words>
  <Application>Microsoft Office PowerPoint</Application>
  <PresentationFormat>On-screen Show (4:3)</PresentationFormat>
  <Paragraphs>251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MKC-Administrator</dc:creator>
  <cp:lastModifiedBy>mssr</cp:lastModifiedBy>
  <cp:revision>107</cp:revision>
  <dcterms:created xsi:type="dcterms:W3CDTF">2006-08-16T00:00:00Z</dcterms:created>
  <dcterms:modified xsi:type="dcterms:W3CDTF">2016-08-31T06:58:06Z</dcterms:modified>
</cp:coreProperties>
</file>