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6"/>
  </p:notes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5" r:id="rId13"/>
    <p:sldId id="266" r:id="rId14"/>
    <p:sldId id="268" r:id="rId15"/>
    <p:sldId id="269" r:id="rId16"/>
    <p:sldId id="273" r:id="rId17"/>
    <p:sldId id="348" r:id="rId18"/>
    <p:sldId id="345" r:id="rId19"/>
    <p:sldId id="346" r:id="rId20"/>
    <p:sldId id="347" r:id="rId21"/>
    <p:sldId id="321" r:id="rId22"/>
    <p:sldId id="322" r:id="rId23"/>
    <p:sldId id="323" r:id="rId24"/>
    <p:sldId id="324" r:id="rId25"/>
    <p:sldId id="325" r:id="rId26"/>
    <p:sldId id="335" r:id="rId27"/>
    <p:sldId id="326" r:id="rId28"/>
    <p:sldId id="327" r:id="rId29"/>
    <p:sldId id="328" r:id="rId30"/>
    <p:sldId id="329" r:id="rId31"/>
    <p:sldId id="330" r:id="rId32"/>
    <p:sldId id="331" r:id="rId33"/>
    <p:sldId id="334" r:id="rId34"/>
    <p:sldId id="332" r:id="rId35"/>
    <p:sldId id="333" r:id="rId36"/>
    <p:sldId id="336" r:id="rId37"/>
    <p:sldId id="337" r:id="rId38"/>
    <p:sldId id="338" r:id="rId39"/>
    <p:sldId id="339" r:id="rId40"/>
    <p:sldId id="340" r:id="rId41"/>
    <p:sldId id="341" r:id="rId42"/>
    <p:sldId id="342" r:id="rId43"/>
    <p:sldId id="343" r:id="rId44"/>
    <p:sldId id="344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84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3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6ADF4B-6B27-4706-AEC6-50CD9D76778B}" type="datetimeFigureOut">
              <a:rPr lang="en-US" smtClean="0"/>
              <a:pPr/>
              <a:t>9/11/2016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97F765-A04F-4CB5-A0B1-AC25F77CD750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22763-35C9-4D92-B740-1B6F97141431}" type="datetime1">
              <a:rPr lang="en-US" smtClean="0"/>
              <a:pPr/>
              <a:t>9/11/2016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MSSR-VIGNAN UNIVERSITY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4565-E088-41F7-BA76-FFE9E2F40D2E}" type="datetime1">
              <a:rPr lang="en-US" smtClean="0"/>
              <a:pPr/>
              <a:t>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MSSR-VIGNAN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09D6-5A52-48CC-90D4-52DC5D9B2841}" type="datetime1">
              <a:rPr lang="en-US" smtClean="0"/>
              <a:pPr/>
              <a:t>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MSSR-VIGNAN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2C5A3-9AB7-49BD-8E54-7AA055D848E9}" type="datetime1">
              <a:rPr lang="en-US" smtClean="0"/>
              <a:pPr/>
              <a:t>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MSSR-VIGNAN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8730-15A3-4DB4-AABC-69D6A38BDB6F}" type="datetime1">
              <a:rPr lang="en-US" smtClean="0"/>
              <a:pPr/>
              <a:t>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MSSR-VIGNAN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23EE-4337-48DE-B624-61731503C64D}" type="datetime1">
              <a:rPr lang="en-US" smtClean="0"/>
              <a:pPr/>
              <a:t>9/11/2016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MSSR-VIGNAN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FC150-A7A5-4840-AB43-EBB34629F7DB}" type="datetime1">
              <a:rPr lang="en-US" smtClean="0"/>
              <a:pPr/>
              <a:t>9/11/2016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MSSR-VIGNAN UNIVERSITY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C0378-8090-4C1C-8541-9CC1E539D8B4}" type="datetime1">
              <a:rPr lang="en-US" smtClean="0"/>
              <a:pPr/>
              <a:t>9/11/2016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MSSR-VIGNAN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AC073-66D1-460E-BBE6-EC29B5F65A1A}" type="datetime1">
              <a:rPr lang="en-US" smtClean="0"/>
              <a:pPr/>
              <a:t>9/11/2016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MSSR-VIGNAN UNIVERSITY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0BD64-9E35-40D1-85F1-51FA4A393195}" type="datetime1">
              <a:rPr lang="en-US" smtClean="0"/>
              <a:pPr/>
              <a:t>9/11/2016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MSSR-VIGNAN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4B56-E9E5-40E0-8964-19C0ED73389E}" type="datetime1">
              <a:rPr lang="en-US" smtClean="0"/>
              <a:pPr/>
              <a:t>9/11/2016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MSSR-VIGNAN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2CF691E-DF0A-4314-B543-C52E0BEA55A4}" type="datetime1">
              <a:rPr lang="en-US" smtClean="0"/>
              <a:pPr/>
              <a:t>9/11/2016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MSSR-VIGNAN UNIVERSITY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gi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gi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gi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u="sng" dirty="0" smtClean="0"/>
              <a:t>8255 Programmable I/O Port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BBF12-E278-4DA4-AFFC-5C6DC7A31A13}" type="datetime1">
              <a:rPr lang="en-US" smtClean="0"/>
              <a:pPr/>
              <a:t>9/11/2016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MSSR-VIGNAN UNIVERSITY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14400"/>
            <a:ext cx="84960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228600"/>
            <a:ext cx="5153025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8296-EA8B-4B80-AA83-C367942240E0}" type="datetime1">
              <a:rPr lang="en-US" smtClean="0"/>
              <a:pPr/>
              <a:t>9/11/2016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MSSR-VIGNAN UNIVERSITY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04800"/>
            <a:ext cx="8382000" cy="6248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3FB6-F130-45F4-B4CB-4167B63B6A30}" type="datetime1">
              <a:rPr lang="en-US" smtClean="0"/>
              <a:pPr/>
              <a:t>9/11/2016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MSSR-VIGNAN UNIVERSITY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/>
              <a:t>Timing waveforms for 8255 handshake data output to a output device</a:t>
            </a:r>
            <a:endParaRPr lang="en-IN" sz="36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905000"/>
            <a:ext cx="8305799" cy="4648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8D029-7CF7-4FD5-888B-1FD285CEA482}" type="datetime1">
              <a:rPr lang="en-US" smtClean="0"/>
              <a:pPr/>
              <a:t>9/11/2016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MSSR-VIGNAN UNIVERSITY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899494"/>
            <a:ext cx="7620000" cy="5719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228600"/>
            <a:ext cx="50196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AA766-6C7C-4D75-B308-6C325AA9785B}" type="datetime1">
              <a:rPr lang="en-US" smtClean="0"/>
              <a:pPr/>
              <a:t>9/11/2016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MSSR-VIGNAN UNIVERSITY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228600"/>
            <a:ext cx="50196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762001"/>
            <a:ext cx="8001000" cy="5861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2CD6F-65D0-438E-AF98-49E08819B744}" type="datetime1">
              <a:rPr lang="en-US" smtClean="0"/>
              <a:pPr/>
              <a:t>9/11/2016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MSSR-VIGNAN UNIVERSITY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1" y="457200"/>
            <a:ext cx="84582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B8BC-F725-4E0D-A389-AAC910E530F2}" type="datetime1">
              <a:rPr lang="en-US" smtClean="0"/>
              <a:pPr/>
              <a:t>9/11/2016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MSSR-VIGNAN UNIVERSITY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10334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Interfacing of 8255 PPI to 8086 Microprocessor</a:t>
            </a:r>
            <a:endParaRPr lang="en-IN" sz="32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lum bright="-4000" contrast="3000"/>
          </a:blip>
          <a:stretch>
            <a:fillRect/>
          </a:stretch>
        </p:blipFill>
        <p:spPr bwMode="auto">
          <a:xfrm>
            <a:off x="285720" y="1571613"/>
            <a:ext cx="8715404" cy="424398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CC890-52F5-4FAD-BB16-1DAFB3F21D89}" type="datetime1">
              <a:rPr lang="en-US" smtClean="0"/>
              <a:pPr/>
              <a:t>9/11/2016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MSSR-VIGNAN UNIVERSITY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2C5A3-9AB7-49BD-8E54-7AA055D848E9}" type="datetime1">
              <a:rPr lang="en-US" smtClean="0"/>
              <a:pPr/>
              <a:t>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MSSR-VIGNAN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57224" y="642918"/>
            <a:ext cx="7500990" cy="5786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36745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DAC Interfacing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2C5A3-9AB7-49BD-8E54-7AA055D848E9}" type="datetime1">
              <a:rPr lang="en-US" smtClean="0"/>
              <a:pPr/>
              <a:t>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MSSR-VIGNAN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500034" y="1928802"/>
            <a:ext cx="8143931" cy="4429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5321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ADC Interfacing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2C5A3-9AB7-49BD-8E54-7AA055D848E9}" type="datetime1">
              <a:rPr lang="en-US" smtClean="0"/>
              <a:pPr/>
              <a:t>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MSSR-VIGNAN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1500174"/>
            <a:ext cx="7572428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/>
              <a:t>Functional block diagram of 8255 PPI</a:t>
            </a:r>
            <a:r>
              <a:rPr lang="en-IN" sz="3600" dirty="0" smtClean="0"/>
              <a:t/>
            </a:r>
            <a:br>
              <a:rPr lang="en-IN" sz="3600" dirty="0" smtClean="0"/>
            </a:br>
            <a:endParaRPr lang="en-IN" sz="36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1452586"/>
            <a:ext cx="8001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039C7-DAA0-4D32-9111-9DA10B7018BF}" type="datetime1">
              <a:rPr lang="en-US" smtClean="0"/>
              <a:pPr/>
              <a:t>9/11/2016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MSSR-VIGNAN UNIVERSITY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2C5A3-9AB7-49BD-8E54-7AA055D848E9}" type="datetime1">
              <a:rPr lang="en-US" smtClean="0"/>
              <a:pPr/>
              <a:t>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MSSR-VIGNAN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714356"/>
            <a:ext cx="8501122" cy="5357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214290"/>
            <a:ext cx="8229600" cy="1143000"/>
          </a:xfrm>
        </p:spPr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895864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5400" b="1" u="sng" dirty="0" smtClean="0">
                <a:latin typeface="Times New Roman" pitchFamily="18" charset="0"/>
                <a:cs typeface="Times New Roman" pitchFamily="18" charset="0"/>
              </a:rPr>
              <a:t>8259</a:t>
            </a:r>
            <a:endParaRPr lang="en-IN" sz="54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5400" b="1" u="sng" dirty="0" smtClean="0">
                <a:latin typeface="Times New Roman" pitchFamily="18" charset="0"/>
                <a:cs typeface="Times New Roman" pitchFamily="18" charset="0"/>
              </a:rPr>
              <a:t>PROGRAMMABLE INTERRUPT CONTROLLER</a:t>
            </a:r>
            <a:endParaRPr lang="en-IN" sz="54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IN" sz="5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B6E79-9E35-42E7-B99E-B69917B74173}" type="datetime1">
              <a:rPr lang="en-US" smtClean="0"/>
              <a:pPr/>
              <a:t>9/11/2016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MSSR-VIGNAN UNIVERSITY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Methods to Service an I/O Device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Programmed I/O (Polling)</a:t>
            </a:r>
            <a:endParaRPr lang="en-IN" dirty="0" smtClean="0"/>
          </a:p>
          <a:p>
            <a:pPr lvl="0"/>
            <a:r>
              <a:rPr lang="en-US" dirty="0" smtClean="0"/>
              <a:t>Interrupt Driven I/O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A59B7-6749-4A83-B7F1-C00306FCE050}" type="datetime1">
              <a:rPr lang="en-US" smtClean="0"/>
              <a:pPr/>
              <a:t>9/11/2016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MSSR-VIGNAN UNIVERSITY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Programmed I/O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571612"/>
            <a:ext cx="8229600" cy="4389120"/>
          </a:xfrm>
        </p:spPr>
        <p:txBody>
          <a:bodyPr>
            <a:normAutofit fontScale="92500" lnSpcReduction="10000"/>
          </a:bodyPr>
          <a:lstStyle/>
          <a:p>
            <a:pPr lvl="0" algn="just"/>
            <a:r>
              <a:rPr lang="en-US" dirty="0" smtClean="0"/>
              <a:t>Programmed I/O method is the first method used </a:t>
            </a:r>
            <a:r>
              <a:rPr lang="en-US" dirty="0" err="1" smtClean="0"/>
              <a:t>tocheck</a:t>
            </a:r>
            <a:r>
              <a:rPr lang="en-US" dirty="0" smtClean="0"/>
              <a:t> whether an I/O device needs a service.</a:t>
            </a:r>
            <a:endParaRPr lang="en-IN" dirty="0" smtClean="0"/>
          </a:p>
          <a:p>
            <a:pPr lvl="0" algn="just"/>
            <a:r>
              <a:rPr lang="en-US" dirty="0" smtClean="0"/>
              <a:t>Programmed I/O checks the status of I/O interface periodically under the control of the software.</a:t>
            </a:r>
            <a:endParaRPr lang="en-IN" dirty="0" smtClean="0"/>
          </a:p>
          <a:p>
            <a:pPr lvl="0" algn="just"/>
            <a:r>
              <a:rPr lang="en-US" dirty="0" smtClean="0"/>
              <a:t>It is appropriate for small systems and dedicated applications with limited number of I/O devices.</a:t>
            </a:r>
            <a:endParaRPr lang="en-IN" dirty="0" smtClean="0"/>
          </a:p>
          <a:p>
            <a:pPr lvl="0" algn="just"/>
            <a:r>
              <a:rPr lang="en-US" dirty="0" smtClean="0"/>
              <a:t>The drawbacks of programmed I/O:</a:t>
            </a:r>
            <a:endParaRPr lang="en-IN" dirty="0" smtClean="0"/>
          </a:p>
          <a:p>
            <a:pPr lvl="0" algn="just">
              <a:buFont typeface="Wingdings" pitchFamily="2" charset="2"/>
              <a:buChar char="Ø"/>
            </a:pPr>
            <a:r>
              <a:rPr lang="en-US" dirty="0" smtClean="0"/>
              <a:t>It wastes the CPU time in busy wait loops.</a:t>
            </a:r>
            <a:endParaRPr lang="en-IN" dirty="0" smtClean="0"/>
          </a:p>
          <a:p>
            <a:pPr lvl="0" algn="just">
              <a:buFont typeface="Wingdings" pitchFamily="2" charset="2"/>
              <a:buChar char="Ø"/>
            </a:pPr>
            <a:r>
              <a:rPr lang="en-US" dirty="0" smtClean="0"/>
              <a:t>It is difficult to implement prioritized service.</a:t>
            </a:r>
            <a:endParaRPr lang="en-IN" dirty="0" smtClean="0"/>
          </a:p>
          <a:p>
            <a:pPr lvl="0" algn="just">
              <a:buFont typeface="Wingdings" pitchFamily="2" charset="2"/>
              <a:buChar char="Ø"/>
            </a:pPr>
            <a:r>
              <a:rPr lang="en-US" dirty="0" smtClean="0"/>
              <a:t>It worsens the response time of a CPU to respond to a request.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9EC4-8E07-435F-9A28-06B157F3285E}" type="datetime1">
              <a:rPr lang="en-US" smtClean="0"/>
              <a:pPr/>
              <a:t>9/11/2016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MSSR-VIGNAN UNIVERSITY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Interrupt Driven I/O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500174"/>
            <a:ext cx="8229600" cy="4389120"/>
          </a:xfrm>
        </p:spPr>
        <p:txBody>
          <a:bodyPr>
            <a:normAutofit fontScale="85000" lnSpcReduction="20000"/>
          </a:bodyPr>
          <a:lstStyle/>
          <a:p>
            <a:pPr lvl="0" algn="just">
              <a:lnSpc>
                <a:spcPct val="120000"/>
              </a:lnSpc>
            </a:pPr>
            <a:r>
              <a:rPr lang="en-US" sz="2400" dirty="0" smtClean="0"/>
              <a:t>Unlike the polling technique, interrupt processing allows the microprocessor to execute other software. </a:t>
            </a:r>
            <a:endParaRPr lang="en-IN" sz="2400" dirty="0" smtClean="0"/>
          </a:p>
          <a:p>
            <a:pPr lvl="0" algn="just">
              <a:lnSpc>
                <a:spcPct val="120000"/>
              </a:lnSpc>
            </a:pPr>
            <a:r>
              <a:rPr lang="en-US" sz="2400" dirty="0" smtClean="0"/>
              <a:t>As soon as the microprocessor gets an interrupt from I/O interface, it stops executing the running program and starts the execution of the Interrupt Service Routine (ISR) to service the I/O device. </a:t>
            </a:r>
            <a:endParaRPr lang="en-IN" sz="2400" dirty="0" smtClean="0"/>
          </a:p>
          <a:p>
            <a:pPr lvl="0" algn="just">
              <a:lnSpc>
                <a:spcPct val="120000"/>
              </a:lnSpc>
            </a:pPr>
            <a:r>
              <a:rPr lang="en-US" sz="2400" dirty="0" smtClean="0"/>
              <a:t>When the microprocessor finishes the execution of ISR, it returns to the interrupted program.</a:t>
            </a:r>
            <a:endParaRPr lang="en-IN" sz="2400" dirty="0" smtClean="0"/>
          </a:p>
          <a:p>
            <a:pPr lvl="0" algn="just">
              <a:lnSpc>
                <a:spcPct val="120000"/>
              </a:lnSpc>
            </a:pPr>
            <a:r>
              <a:rPr lang="en-US" sz="2400" dirty="0" smtClean="0"/>
              <a:t>The advantages of the interrupt driven I/O method:</a:t>
            </a:r>
            <a:endParaRPr lang="en-IN" sz="2400" dirty="0" smtClean="0"/>
          </a:p>
          <a:p>
            <a:pPr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400" dirty="0" smtClean="0"/>
              <a:t>It increases the CPU throughput since the microprocessor does not waste its time in the busy wait loop.</a:t>
            </a:r>
            <a:endParaRPr lang="en-IN" sz="2400" dirty="0" smtClean="0"/>
          </a:p>
          <a:p>
            <a:pPr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400" dirty="0" smtClean="0"/>
              <a:t>It is easy to implement prioritized service. </a:t>
            </a:r>
            <a:endParaRPr lang="en-IN" sz="2400" dirty="0" smtClean="0"/>
          </a:p>
          <a:p>
            <a:pPr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400" dirty="0" smtClean="0"/>
              <a:t>It improves the response time.</a:t>
            </a:r>
            <a:endParaRPr lang="en-IN" sz="2400" dirty="0" smtClean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30C2B-ABC4-4054-A723-5FDA1A69620A}" type="datetime1">
              <a:rPr lang="en-US" smtClean="0"/>
              <a:pPr/>
              <a:t>9/11/2016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MSSR-VIGNAN UNIVERSITY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43889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Block Diagram of 8259 PIC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357298"/>
            <a:ext cx="8215369" cy="5072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BC654-8048-4D3E-963B-6F0B1371BB34}" type="datetime1">
              <a:rPr lang="en-US" smtClean="0"/>
              <a:pPr/>
              <a:t>9/11/2016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MSSR-VIGNAN UNIVERSITY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2984"/>
            <a:ext cx="8229600" cy="64294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CONTROL/COMMAND WORDS OF 8259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dirty="0" smtClean="0">
                <a:latin typeface="Times New Roman" pitchFamily="18" charset="0"/>
                <a:cs typeface="Times New Roman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428736"/>
            <a:ext cx="8229600" cy="4389120"/>
          </a:xfrm>
        </p:spPr>
        <p:txBody>
          <a:bodyPr>
            <a:normAutofit fontScale="85000" lnSpcReduction="20000"/>
          </a:bodyPr>
          <a:lstStyle/>
          <a:p>
            <a:pPr lvl="0" eaLnBrk="0"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8259A accepts two types of command words generated by the CPU: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lvl="0" fontAlgn="base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Initialization Command Words (ICWs):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Before normal operation can begin, each 8259A in the system must be brought to a starting point—by a sequence of 2 to 4 bytes timed by  pulses.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eaLnBrk="0"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lvl="0" fontAlgn="base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Operation Command Words (OCWs):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These are the command words which command the 8259A to operate in various interrupt modes. These modes are: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lvl="0" fontAlgn="base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Fully nested mode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lvl="0" fontAlgn="base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Rotating priority mode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lvl="0" fontAlgn="base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Special mask mode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lvl="0" fontAlgn="base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Polled mode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OCWs can be written into the 8259A anytime after initialization.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9939-8AAE-4D2A-AF21-C600CB35B5BE}" type="datetime1">
              <a:rPr lang="en-US" smtClean="0"/>
              <a:pPr/>
              <a:t>9/11/2016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MSSR-VIGNAN UNIVERSITY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1500174"/>
            <a:ext cx="8229600" cy="58177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Flowchart of Initialization sequence of 8259 PIC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08" y="1357298"/>
            <a:ext cx="4653894" cy="52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4749-6901-4CB7-8DC5-7B7354B3B3E9}" type="datetime1">
              <a:rPr lang="en-US" smtClean="0"/>
              <a:pPr/>
              <a:t>9/11/2016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MSSR-VIGNAN UNIVERSITY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ICW 1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857363"/>
            <a:ext cx="7786741" cy="3929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A867D-44D9-409C-80E4-AAB413ADEF38}" type="datetime1">
              <a:rPr lang="en-US" smtClean="0"/>
              <a:pPr/>
              <a:t>9/11/2016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MSSR-VIGNAN UNIVERSITY</a:t>
            </a:r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ICW2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1428736"/>
            <a:ext cx="7358114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0D7E0-4165-4402-9CBA-0978D91D80B3}" type="datetime1">
              <a:rPr lang="en-US" smtClean="0"/>
              <a:pPr/>
              <a:t>9/11/2016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MSSR-VIGNAN UNIVERSITY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"/>
            <a:ext cx="85344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C7E78-C1ED-488E-B0EA-81BF0F4173E3}" type="datetime1">
              <a:rPr lang="en-US" smtClean="0"/>
              <a:pPr/>
              <a:t>9/11/2016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MSSR-VIGNAN UNIVERSITY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ICW3 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1285860"/>
            <a:ext cx="7143800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3643314"/>
            <a:ext cx="8429684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BE85A-8E77-4728-A488-0F41C4EC7F0F}" type="datetime1">
              <a:rPr lang="en-US" smtClean="0"/>
              <a:pPr/>
              <a:t>9/11/2016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MSSR-VIGNAN UNIVERSITY</a:t>
            </a:r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ICW4 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2071678"/>
            <a:ext cx="6143668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EF95C-86E5-4CDA-A7E2-886488BC9E52}" type="datetime1">
              <a:rPr lang="en-US" smtClean="0"/>
              <a:pPr/>
              <a:t>9/11/2016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MSSR-VIGNAN UNIVERSITY</a:t>
            </a:r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Operation Command Words: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2000240"/>
            <a:ext cx="6572296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4AD93-C4C6-4742-B502-266D8987B98D}" type="datetime1">
              <a:rPr lang="en-US" smtClean="0"/>
              <a:pPr/>
              <a:t>9/11/2016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MSSR-VIGNAN UNIVERSITY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Operation Command Word 1 (OCW 1)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—M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represent the eight mask bits for the IR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-IR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interrupt request levels.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 = 1 indicates Interrupt Request (IR) input is masked or disabled.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 = 0 indicates Interrupt Request (IR) input is unmasked or enabled.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4000504"/>
            <a:ext cx="6929486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441F-5EA1-4458-AC38-F1CB84D374CB}" type="datetime1">
              <a:rPr lang="en-US" smtClean="0"/>
              <a:pPr/>
              <a:t>9/11/2016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MSSR-VIGNAN UNIVERSITY</a:t>
            </a:r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Operation Command Word 2 </a:t>
            </a:r>
            <a:r>
              <a:rPr lang="en-US" dirty="0" smtClean="0"/>
              <a:t>(OCW 2)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1428736"/>
            <a:ext cx="7786741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FA155-9DFF-48AE-9987-24021EE53E05}" type="datetime1">
              <a:rPr lang="en-US" smtClean="0"/>
              <a:pPr/>
              <a:t>9/11/2016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MSSR-VIGNAN UNIVERSITY</a:t>
            </a:r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Operation Command Word 3 (OCW3)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1071546"/>
            <a:ext cx="7786742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9121-2ACE-4F05-B33E-2382043B1E27}" type="datetime1">
              <a:rPr lang="en-US" smtClean="0"/>
              <a:pPr/>
              <a:t>9/11/2016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MSSR-VIGNAN UNIVERSITY</a:t>
            </a:r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8251 USART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FA18-B25B-48F0-979F-C0516E0D2815}" type="datetime1">
              <a:rPr lang="en-US" smtClean="0"/>
              <a:pPr/>
              <a:t>9/11/2016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MSSR-VIGNAN UNIVERSITY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928670"/>
            <a:ext cx="8229600" cy="438896"/>
          </a:xfrm>
        </p:spPr>
        <p:txBody>
          <a:bodyPr>
            <a:noAutofit/>
          </a:bodyPr>
          <a:lstStyle/>
          <a:p>
            <a:pPr algn="ctr"/>
            <a:r>
              <a:rPr lang="en-IN" sz="2800" b="1" dirty="0" smtClean="0"/>
              <a:t>8251 UNIVERSAL SYNCHRONOUS ASYNCHRONOUS RECEIVER TRANSMITTER (USART)</a:t>
            </a:r>
            <a:br>
              <a:rPr lang="en-IN" sz="2800" b="1" dirty="0" smtClean="0"/>
            </a:br>
            <a:endParaRPr lang="en-IN" sz="2800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1008393"/>
            <a:ext cx="7429552" cy="5849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96533-474E-4695-A630-E5A9A516BFBA}" type="datetime1">
              <a:rPr lang="en-US" smtClean="0"/>
              <a:pPr/>
              <a:t>9/11/2016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MSSR-VIGNAN UNIVERSITY</a:t>
            </a:r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dirty="0" smtClean="0"/>
              <a:t>Summary of control signals for the 8251</a:t>
            </a:r>
            <a:endParaRPr lang="en-IN" dirty="0"/>
          </a:p>
        </p:txBody>
      </p:sp>
      <p:pic>
        <p:nvPicPr>
          <p:cNvPr id="4" name="Picture 2" descr="C:\Users\mssr930\Desktop\mpi\data sheets\8251 UNIVERSAL SYNCHRONOUS ASYNCHRONOUS RECEIVER TRANSMITTER_files\8251us3.gi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03" y="2214554"/>
            <a:ext cx="6889221" cy="3429024"/>
          </a:xfrm>
          <a:prstGeom prst="rect">
            <a:avLst/>
          </a:prstGeom>
          <a:noFill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DCB3B-1493-42D6-AAD5-C35427DBB24D}" type="datetime1">
              <a:rPr lang="en-US" smtClean="0"/>
              <a:pPr/>
              <a:t>9/11/2016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MSSR-VIGNAN UNIVERSITY</a:t>
            </a:r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Transmitter section of 8251</a:t>
            </a:r>
            <a:endParaRPr lang="en-IN" dirty="0"/>
          </a:p>
        </p:txBody>
      </p:sp>
      <p:pic>
        <p:nvPicPr>
          <p:cNvPr id="6146" name="Picture 2" descr="[USART%25208251%2520Universal%2520Synchronous-%2520Asynchronous%2520Receiver%2520Transmitter%25207-15-38%2520PM%255B6%255D.png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357430"/>
            <a:ext cx="8266007" cy="3143272"/>
          </a:xfrm>
          <a:prstGeom prst="rect">
            <a:avLst/>
          </a:prstGeo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808D0-2A99-40AA-B2F3-45BEA3BCCFA8}" type="datetime1">
              <a:rPr lang="en-US" smtClean="0"/>
              <a:pPr/>
              <a:t>9/11/2016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MSSR-VIGNAN UNIVERSITY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I/O Mode Format</a:t>
            </a:r>
            <a:endParaRPr lang="en-IN" b="1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1" y="1219200"/>
            <a:ext cx="8458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AB417-A286-4E45-9F6A-EB93FDD9FECE}" type="datetime1">
              <a:rPr lang="en-US" smtClean="0"/>
              <a:pPr/>
              <a:t>9/11/2016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MSSR-VIGNAN UNIVERSITY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Receiver section of 8251</a:t>
            </a:r>
            <a:endParaRPr lang="en-IN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090" y="2214554"/>
            <a:ext cx="8649994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19AF-EAFC-4765-8B0D-9D0FC3CAA65A}" type="datetime1">
              <a:rPr lang="en-US" smtClean="0"/>
              <a:pPr/>
              <a:t>9/11/2016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MSSR-VIGNAN UNIVERSITY</a:t>
            </a:r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14286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Mode instruction format for Asynchronous</a:t>
            </a:r>
            <a:endParaRPr lang="en-IN" dirty="0"/>
          </a:p>
        </p:txBody>
      </p:sp>
      <p:pic>
        <p:nvPicPr>
          <p:cNvPr id="4" name="Picture 2" descr="C:\Users\mssr930\Desktop\mpi\data sheets\8251 UNIVERSAL SYNCHRONOUS ASYNCHRONOUS RECEIVER TRANSMITTER_files\8251us4.gi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357298"/>
            <a:ext cx="8001056" cy="5448673"/>
          </a:xfrm>
          <a:prstGeom prst="rect">
            <a:avLst/>
          </a:prstGeom>
          <a:noFill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C075-1172-4262-A0CF-400B84F77DFB}" type="datetime1">
              <a:rPr lang="en-US" smtClean="0"/>
              <a:pPr/>
              <a:t>9/11/2016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MSSR-VIGNAN UNIVERSITY</a:t>
            </a:r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C:\Users\mssr930\Desktop\mpi\data sheets\8251 UNIVERSAL SYNCHRONOUS ASYNCHRONOUS RECEIVER TRANSMITTER_files\8251us5.gi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5700" y="1000108"/>
            <a:ext cx="7472514" cy="4933173"/>
          </a:xfrm>
          <a:prstGeom prst="rect">
            <a:avLst/>
          </a:prstGeom>
          <a:noFill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5663-42FD-488E-A1AE-BC8497978FD8}" type="datetime1">
              <a:rPr lang="en-US" smtClean="0"/>
              <a:pPr/>
              <a:t>9/11/2016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MSSR-VIGNAN UNIVERSITY</a:t>
            </a:r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 descr="C:\Users\mssr930\Desktop\mpi\data sheets\8251 UNIVERSAL SYNCHRONOUS ASYNCHRONOUS RECEIVER TRANSMITTER_files\8251us6.gi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447064"/>
            <a:ext cx="7286676" cy="5756092"/>
          </a:xfrm>
          <a:prstGeom prst="rect">
            <a:avLst/>
          </a:prstGeom>
          <a:noFill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13F56-69BB-4E64-85B6-3C6F0DE2EF39}" type="datetime1">
              <a:rPr lang="en-US" smtClean="0"/>
              <a:pPr/>
              <a:t>9/11/2016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MSSR-VIGNAN UNIVERSITY</a:t>
            </a:r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 descr="C:\Users\mssr930\Desktop\mpi\data sheets\8251 UNIVERSAL SYNCHRONOUS ASYNCHRONOUS RECEIVER TRANSMITTER_files\8251us7.gi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887229"/>
            <a:ext cx="7425423" cy="5327853"/>
          </a:xfrm>
          <a:prstGeom prst="rect">
            <a:avLst/>
          </a:prstGeom>
          <a:noFill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4E1-03A6-49CA-A403-6DF0BA7DEC31}" type="datetime1">
              <a:rPr lang="en-US" smtClean="0"/>
              <a:pPr/>
              <a:t>9/11/2016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MSSR-VIGNAN UNIVERSITY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143000"/>
            <a:ext cx="89916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457200"/>
            <a:ext cx="48196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DA242-0A51-48EE-9FC3-6A760D4A38CB}" type="datetime1">
              <a:rPr lang="en-US" smtClean="0"/>
              <a:pPr/>
              <a:t>9/11/2016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MSSR-VIGNAN UNIVERSITY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457200"/>
            <a:ext cx="48196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066800"/>
            <a:ext cx="8748000" cy="56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4B8F-9529-42E7-8378-43382FCF0F2B}" type="datetime1">
              <a:rPr lang="en-US" smtClean="0"/>
              <a:pPr/>
              <a:t>9/11/2016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MSSR-VIGNAN UNIVERSITY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457200"/>
            <a:ext cx="7543799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C3AE6-A3E1-40AE-B030-B3961DC98409}" type="datetime1">
              <a:rPr lang="en-US" smtClean="0"/>
              <a:pPr/>
              <a:t>9/11/2016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MSSR-VIGNAN UNIVERSITY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Timing waveforms for 8255 handshake data input from a input device</a:t>
            </a:r>
            <a:endParaRPr lang="en-IN" sz="32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94" y="2000240"/>
            <a:ext cx="8915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7E112-488C-4380-B669-C95AE4025C62}" type="datetime1">
              <a:rPr lang="en-US" smtClean="0"/>
              <a:pPr/>
              <a:t>9/11/2016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MSSR-VIGNAN UNIVERSITY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228600"/>
            <a:ext cx="5153025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1403" y="1226962"/>
            <a:ext cx="8820000" cy="418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D6833-E2F1-4532-85E0-83EF6A0D4EE7}" type="datetime1">
              <a:rPr lang="en-US" smtClean="0"/>
              <a:pPr/>
              <a:t>9/11/2016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MSSR-VIGNAN UNIVERSITY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232</TotalTime>
  <Words>660</Words>
  <Application>Microsoft Office PowerPoint</Application>
  <PresentationFormat>On-screen Show (4:3)</PresentationFormat>
  <Paragraphs>192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Flow</vt:lpstr>
      <vt:lpstr>8255 Programmable I/O Port</vt:lpstr>
      <vt:lpstr>Functional block diagram of 8255 PPI </vt:lpstr>
      <vt:lpstr>Slide 3</vt:lpstr>
      <vt:lpstr>I/O Mode Format</vt:lpstr>
      <vt:lpstr>Slide 5</vt:lpstr>
      <vt:lpstr>Slide 6</vt:lpstr>
      <vt:lpstr>Slide 7</vt:lpstr>
      <vt:lpstr>Timing waveforms for 8255 handshake data input from a input device</vt:lpstr>
      <vt:lpstr>Slide 9</vt:lpstr>
      <vt:lpstr>Slide 10</vt:lpstr>
      <vt:lpstr>Slide 11</vt:lpstr>
      <vt:lpstr>Timing waveforms for 8255 handshake data output to a output device</vt:lpstr>
      <vt:lpstr>Slide 13</vt:lpstr>
      <vt:lpstr>Slide 14</vt:lpstr>
      <vt:lpstr>Slide 15</vt:lpstr>
      <vt:lpstr>Interfacing of 8255 PPI to 8086 Microprocessor</vt:lpstr>
      <vt:lpstr>Slide 17</vt:lpstr>
      <vt:lpstr>DAC Interfacing</vt:lpstr>
      <vt:lpstr>ADC Interfacing</vt:lpstr>
      <vt:lpstr>Slide 20</vt:lpstr>
      <vt:lpstr>Slide 21</vt:lpstr>
      <vt:lpstr>Methods to Service an I/O Device </vt:lpstr>
      <vt:lpstr>Programmed I/O </vt:lpstr>
      <vt:lpstr>Interrupt Driven I/O </vt:lpstr>
      <vt:lpstr>Block Diagram of 8259 PIC</vt:lpstr>
      <vt:lpstr>CONTROL/COMMAND WORDS OF 8259 </vt:lpstr>
      <vt:lpstr>Flowchart of Initialization sequence of 8259 PIC </vt:lpstr>
      <vt:lpstr>ICW 1 </vt:lpstr>
      <vt:lpstr>ICW2 </vt:lpstr>
      <vt:lpstr>ICW3  </vt:lpstr>
      <vt:lpstr>ICW4  </vt:lpstr>
      <vt:lpstr>Operation Command Words: </vt:lpstr>
      <vt:lpstr>Operation Command Word 1 (OCW 1) </vt:lpstr>
      <vt:lpstr>Operation Command Word 2 (OCW 2) </vt:lpstr>
      <vt:lpstr>Operation Command Word 3 (OCW3) </vt:lpstr>
      <vt:lpstr>8251 USART</vt:lpstr>
      <vt:lpstr>8251 UNIVERSAL SYNCHRONOUS ASYNCHRONOUS RECEIVER TRANSMITTER (USART) </vt:lpstr>
      <vt:lpstr>Summary of control signals for the 8251</vt:lpstr>
      <vt:lpstr>Transmitter section of 8251</vt:lpstr>
      <vt:lpstr>Receiver section of 8251</vt:lpstr>
      <vt:lpstr>Mode instruction format for Asynchronous</vt:lpstr>
      <vt:lpstr>Slide 42</vt:lpstr>
      <vt:lpstr>Slide 43</vt:lpstr>
      <vt:lpstr>Slide 44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mssr930</dc:creator>
  <cp:lastModifiedBy>mssr</cp:lastModifiedBy>
  <cp:revision>62</cp:revision>
  <dcterms:created xsi:type="dcterms:W3CDTF">2006-08-16T00:00:00Z</dcterms:created>
  <dcterms:modified xsi:type="dcterms:W3CDTF">2016-09-11T05:21:10Z</dcterms:modified>
</cp:coreProperties>
</file>