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3" r:id="rId5"/>
    <p:sldId id="259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84" r:id="rId14"/>
    <p:sldId id="285" r:id="rId15"/>
    <p:sldId id="282" r:id="rId16"/>
    <p:sldId id="268" r:id="rId17"/>
    <p:sldId id="269" r:id="rId18"/>
    <p:sldId id="270" r:id="rId19"/>
    <p:sldId id="271" r:id="rId20"/>
    <p:sldId id="272" r:id="rId21"/>
    <p:sldId id="287" r:id="rId22"/>
    <p:sldId id="273" r:id="rId23"/>
    <p:sldId id="274" r:id="rId24"/>
    <p:sldId id="275" r:id="rId25"/>
    <p:sldId id="276" r:id="rId26"/>
    <p:sldId id="277" r:id="rId27"/>
    <p:sldId id="288" r:id="rId28"/>
    <p:sldId id="289" r:id="rId29"/>
    <p:sldId id="290" r:id="rId30"/>
    <p:sldId id="292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81F9D-CCA6-4C8F-87E9-EA2FCB83A6B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482A-A099-4289-9649-9FDF5123C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C93F-3D2E-42BD-9DAE-84324A95B748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593-6A1D-49FE-8E7A-1BD8F41ABC95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A0F-EACE-4314-87A5-E885C1E093FF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E7E9-5E75-42CE-9B69-F2695EBA6B9F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D4D-0B4B-41D2-8F34-277FD86BDB2D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65F3-5926-4D46-A554-6F85A556B973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0509-49D9-4F71-A056-607F5BE60683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21B9-A965-41AA-A7B5-D929887327F2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2CE-4B7E-4C6B-833C-04D271D4866E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0D3-A2CB-469C-8CD9-9890A701F24C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C65C-A39E-45D0-B629-8CFBC577FD31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A413-A1E7-4E4F-994D-7D95FF3B8255}" type="datetime1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-</a:t>
            </a:r>
            <a:r>
              <a:rPr lang="en-US" b="1" dirty="0" smtClean="0">
                <a:solidFill>
                  <a:srgbClr val="7030A0"/>
                </a:solidFill>
              </a:rPr>
              <a:t> 5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 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8051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Microcontroller</a:t>
            </a:r>
            <a:r>
              <a:rPr lang="en-US" b="1" dirty="0" smtClean="0">
                <a:solidFill>
                  <a:srgbClr val="7030A0"/>
                </a:solidFill>
              </a:rPr>
              <a:t> Hardware 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9038"/>
            <a:ext cx="8229600" cy="7159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Writing “0” to Output Pin P1.X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50" y="2197100"/>
            <a:ext cx="7924800" cy="3795713"/>
            <a:chOff x="528" y="1248"/>
            <a:chExt cx="4992" cy="2391"/>
          </a:xfrm>
        </p:grpSpPr>
        <p:sp>
          <p:nvSpPr>
            <p:cNvPr id="47117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D</a:t>
              </a:r>
              <a:r>
                <a:rPr kumimoji="1" lang="en-US" altLang="zh-TW" sz="1600" b="1">
                  <a:cs typeface="Arial" charset="0"/>
                </a:rPr>
                <a:t>  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Clk</a:t>
              </a:r>
              <a:r>
                <a:rPr kumimoji="1" lang="en-US" altLang="zh-TW" sz="1600" b="1">
                  <a:cs typeface="Arial" charset="0"/>
                </a:rPr>
                <a:t>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</p:txBody>
        </p:sp>
        <p:sp>
          <p:nvSpPr>
            <p:cNvPr id="47119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Vcc</a:t>
              </a:r>
            </a:p>
          </p:txBody>
        </p:sp>
        <p:sp>
          <p:nvSpPr>
            <p:cNvPr id="47138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 Load(L1)</a:t>
              </a:r>
            </a:p>
          </p:txBody>
        </p:sp>
        <p:sp>
          <p:nvSpPr>
            <p:cNvPr id="47139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latch</a:t>
              </a:r>
            </a:p>
          </p:txBody>
        </p:sp>
        <p:sp>
          <p:nvSpPr>
            <p:cNvPr id="47156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pin</a:t>
              </a:r>
            </a:p>
          </p:txBody>
        </p:sp>
        <p:sp>
          <p:nvSpPr>
            <p:cNvPr id="47157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Write to latch</a:t>
              </a:r>
            </a:p>
          </p:txBody>
        </p:sp>
        <p:sp>
          <p:nvSpPr>
            <p:cNvPr id="47158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Internal CPU bus</a:t>
              </a:r>
            </a:p>
          </p:txBody>
        </p:sp>
        <p:sp>
          <p:nvSpPr>
            <p:cNvPr id="47159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M1</a:t>
              </a:r>
            </a:p>
          </p:txBody>
        </p:sp>
        <p:sp>
          <p:nvSpPr>
            <p:cNvPr id="47160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pin</a:t>
              </a:r>
            </a:p>
          </p:txBody>
        </p:sp>
        <p:sp>
          <p:nvSpPr>
            <p:cNvPr id="47161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</a:t>
              </a:r>
            </a:p>
          </p:txBody>
        </p:sp>
      </p:grpSp>
      <p:sp>
        <p:nvSpPr>
          <p:cNvPr id="608305" name="Text Box 49"/>
          <p:cNvSpPr txBox="1">
            <a:spLocks noChangeArrowheads="1"/>
          </p:cNvSpPr>
          <p:nvPr/>
        </p:nvSpPr>
        <p:spPr bwMode="auto">
          <a:xfrm>
            <a:off x="7054850" y="26543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2. output pin is ground</a:t>
            </a:r>
          </a:p>
        </p:txBody>
      </p:sp>
      <p:sp>
        <p:nvSpPr>
          <p:cNvPr id="608306" name="Text Box 50"/>
          <p:cNvSpPr txBox="1">
            <a:spLocks noChangeArrowheads="1"/>
          </p:cNvSpPr>
          <p:nvPr/>
        </p:nvSpPr>
        <p:spPr bwMode="auto">
          <a:xfrm>
            <a:off x="-107950" y="30353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1. write a 0 to the pin</a:t>
            </a:r>
          </a:p>
        </p:txBody>
      </p:sp>
      <p:sp>
        <p:nvSpPr>
          <p:cNvPr id="608307" name="Line 51"/>
          <p:cNvSpPr>
            <a:spLocks noChangeShapeType="1"/>
          </p:cNvSpPr>
          <p:nvPr/>
        </p:nvSpPr>
        <p:spPr bwMode="auto">
          <a:xfrm>
            <a:off x="2025650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308" name="Text Box 52"/>
          <p:cNvSpPr txBox="1">
            <a:spLocks noChangeArrowheads="1"/>
          </p:cNvSpPr>
          <p:nvPr/>
        </p:nvSpPr>
        <p:spPr bwMode="auto">
          <a:xfrm>
            <a:off x="4159250" y="3263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08309" name="Text Box 53"/>
          <p:cNvSpPr txBox="1">
            <a:spLocks noChangeArrowheads="1"/>
          </p:cNvSpPr>
          <p:nvPr/>
        </p:nvSpPr>
        <p:spPr bwMode="auto">
          <a:xfrm>
            <a:off x="4235450" y="4025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08310" name="Line 54"/>
          <p:cNvSpPr>
            <a:spLocks noChangeShapeType="1"/>
          </p:cNvSpPr>
          <p:nvPr/>
        </p:nvSpPr>
        <p:spPr bwMode="auto">
          <a:xfrm flipH="1">
            <a:off x="5988050" y="34925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311" name="Text Box 55"/>
          <p:cNvSpPr txBox="1">
            <a:spLocks noChangeArrowheads="1"/>
          </p:cNvSpPr>
          <p:nvPr/>
        </p:nvSpPr>
        <p:spPr bwMode="auto">
          <a:xfrm>
            <a:off x="7054850" y="39497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cs typeface="Arial" charset="0"/>
              </a:rPr>
              <a:t>output 0</a:t>
            </a:r>
          </a:p>
        </p:txBody>
      </p:sp>
      <p:sp>
        <p:nvSpPr>
          <p:cNvPr id="47115" name="Text Box 56"/>
          <p:cNvSpPr txBox="1">
            <a:spLocks noChangeArrowheads="1"/>
          </p:cNvSpPr>
          <p:nvPr/>
        </p:nvSpPr>
        <p:spPr bwMode="auto">
          <a:xfrm>
            <a:off x="3702050" y="53213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TB1</a:t>
            </a:r>
          </a:p>
        </p:txBody>
      </p:sp>
      <p:sp>
        <p:nvSpPr>
          <p:cNvPr id="47116" name="Text Box 57"/>
          <p:cNvSpPr txBox="1">
            <a:spLocks noChangeArrowheads="1"/>
          </p:cNvSpPr>
          <p:nvPr/>
        </p:nvSpPr>
        <p:spPr bwMode="auto">
          <a:xfrm>
            <a:off x="3625850" y="25019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96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05" grpId="0" autoUpdateAnimBg="0"/>
      <p:bldP spid="608306" grpId="0" autoUpdateAnimBg="0"/>
      <p:bldP spid="608307" grpId="0" animBg="1"/>
      <p:bldP spid="608308" grpId="0" autoUpdateAnimBg="0"/>
      <p:bldP spid="608309" grpId="0" autoUpdateAnimBg="0"/>
      <p:bldP spid="608310" grpId="0" animBg="1"/>
      <p:bldP spid="6083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8229600" cy="7159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Reading “High” at Input Pin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2788" y="2060575"/>
            <a:ext cx="7924800" cy="3733800"/>
            <a:chOff x="528" y="1248"/>
            <a:chExt cx="4992" cy="2352"/>
          </a:xfrm>
        </p:grpSpPr>
        <p:sp>
          <p:nvSpPr>
            <p:cNvPr id="48147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D</a:t>
              </a:r>
              <a:r>
                <a:rPr kumimoji="1" lang="en-US" altLang="zh-TW" sz="1600" b="1">
                  <a:cs typeface="Arial" charset="0"/>
                </a:rPr>
                <a:t>  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Clk</a:t>
              </a:r>
              <a:r>
                <a:rPr kumimoji="1" lang="en-US" altLang="zh-TW" sz="1600" b="1">
                  <a:cs typeface="Arial" charset="0"/>
                </a:rPr>
                <a:t>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</p:txBody>
        </p:sp>
        <p:sp>
          <p:nvSpPr>
            <p:cNvPr id="48149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2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Vcc</a:t>
              </a:r>
            </a:p>
          </p:txBody>
        </p:sp>
        <p:sp>
          <p:nvSpPr>
            <p:cNvPr id="48168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 Load(L1)</a:t>
              </a:r>
            </a:p>
          </p:txBody>
        </p:sp>
        <p:sp>
          <p:nvSpPr>
            <p:cNvPr id="48169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4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latch</a:t>
              </a:r>
            </a:p>
          </p:txBody>
        </p:sp>
        <p:sp>
          <p:nvSpPr>
            <p:cNvPr id="48186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pin</a:t>
              </a:r>
            </a:p>
          </p:txBody>
        </p:sp>
        <p:sp>
          <p:nvSpPr>
            <p:cNvPr id="48187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Write to latch</a:t>
              </a:r>
            </a:p>
          </p:txBody>
        </p:sp>
        <p:sp>
          <p:nvSpPr>
            <p:cNvPr id="48188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Internal CPU bus</a:t>
              </a:r>
            </a:p>
          </p:txBody>
        </p:sp>
        <p:sp>
          <p:nvSpPr>
            <p:cNvPr id="48189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M1</a:t>
              </a:r>
            </a:p>
          </p:txBody>
        </p:sp>
        <p:sp>
          <p:nvSpPr>
            <p:cNvPr id="48190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pin</a:t>
              </a:r>
            </a:p>
          </p:txBody>
        </p:sp>
        <p:sp>
          <p:nvSpPr>
            <p:cNvPr id="48191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</a:t>
              </a:r>
            </a:p>
          </p:txBody>
        </p:sp>
      </p:grpSp>
      <p:sp>
        <p:nvSpPr>
          <p:cNvPr id="609329" name="Freeform 49"/>
          <p:cNvSpPr>
            <a:spLocks/>
          </p:cNvSpPr>
          <p:nvPr/>
        </p:nvSpPr>
        <p:spPr bwMode="auto">
          <a:xfrm>
            <a:off x="5970588" y="4117975"/>
            <a:ext cx="838200" cy="1219200"/>
          </a:xfrm>
          <a:custGeom>
            <a:avLst/>
            <a:gdLst>
              <a:gd name="T0" fmla="*/ 1291218754 w 536"/>
              <a:gd name="T1" fmla="*/ 132705001 h 792"/>
              <a:gd name="T2" fmla="*/ 1291218754 w 536"/>
              <a:gd name="T3" fmla="*/ 246452372 h 792"/>
              <a:gd name="T4" fmla="*/ 1291218754 w 536"/>
              <a:gd name="T5" fmla="*/ 1611418991 h 792"/>
              <a:gd name="T6" fmla="*/ 1173834840 w 536"/>
              <a:gd name="T7" fmla="*/ 1838914021 h 792"/>
              <a:gd name="T8" fmla="*/ 1056450926 w 536"/>
              <a:gd name="T9" fmla="*/ 1838914021 h 792"/>
              <a:gd name="T10" fmla="*/ 0 w 536"/>
              <a:gd name="T11" fmla="*/ 1838914021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30" name="Line 50"/>
          <p:cNvSpPr>
            <a:spLocks noChangeShapeType="1"/>
          </p:cNvSpPr>
          <p:nvPr/>
        </p:nvSpPr>
        <p:spPr bwMode="auto">
          <a:xfrm flipH="1">
            <a:off x="3151188" y="518477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31" name="Text Box 51"/>
          <p:cNvSpPr txBox="1">
            <a:spLocks noChangeArrowheads="1"/>
          </p:cNvSpPr>
          <p:nvPr/>
        </p:nvSpPr>
        <p:spPr bwMode="auto">
          <a:xfrm>
            <a:off x="7342188" y="2060575"/>
            <a:ext cx="1676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2. MOV A,P1 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external pin=High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179388" y="2517775"/>
            <a:ext cx="2743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</a:rPr>
              <a:t>write a 1 to the pin MOV P1,#0FFH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2236788" y="3355975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34" name="Text Box 54"/>
          <p:cNvSpPr txBox="1">
            <a:spLocks noChangeArrowheads="1"/>
          </p:cNvSpPr>
          <p:nvPr/>
        </p:nvSpPr>
        <p:spPr bwMode="auto">
          <a:xfrm>
            <a:off x="4370388" y="3127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09335" name="Text Box 55"/>
          <p:cNvSpPr txBox="1">
            <a:spLocks noChangeArrowheads="1"/>
          </p:cNvSpPr>
          <p:nvPr/>
        </p:nvSpPr>
        <p:spPr bwMode="auto">
          <a:xfrm>
            <a:off x="4446588" y="3889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37" name="Line 57"/>
          <p:cNvSpPr>
            <a:spLocks noChangeShapeType="1"/>
          </p:cNvSpPr>
          <p:nvPr/>
        </p:nvSpPr>
        <p:spPr bwMode="auto">
          <a:xfrm flipH="1"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38" name="Text Box 58"/>
          <p:cNvSpPr txBox="1">
            <a:spLocks noChangeArrowheads="1"/>
          </p:cNvSpPr>
          <p:nvPr/>
        </p:nvSpPr>
        <p:spPr bwMode="auto">
          <a:xfrm>
            <a:off x="331788" y="571817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 dirty="0">
                <a:solidFill>
                  <a:srgbClr val="FF0000"/>
                </a:solidFill>
              </a:rPr>
              <a:t>3. Read pin=1 Read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latch=1 </a:t>
            </a:r>
            <a:r>
              <a:rPr kumimoji="1" lang="en-US" altLang="zh-TW" sz="1400" dirty="0">
                <a:solidFill>
                  <a:srgbClr val="FF0000"/>
                </a:solidFill>
              </a:rPr>
              <a:t>Write to latch=1</a:t>
            </a:r>
          </a:p>
        </p:txBody>
      </p:sp>
      <p:sp>
        <p:nvSpPr>
          <p:cNvPr id="609339" name="Freeform 59"/>
          <p:cNvSpPr>
            <a:spLocks/>
          </p:cNvSpPr>
          <p:nvPr/>
        </p:nvSpPr>
        <p:spPr bwMode="auto">
          <a:xfrm>
            <a:off x="2236788" y="3635375"/>
            <a:ext cx="393700" cy="1092200"/>
          </a:xfrm>
          <a:custGeom>
            <a:avLst/>
            <a:gdLst>
              <a:gd name="T0" fmla="*/ 604837550 w 248"/>
              <a:gd name="T1" fmla="*/ 1733867678 h 688"/>
              <a:gd name="T2" fmla="*/ 604837550 w 248"/>
              <a:gd name="T3" fmla="*/ 282257499 h 688"/>
              <a:gd name="T4" fmla="*/ 483870079 w 248"/>
              <a:gd name="T5" fmla="*/ 40322498 h 688"/>
              <a:gd name="T6" fmla="*/ 0 w 248"/>
              <a:gd name="T7" fmla="*/ 4032249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40" name="Text Box 60"/>
          <p:cNvSpPr txBox="1">
            <a:spLocks noChangeArrowheads="1"/>
          </p:cNvSpPr>
          <p:nvPr/>
        </p:nvSpPr>
        <p:spPr bwMode="auto">
          <a:xfrm>
            <a:off x="6808788" y="3127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000066"/>
                </a:solidFill>
                <a:cs typeface="Arial" charset="0"/>
              </a:rPr>
              <a:t>1</a:t>
            </a:r>
          </a:p>
        </p:txBody>
      </p:sp>
      <p:sp>
        <p:nvSpPr>
          <p:cNvPr id="48144" name="Text Box 61"/>
          <p:cNvSpPr txBox="1">
            <a:spLocks noChangeArrowheads="1"/>
          </p:cNvSpPr>
          <p:nvPr/>
        </p:nvSpPr>
        <p:spPr bwMode="auto">
          <a:xfrm>
            <a:off x="3913188" y="51847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TB1</a:t>
            </a:r>
          </a:p>
        </p:txBody>
      </p:sp>
      <p:sp>
        <p:nvSpPr>
          <p:cNvPr id="48145" name="Text Box 62"/>
          <p:cNvSpPr txBox="1">
            <a:spLocks noChangeArrowheads="1"/>
          </p:cNvSpPr>
          <p:nvPr/>
        </p:nvSpPr>
        <p:spPr bwMode="auto">
          <a:xfrm>
            <a:off x="3836988" y="23653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TB2</a:t>
            </a:r>
          </a:p>
        </p:txBody>
      </p:sp>
      <p:sp>
        <p:nvSpPr>
          <p:cNvPr id="609343" name="Freeform 63"/>
          <p:cNvSpPr>
            <a:spLocks/>
          </p:cNvSpPr>
          <p:nvPr/>
        </p:nvSpPr>
        <p:spPr bwMode="auto">
          <a:xfrm rot="10800000" flipV="1">
            <a:off x="2617788" y="3660775"/>
            <a:ext cx="609600" cy="228600"/>
          </a:xfrm>
          <a:custGeom>
            <a:avLst/>
            <a:gdLst>
              <a:gd name="T0" fmla="*/ 1450098548 w 248"/>
              <a:gd name="T1" fmla="*/ 75956331 h 688"/>
              <a:gd name="T2" fmla="*/ 1450098548 w 248"/>
              <a:gd name="T3" fmla="*/ 12365001 h 688"/>
              <a:gd name="T4" fmla="*/ 1160078654 w 248"/>
              <a:gd name="T5" fmla="*/ 1766334 h 688"/>
              <a:gd name="T6" fmla="*/ 0 w 248"/>
              <a:gd name="T7" fmla="*/ 176633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" y="762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29" grpId="0" animBg="1"/>
      <p:bldP spid="609330" grpId="0" animBg="1"/>
      <p:bldP spid="609331" grpId="0" autoUpdateAnimBg="0"/>
      <p:bldP spid="609332" grpId="0" autoUpdateAnimBg="0"/>
      <p:bldP spid="609333" grpId="0" animBg="1"/>
      <p:bldP spid="609334" grpId="0" autoUpdateAnimBg="0"/>
      <p:bldP spid="609335" grpId="0" autoUpdateAnimBg="0"/>
      <p:bldP spid="609336" grpId="0" animBg="1"/>
      <p:bldP spid="609337" grpId="0" animBg="1"/>
      <p:bldP spid="609338" grpId="0" autoUpdateAnimBg="0"/>
      <p:bldP spid="609339" grpId="0" animBg="1"/>
      <p:bldP spid="609340" grpId="0" autoUpdateAnimBg="0"/>
      <p:bldP spid="6093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2162"/>
            <a:ext cx="8229600" cy="80803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Reading “Low” at Input Pin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8813" y="1916113"/>
            <a:ext cx="7924800" cy="3733800"/>
            <a:chOff x="528" y="1248"/>
            <a:chExt cx="4992" cy="2352"/>
          </a:xfrm>
        </p:grpSpPr>
        <p:sp>
          <p:nvSpPr>
            <p:cNvPr id="49172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D</a:t>
              </a:r>
              <a:r>
                <a:rPr kumimoji="1" lang="en-US" altLang="zh-TW" sz="1600" b="1">
                  <a:cs typeface="Arial" charset="0"/>
                </a:rPr>
                <a:t>  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Clk</a:t>
              </a:r>
              <a:r>
                <a:rPr kumimoji="1" lang="en-US" altLang="zh-TW" sz="1600" b="1">
                  <a:cs typeface="Arial" charset="0"/>
                </a:rPr>
                <a:t>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</p:txBody>
        </p:sp>
        <p:sp>
          <p:nvSpPr>
            <p:cNvPr id="49174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Vcc</a:t>
              </a:r>
            </a:p>
          </p:txBody>
        </p:sp>
        <p:sp>
          <p:nvSpPr>
            <p:cNvPr id="49193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 Load(L1)</a:t>
              </a:r>
            </a:p>
          </p:txBody>
        </p:sp>
        <p:sp>
          <p:nvSpPr>
            <p:cNvPr id="49194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latch</a:t>
              </a:r>
            </a:p>
          </p:txBody>
        </p:sp>
        <p:sp>
          <p:nvSpPr>
            <p:cNvPr id="49211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pin</a:t>
              </a:r>
            </a:p>
          </p:txBody>
        </p:sp>
        <p:sp>
          <p:nvSpPr>
            <p:cNvPr id="49212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Write to latch</a:t>
              </a:r>
            </a:p>
          </p:txBody>
        </p:sp>
        <p:sp>
          <p:nvSpPr>
            <p:cNvPr id="49213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Internal CPU bus</a:t>
              </a:r>
            </a:p>
          </p:txBody>
        </p:sp>
        <p:sp>
          <p:nvSpPr>
            <p:cNvPr id="49214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M1</a:t>
              </a:r>
            </a:p>
          </p:txBody>
        </p:sp>
        <p:sp>
          <p:nvSpPr>
            <p:cNvPr id="49215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pin</a:t>
              </a:r>
            </a:p>
          </p:txBody>
        </p:sp>
        <p:sp>
          <p:nvSpPr>
            <p:cNvPr id="49216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</a:t>
              </a:r>
            </a:p>
          </p:txBody>
        </p:sp>
      </p:grpSp>
      <p:sp>
        <p:nvSpPr>
          <p:cNvPr id="49156" name="Text Box 49"/>
          <p:cNvSpPr txBox="1">
            <a:spLocks noChangeArrowheads="1"/>
          </p:cNvSpPr>
          <p:nvPr/>
        </p:nvSpPr>
        <p:spPr bwMode="auto">
          <a:xfrm>
            <a:off x="5078413" y="5954713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8051 IC</a:t>
            </a:r>
          </a:p>
        </p:txBody>
      </p:sp>
      <p:sp>
        <p:nvSpPr>
          <p:cNvPr id="610354" name="Freeform 50"/>
          <p:cNvSpPr>
            <a:spLocks/>
          </p:cNvSpPr>
          <p:nvPr/>
        </p:nvSpPr>
        <p:spPr bwMode="auto">
          <a:xfrm>
            <a:off x="5916613" y="3973513"/>
            <a:ext cx="838200" cy="1219200"/>
          </a:xfrm>
          <a:custGeom>
            <a:avLst/>
            <a:gdLst>
              <a:gd name="T0" fmla="*/ 1291218754 w 536"/>
              <a:gd name="T1" fmla="*/ 132705001 h 792"/>
              <a:gd name="T2" fmla="*/ 1291218754 w 536"/>
              <a:gd name="T3" fmla="*/ 246452372 h 792"/>
              <a:gd name="T4" fmla="*/ 1291218754 w 536"/>
              <a:gd name="T5" fmla="*/ 1611418991 h 792"/>
              <a:gd name="T6" fmla="*/ 1173834840 w 536"/>
              <a:gd name="T7" fmla="*/ 1838914021 h 792"/>
              <a:gd name="T8" fmla="*/ 1056450926 w 536"/>
              <a:gd name="T9" fmla="*/ 1838914021 h 792"/>
              <a:gd name="T10" fmla="*/ 0 w 536"/>
              <a:gd name="T11" fmla="*/ 1838914021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 flipH="1">
            <a:off x="3097213" y="50403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56" name="Text Box 52"/>
          <p:cNvSpPr txBox="1">
            <a:spLocks noChangeArrowheads="1"/>
          </p:cNvSpPr>
          <p:nvPr/>
        </p:nvSpPr>
        <p:spPr bwMode="auto">
          <a:xfrm>
            <a:off x="7135813" y="2068513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2. MOV A,P1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external pin=Low</a:t>
            </a:r>
          </a:p>
        </p:txBody>
      </p:sp>
      <p:sp>
        <p:nvSpPr>
          <p:cNvPr id="610357" name="Text Box 53"/>
          <p:cNvSpPr txBox="1">
            <a:spLocks noChangeArrowheads="1"/>
          </p:cNvSpPr>
          <p:nvPr/>
        </p:nvSpPr>
        <p:spPr bwMode="auto">
          <a:xfrm>
            <a:off x="125413" y="2373313"/>
            <a:ext cx="274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</a:rPr>
              <a:t>write a 1 to the pin</a:t>
            </a:r>
          </a:p>
          <a:p>
            <a:pPr marL="342900" indent="-342900"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MOV P1,#0FFH</a:t>
            </a:r>
          </a:p>
        </p:txBody>
      </p:sp>
      <p:sp>
        <p:nvSpPr>
          <p:cNvPr id="610358" name="Line 54"/>
          <p:cNvSpPr>
            <a:spLocks noChangeShapeType="1"/>
          </p:cNvSpPr>
          <p:nvPr/>
        </p:nvSpPr>
        <p:spPr bwMode="auto">
          <a:xfrm>
            <a:off x="2182813" y="3211513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4316413" y="2982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10360" name="Text Box 56"/>
          <p:cNvSpPr txBox="1">
            <a:spLocks noChangeArrowheads="1"/>
          </p:cNvSpPr>
          <p:nvPr/>
        </p:nvSpPr>
        <p:spPr bwMode="auto">
          <a:xfrm>
            <a:off x="4392613" y="3744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10361" name="Line 57"/>
          <p:cNvSpPr>
            <a:spLocks noChangeShapeType="1"/>
          </p:cNvSpPr>
          <p:nvPr/>
        </p:nvSpPr>
        <p:spPr bwMode="auto">
          <a:xfrm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0362" name="Line 58"/>
          <p:cNvSpPr>
            <a:spLocks noChangeShapeType="1"/>
          </p:cNvSpPr>
          <p:nvPr/>
        </p:nvSpPr>
        <p:spPr bwMode="auto">
          <a:xfrm flipH="1"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0363" name="Text Box 59"/>
          <p:cNvSpPr txBox="1">
            <a:spLocks noChangeArrowheads="1"/>
          </p:cNvSpPr>
          <p:nvPr/>
        </p:nvSpPr>
        <p:spPr bwMode="auto">
          <a:xfrm>
            <a:off x="277813" y="5573713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3. Read pin=1 Read latch=0 Write to latch=1</a:t>
            </a:r>
          </a:p>
        </p:txBody>
      </p:sp>
      <p:sp>
        <p:nvSpPr>
          <p:cNvPr id="610364" name="Freeform 60"/>
          <p:cNvSpPr>
            <a:spLocks/>
          </p:cNvSpPr>
          <p:nvPr/>
        </p:nvSpPr>
        <p:spPr bwMode="auto">
          <a:xfrm>
            <a:off x="2182813" y="3490913"/>
            <a:ext cx="393700" cy="1092200"/>
          </a:xfrm>
          <a:custGeom>
            <a:avLst/>
            <a:gdLst>
              <a:gd name="T0" fmla="*/ 604837550 w 248"/>
              <a:gd name="T1" fmla="*/ 1733867678 h 688"/>
              <a:gd name="T2" fmla="*/ 604837550 w 248"/>
              <a:gd name="T3" fmla="*/ 282257499 h 688"/>
              <a:gd name="T4" fmla="*/ 483870079 w 248"/>
              <a:gd name="T5" fmla="*/ 40322498 h 688"/>
              <a:gd name="T6" fmla="*/ 0 w 248"/>
              <a:gd name="T7" fmla="*/ 4032249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65" name="Text Box 61"/>
          <p:cNvSpPr txBox="1">
            <a:spLocks noChangeArrowheads="1"/>
          </p:cNvSpPr>
          <p:nvPr/>
        </p:nvSpPr>
        <p:spPr bwMode="auto">
          <a:xfrm>
            <a:off x="6754813" y="2982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000066"/>
                </a:solidFill>
                <a:cs typeface="Arial" charset="0"/>
              </a:rPr>
              <a:t>0</a:t>
            </a:r>
          </a:p>
        </p:txBody>
      </p:sp>
      <p:sp>
        <p:nvSpPr>
          <p:cNvPr id="49169" name="Text Box 62"/>
          <p:cNvSpPr txBox="1">
            <a:spLocks noChangeArrowheads="1"/>
          </p:cNvSpPr>
          <p:nvPr/>
        </p:nvSpPr>
        <p:spPr bwMode="auto">
          <a:xfrm>
            <a:off x="3706813" y="504031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TB1</a:t>
            </a:r>
          </a:p>
        </p:txBody>
      </p:sp>
      <p:sp>
        <p:nvSpPr>
          <p:cNvPr id="49170" name="Text Box 63"/>
          <p:cNvSpPr txBox="1">
            <a:spLocks noChangeArrowheads="1"/>
          </p:cNvSpPr>
          <p:nvPr/>
        </p:nvSpPr>
        <p:spPr bwMode="auto">
          <a:xfrm>
            <a:off x="3783013" y="222091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TB2</a:t>
            </a:r>
          </a:p>
        </p:txBody>
      </p:sp>
      <p:sp>
        <p:nvSpPr>
          <p:cNvPr id="610368" name="Freeform 64"/>
          <p:cNvSpPr>
            <a:spLocks/>
          </p:cNvSpPr>
          <p:nvPr/>
        </p:nvSpPr>
        <p:spPr bwMode="auto">
          <a:xfrm rot="10800000" flipV="1">
            <a:off x="2563813" y="3516313"/>
            <a:ext cx="609600" cy="228600"/>
          </a:xfrm>
          <a:custGeom>
            <a:avLst/>
            <a:gdLst>
              <a:gd name="T0" fmla="*/ 1450098548 w 248"/>
              <a:gd name="T1" fmla="*/ 75956331 h 688"/>
              <a:gd name="T2" fmla="*/ 1450098548 w 248"/>
              <a:gd name="T3" fmla="*/ 12365001 h 688"/>
              <a:gd name="T4" fmla="*/ 1160078654 w 248"/>
              <a:gd name="T5" fmla="*/ 1766334 h 688"/>
              <a:gd name="T6" fmla="*/ 0 w 248"/>
              <a:gd name="T7" fmla="*/ 176633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" y="-152400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54" grpId="0" animBg="1"/>
      <p:bldP spid="610355" grpId="0" animBg="1"/>
      <p:bldP spid="610356" grpId="0" autoUpdateAnimBg="0"/>
      <p:bldP spid="610357" grpId="0" autoUpdateAnimBg="0"/>
      <p:bldP spid="610358" grpId="0" animBg="1"/>
      <p:bldP spid="610359" grpId="0" autoUpdateAnimBg="0"/>
      <p:bldP spid="610360" grpId="0" autoUpdateAnimBg="0"/>
      <p:bldP spid="610361" grpId="0" animBg="1"/>
      <p:bldP spid="610362" grpId="0" animBg="1"/>
      <p:bldP spid="610363" grpId="0" autoUpdateAnimBg="0"/>
      <p:bldP spid="610364" grpId="0" animBg="1"/>
      <p:bldP spid="610365" grpId="0" autoUpdateAnimBg="0"/>
      <p:bldP spid="6103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26920"/>
            <a:ext cx="8229600" cy="42976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219200"/>
            <a:ext cx="5943600" cy="6858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2800" b="1" dirty="0" smtClean="0">
                <a:solidFill>
                  <a:srgbClr val="FF0000"/>
                </a:solidFill>
              </a:rPr>
              <a:t>Port 0 Configuration</a:t>
            </a:r>
            <a:endParaRPr lang="en-US" sz="2800" b="1" dirty="0" smtClean="0">
              <a:solidFill>
                <a:srgbClr val="FF0000"/>
              </a:solidFill>
              <a:ea typeface="PMingLiU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2590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219200"/>
            <a:ext cx="5943600" cy="6858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2800" b="1" dirty="0" smtClean="0">
                <a:solidFill>
                  <a:srgbClr val="FF0000"/>
                </a:solidFill>
              </a:rPr>
              <a:t>Port 0 with external Pull-Up Resistors</a:t>
            </a:r>
            <a:endParaRPr lang="en-US" sz="2800" b="1" dirty="0" smtClean="0">
              <a:solidFill>
                <a:srgbClr val="FF0000"/>
              </a:solidFill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209800"/>
            <a:ext cx="7467600" cy="4222750"/>
            <a:chOff x="611" y="938"/>
            <a:chExt cx="4718" cy="29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18" y="1078"/>
              <a:ext cx="273" cy="797"/>
              <a:chOff x="1201" y="1616"/>
              <a:chExt cx="273" cy="797"/>
            </a:xfrm>
          </p:grpSpPr>
          <p:sp>
            <p:nvSpPr>
              <p:cNvPr id="50289" name="Line 5"/>
              <p:cNvSpPr>
                <a:spLocks noChangeShapeType="1"/>
              </p:cNvSpPr>
              <p:nvPr/>
            </p:nvSpPr>
            <p:spPr bwMode="auto">
              <a:xfrm>
                <a:off x="1338" y="1827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0" name="Line 6"/>
              <p:cNvSpPr>
                <a:spLocks noChangeShapeType="1"/>
              </p:cNvSpPr>
              <p:nvPr/>
            </p:nvSpPr>
            <p:spPr bwMode="auto">
              <a:xfrm>
                <a:off x="1338" y="1616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1" name="Line 7"/>
              <p:cNvSpPr>
                <a:spLocks noChangeShapeType="1"/>
              </p:cNvSpPr>
              <p:nvPr/>
            </p:nvSpPr>
            <p:spPr bwMode="auto">
              <a:xfrm flipH="1">
                <a:off x="1202" y="1854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2" name="Line 8"/>
              <p:cNvSpPr>
                <a:spLocks noChangeShapeType="1"/>
              </p:cNvSpPr>
              <p:nvPr/>
            </p:nvSpPr>
            <p:spPr bwMode="auto">
              <a:xfrm>
                <a:off x="1202" y="190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3" name="Line 9"/>
              <p:cNvSpPr>
                <a:spLocks noChangeShapeType="1"/>
              </p:cNvSpPr>
              <p:nvPr/>
            </p:nvSpPr>
            <p:spPr bwMode="auto">
              <a:xfrm flipH="1">
                <a:off x="1201" y="1950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4" name="Line 10"/>
              <p:cNvSpPr>
                <a:spLocks noChangeShapeType="1"/>
              </p:cNvSpPr>
              <p:nvPr/>
            </p:nvSpPr>
            <p:spPr bwMode="auto">
              <a:xfrm flipH="1">
                <a:off x="1202" y="204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5" name="Line 11"/>
              <p:cNvSpPr>
                <a:spLocks noChangeShapeType="1"/>
              </p:cNvSpPr>
              <p:nvPr/>
            </p:nvSpPr>
            <p:spPr bwMode="auto">
              <a:xfrm flipH="1">
                <a:off x="1201" y="213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6" name="Line 12"/>
              <p:cNvSpPr>
                <a:spLocks noChangeShapeType="1"/>
              </p:cNvSpPr>
              <p:nvPr/>
            </p:nvSpPr>
            <p:spPr bwMode="auto">
              <a:xfrm>
                <a:off x="1202" y="199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7" name="Line 13"/>
              <p:cNvSpPr>
                <a:spLocks noChangeShapeType="1"/>
              </p:cNvSpPr>
              <p:nvPr/>
            </p:nvSpPr>
            <p:spPr bwMode="auto">
              <a:xfrm>
                <a:off x="1202" y="2091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8" name="Line 14"/>
              <p:cNvSpPr>
                <a:spLocks noChangeShapeType="1"/>
              </p:cNvSpPr>
              <p:nvPr/>
            </p:nvSpPr>
            <p:spPr bwMode="auto">
              <a:xfrm>
                <a:off x="1202" y="2186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9" name="Line 15"/>
              <p:cNvSpPr>
                <a:spLocks noChangeShapeType="1"/>
              </p:cNvSpPr>
              <p:nvPr/>
            </p:nvSpPr>
            <p:spPr bwMode="auto">
              <a:xfrm>
                <a:off x="1338" y="2209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1" name="Line 16"/>
            <p:cNvSpPr>
              <a:spLocks noChangeShapeType="1"/>
            </p:cNvSpPr>
            <p:nvPr/>
          </p:nvSpPr>
          <p:spPr bwMode="auto">
            <a:xfrm>
              <a:off x="2517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Line 17"/>
            <p:cNvSpPr>
              <a:spLocks noChangeShapeType="1"/>
            </p:cNvSpPr>
            <p:nvPr/>
          </p:nvSpPr>
          <p:spPr bwMode="auto">
            <a:xfrm>
              <a:off x="2517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Line 18"/>
            <p:cNvSpPr>
              <a:spLocks noChangeShapeType="1"/>
            </p:cNvSpPr>
            <p:nvPr/>
          </p:nvSpPr>
          <p:spPr bwMode="auto">
            <a:xfrm flipH="1">
              <a:off x="2381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19"/>
            <p:cNvSpPr>
              <a:spLocks noChangeShapeType="1"/>
            </p:cNvSpPr>
            <p:nvPr/>
          </p:nvSpPr>
          <p:spPr bwMode="auto">
            <a:xfrm>
              <a:off x="2381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20"/>
            <p:cNvSpPr>
              <a:spLocks noChangeShapeType="1"/>
            </p:cNvSpPr>
            <p:nvPr/>
          </p:nvSpPr>
          <p:spPr bwMode="auto">
            <a:xfrm flipH="1">
              <a:off x="2380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Line 21"/>
            <p:cNvSpPr>
              <a:spLocks noChangeShapeType="1"/>
            </p:cNvSpPr>
            <p:nvPr/>
          </p:nvSpPr>
          <p:spPr bwMode="auto">
            <a:xfrm flipH="1">
              <a:off x="2381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22"/>
            <p:cNvSpPr>
              <a:spLocks noChangeShapeType="1"/>
            </p:cNvSpPr>
            <p:nvPr/>
          </p:nvSpPr>
          <p:spPr bwMode="auto">
            <a:xfrm flipH="1">
              <a:off x="2380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23"/>
            <p:cNvSpPr>
              <a:spLocks noChangeShapeType="1"/>
            </p:cNvSpPr>
            <p:nvPr/>
          </p:nvSpPr>
          <p:spPr bwMode="auto">
            <a:xfrm>
              <a:off x="2381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24"/>
            <p:cNvSpPr>
              <a:spLocks noChangeShapeType="1"/>
            </p:cNvSpPr>
            <p:nvPr/>
          </p:nvSpPr>
          <p:spPr bwMode="auto">
            <a:xfrm>
              <a:off x="2381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25"/>
            <p:cNvSpPr>
              <a:spLocks noChangeShapeType="1"/>
            </p:cNvSpPr>
            <p:nvPr/>
          </p:nvSpPr>
          <p:spPr bwMode="auto">
            <a:xfrm>
              <a:off x="2381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Line 26"/>
            <p:cNvSpPr>
              <a:spLocks noChangeShapeType="1"/>
            </p:cNvSpPr>
            <p:nvPr/>
          </p:nvSpPr>
          <p:spPr bwMode="auto">
            <a:xfrm>
              <a:off x="2517" y="1671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Line 27"/>
            <p:cNvSpPr>
              <a:spLocks noChangeShapeType="1"/>
            </p:cNvSpPr>
            <p:nvPr/>
          </p:nvSpPr>
          <p:spPr bwMode="auto">
            <a:xfrm>
              <a:off x="2880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28"/>
            <p:cNvSpPr>
              <a:spLocks noChangeShapeType="1"/>
            </p:cNvSpPr>
            <p:nvPr/>
          </p:nvSpPr>
          <p:spPr bwMode="auto">
            <a:xfrm>
              <a:off x="2880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29"/>
            <p:cNvSpPr>
              <a:spLocks noChangeShapeType="1"/>
            </p:cNvSpPr>
            <p:nvPr/>
          </p:nvSpPr>
          <p:spPr bwMode="auto">
            <a:xfrm flipH="1">
              <a:off x="2744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30"/>
            <p:cNvSpPr>
              <a:spLocks noChangeShapeType="1"/>
            </p:cNvSpPr>
            <p:nvPr/>
          </p:nvSpPr>
          <p:spPr bwMode="auto">
            <a:xfrm>
              <a:off x="2744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31"/>
            <p:cNvSpPr>
              <a:spLocks noChangeShapeType="1"/>
            </p:cNvSpPr>
            <p:nvPr/>
          </p:nvSpPr>
          <p:spPr bwMode="auto">
            <a:xfrm flipH="1">
              <a:off x="2743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32"/>
            <p:cNvSpPr>
              <a:spLocks noChangeShapeType="1"/>
            </p:cNvSpPr>
            <p:nvPr/>
          </p:nvSpPr>
          <p:spPr bwMode="auto">
            <a:xfrm flipH="1">
              <a:off x="2744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33"/>
            <p:cNvSpPr>
              <a:spLocks noChangeShapeType="1"/>
            </p:cNvSpPr>
            <p:nvPr/>
          </p:nvSpPr>
          <p:spPr bwMode="auto">
            <a:xfrm flipH="1">
              <a:off x="2743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34"/>
            <p:cNvSpPr>
              <a:spLocks noChangeShapeType="1"/>
            </p:cNvSpPr>
            <p:nvPr/>
          </p:nvSpPr>
          <p:spPr bwMode="auto">
            <a:xfrm>
              <a:off x="2744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Line 35"/>
            <p:cNvSpPr>
              <a:spLocks noChangeShapeType="1"/>
            </p:cNvSpPr>
            <p:nvPr/>
          </p:nvSpPr>
          <p:spPr bwMode="auto">
            <a:xfrm>
              <a:off x="2744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Line 36"/>
            <p:cNvSpPr>
              <a:spLocks noChangeShapeType="1"/>
            </p:cNvSpPr>
            <p:nvPr/>
          </p:nvSpPr>
          <p:spPr bwMode="auto">
            <a:xfrm>
              <a:off x="2744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37"/>
            <p:cNvSpPr>
              <a:spLocks noChangeShapeType="1"/>
            </p:cNvSpPr>
            <p:nvPr/>
          </p:nvSpPr>
          <p:spPr bwMode="auto">
            <a:xfrm>
              <a:off x="2880" y="1671"/>
              <a:ext cx="0" cy="5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38"/>
            <p:cNvSpPr>
              <a:spLocks noChangeShapeType="1"/>
            </p:cNvSpPr>
            <p:nvPr/>
          </p:nvSpPr>
          <p:spPr bwMode="auto">
            <a:xfrm>
              <a:off x="3243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39"/>
            <p:cNvSpPr>
              <a:spLocks noChangeShapeType="1"/>
            </p:cNvSpPr>
            <p:nvPr/>
          </p:nvSpPr>
          <p:spPr bwMode="auto">
            <a:xfrm>
              <a:off x="3243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40"/>
            <p:cNvSpPr>
              <a:spLocks noChangeShapeType="1"/>
            </p:cNvSpPr>
            <p:nvPr/>
          </p:nvSpPr>
          <p:spPr bwMode="auto">
            <a:xfrm flipH="1">
              <a:off x="3107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41"/>
            <p:cNvSpPr>
              <a:spLocks noChangeShapeType="1"/>
            </p:cNvSpPr>
            <p:nvPr/>
          </p:nvSpPr>
          <p:spPr bwMode="auto">
            <a:xfrm>
              <a:off x="3107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 flipH="1">
              <a:off x="3106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43"/>
            <p:cNvSpPr>
              <a:spLocks noChangeShapeType="1"/>
            </p:cNvSpPr>
            <p:nvPr/>
          </p:nvSpPr>
          <p:spPr bwMode="auto">
            <a:xfrm flipH="1">
              <a:off x="3107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44"/>
            <p:cNvSpPr>
              <a:spLocks noChangeShapeType="1"/>
            </p:cNvSpPr>
            <p:nvPr/>
          </p:nvSpPr>
          <p:spPr bwMode="auto">
            <a:xfrm flipH="1">
              <a:off x="3106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45"/>
            <p:cNvSpPr>
              <a:spLocks noChangeShapeType="1"/>
            </p:cNvSpPr>
            <p:nvPr/>
          </p:nvSpPr>
          <p:spPr bwMode="auto">
            <a:xfrm>
              <a:off x="3107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46"/>
            <p:cNvSpPr>
              <a:spLocks noChangeShapeType="1"/>
            </p:cNvSpPr>
            <p:nvPr/>
          </p:nvSpPr>
          <p:spPr bwMode="auto">
            <a:xfrm>
              <a:off x="3107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Line 47"/>
            <p:cNvSpPr>
              <a:spLocks noChangeShapeType="1"/>
            </p:cNvSpPr>
            <p:nvPr/>
          </p:nvSpPr>
          <p:spPr bwMode="auto">
            <a:xfrm>
              <a:off x="3107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Line 48"/>
            <p:cNvSpPr>
              <a:spLocks noChangeShapeType="1"/>
            </p:cNvSpPr>
            <p:nvPr/>
          </p:nvSpPr>
          <p:spPr bwMode="auto">
            <a:xfrm>
              <a:off x="3243" y="1671"/>
              <a:ext cx="0" cy="74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Line 49"/>
            <p:cNvSpPr>
              <a:spLocks noChangeShapeType="1"/>
            </p:cNvSpPr>
            <p:nvPr/>
          </p:nvSpPr>
          <p:spPr bwMode="auto">
            <a:xfrm>
              <a:off x="3606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Line 50"/>
            <p:cNvSpPr>
              <a:spLocks noChangeShapeType="1"/>
            </p:cNvSpPr>
            <p:nvPr/>
          </p:nvSpPr>
          <p:spPr bwMode="auto">
            <a:xfrm>
              <a:off x="3606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6" name="Line 51"/>
            <p:cNvSpPr>
              <a:spLocks noChangeShapeType="1"/>
            </p:cNvSpPr>
            <p:nvPr/>
          </p:nvSpPr>
          <p:spPr bwMode="auto">
            <a:xfrm flipH="1">
              <a:off x="3470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Line 52"/>
            <p:cNvSpPr>
              <a:spLocks noChangeShapeType="1"/>
            </p:cNvSpPr>
            <p:nvPr/>
          </p:nvSpPr>
          <p:spPr bwMode="auto">
            <a:xfrm>
              <a:off x="3470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Line 53"/>
            <p:cNvSpPr>
              <a:spLocks noChangeShapeType="1"/>
            </p:cNvSpPr>
            <p:nvPr/>
          </p:nvSpPr>
          <p:spPr bwMode="auto">
            <a:xfrm flipH="1">
              <a:off x="3469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Line 54"/>
            <p:cNvSpPr>
              <a:spLocks noChangeShapeType="1"/>
            </p:cNvSpPr>
            <p:nvPr/>
          </p:nvSpPr>
          <p:spPr bwMode="auto">
            <a:xfrm flipH="1">
              <a:off x="3470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55"/>
            <p:cNvSpPr>
              <a:spLocks noChangeShapeType="1"/>
            </p:cNvSpPr>
            <p:nvPr/>
          </p:nvSpPr>
          <p:spPr bwMode="auto">
            <a:xfrm flipH="1">
              <a:off x="3469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Line 56"/>
            <p:cNvSpPr>
              <a:spLocks noChangeShapeType="1"/>
            </p:cNvSpPr>
            <p:nvPr/>
          </p:nvSpPr>
          <p:spPr bwMode="auto">
            <a:xfrm>
              <a:off x="3470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2" name="Line 57"/>
            <p:cNvSpPr>
              <a:spLocks noChangeShapeType="1"/>
            </p:cNvSpPr>
            <p:nvPr/>
          </p:nvSpPr>
          <p:spPr bwMode="auto">
            <a:xfrm>
              <a:off x="3470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3" name="Line 58"/>
            <p:cNvSpPr>
              <a:spLocks noChangeShapeType="1"/>
            </p:cNvSpPr>
            <p:nvPr/>
          </p:nvSpPr>
          <p:spPr bwMode="auto">
            <a:xfrm>
              <a:off x="3470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Line 59"/>
            <p:cNvSpPr>
              <a:spLocks noChangeShapeType="1"/>
            </p:cNvSpPr>
            <p:nvPr/>
          </p:nvSpPr>
          <p:spPr bwMode="auto">
            <a:xfrm>
              <a:off x="3606" y="1671"/>
              <a:ext cx="0" cy="929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Line 60"/>
            <p:cNvSpPr>
              <a:spLocks noChangeShapeType="1"/>
            </p:cNvSpPr>
            <p:nvPr/>
          </p:nvSpPr>
          <p:spPr bwMode="auto">
            <a:xfrm>
              <a:off x="3969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61"/>
            <p:cNvSpPr>
              <a:spLocks noChangeShapeType="1"/>
            </p:cNvSpPr>
            <p:nvPr/>
          </p:nvSpPr>
          <p:spPr bwMode="auto">
            <a:xfrm>
              <a:off x="3969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62"/>
            <p:cNvSpPr>
              <a:spLocks noChangeShapeType="1"/>
            </p:cNvSpPr>
            <p:nvPr/>
          </p:nvSpPr>
          <p:spPr bwMode="auto">
            <a:xfrm flipH="1">
              <a:off x="3833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Line 63"/>
            <p:cNvSpPr>
              <a:spLocks noChangeShapeType="1"/>
            </p:cNvSpPr>
            <p:nvPr/>
          </p:nvSpPr>
          <p:spPr bwMode="auto">
            <a:xfrm>
              <a:off x="3833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9" name="Line 64"/>
            <p:cNvSpPr>
              <a:spLocks noChangeShapeType="1"/>
            </p:cNvSpPr>
            <p:nvPr/>
          </p:nvSpPr>
          <p:spPr bwMode="auto">
            <a:xfrm flipH="1">
              <a:off x="3832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0" name="Line 65"/>
            <p:cNvSpPr>
              <a:spLocks noChangeShapeType="1"/>
            </p:cNvSpPr>
            <p:nvPr/>
          </p:nvSpPr>
          <p:spPr bwMode="auto">
            <a:xfrm flipH="1">
              <a:off x="3833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1" name="Line 66"/>
            <p:cNvSpPr>
              <a:spLocks noChangeShapeType="1"/>
            </p:cNvSpPr>
            <p:nvPr/>
          </p:nvSpPr>
          <p:spPr bwMode="auto">
            <a:xfrm flipH="1">
              <a:off x="3832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2" name="Line 67"/>
            <p:cNvSpPr>
              <a:spLocks noChangeShapeType="1"/>
            </p:cNvSpPr>
            <p:nvPr/>
          </p:nvSpPr>
          <p:spPr bwMode="auto">
            <a:xfrm>
              <a:off x="3833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3" name="Line 68"/>
            <p:cNvSpPr>
              <a:spLocks noChangeShapeType="1"/>
            </p:cNvSpPr>
            <p:nvPr/>
          </p:nvSpPr>
          <p:spPr bwMode="auto">
            <a:xfrm>
              <a:off x="3833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4" name="Line 69"/>
            <p:cNvSpPr>
              <a:spLocks noChangeShapeType="1"/>
            </p:cNvSpPr>
            <p:nvPr/>
          </p:nvSpPr>
          <p:spPr bwMode="auto">
            <a:xfrm>
              <a:off x="3833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70"/>
            <p:cNvSpPr>
              <a:spLocks noChangeShapeType="1"/>
            </p:cNvSpPr>
            <p:nvPr/>
          </p:nvSpPr>
          <p:spPr bwMode="auto">
            <a:xfrm>
              <a:off x="3969" y="1671"/>
              <a:ext cx="0" cy="1111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71"/>
            <p:cNvSpPr>
              <a:spLocks noChangeShapeType="1"/>
            </p:cNvSpPr>
            <p:nvPr/>
          </p:nvSpPr>
          <p:spPr bwMode="auto">
            <a:xfrm>
              <a:off x="4332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Line 72"/>
            <p:cNvSpPr>
              <a:spLocks noChangeShapeType="1"/>
            </p:cNvSpPr>
            <p:nvPr/>
          </p:nvSpPr>
          <p:spPr bwMode="auto">
            <a:xfrm>
              <a:off x="4332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8" name="Line 73"/>
            <p:cNvSpPr>
              <a:spLocks noChangeShapeType="1"/>
            </p:cNvSpPr>
            <p:nvPr/>
          </p:nvSpPr>
          <p:spPr bwMode="auto">
            <a:xfrm flipH="1">
              <a:off x="4196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Line 74"/>
            <p:cNvSpPr>
              <a:spLocks noChangeShapeType="1"/>
            </p:cNvSpPr>
            <p:nvPr/>
          </p:nvSpPr>
          <p:spPr bwMode="auto">
            <a:xfrm>
              <a:off x="4196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Line 75"/>
            <p:cNvSpPr>
              <a:spLocks noChangeShapeType="1"/>
            </p:cNvSpPr>
            <p:nvPr/>
          </p:nvSpPr>
          <p:spPr bwMode="auto">
            <a:xfrm flipH="1">
              <a:off x="4195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Line 76"/>
            <p:cNvSpPr>
              <a:spLocks noChangeShapeType="1"/>
            </p:cNvSpPr>
            <p:nvPr/>
          </p:nvSpPr>
          <p:spPr bwMode="auto">
            <a:xfrm flipH="1">
              <a:off x="4196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2" name="Line 77"/>
            <p:cNvSpPr>
              <a:spLocks noChangeShapeType="1"/>
            </p:cNvSpPr>
            <p:nvPr/>
          </p:nvSpPr>
          <p:spPr bwMode="auto">
            <a:xfrm flipH="1">
              <a:off x="4195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78"/>
            <p:cNvSpPr>
              <a:spLocks noChangeShapeType="1"/>
            </p:cNvSpPr>
            <p:nvPr/>
          </p:nvSpPr>
          <p:spPr bwMode="auto">
            <a:xfrm>
              <a:off x="4196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79"/>
            <p:cNvSpPr>
              <a:spLocks noChangeShapeType="1"/>
            </p:cNvSpPr>
            <p:nvPr/>
          </p:nvSpPr>
          <p:spPr bwMode="auto">
            <a:xfrm>
              <a:off x="4196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80"/>
            <p:cNvSpPr>
              <a:spLocks noChangeShapeType="1"/>
            </p:cNvSpPr>
            <p:nvPr/>
          </p:nvSpPr>
          <p:spPr bwMode="auto">
            <a:xfrm>
              <a:off x="4196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81"/>
            <p:cNvSpPr>
              <a:spLocks noChangeShapeType="1"/>
            </p:cNvSpPr>
            <p:nvPr/>
          </p:nvSpPr>
          <p:spPr bwMode="auto">
            <a:xfrm>
              <a:off x="4332" y="1671"/>
              <a:ext cx="0" cy="1292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7" name="Line 82"/>
            <p:cNvSpPr>
              <a:spLocks noChangeShapeType="1"/>
            </p:cNvSpPr>
            <p:nvPr/>
          </p:nvSpPr>
          <p:spPr bwMode="auto">
            <a:xfrm>
              <a:off x="4694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8" name="Line 83"/>
            <p:cNvSpPr>
              <a:spLocks noChangeShapeType="1"/>
            </p:cNvSpPr>
            <p:nvPr/>
          </p:nvSpPr>
          <p:spPr bwMode="auto">
            <a:xfrm>
              <a:off x="4694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9" name="Line 84"/>
            <p:cNvSpPr>
              <a:spLocks noChangeShapeType="1"/>
            </p:cNvSpPr>
            <p:nvPr/>
          </p:nvSpPr>
          <p:spPr bwMode="auto">
            <a:xfrm flipH="1">
              <a:off x="4558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0" name="Line 85"/>
            <p:cNvSpPr>
              <a:spLocks noChangeShapeType="1"/>
            </p:cNvSpPr>
            <p:nvPr/>
          </p:nvSpPr>
          <p:spPr bwMode="auto">
            <a:xfrm>
              <a:off x="4558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1" name="Line 86"/>
            <p:cNvSpPr>
              <a:spLocks noChangeShapeType="1"/>
            </p:cNvSpPr>
            <p:nvPr/>
          </p:nvSpPr>
          <p:spPr bwMode="auto">
            <a:xfrm flipH="1">
              <a:off x="4557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2" name="Line 87"/>
            <p:cNvSpPr>
              <a:spLocks noChangeShapeType="1"/>
            </p:cNvSpPr>
            <p:nvPr/>
          </p:nvSpPr>
          <p:spPr bwMode="auto">
            <a:xfrm flipH="1">
              <a:off x="4558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3" name="Line 88"/>
            <p:cNvSpPr>
              <a:spLocks noChangeShapeType="1"/>
            </p:cNvSpPr>
            <p:nvPr/>
          </p:nvSpPr>
          <p:spPr bwMode="auto">
            <a:xfrm flipH="1">
              <a:off x="4557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4" name="Line 89"/>
            <p:cNvSpPr>
              <a:spLocks noChangeShapeType="1"/>
            </p:cNvSpPr>
            <p:nvPr/>
          </p:nvSpPr>
          <p:spPr bwMode="auto">
            <a:xfrm>
              <a:off x="4558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90"/>
            <p:cNvSpPr>
              <a:spLocks noChangeShapeType="1"/>
            </p:cNvSpPr>
            <p:nvPr/>
          </p:nvSpPr>
          <p:spPr bwMode="auto">
            <a:xfrm>
              <a:off x="4558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6" name="Line 91"/>
            <p:cNvSpPr>
              <a:spLocks noChangeShapeType="1"/>
            </p:cNvSpPr>
            <p:nvPr/>
          </p:nvSpPr>
          <p:spPr bwMode="auto">
            <a:xfrm>
              <a:off x="4558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7" name="Line 92"/>
            <p:cNvSpPr>
              <a:spLocks noChangeShapeType="1"/>
            </p:cNvSpPr>
            <p:nvPr/>
          </p:nvSpPr>
          <p:spPr bwMode="auto">
            <a:xfrm>
              <a:off x="4694" y="1671"/>
              <a:ext cx="0" cy="147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8" name="Line 93"/>
            <p:cNvSpPr>
              <a:spLocks noChangeShapeType="1"/>
            </p:cNvSpPr>
            <p:nvPr/>
          </p:nvSpPr>
          <p:spPr bwMode="auto">
            <a:xfrm>
              <a:off x="1881" y="1078"/>
              <a:ext cx="3130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9" name="Rectangle 94"/>
            <p:cNvSpPr>
              <a:spLocks noChangeArrowheads="1"/>
            </p:cNvSpPr>
            <p:nvPr/>
          </p:nvSpPr>
          <p:spPr bwMode="auto">
            <a:xfrm>
              <a:off x="611" y="1752"/>
              <a:ext cx="1316" cy="2086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0" name="Text Box 95"/>
            <p:cNvSpPr txBox="1">
              <a:spLocks noChangeArrowheads="1"/>
            </p:cNvSpPr>
            <p:nvPr/>
          </p:nvSpPr>
          <p:spPr bwMode="auto">
            <a:xfrm>
              <a:off x="1383" y="1745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P0.0</a:t>
              </a:r>
            </a:p>
          </p:txBody>
        </p:sp>
        <p:sp>
          <p:nvSpPr>
            <p:cNvPr id="50261" name="Text Box 96"/>
            <p:cNvSpPr txBox="1">
              <a:spLocks noChangeArrowheads="1"/>
            </p:cNvSpPr>
            <p:nvPr/>
          </p:nvSpPr>
          <p:spPr bwMode="auto">
            <a:xfrm>
              <a:off x="1383" y="1927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P0.1</a:t>
              </a:r>
            </a:p>
          </p:txBody>
        </p:sp>
        <p:sp>
          <p:nvSpPr>
            <p:cNvPr id="50262" name="Text Box 97"/>
            <p:cNvSpPr txBox="1">
              <a:spLocks noChangeArrowheads="1"/>
            </p:cNvSpPr>
            <p:nvPr/>
          </p:nvSpPr>
          <p:spPr bwMode="auto">
            <a:xfrm>
              <a:off x="1383" y="2108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P0.2</a:t>
              </a:r>
            </a:p>
          </p:txBody>
        </p:sp>
        <p:sp>
          <p:nvSpPr>
            <p:cNvPr id="50263" name="Text Box 98"/>
            <p:cNvSpPr txBox="1">
              <a:spLocks noChangeArrowheads="1"/>
            </p:cNvSpPr>
            <p:nvPr/>
          </p:nvSpPr>
          <p:spPr bwMode="auto">
            <a:xfrm>
              <a:off x="1383" y="2290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P0.3</a:t>
              </a:r>
            </a:p>
          </p:txBody>
        </p:sp>
        <p:sp>
          <p:nvSpPr>
            <p:cNvPr id="50264" name="Text Box 99"/>
            <p:cNvSpPr txBox="1">
              <a:spLocks noChangeArrowheads="1"/>
            </p:cNvSpPr>
            <p:nvPr/>
          </p:nvSpPr>
          <p:spPr bwMode="auto">
            <a:xfrm>
              <a:off x="1383" y="2471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P0.4</a:t>
              </a:r>
            </a:p>
          </p:txBody>
        </p:sp>
        <p:sp>
          <p:nvSpPr>
            <p:cNvPr id="50265" name="Text Box 100"/>
            <p:cNvSpPr txBox="1">
              <a:spLocks noChangeArrowheads="1"/>
            </p:cNvSpPr>
            <p:nvPr/>
          </p:nvSpPr>
          <p:spPr bwMode="auto">
            <a:xfrm>
              <a:off x="1383" y="2652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P0.5</a:t>
              </a:r>
            </a:p>
          </p:txBody>
        </p:sp>
        <p:sp>
          <p:nvSpPr>
            <p:cNvPr id="50266" name="Text Box 101"/>
            <p:cNvSpPr txBox="1">
              <a:spLocks noChangeArrowheads="1"/>
            </p:cNvSpPr>
            <p:nvPr/>
          </p:nvSpPr>
          <p:spPr bwMode="auto">
            <a:xfrm>
              <a:off x="1383" y="2834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P0.6</a:t>
              </a:r>
            </a:p>
          </p:txBody>
        </p:sp>
        <p:sp>
          <p:nvSpPr>
            <p:cNvPr id="50267" name="Text Box 102"/>
            <p:cNvSpPr txBox="1">
              <a:spLocks noChangeArrowheads="1"/>
            </p:cNvSpPr>
            <p:nvPr/>
          </p:nvSpPr>
          <p:spPr bwMode="auto">
            <a:xfrm>
              <a:off x="1383" y="3015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P0.7</a:t>
              </a:r>
            </a:p>
          </p:txBody>
        </p:sp>
        <p:sp>
          <p:nvSpPr>
            <p:cNvPr id="50268" name="Text Box 103"/>
            <p:cNvSpPr txBox="1">
              <a:spLocks noChangeArrowheads="1"/>
            </p:cNvSpPr>
            <p:nvPr/>
          </p:nvSpPr>
          <p:spPr bwMode="auto">
            <a:xfrm>
              <a:off x="656" y="1934"/>
              <a:ext cx="817" cy="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cs typeface="Arial" charset="0"/>
                </a:rPr>
                <a:t>DS5000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cs typeface="Arial" charset="0"/>
                </a:rPr>
                <a:t>8751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cs typeface="Arial" charset="0"/>
                </a:rPr>
                <a:t>8951</a:t>
              </a:r>
            </a:p>
          </p:txBody>
        </p:sp>
        <p:sp>
          <p:nvSpPr>
            <p:cNvPr id="50269" name="Line 104"/>
            <p:cNvSpPr>
              <a:spLocks noChangeShapeType="1"/>
            </p:cNvSpPr>
            <p:nvPr/>
          </p:nvSpPr>
          <p:spPr bwMode="auto">
            <a:xfrm>
              <a:off x="1915" y="187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0" name="Line 105"/>
            <p:cNvSpPr>
              <a:spLocks noChangeShapeType="1"/>
            </p:cNvSpPr>
            <p:nvPr/>
          </p:nvSpPr>
          <p:spPr bwMode="auto">
            <a:xfrm>
              <a:off x="1927" y="314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1" name="Line 106"/>
            <p:cNvSpPr>
              <a:spLocks noChangeShapeType="1"/>
            </p:cNvSpPr>
            <p:nvPr/>
          </p:nvSpPr>
          <p:spPr bwMode="auto">
            <a:xfrm>
              <a:off x="1927" y="2977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2" name="Line 107"/>
            <p:cNvSpPr>
              <a:spLocks noChangeShapeType="1"/>
            </p:cNvSpPr>
            <p:nvPr/>
          </p:nvSpPr>
          <p:spPr bwMode="auto">
            <a:xfrm>
              <a:off x="1927" y="2795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3" name="Line 108"/>
            <p:cNvSpPr>
              <a:spLocks noChangeShapeType="1"/>
            </p:cNvSpPr>
            <p:nvPr/>
          </p:nvSpPr>
          <p:spPr bwMode="auto">
            <a:xfrm>
              <a:off x="1927" y="2602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4" name="Line 109"/>
            <p:cNvSpPr>
              <a:spLocks noChangeShapeType="1"/>
            </p:cNvSpPr>
            <p:nvPr/>
          </p:nvSpPr>
          <p:spPr bwMode="auto">
            <a:xfrm>
              <a:off x="1927" y="2433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5" name="Line 110"/>
            <p:cNvSpPr>
              <a:spLocks noChangeShapeType="1"/>
            </p:cNvSpPr>
            <p:nvPr/>
          </p:nvSpPr>
          <p:spPr bwMode="auto">
            <a:xfrm>
              <a:off x="1927" y="2230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6" name="Line 111"/>
            <p:cNvSpPr>
              <a:spLocks noChangeShapeType="1"/>
            </p:cNvSpPr>
            <p:nvPr/>
          </p:nvSpPr>
          <p:spPr bwMode="auto">
            <a:xfrm>
              <a:off x="1927" y="2048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7" name="Oval 112"/>
            <p:cNvSpPr>
              <a:spLocks noChangeArrowheads="1"/>
            </p:cNvSpPr>
            <p:nvPr/>
          </p:nvSpPr>
          <p:spPr bwMode="auto">
            <a:xfrm>
              <a:off x="2130" y="1854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Oval 113"/>
            <p:cNvSpPr>
              <a:spLocks noChangeArrowheads="1"/>
            </p:cNvSpPr>
            <p:nvPr/>
          </p:nvSpPr>
          <p:spPr bwMode="auto">
            <a:xfrm>
              <a:off x="2493" y="2023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Oval 114"/>
            <p:cNvSpPr>
              <a:spLocks noChangeArrowheads="1"/>
            </p:cNvSpPr>
            <p:nvPr/>
          </p:nvSpPr>
          <p:spPr bwMode="auto">
            <a:xfrm>
              <a:off x="2858" y="2205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0" name="Oval 115"/>
            <p:cNvSpPr>
              <a:spLocks noChangeArrowheads="1"/>
            </p:cNvSpPr>
            <p:nvPr/>
          </p:nvSpPr>
          <p:spPr bwMode="auto">
            <a:xfrm>
              <a:off x="3219" y="241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1" name="Oval 116"/>
            <p:cNvSpPr>
              <a:spLocks noChangeArrowheads="1"/>
            </p:cNvSpPr>
            <p:nvPr/>
          </p:nvSpPr>
          <p:spPr bwMode="auto">
            <a:xfrm>
              <a:off x="3578" y="2580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2" name="Oval 117"/>
            <p:cNvSpPr>
              <a:spLocks noChangeArrowheads="1"/>
            </p:cNvSpPr>
            <p:nvPr/>
          </p:nvSpPr>
          <p:spPr bwMode="auto">
            <a:xfrm>
              <a:off x="3947" y="277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3" name="Oval 118"/>
            <p:cNvSpPr>
              <a:spLocks noChangeArrowheads="1"/>
            </p:cNvSpPr>
            <p:nvPr/>
          </p:nvSpPr>
          <p:spPr bwMode="auto">
            <a:xfrm>
              <a:off x="4307" y="2952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4" name="Oval 119"/>
            <p:cNvSpPr>
              <a:spLocks noChangeArrowheads="1"/>
            </p:cNvSpPr>
            <p:nvPr/>
          </p:nvSpPr>
          <p:spPr bwMode="auto">
            <a:xfrm>
              <a:off x="4670" y="312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5" name="Line 120"/>
            <p:cNvSpPr>
              <a:spLocks noChangeShapeType="1"/>
            </p:cNvSpPr>
            <p:nvPr/>
          </p:nvSpPr>
          <p:spPr bwMode="auto">
            <a:xfrm>
              <a:off x="2517" y="1887"/>
              <a:ext cx="0" cy="13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6" name="Text Box 121"/>
            <p:cNvSpPr txBox="1">
              <a:spLocks noChangeArrowheads="1"/>
            </p:cNvSpPr>
            <p:nvPr/>
          </p:nvSpPr>
          <p:spPr bwMode="auto">
            <a:xfrm>
              <a:off x="1337" y="938"/>
              <a:ext cx="544" cy="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b="1">
                  <a:cs typeface="Arial" charset="0"/>
                </a:rPr>
                <a:t>Vcc</a:t>
              </a:r>
            </a:p>
          </p:txBody>
        </p:sp>
        <p:sp>
          <p:nvSpPr>
            <p:cNvPr id="50287" name="Text Box 122"/>
            <p:cNvSpPr txBox="1">
              <a:spLocks noChangeArrowheads="1"/>
            </p:cNvSpPr>
            <p:nvPr/>
          </p:nvSpPr>
          <p:spPr bwMode="auto">
            <a:xfrm>
              <a:off x="4785" y="1116"/>
              <a:ext cx="544" cy="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b="1">
                  <a:cs typeface="Arial" charset="0"/>
                </a:rPr>
                <a:t>10 K</a:t>
              </a:r>
            </a:p>
          </p:txBody>
        </p:sp>
        <p:sp>
          <p:nvSpPr>
            <p:cNvPr id="50288" name="Text Box 123"/>
            <p:cNvSpPr txBox="1">
              <a:spLocks noChangeArrowheads="1"/>
            </p:cNvSpPr>
            <p:nvPr/>
          </p:nvSpPr>
          <p:spPr bwMode="auto">
            <a:xfrm>
              <a:off x="4874" y="1615"/>
              <a:ext cx="367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600" b="1">
                  <a:cs typeface="Arial" charset="0"/>
                </a:rPr>
                <a:t>Port 0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620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6096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8051 Port 3 Bit Latches and I/O Buffers</a:t>
            </a:r>
          </a:p>
        </p:txBody>
      </p:sp>
      <p:pic>
        <p:nvPicPr>
          <p:cNvPr id="43011" name="Picture 3" descr="port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524000"/>
            <a:ext cx="6858000" cy="46482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609600" y="-152400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7162800" cy="733425"/>
          </a:xfrm>
        </p:spPr>
        <p:txBody>
          <a:bodyPr anchor="t">
            <a:noAutofit/>
          </a:bodyPr>
          <a:lstStyle/>
          <a:p>
            <a:pPr algn="l" eaLnBrk="1" hangingPunct="1"/>
            <a:r>
              <a:rPr lang="en-GB" sz="2400" b="1" dirty="0" smtClean="0">
                <a:solidFill>
                  <a:srgbClr val="FF0000"/>
                </a:solidFill>
                <a:latin typeface="Comic Sans MS" pitchFamily="66" charset="0"/>
              </a:rPr>
              <a:t>Address Multiplexing for External Memory</a:t>
            </a:r>
            <a:endParaRPr lang="en-US" sz="24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979613" y="1916113"/>
          <a:ext cx="6781800" cy="4419600"/>
        </p:xfrm>
        <a:graphic>
          <a:graphicData uri="http://schemas.openxmlformats.org/presentationml/2006/ole">
            <p:oleObj spid="_x0000_s1026" name="Photo Editor Photo" r:id="rId3" imgW="4753639" imgH="2542857" progId="">
              <p:embed/>
            </p:oleObj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3032125"/>
            <a:ext cx="152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Tahoma" pitchFamily="34" charset="0"/>
              </a:rPr>
              <a:t>Figure </a:t>
            </a:r>
            <a:r>
              <a:rPr lang="en-US" sz="2000" b="1" dirty="0" smtClean="0">
                <a:latin typeface="Tahoma" pitchFamily="34" charset="0"/>
              </a:rPr>
              <a:t>5.2.1</a:t>
            </a:r>
            <a:endParaRPr lang="en-US" sz="2000" b="1" dirty="0">
              <a:latin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Multiplexing the address (low-byte) and data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962" y="316468"/>
            <a:ext cx="785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239000" cy="1447800"/>
          </a:xfrm>
        </p:spPr>
        <p:txBody>
          <a:bodyPr anchor="t"/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Address Multiplexing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for External Memory</a:t>
            </a:r>
            <a:endParaRPr lang="en-US" sz="36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52400" y="3108325"/>
            <a:ext cx="15240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2-8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Accessing external code memory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14513" y="2057400"/>
          <a:ext cx="7253287" cy="4267200"/>
        </p:xfrm>
        <a:graphic>
          <a:graphicData uri="http://schemas.openxmlformats.org/presentationml/2006/ole">
            <p:oleObj spid="_x0000_s2050" name="Photo Editor Photo" r:id="rId3" imgW="5361905" imgH="2238687" progId="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pPr eaLnBrk="1" hangingPunct="1"/>
            <a:endParaRPr lang="en-US" sz="200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50825" y="227013"/>
          <a:ext cx="8675688" cy="6010275"/>
        </p:xfrm>
        <a:graphic>
          <a:graphicData uri="http://schemas.openxmlformats.org/presentationml/2006/ole">
            <p:oleObj spid="_x0000_s3074" name="Photo Editor Photo" r:id="rId3" imgW="6496957" imgH="4409524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93038" cy="1371600"/>
          </a:xfrm>
        </p:spPr>
        <p:txBody>
          <a:bodyPr anchor="t"/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Accessing External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Data Memory</a:t>
            </a:r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619250" y="1773238"/>
          <a:ext cx="7200900" cy="4627562"/>
        </p:xfrm>
        <a:graphic>
          <a:graphicData uri="http://schemas.openxmlformats.org/presentationml/2006/ole">
            <p:oleObj spid="_x0000_s4098" name="Photo Editor Photo" r:id="rId3" imgW="6295238" imgH="3657143" progId="">
              <p:embed/>
            </p:oleObj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3108325"/>
            <a:ext cx="1295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2-11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Interface to 1K 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FF0000"/>
                </a:solidFill>
              </a:rPr>
              <a:t> Topics to be covered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Parallel Ports in 8051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External Memory interfacing with 8051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8051 Timers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8051 Serial ports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8051 Interrupts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 Introduction to ARM7TD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9250" y="-531813"/>
            <a:ext cx="6265863" cy="131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200" b="1">
              <a:solidFill>
                <a:schemeClr val="accent2"/>
              </a:solidFill>
              <a:latin typeface="Comic Sans MS" pitchFamily="66" charset="0"/>
            </a:endParaRPr>
          </a:p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Timing for MOVX instruction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39750" y="908050"/>
          <a:ext cx="8091488" cy="5616575"/>
        </p:xfrm>
        <a:graphic>
          <a:graphicData uri="http://schemas.openxmlformats.org/presentationml/2006/ole">
            <p:oleObj spid="_x0000_s5122" name="Photo Editor Photo" r:id="rId3" imgW="6485714" imgH="5409524" progId="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5181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838200"/>
            <a:ext cx="2846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ROM Organization: -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76200"/>
            <a:ext cx="484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8051- Architecture        </a:t>
            </a:r>
            <a:r>
              <a:rPr lang="en-US" b="1" dirty="0" smtClean="0">
                <a:solidFill>
                  <a:srgbClr val="7030A0"/>
                </a:solidFill>
              </a:rPr>
              <a:t>cont’d…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86400"/>
            <a:ext cx="82570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dirty="0" smtClean="0"/>
              <a:t>DPTR</a:t>
            </a:r>
            <a:r>
              <a:rPr lang="en-US" sz="2200" dirty="0" smtClean="0"/>
              <a:t> is used to access external data memory (</a:t>
            </a:r>
            <a:r>
              <a:rPr lang="en-US" sz="2200" b="1" dirty="0" smtClean="0"/>
              <a:t>External RAM</a:t>
            </a:r>
            <a:r>
              <a:rPr lang="en-US" sz="22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                is used to access external program memory (</a:t>
            </a:r>
            <a:r>
              <a:rPr lang="en-US" sz="2200" b="1" dirty="0" smtClean="0"/>
              <a:t>External ROM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6172200"/>
          <a:ext cx="914400" cy="381000"/>
        </p:xfrm>
        <a:graphic>
          <a:graphicData uri="http://schemas.openxmlformats.org/presentationml/2006/ole">
            <p:oleObj spid="_x0000_s38914" name="Equation" r:id="rId4" imgW="431640" imgH="215640" progId="Equation.3">
              <p:embed/>
            </p:oleObj>
          </a:graphicData>
        </a:graphic>
      </p:graphicFrame>
      <p:pic>
        <p:nvPicPr>
          <p:cNvPr id="9" name="Picture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371600"/>
            <a:ext cx="33464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9875"/>
            <a:ext cx="8229600" cy="1143000"/>
          </a:xfrm>
        </p:spPr>
        <p:txBody>
          <a:bodyPr anchor="t"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External code memory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4400" y="1371600"/>
            <a:ext cx="7010400" cy="4900612"/>
            <a:chOff x="838200" y="1649413"/>
            <a:chExt cx="7010400" cy="4900612"/>
          </a:xfrm>
        </p:grpSpPr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6588125" y="6067425"/>
              <a:ext cx="10668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dirty="0">
                  <a:solidFill>
                    <a:srgbClr val="000066"/>
                  </a:solidFill>
                  <a:cs typeface="Arial" charset="0"/>
                </a:rPr>
                <a:t>ROM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838200" y="1649413"/>
              <a:ext cx="7010400" cy="4900612"/>
              <a:chOff x="838200" y="1649413"/>
              <a:chExt cx="7010400" cy="4900612"/>
            </a:xfrm>
          </p:grpSpPr>
          <p:grpSp>
            <p:nvGrpSpPr>
              <p:cNvPr id="2" name="Group 4"/>
              <p:cNvGrpSpPr>
                <a:grpSpLocks/>
              </p:cNvGrpSpPr>
              <p:nvPr/>
            </p:nvGrpSpPr>
            <p:grpSpPr bwMode="auto">
              <a:xfrm>
                <a:off x="838200" y="1649413"/>
                <a:ext cx="7010400" cy="4900612"/>
                <a:chOff x="528" y="1039"/>
                <a:chExt cx="4416" cy="3087"/>
              </a:xfrm>
            </p:grpSpPr>
            <p:sp>
              <p:nvSpPr>
                <p:cNvPr id="59397" name="Rectangle 5"/>
                <p:cNvSpPr>
                  <a:spLocks noChangeArrowheads="1"/>
                </p:cNvSpPr>
                <p:nvPr/>
              </p:nvSpPr>
              <p:spPr bwMode="auto">
                <a:xfrm>
                  <a:off x="816" y="1039"/>
                  <a:ext cx="720" cy="280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398" name="Rectangle 6"/>
                <p:cNvSpPr>
                  <a:spLocks noChangeArrowheads="1"/>
                </p:cNvSpPr>
                <p:nvPr/>
              </p:nvSpPr>
              <p:spPr bwMode="auto">
                <a:xfrm>
                  <a:off x="2784" y="1884"/>
                  <a:ext cx="768" cy="48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399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039"/>
                  <a:ext cx="720" cy="280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" name="Group 8"/>
                <p:cNvGrpSpPr>
                  <a:grpSpLocks/>
                </p:cNvGrpSpPr>
                <p:nvPr/>
              </p:nvGrpSpPr>
              <p:grpSpPr bwMode="auto">
                <a:xfrm>
                  <a:off x="3552" y="1980"/>
                  <a:ext cx="672" cy="336"/>
                  <a:chOff x="3552" y="1680"/>
                  <a:chExt cx="672" cy="336"/>
                </a:xfrm>
              </p:grpSpPr>
              <p:sp>
                <p:nvSpPr>
                  <p:cNvPr id="5949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68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2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7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2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72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6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1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01" name="Rectangle 17"/>
                <p:cNvSpPr>
                  <a:spLocks noChangeArrowheads="1"/>
                </p:cNvSpPr>
                <p:nvPr/>
              </p:nvSpPr>
              <p:spPr bwMode="auto">
                <a:xfrm>
                  <a:off x="2928" y="1980"/>
                  <a:ext cx="192" cy="192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928" y="1980"/>
                  <a:ext cx="192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600" b="1"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59403" name="Line 19"/>
                <p:cNvSpPr>
                  <a:spLocks noChangeShapeType="1"/>
                </p:cNvSpPr>
                <p:nvPr/>
              </p:nvSpPr>
              <p:spPr bwMode="auto">
                <a:xfrm>
                  <a:off x="3120" y="207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04" name="AutoShape 20"/>
                <p:cNvSpPr>
                  <a:spLocks noChangeArrowheads="1"/>
                </p:cNvSpPr>
                <p:nvPr/>
              </p:nvSpPr>
              <p:spPr bwMode="auto">
                <a:xfrm rot="5400000">
                  <a:off x="3240" y="2004"/>
                  <a:ext cx="168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5" name="Oval 21"/>
                <p:cNvSpPr>
                  <a:spLocks noChangeArrowheads="1"/>
                </p:cNvSpPr>
                <p:nvPr/>
              </p:nvSpPr>
              <p:spPr bwMode="auto">
                <a:xfrm>
                  <a:off x="3312" y="2124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6" name="Oval 22"/>
                <p:cNvSpPr>
                  <a:spLocks noChangeArrowheads="1"/>
                </p:cNvSpPr>
                <p:nvPr/>
              </p:nvSpPr>
              <p:spPr bwMode="auto">
                <a:xfrm flipH="1">
                  <a:off x="3216" y="205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312" y="2172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08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246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09" name="Line 25"/>
                <p:cNvSpPr>
                  <a:spLocks noChangeShapeType="1"/>
                </p:cNvSpPr>
                <p:nvPr/>
              </p:nvSpPr>
              <p:spPr bwMode="auto">
                <a:xfrm>
                  <a:off x="3264" y="2508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0" name="Line 26"/>
                <p:cNvSpPr>
                  <a:spLocks noChangeShapeType="1"/>
                </p:cNvSpPr>
                <p:nvPr/>
              </p:nvSpPr>
              <p:spPr bwMode="auto">
                <a:xfrm>
                  <a:off x="3288" y="2556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1" name="Line 27"/>
                <p:cNvSpPr>
                  <a:spLocks noChangeShapeType="1"/>
                </p:cNvSpPr>
                <p:nvPr/>
              </p:nvSpPr>
              <p:spPr bwMode="auto">
                <a:xfrm>
                  <a:off x="1536" y="1692"/>
                  <a:ext cx="14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2" name="Line 28"/>
                <p:cNvSpPr>
                  <a:spLocks noChangeShapeType="1"/>
                </p:cNvSpPr>
                <p:nvPr/>
              </p:nvSpPr>
              <p:spPr bwMode="auto">
                <a:xfrm>
                  <a:off x="2976" y="1692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" name="Group 29"/>
                <p:cNvGrpSpPr>
                  <a:grpSpLocks/>
                </p:cNvGrpSpPr>
                <p:nvPr/>
              </p:nvGrpSpPr>
              <p:grpSpPr bwMode="auto">
                <a:xfrm>
                  <a:off x="1536" y="1980"/>
                  <a:ext cx="1248" cy="336"/>
                  <a:chOff x="3552" y="1680"/>
                  <a:chExt cx="672" cy="336"/>
                </a:xfrm>
              </p:grpSpPr>
              <p:sp>
                <p:nvSpPr>
                  <p:cNvPr id="5948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68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2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7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2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72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6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1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14" name="Line 38"/>
                <p:cNvSpPr>
                  <a:spLocks noChangeShapeType="1"/>
                </p:cNvSpPr>
                <p:nvPr/>
              </p:nvSpPr>
              <p:spPr bwMode="auto">
                <a:xfrm>
                  <a:off x="2784" y="207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024" y="1644"/>
                  <a:ext cx="768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2000" b="1">
                      <a:solidFill>
                        <a:srgbClr val="000066"/>
                      </a:solidFill>
                      <a:cs typeface="Arial" charset="0"/>
                    </a:rPr>
                    <a:t>74LS373</a:t>
                  </a:r>
                </a:p>
              </p:txBody>
            </p:sp>
            <p:sp>
              <p:nvSpPr>
                <p:cNvPr id="5941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08" y="1596"/>
                  <a:ext cx="57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ALE</a:t>
                  </a:r>
                </a:p>
              </p:txBody>
            </p:sp>
            <p:sp>
              <p:nvSpPr>
                <p:cNvPr id="5941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111" y="1447"/>
                  <a:ext cx="363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08" y="1884"/>
                  <a:ext cx="576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P0.0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P0.7</a:t>
                  </a:r>
                </a:p>
              </p:txBody>
            </p:sp>
            <p:sp>
              <p:nvSpPr>
                <p:cNvPr id="594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008" y="1404"/>
                  <a:ext cx="57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PSEN</a:t>
                  </a:r>
                </a:p>
              </p:txBody>
            </p:sp>
            <p:sp>
              <p:nvSpPr>
                <p:cNvPr id="59420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1548"/>
                  <a:ext cx="26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884"/>
                  <a:ext cx="480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A7</a:t>
                  </a:r>
                </a:p>
              </p:txBody>
            </p:sp>
            <p:sp>
              <p:nvSpPr>
                <p:cNvPr id="594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176" y="2652"/>
                  <a:ext cx="480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D0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D7</a:t>
                  </a:r>
                </a:p>
              </p:txBody>
            </p:sp>
            <p:grpSp>
              <p:nvGrpSpPr>
                <p:cNvPr id="5" name="Group 47"/>
                <p:cNvGrpSpPr>
                  <a:grpSpLocks/>
                </p:cNvGrpSpPr>
                <p:nvPr/>
              </p:nvGrpSpPr>
              <p:grpSpPr bwMode="auto">
                <a:xfrm>
                  <a:off x="2016" y="2748"/>
                  <a:ext cx="2208" cy="336"/>
                  <a:chOff x="2016" y="2448"/>
                  <a:chExt cx="2208" cy="336"/>
                </a:xfrm>
              </p:grpSpPr>
              <p:sp>
                <p:nvSpPr>
                  <p:cNvPr id="5947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448"/>
                    <a:ext cx="18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496"/>
                    <a:ext cx="192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544"/>
                    <a:ext cx="19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92"/>
                    <a:ext cx="20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2640"/>
                    <a:ext cx="206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688"/>
                    <a:ext cx="21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736"/>
                    <a:ext cx="21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84"/>
                    <a:ext cx="220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56"/>
                <p:cNvGrpSpPr>
                  <a:grpSpLocks/>
                </p:cNvGrpSpPr>
                <p:nvPr/>
              </p:nvGrpSpPr>
              <p:grpSpPr bwMode="auto">
                <a:xfrm>
                  <a:off x="1536" y="3345"/>
                  <a:ext cx="2688" cy="336"/>
                  <a:chOff x="3552" y="1680"/>
                  <a:chExt cx="672" cy="336"/>
                </a:xfrm>
              </p:grpSpPr>
              <p:sp>
                <p:nvSpPr>
                  <p:cNvPr id="5946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68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6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2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6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7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2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72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6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1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2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056" y="3249"/>
                  <a:ext cx="576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P2.0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 P2.7</a:t>
                  </a:r>
                </a:p>
              </p:txBody>
            </p:sp>
            <p:sp>
              <p:nvSpPr>
                <p:cNvPr id="5942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176" y="3249"/>
                  <a:ext cx="480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A8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A15</a:t>
                  </a:r>
                </a:p>
              </p:txBody>
            </p:sp>
            <p:grpSp>
              <p:nvGrpSpPr>
                <p:cNvPr id="7" name="Group 67"/>
                <p:cNvGrpSpPr>
                  <a:grpSpLocks/>
                </p:cNvGrpSpPr>
                <p:nvPr/>
              </p:nvGrpSpPr>
              <p:grpSpPr bwMode="auto">
                <a:xfrm>
                  <a:off x="1992" y="1956"/>
                  <a:ext cx="384" cy="1127"/>
                  <a:chOff x="1992" y="1656"/>
                  <a:chExt cx="384" cy="1127"/>
                </a:xfrm>
              </p:grpSpPr>
              <p:sp>
                <p:nvSpPr>
                  <p:cNvPr id="59451" name="Line 68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967" y="2063"/>
                    <a:ext cx="769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2" name="Line 69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920" y="2112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3" name="Line 70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872" y="2160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4" name="Line 71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824" y="2208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5" name="Line 72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776" y="2256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6" name="Line 73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728" y="2304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7" name="Line 74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680" y="2352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8" name="Line 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632" y="2399"/>
                    <a:ext cx="767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9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165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0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70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1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232" y="1752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8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3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136" y="1848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4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189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5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1992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6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194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28" name="Line 84"/>
                <p:cNvSpPr>
                  <a:spLocks noChangeShapeType="1"/>
                </p:cNvSpPr>
                <p:nvPr/>
              </p:nvSpPr>
              <p:spPr bwMode="auto">
                <a:xfrm>
                  <a:off x="3936" y="1740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224" y="1432"/>
                  <a:ext cx="33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OE</a:t>
                  </a:r>
                </a:p>
              </p:txBody>
            </p:sp>
            <p:sp>
              <p:nvSpPr>
                <p:cNvPr id="5943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224" y="1644"/>
                  <a:ext cx="33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CS</a:t>
                  </a:r>
                </a:p>
              </p:txBody>
            </p:sp>
            <p:sp>
              <p:nvSpPr>
                <p:cNvPr id="59431" name="Line 87"/>
                <p:cNvSpPr>
                  <a:spLocks noChangeShapeType="1"/>
                </p:cNvSpPr>
                <p:nvPr/>
              </p:nvSpPr>
              <p:spPr bwMode="auto">
                <a:xfrm>
                  <a:off x="4296" y="1475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32" name="Line 88"/>
                <p:cNvSpPr>
                  <a:spLocks noChangeShapeType="1"/>
                </p:cNvSpPr>
                <p:nvPr/>
              </p:nvSpPr>
              <p:spPr bwMode="auto">
                <a:xfrm>
                  <a:off x="4284" y="168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89"/>
                <p:cNvGrpSpPr>
                  <a:grpSpLocks/>
                </p:cNvGrpSpPr>
                <p:nvPr/>
              </p:nvGrpSpPr>
              <p:grpSpPr bwMode="auto">
                <a:xfrm>
                  <a:off x="528" y="3132"/>
                  <a:ext cx="192" cy="288"/>
                  <a:chOff x="528" y="2711"/>
                  <a:chExt cx="192" cy="288"/>
                </a:xfrm>
              </p:grpSpPr>
              <p:sp>
                <p:nvSpPr>
                  <p:cNvPr id="5944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2903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951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00" y="2999"/>
                    <a:ext cx="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711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34" name="Line 94"/>
                <p:cNvSpPr>
                  <a:spLocks noChangeShapeType="1"/>
                </p:cNvSpPr>
                <p:nvPr/>
              </p:nvSpPr>
              <p:spPr bwMode="auto">
                <a:xfrm>
                  <a:off x="624" y="3132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3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768" y="3036"/>
                  <a:ext cx="38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EA</a:t>
                  </a:r>
                </a:p>
              </p:txBody>
            </p:sp>
            <p:sp>
              <p:nvSpPr>
                <p:cNvPr id="5943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736" y="1692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600" b="1">
                      <a:cs typeface="Arial" charset="0"/>
                    </a:rPr>
                    <a:t>G</a:t>
                  </a:r>
                </a:p>
              </p:txBody>
            </p:sp>
            <p:sp>
              <p:nvSpPr>
                <p:cNvPr id="5943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884" y="3838"/>
                  <a:ext cx="624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>
                      <a:solidFill>
                        <a:srgbClr val="000066"/>
                      </a:solidFill>
                      <a:cs typeface="Arial" charset="0"/>
                    </a:rPr>
                    <a:t>8051</a:t>
                  </a:r>
                </a:p>
              </p:txBody>
            </p:sp>
            <p:grpSp>
              <p:nvGrpSpPr>
                <p:cNvPr id="9" name="Group 98"/>
                <p:cNvGrpSpPr>
                  <a:grpSpLocks/>
                </p:cNvGrpSpPr>
                <p:nvPr/>
              </p:nvGrpSpPr>
              <p:grpSpPr bwMode="auto">
                <a:xfrm>
                  <a:off x="3838" y="1739"/>
                  <a:ext cx="192" cy="185"/>
                  <a:chOff x="3822" y="1310"/>
                  <a:chExt cx="192" cy="185"/>
                </a:xfrm>
              </p:grpSpPr>
              <p:sp>
                <p:nvSpPr>
                  <p:cNvPr id="59443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822" y="1399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4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870" y="1447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894" y="1495"/>
                    <a:ext cx="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6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918" y="1310"/>
                    <a:ext cx="0" cy="7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183" y="1220"/>
                  <a:ext cx="32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1800" b="1"/>
                    <a:t>RD</a:t>
                  </a:r>
                  <a:endParaRPr kumimoji="1" lang="en-US" sz="1800" b="1"/>
                </a:p>
              </p:txBody>
            </p:sp>
            <p:sp>
              <p:nvSpPr>
                <p:cNvPr id="594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175" y="1055"/>
                  <a:ext cx="36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1800" b="1"/>
                    <a:t>WR</a:t>
                  </a:r>
                  <a:endParaRPr kumimoji="1" lang="en-US" sz="1800" b="1"/>
                </a:p>
              </p:txBody>
            </p:sp>
            <p:sp>
              <p:nvSpPr>
                <p:cNvPr id="59441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248" y="1274"/>
                  <a:ext cx="159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2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1247" y="1106"/>
                  <a:ext cx="181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07" name="Object 106"/>
              <p:cNvGraphicFramePr>
                <a:graphicFrameLocks noChangeAspect="1"/>
              </p:cNvGraphicFramePr>
              <p:nvPr/>
            </p:nvGraphicFramePr>
            <p:xfrm>
              <a:off x="6781800" y="2006600"/>
              <a:ext cx="254000" cy="203200"/>
            </p:xfrm>
            <a:graphic>
              <a:graphicData uri="http://schemas.openxmlformats.org/presentationml/2006/ole">
                <p:oleObj spid="_x0000_s7170" name="Equation" r:id="rId3" imgW="253800" imgH="203040" progId="Equation.3">
                  <p:embed/>
                </p:oleObj>
              </a:graphicData>
            </a:graphic>
          </p:graphicFrame>
          <p:cxnSp>
            <p:nvCxnSpPr>
              <p:cNvPr id="109" name="Straight Connector 108"/>
              <p:cNvCxnSpPr/>
              <p:nvPr/>
            </p:nvCxnSpPr>
            <p:spPr>
              <a:xfrm>
                <a:off x="2438400" y="2132012"/>
                <a:ext cx="4267200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External data memory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cs typeface="Arial" charset="0"/>
              </a:rPr>
              <a:t>8051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649413"/>
            <a:ext cx="7010400" cy="4875212"/>
            <a:chOff x="528" y="1039"/>
            <a:chExt cx="4416" cy="3071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4150" y="3822"/>
              <a:ext cx="67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solidFill>
                    <a:srgbClr val="000066"/>
                  </a:solidFill>
                  <a:cs typeface="Arial" charset="0"/>
                </a:rPr>
                <a:t>RAM</a:t>
              </a: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980"/>
              <a:chExt cx="672" cy="336"/>
            </a:xfrm>
          </p:grpSpPr>
          <p:sp>
            <p:nvSpPr>
              <p:cNvPr id="60518" name="Line 10"/>
              <p:cNvSpPr>
                <a:spLocks noChangeShapeType="1"/>
              </p:cNvSpPr>
              <p:nvPr/>
            </p:nvSpPr>
            <p:spPr bwMode="auto">
              <a:xfrm>
                <a:off x="3552" y="19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9" name="Line 11"/>
              <p:cNvSpPr>
                <a:spLocks noChangeShapeType="1"/>
              </p:cNvSpPr>
              <p:nvPr/>
            </p:nvSpPr>
            <p:spPr bwMode="auto">
              <a:xfrm>
                <a:off x="3552" y="20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0" name="Line 12"/>
              <p:cNvSpPr>
                <a:spLocks noChangeShapeType="1"/>
              </p:cNvSpPr>
              <p:nvPr/>
            </p:nvSpPr>
            <p:spPr bwMode="auto">
              <a:xfrm>
                <a:off x="3552" y="20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1" name="Line 13"/>
              <p:cNvSpPr>
                <a:spLocks noChangeShapeType="1"/>
              </p:cNvSpPr>
              <p:nvPr/>
            </p:nvSpPr>
            <p:spPr bwMode="auto">
              <a:xfrm>
                <a:off x="3552" y="21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Line 14"/>
              <p:cNvSpPr>
                <a:spLocks noChangeShapeType="1"/>
              </p:cNvSpPr>
              <p:nvPr/>
            </p:nvSpPr>
            <p:spPr bwMode="auto">
              <a:xfrm>
                <a:off x="3552" y="21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3" name="Line 15"/>
              <p:cNvSpPr>
                <a:spLocks noChangeShapeType="1"/>
              </p:cNvSpPr>
              <p:nvPr/>
            </p:nvSpPr>
            <p:spPr bwMode="auto">
              <a:xfrm>
                <a:off x="3552" y="22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4" name="Line 16"/>
              <p:cNvSpPr>
                <a:spLocks noChangeShapeType="1"/>
              </p:cNvSpPr>
              <p:nvPr/>
            </p:nvSpPr>
            <p:spPr bwMode="auto">
              <a:xfrm>
                <a:off x="3552" y="22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Line 17"/>
              <p:cNvSpPr>
                <a:spLocks noChangeShapeType="1"/>
              </p:cNvSpPr>
              <p:nvPr/>
            </p:nvSpPr>
            <p:spPr bwMode="auto">
              <a:xfrm>
                <a:off x="3552" y="23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26" name="Rectangle 18"/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Text Box 19"/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D</a:t>
              </a:r>
            </a:p>
          </p:txBody>
        </p:sp>
        <p:sp>
          <p:nvSpPr>
            <p:cNvPr id="60428" name="Line 20"/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AutoShape 21"/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Oval 22"/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Oval 23"/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Line 24"/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Line 25"/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Line 26"/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27"/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28"/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29"/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1536" y="1980"/>
              <a:chExt cx="1248" cy="336"/>
            </a:xfrm>
          </p:grpSpPr>
          <p:sp>
            <p:nvSpPr>
              <p:cNvPr id="60510" name="Line 31"/>
              <p:cNvSpPr>
                <a:spLocks noChangeShapeType="1"/>
              </p:cNvSpPr>
              <p:nvPr/>
            </p:nvSpPr>
            <p:spPr bwMode="auto">
              <a:xfrm>
                <a:off x="1536" y="198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Line 32"/>
              <p:cNvSpPr>
                <a:spLocks noChangeShapeType="1"/>
              </p:cNvSpPr>
              <p:nvPr/>
            </p:nvSpPr>
            <p:spPr bwMode="auto">
              <a:xfrm>
                <a:off x="1536" y="20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Line 33"/>
              <p:cNvSpPr>
                <a:spLocks noChangeShapeType="1"/>
              </p:cNvSpPr>
              <p:nvPr/>
            </p:nvSpPr>
            <p:spPr bwMode="auto">
              <a:xfrm>
                <a:off x="1536" y="207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Line 34"/>
              <p:cNvSpPr>
                <a:spLocks noChangeShapeType="1"/>
              </p:cNvSpPr>
              <p:nvPr/>
            </p:nvSpPr>
            <p:spPr bwMode="auto">
              <a:xfrm>
                <a:off x="1536" y="212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4" name="Line 35"/>
              <p:cNvSpPr>
                <a:spLocks noChangeShapeType="1"/>
              </p:cNvSpPr>
              <p:nvPr/>
            </p:nvSpPr>
            <p:spPr bwMode="auto">
              <a:xfrm>
                <a:off x="1536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5" name="Line 36"/>
              <p:cNvSpPr>
                <a:spLocks noChangeShapeType="1"/>
              </p:cNvSpPr>
              <p:nvPr/>
            </p:nvSpPr>
            <p:spPr bwMode="auto">
              <a:xfrm>
                <a:off x="1536" y="222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6" name="Line 37"/>
              <p:cNvSpPr>
                <a:spLocks noChangeShapeType="1"/>
              </p:cNvSpPr>
              <p:nvPr/>
            </p:nvSpPr>
            <p:spPr bwMode="auto">
              <a:xfrm>
                <a:off x="1536" y="226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7" name="Line 38"/>
              <p:cNvSpPr>
                <a:spLocks noChangeShapeType="1"/>
              </p:cNvSpPr>
              <p:nvPr/>
            </p:nvSpPr>
            <p:spPr bwMode="auto">
              <a:xfrm>
                <a:off x="1536" y="231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39" name="Line 39"/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Text Box 40"/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cs typeface="Arial" charset="0"/>
                </a:rPr>
                <a:t>74LS373</a:t>
              </a:r>
            </a:p>
          </p:txBody>
        </p:sp>
        <p:sp>
          <p:nvSpPr>
            <p:cNvPr id="60441" name="Text Box 41"/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ALE</a:t>
              </a:r>
            </a:p>
          </p:txBody>
        </p:sp>
        <p:sp>
          <p:nvSpPr>
            <p:cNvPr id="60442" name="Line 42"/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Text Box 43"/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P0.7</a:t>
              </a:r>
            </a:p>
          </p:txBody>
        </p:sp>
        <p:sp>
          <p:nvSpPr>
            <p:cNvPr id="60444" name="Text Box 44"/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PSEN</a:t>
              </a:r>
            </a:p>
          </p:txBody>
        </p:sp>
        <p:sp>
          <p:nvSpPr>
            <p:cNvPr id="60445" name="Line 45"/>
            <p:cNvSpPr>
              <a:spLocks noChangeShapeType="1"/>
            </p:cNvSpPr>
            <p:nvPr/>
          </p:nvSpPr>
          <p:spPr bwMode="auto">
            <a:xfrm>
              <a:off x="1536" y="1365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46"/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A7</a:t>
              </a:r>
            </a:p>
          </p:txBody>
        </p:sp>
        <p:sp>
          <p:nvSpPr>
            <p:cNvPr id="60447" name="Text Box 47"/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D7</a:t>
              </a: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748"/>
              <a:chExt cx="2208" cy="336"/>
            </a:xfrm>
          </p:grpSpPr>
          <p:sp>
            <p:nvSpPr>
              <p:cNvPr id="60502" name="Line 49"/>
              <p:cNvSpPr>
                <a:spLocks noChangeShapeType="1"/>
              </p:cNvSpPr>
              <p:nvPr/>
            </p:nvSpPr>
            <p:spPr bwMode="auto">
              <a:xfrm>
                <a:off x="2352" y="27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3" name="Line 50"/>
              <p:cNvSpPr>
                <a:spLocks noChangeShapeType="1"/>
              </p:cNvSpPr>
              <p:nvPr/>
            </p:nvSpPr>
            <p:spPr bwMode="auto">
              <a:xfrm>
                <a:off x="2304" y="27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Line 51"/>
              <p:cNvSpPr>
                <a:spLocks noChangeShapeType="1"/>
              </p:cNvSpPr>
              <p:nvPr/>
            </p:nvSpPr>
            <p:spPr bwMode="auto">
              <a:xfrm>
                <a:off x="2256" y="28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Line 52"/>
              <p:cNvSpPr>
                <a:spLocks noChangeShapeType="1"/>
              </p:cNvSpPr>
              <p:nvPr/>
            </p:nvSpPr>
            <p:spPr bwMode="auto">
              <a:xfrm>
                <a:off x="2208" y="28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6" name="Line 53"/>
              <p:cNvSpPr>
                <a:spLocks noChangeShapeType="1"/>
              </p:cNvSpPr>
              <p:nvPr/>
            </p:nvSpPr>
            <p:spPr bwMode="auto">
              <a:xfrm>
                <a:off x="2160" y="29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7" name="Line 54"/>
              <p:cNvSpPr>
                <a:spLocks noChangeShapeType="1"/>
              </p:cNvSpPr>
              <p:nvPr/>
            </p:nvSpPr>
            <p:spPr bwMode="auto">
              <a:xfrm>
                <a:off x="2112" y="29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8" name="Line 55"/>
              <p:cNvSpPr>
                <a:spLocks noChangeShapeType="1"/>
              </p:cNvSpPr>
              <p:nvPr/>
            </p:nvSpPr>
            <p:spPr bwMode="auto">
              <a:xfrm>
                <a:off x="2064" y="30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9" name="Line 56"/>
              <p:cNvSpPr>
                <a:spLocks noChangeShapeType="1"/>
              </p:cNvSpPr>
              <p:nvPr/>
            </p:nvSpPr>
            <p:spPr bwMode="auto">
              <a:xfrm>
                <a:off x="2016" y="30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1536" y="3345"/>
              <a:chExt cx="2688" cy="336"/>
            </a:xfrm>
          </p:grpSpPr>
          <p:sp>
            <p:nvSpPr>
              <p:cNvPr id="60494" name="Line 58"/>
              <p:cNvSpPr>
                <a:spLocks noChangeShapeType="1"/>
              </p:cNvSpPr>
              <p:nvPr/>
            </p:nvSpPr>
            <p:spPr bwMode="auto">
              <a:xfrm>
                <a:off x="1536" y="334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5" name="Line 59"/>
              <p:cNvSpPr>
                <a:spLocks noChangeShapeType="1"/>
              </p:cNvSpPr>
              <p:nvPr/>
            </p:nvSpPr>
            <p:spPr bwMode="auto">
              <a:xfrm>
                <a:off x="1536" y="339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6" name="Line 60"/>
              <p:cNvSpPr>
                <a:spLocks noChangeShapeType="1"/>
              </p:cNvSpPr>
              <p:nvPr/>
            </p:nvSpPr>
            <p:spPr bwMode="auto">
              <a:xfrm>
                <a:off x="1536" y="344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7" name="Line 61"/>
              <p:cNvSpPr>
                <a:spLocks noChangeShapeType="1"/>
              </p:cNvSpPr>
              <p:nvPr/>
            </p:nvSpPr>
            <p:spPr bwMode="auto">
              <a:xfrm>
                <a:off x="1536" y="3489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8" name="Line 62"/>
              <p:cNvSpPr>
                <a:spLocks noChangeShapeType="1"/>
              </p:cNvSpPr>
              <p:nvPr/>
            </p:nvSpPr>
            <p:spPr bwMode="auto">
              <a:xfrm>
                <a:off x="1536" y="3537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Line 63"/>
              <p:cNvSpPr>
                <a:spLocks noChangeShapeType="1"/>
              </p:cNvSpPr>
              <p:nvPr/>
            </p:nvSpPr>
            <p:spPr bwMode="auto">
              <a:xfrm>
                <a:off x="1536" y="358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0" name="Line 64"/>
              <p:cNvSpPr>
                <a:spLocks noChangeShapeType="1"/>
              </p:cNvSpPr>
              <p:nvPr/>
            </p:nvSpPr>
            <p:spPr bwMode="auto">
              <a:xfrm>
                <a:off x="1536" y="363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1" name="Line 65"/>
              <p:cNvSpPr>
                <a:spLocks noChangeShapeType="1"/>
              </p:cNvSpPr>
              <p:nvPr/>
            </p:nvSpPr>
            <p:spPr bwMode="auto">
              <a:xfrm>
                <a:off x="1536" y="368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50" name="Text Box 66"/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 P2.7</a:t>
              </a:r>
            </a:p>
          </p:txBody>
        </p:sp>
        <p:sp>
          <p:nvSpPr>
            <p:cNvPr id="60451" name="Text Box 67"/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A15</a:t>
              </a:r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956"/>
              <a:chExt cx="384" cy="1127"/>
            </a:xfrm>
          </p:grpSpPr>
          <p:sp>
            <p:nvSpPr>
              <p:cNvPr id="60478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67" y="23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920" y="24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72" y="24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824" y="25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76" y="25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728" y="26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Line 75"/>
              <p:cNvSpPr>
                <a:spLocks noChangeShapeType="1"/>
              </p:cNvSpPr>
              <p:nvPr/>
            </p:nvSpPr>
            <p:spPr bwMode="auto">
              <a:xfrm rot="16200000" flipH="1">
                <a:off x="1680" y="26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5" name="Line 76"/>
              <p:cNvSpPr>
                <a:spLocks noChangeShapeType="1"/>
              </p:cNvSpPr>
              <p:nvPr/>
            </p:nvSpPr>
            <p:spPr bwMode="auto">
              <a:xfrm rot="5400000">
                <a:off x="1632" y="26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Oval 77"/>
              <p:cNvSpPr>
                <a:spLocks noChangeArrowheads="1"/>
              </p:cNvSpPr>
              <p:nvPr/>
            </p:nvSpPr>
            <p:spPr bwMode="auto">
              <a:xfrm>
                <a:off x="2328" y="19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7" name="Oval 78"/>
              <p:cNvSpPr>
                <a:spLocks noChangeArrowheads="1"/>
              </p:cNvSpPr>
              <p:nvPr/>
            </p:nvSpPr>
            <p:spPr bwMode="auto">
              <a:xfrm>
                <a:off x="2280" y="20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8" name="Oval 79"/>
              <p:cNvSpPr>
                <a:spLocks noChangeArrowheads="1"/>
              </p:cNvSpPr>
              <p:nvPr/>
            </p:nvSpPr>
            <p:spPr bwMode="auto">
              <a:xfrm>
                <a:off x="2232" y="20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9" name="Oval 80"/>
              <p:cNvSpPr>
                <a:spLocks noChangeArrowheads="1"/>
              </p:cNvSpPr>
              <p:nvPr/>
            </p:nvSpPr>
            <p:spPr bwMode="auto">
              <a:xfrm>
                <a:off x="2184" y="21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0" name="Oval 81"/>
              <p:cNvSpPr>
                <a:spLocks noChangeArrowheads="1"/>
              </p:cNvSpPr>
              <p:nvPr/>
            </p:nvSpPr>
            <p:spPr bwMode="auto">
              <a:xfrm>
                <a:off x="2136" y="21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1" name="Oval 82"/>
              <p:cNvSpPr>
                <a:spLocks noChangeArrowheads="1"/>
              </p:cNvSpPr>
              <p:nvPr/>
            </p:nvSpPr>
            <p:spPr bwMode="auto">
              <a:xfrm>
                <a:off x="2088" y="21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2" name="Oval 83"/>
              <p:cNvSpPr>
                <a:spLocks noChangeArrowheads="1"/>
              </p:cNvSpPr>
              <p:nvPr/>
            </p:nvSpPr>
            <p:spPr bwMode="auto">
              <a:xfrm>
                <a:off x="1992" y="22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3" name="Oval 84"/>
              <p:cNvSpPr>
                <a:spLocks noChangeArrowheads="1"/>
              </p:cNvSpPr>
              <p:nvPr/>
            </p:nvSpPr>
            <p:spPr bwMode="auto">
              <a:xfrm>
                <a:off x="2040" y="22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53" name="Line 85"/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Text Box 86"/>
            <p:cNvSpPr txBox="1">
              <a:spLocks noChangeArrowheads="1"/>
            </p:cNvSpPr>
            <p:nvPr/>
          </p:nvSpPr>
          <p:spPr bwMode="auto">
            <a:xfrm>
              <a:off x="4224" y="1249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RD</a:t>
              </a:r>
            </a:p>
          </p:txBody>
        </p:sp>
        <p:sp>
          <p:nvSpPr>
            <p:cNvPr id="60455" name="Text Box 87"/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CS</a:t>
              </a:r>
            </a:p>
          </p:txBody>
        </p:sp>
        <p:sp>
          <p:nvSpPr>
            <p:cNvPr id="60456" name="Line 88"/>
            <p:cNvSpPr>
              <a:spLocks noChangeShapeType="1"/>
            </p:cNvSpPr>
            <p:nvPr/>
          </p:nvSpPr>
          <p:spPr bwMode="auto">
            <a:xfrm>
              <a:off x="4296" y="12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89"/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3132"/>
              <a:chExt cx="192" cy="288"/>
            </a:xfrm>
          </p:grpSpPr>
          <p:sp>
            <p:nvSpPr>
              <p:cNvPr id="60474" name="Line 91"/>
              <p:cNvSpPr>
                <a:spLocks noChangeShapeType="1"/>
              </p:cNvSpPr>
              <p:nvPr/>
            </p:nvSpPr>
            <p:spPr bwMode="auto">
              <a:xfrm>
                <a:off x="528" y="332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Line 92"/>
              <p:cNvSpPr>
                <a:spLocks noChangeShapeType="1"/>
              </p:cNvSpPr>
              <p:nvPr/>
            </p:nvSpPr>
            <p:spPr bwMode="auto">
              <a:xfrm>
                <a:off x="576" y="337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93"/>
              <p:cNvSpPr>
                <a:spLocks noChangeShapeType="1"/>
              </p:cNvSpPr>
              <p:nvPr/>
            </p:nvSpPr>
            <p:spPr bwMode="auto">
              <a:xfrm>
                <a:off x="600" y="34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Line 94"/>
              <p:cNvSpPr>
                <a:spLocks noChangeShapeType="1"/>
              </p:cNvSpPr>
              <p:nvPr/>
            </p:nvSpPr>
            <p:spPr bwMode="auto">
              <a:xfrm>
                <a:off x="624" y="313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59" name="Line 95"/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Text Box 96"/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EA</a:t>
              </a:r>
            </a:p>
          </p:txBody>
        </p:sp>
        <p:sp>
          <p:nvSpPr>
            <p:cNvPr id="60461" name="Text Box 97"/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G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38" y="1739"/>
              <a:chExt cx="192" cy="185"/>
            </a:xfrm>
          </p:grpSpPr>
          <p:sp>
            <p:nvSpPr>
              <p:cNvPr id="60470" name="Line 99"/>
              <p:cNvSpPr>
                <a:spLocks noChangeShapeType="1"/>
              </p:cNvSpPr>
              <p:nvPr/>
            </p:nvSpPr>
            <p:spPr bwMode="auto">
              <a:xfrm>
                <a:off x="3838" y="182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1" name="Line 100"/>
              <p:cNvSpPr>
                <a:spLocks noChangeShapeType="1"/>
              </p:cNvSpPr>
              <p:nvPr/>
            </p:nvSpPr>
            <p:spPr bwMode="auto">
              <a:xfrm>
                <a:off x="3886" y="187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2" name="Line 101"/>
              <p:cNvSpPr>
                <a:spLocks noChangeShapeType="1"/>
              </p:cNvSpPr>
              <p:nvPr/>
            </p:nvSpPr>
            <p:spPr bwMode="auto">
              <a:xfrm>
                <a:off x="3910" y="192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Line 102"/>
              <p:cNvSpPr>
                <a:spLocks noChangeShapeType="1"/>
              </p:cNvSpPr>
              <p:nvPr/>
            </p:nvSpPr>
            <p:spPr bwMode="auto">
              <a:xfrm>
                <a:off x="3934" y="1739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63" name="Rectangle 103"/>
            <p:cNvSpPr>
              <a:spLocks noChangeArrowheads="1"/>
            </p:cNvSpPr>
            <p:nvPr/>
          </p:nvSpPr>
          <p:spPr bwMode="auto">
            <a:xfrm>
              <a:off x="1202" y="1220"/>
              <a:ext cx="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RD</a:t>
              </a:r>
              <a:endParaRPr kumimoji="1" lang="en-US" sz="1800" b="1"/>
            </a:p>
          </p:txBody>
        </p:sp>
        <p:sp>
          <p:nvSpPr>
            <p:cNvPr id="60464" name="Rectangle 104"/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0465" name="Line 105"/>
            <p:cNvSpPr>
              <a:spLocks noChangeShapeType="1"/>
            </p:cNvSpPr>
            <p:nvPr/>
          </p:nvSpPr>
          <p:spPr bwMode="auto">
            <a:xfrm flipV="1">
              <a:off x="1270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Line 106"/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7" name="Rectangle 107"/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0468" name="Line 108"/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Line 109"/>
            <p:cNvSpPr>
              <a:spLocks noChangeShapeType="1"/>
            </p:cNvSpPr>
            <p:nvPr/>
          </p:nvSpPr>
          <p:spPr bwMode="auto">
            <a:xfrm>
              <a:off x="1535" y="1183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36538" y="2133600"/>
          <a:ext cx="8602662" cy="4008438"/>
        </p:xfrm>
        <a:graphic>
          <a:graphicData uri="http://schemas.openxmlformats.org/presentationml/2006/ole">
            <p:oleObj spid="_x0000_s6146" name="Photo Editor Photo" r:id="rId3" imgW="6620799" imgH="3086531" progId="">
              <p:embed/>
            </p:oleObj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1143000"/>
          </a:xfrm>
        </p:spPr>
        <p:txBody>
          <a:bodyPr anchor="b"/>
          <a:lstStyle/>
          <a:p>
            <a:pPr eaLnBrk="1" hangingPunct="1"/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r>
              <a:rPr lang="en-US" sz="32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endParaRPr lang="en-US" sz="32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588125" y="6067425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cs typeface="Arial" charset="0"/>
              </a:rPr>
              <a:t>RAM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cs typeface="Arial" charset="0"/>
              </a:rPr>
              <a:t>8051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1649413"/>
            <a:ext cx="7010400" cy="4445000"/>
            <a:chOff x="528" y="1039"/>
            <a:chExt cx="4416" cy="2800"/>
          </a:xfrm>
        </p:grpSpPr>
        <p:sp>
          <p:nvSpPr>
            <p:cNvPr id="61450" name="Rectangle 6"/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Rectangle 7"/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2" name="Rectangle 8"/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680"/>
              <a:chExt cx="672" cy="336"/>
            </a:xfrm>
          </p:grpSpPr>
          <p:sp>
            <p:nvSpPr>
              <p:cNvPr id="61545" name="Line 10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Line 11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Line 12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Line 13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Line 14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Line 15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Line 16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Line 17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54" name="Rectangle 18"/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5" name="Text Box 19"/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D</a:t>
              </a:r>
            </a:p>
          </p:txBody>
        </p:sp>
        <p:sp>
          <p:nvSpPr>
            <p:cNvPr id="61456" name="Line 20"/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AutoShape 21"/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Oval 22"/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Oval 23"/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Line 24"/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5"/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26"/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27"/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28"/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29"/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3552" y="1680"/>
              <a:chExt cx="672" cy="336"/>
            </a:xfrm>
          </p:grpSpPr>
          <p:sp>
            <p:nvSpPr>
              <p:cNvPr id="61537" name="Line 31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8" name="Line 32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9" name="Line 33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0" name="Line 34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1" name="Line 35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2" name="Line 36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Line 37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Line 38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67" name="Line 39"/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Text Box 40"/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cs typeface="Arial" charset="0"/>
                </a:rPr>
                <a:t>74LS373</a:t>
              </a:r>
            </a:p>
          </p:txBody>
        </p:sp>
        <p:sp>
          <p:nvSpPr>
            <p:cNvPr id="61469" name="Text Box 41"/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ALE</a:t>
              </a:r>
            </a:p>
          </p:txBody>
        </p:sp>
        <p:sp>
          <p:nvSpPr>
            <p:cNvPr id="61470" name="Line 42"/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Text Box 43"/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P0.7</a:t>
              </a:r>
            </a:p>
          </p:txBody>
        </p:sp>
        <p:sp>
          <p:nvSpPr>
            <p:cNvPr id="61472" name="Text Box 44"/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PSEN</a:t>
              </a:r>
            </a:p>
          </p:txBody>
        </p:sp>
        <p:sp>
          <p:nvSpPr>
            <p:cNvPr id="61473" name="Line 45"/>
            <p:cNvSpPr>
              <a:spLocks noChangeShapeType="1"/>
            </p:cNvSpPr>
            <p:nvPr/>
          </p:nvSpPr>
          <p:spPr bwMode="auto">
            <a:xfrm>
              <a:off x="1543" y="1514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Text Box 46"/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A7</a:t>
              </a:r>
            </a:p>
          </p:txBody>
        </p:sp>
        <p:sp>
          <p:nvSpPr>
            <p:cNvPr id="61475" name="Text Box 47"/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D7</a:t>
              </a: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448"/>
              <a:chExt cx="2208" cy="336"/>
            </a:xfrm>
          </p:grpSpPr>
          <p:sp>
            <p:nvSpPr>
              <p:cNvPr id="61529" name="Line 49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0" name="Line 50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1" name="Line 51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2" name="Line 52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3" name="Line 53"/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4" name="Line 54"/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5" name="Line 55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6" name="Line 56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3552" y="1680"/>
              <a:chExt cx="672" cy="336"/>
            </a:xfrm>
          </p:grpSpPr>
          <p:sp>
            <p:nvSpPr>
              <p:cNvPr id="61521" name="Line 58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2" name="Line 59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3" name="Line 60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4" name="Line 61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5" name="Line 62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6" name="Line 63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7" name="Line 64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8" name="Line 65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78" name="Text Box 66"/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 P2.7</a:t>
              </a:r>
            </a:p>
          </p:txBody>
        </p:sp>
        <p:sp>
          <p:nvSpPr>
            <p:cNvPr id="61479" name="Text Box 67"/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A15</a:t>
              </a:r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656"/>
              <a:chExt cx="384" cy="1127"/>
            </a:xfrm>
          </p:grpSpPr>
          <p:sp>
            <p:nvSpPr>
              <p:cNvPr id="61505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6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7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8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9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0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1" name="Line 75"/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2" name="Line 76"/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3" name="Oval 77"/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4" name="Oval 78"/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5" name="Oval 79"/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6" name="Oval 80"/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7" name="Oval 81"/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8" name="Oval 82"/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9" name="Oval 83"/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0" name="Oval 84"/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81" name="Line 85"/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Text Box 86"/>
            <p:cNvSpPr txBox="1">
              <a:spLocks noChangeArrowheads="1"/>
            </p:cNvSpPr>
            <p:nvPr/>
          </p:nvSpPr>
          <p:spPr bwMode="auto">
            <a:xfrm>
              <a:off x="4222" y="13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RD</a:t>
              </a:r>
            </a:p>
          </p:txBody>
        </p:sp>
        <p:sp>
          <p:nvSpPr>
            <p:cNvPr id="61483" name="Text Box 87"/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CS</a:t>
              </a:r>
            </a:p>
          </p:txBody>
        </p:sp>
        <p:sp>
          <p:nvSpPr>
            <p:cNvPr id="61484" name="Line 88"/>
            <p:cNvSpPr>
              <a:spLocks noChangeShapeType="1"/>
            </p:cNvSpPr>
            <p:nvPr/>
          </p:nvSpPr>
          <p:spPr bwMode="auto">
            <a:xfrm>
              <a:off x="4294" y="13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5" name="Line 89"/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2711"/>
              <a:chExt cx="192" cy="288"/>
            </a:xfrm>
          </p:grpSpPr>
          <p:sp>
            <p:nvSpPr>
              <p:cNvPr id="61501" name="Line 91"/>
              <p:cNvSpPr>
                <a:spLocks noChangeShapeType="1"/>
              </p:cNvSpPr>
              <p:nvPr/>
            </p:nvSpPr>
            <p:spPr bwMode="auto">
              <a:xfrm>
                <a:off x="528" y="29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Line 92"/>
              <p:cNvSpPr>
                <a:spLocks noChangeShapeType="1"/>
              </p:cNvSpPr>
              <p:nvPr/>
            </p:nvSpPr>
            <p:spPr bwMode="auto">
              <a:xfrm>
                <a:off x="576" y="2951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Line 93"/>
              <p:cNvSpPr>
                <a:spLocks noChangeShapeType="1"/>
              </p:cNvSpPr>
              <p:nvPr/>
            </p:nvSpPr>
            <p:spPr bwMode="auto">
              <a:xfrm>
                <a:off x="600" y="29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Line 94"/>
              <p:cNvSpPr>
                <a:spLocks noChangeShapeType="1"/>
              </p:cNvSpPr>
              <p:nvPr/>
            </p:nvSpPr>
            <p:spPr bwMode="auto">
              <a:xfrm>
                <a:off x="624" y="2711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87" name="Line 95"/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Text Box 96"/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EA</a:t>
              </a:r>
            </a:p>
          </p:txBody>
        </p:sp>
        <p:sp>
          <p:nvSpPr>
            <p:cNvPr id="61489" name="Text Box 97"/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G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22" y="1310"/>
              <a:chExt cx="192" cy="185"/>
            </a:xfrm>
          </p:grpSpPr>
          <p:sp>
            <p:nvSpPr>
              <p:cNvPr id="61497" name="Line 99"/>
              <p:cNvSpPr>
                <a:spLocks noChangeShapeType="1"/>
              </p:cNvSpPr>
              <p:nvPr/>
            </p:nvSpPr>
            <p:spPr bwMode="auto">
              <a:xfrm>
                <a:off x="3822" y="139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Line 100"/>
              <p:cNvSpPr>
                <a:spLocks noChangeShapeType="1"/>
              </p:cNvSpPr>
              <p:nvPr/>
            </p:nvSpPr>
            <p:spPr bwMode="auto">
              <a:xfrm>
                <a:off x="3870" y="1447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Line 101"/>
              <p:cNvSpPr>
                <a:spLocks noChangeShapeType="1"/>
              </p:cNvSpPr>
              <p:nvPr/>
            </p:nvSpPr>
            <p:spPr bwMode="auto">
              <a:xfrm>
                <a:off x="3894" y="14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Line 102"/>
              <p:cNvSpPr>
                <a:spLocks noChangeShapeType="1"/>
              </p:cNvSpPr>
              <p:nvPr/>
            </p:nvSpPr>
            <p:spPr bwMode="auto">
              <a:xfrm>
                <a:off x="3918" y="1310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91" name="Rectangle 103"/>
            <p:cNvSpPr>
              <a:spLocks noChangeArrowheads="1"/>
            </p:cNvSpPr>
            <p:nvPr/>
          </p:nvSpPr>
          <p:spPr bwMode="auto">
            <a:xfrm>
              <a:off x="1183" y="1220"/>
              <a:ext cx="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RD</a:t>
              </a:r>
              <a:endParaRPr kumimoji="1" lang="en-US" sz="1800" b="1"/>
            </a:p>
          </p:txBody>
        </p:sp>
        <p:sp>
          <p:nvSpPr>
            <p:cNvPr id="61492" name="Rectangle 104"/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1493" name="Line 105"/>
            <p:cNvSpPr>
              <a:spLocks noChangeShapeType="1"/>
            </p:cNvSpPr>
            <p:nvPr/>
          </p:nvSpPr>
          <p:spPr bwMode="auto">
            <a:xfrm flipV="1">
              <a:off x="1248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4" name="Line 106"/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5" name="Rectangle 107"/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1496" name="Line 108"/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6" name="Line 109"/>
          <p:cNvSpPr>
            <a:spLocks noChangeShapeType="1"/>
          </p:cNvSpPr>
          <p:nvPr/>
        </p:nvSpPr>
        <p:spPr bwMode="auto">
          <a:xfrm>
            <a:off x="2438400" y="1882775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7" name="Line 110"/>
          <p:cNvSpPr>
            <a:spLocks noChangeShapeType="1"/>
          </p:cNvSpPr>
          <p:nvPr/>
        </p:nvSpPr>
        <p:spPr bwMode="auto">
          <a:xfrm>
            <a:off x="2449513" y="2133600"/>
            <a:ext cx="161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48" name="Picture 1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976438"/>
            <a:ext cx="792162" cy="56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9" name="Line 112"/>
          <p:cNvSpPr>
            <a:spLocks noChangeShapeType="1"/>
          </p:cNvSpPr>
          <p:nvPr/>
        </p:nvSpPr>
        <p:spPr bwMode="auto">
          <a:xfrm>
            <a:off x="4716463" y="2263775"/>
            <a:ext cx="1979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325438"/>
            <a:ext cx="7793037" cy="1447800"/>
          </a:xfrm>
        </p:spPr>
        <p:txBody>
          <a:bodyPr anchor="t"/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79388" y="1854200"/>
            <a:ext cx="8893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latin typeface="Comic Sans MS" pitchFamily="66" charset="0"/>
              </a:rPr>
              <a:t>Allows the RAM to be 	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900">
                <a:latin typeface="Comic Sans MS" pitchFamily="66" charset="0"/>
              </a:rPr>
              <a:t>  </a:t>
            </a:r>
            <a:r>
              <a:rPr lang="en-GB" sz="2500">
                <a:latin typeface="Comic Sans MS" pitchFamily="66" charset="0"/>
              </a:rPr>
              <a:t>written as data memory, and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  read as data memory as well as </a:t>
            </a:r>
            <a:r>
              <a:rPr lang="en-GB" sz="2500" b="1">
                <a:latin typeface="Comic Sans MS" pitchFamily="66" charset="0"/>
              </a:rPr>
              <a:t>code memory</a:t>
            </a:r>
            <a:r>
              <a:rPr lang="en-GB" sz="2500">
                <a:latin typeface="Comic Sans MS" pitchFamily="66" charset="0"/>
              </a:rPr>
              <a:t>.</a:t>
            </a:r>
          </a:p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latin typeface="Comic Sans MS" pitchFamily="66" charset="0"/>
              </a:rPr>
              <a:t>This allows a program to be 	</a:t>
            </a:r>
          </a:p>
          <a:p>
            <a:pPr lvl="1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downloaded from outside into the RAM as data, and 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 executed</a:t>
            </a:r>
            <a:r>
              <a:rPr lang="en-GB" sz="2900">
                <a:latin typeface="Comic Sans MS" pitchFamily="66" charset="0"/>
              </a:rPr>
              <a:t> from RAM as code.</a:t>
            </a:r>
            <a:endParaRPr lang="en-US" sz="290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940510"/>
            <a:ext cx="922329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smtClean="0"/>
              <a:t> Chip capacity</a:t>
            </a:r>
            <a:r>
              <a:rPr lang="en-IN" sz="2200" dirty="0" smtClean="0"/>
              <a:t>:  number of bits that a semiconductor memory chip can store.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It can be in units of Kbits (kilobits), </a:t>
            </a:r>
            <a:r>
              <a:rPr lang="en-IN" sz="2200" dirty="0" err="1" smtClean="0"/>
              <a:t>Mbits</a:t>
            </a:r>
            <a:r>
              <a:rPr lang="en-IN" sz="2200" dirty="0" smtClean="0"/>
              <a:t> (megabits), and so on....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A memory chip contain </a:t>
            </a:r>
            <a:r>
              <a:rPr lang="en-IN" sz="2200" b="1" dirty="0" smtClean="0"/>
              <a:t>2</a:t>
            </a:r>
            <a:r>
              <a:rPr lang="en-IN" sz="2200" b="1" baseline="30000" dirty="0" smtClean="0"/>
              <a:t>X</a:t>
            </a:r>
            <a:r>
              <a:rPr lang="en-IN" sz="2200" dirty="0" smtClean="0"/>
              <a:t> location, where </a:t>
            </a:r>
            <a:r>
              <a:rPr lang="en-IN" sz="2200" b="1" dirty="0" smtClean="0"/>
              <a:t>x</a:t>
            </a:r>
            <a:r>
              <a:rPr lang="en-IN" sz="2200" dirty="0" smtClean="0"/>
              <a:t> is the number of address pins.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Each location contains Y bits, where y is the number of data pins on the chip.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The entire chip will contain </a:t>
            </a:r>
            <a:r>
              <a:rPr lang="en-IN" sz="2200" b="1" dirty="0" smtClean="0"/>
              <a:t>2</a:t>
            </a:r>
            <a:r>
              <a:rPr lang="en-IN" sz="2200" b="1" baseline="30000" dirty="0" smtClean="0"/>
              <a:t>X</a:t>
            </a:r>
            <a:r>
              <a:rPr lang="en-IN" sz="2200" b="1" dirty="0" smtClean="0"/>
              <a:t> × Y</a:t>
            </a:r>
            <a:r>
              <a:rPr lang="en-IN" sz="2200" dirty="0" smtClean="0"/>
              <a:t> bits.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52400" y="772180"/>
            <a:ext cx="9355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838319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Example : 1</a:t>
            </a:r>
            <a:endParaRPr lang="en-US" sz="2200" dirty="0" smtClean="0"/>
          </a:p>
          <a:p>
            <a:r>
              <a:rPr lang="en-IN" sz="2200" dirty="0" smtClean="0">
                <a:solidFill>
                  <a:srgbClr val="FF0000"/>
                </a:solidFill>
              </a:rPr>
              <a:t>A given memory chip has 12 address pins and 4 data pins. </a:t>
            </a:r>
          </a:p>
          <a:p>
            <a:r>
              <a:rPr lang="en-IN" sz="2200" dirty="0" smtClean="0">
                <a:solidFill>
                  <a:srgbClr val="FF0000"/>
                </a:solidFill>
              </a:rPr>
              <a:t>Find: (a) The organization, and (b) the capacity.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IN" sz="2200" b="1" dirty="0" smtClean="0"/>
              <a:t>Solution:</a:t>
            </a:r>
            <a:endParaRPr lang="en-US" sz="2200" dirty="0" smtClean="0"/>
          </a:p>
          <a:p>
            <a:pPr marL="457200" indent="-457200">
              <a:buAutoNum type="alphaLcParenBoth"/>
            </a:pPr>
            <a:r>
              <a:rPr lang="en-IN" sz="2200" dirty="0" smtClean="0"/>
              <a:t>This memory chip has 4096 locations (2</a:t>
            </a:r>
            <a:r>
              <a:rPr lang="en-IN" sz="2200" baseline="30000" dirty="0" smtClean="0"/>
              <a:t>12</a:t>
            </a:r>
            <a:r>
              <a:rPr lang="en-IN" sz="2200" dirty="0" smtClean="0"/>
              <a:t> = 4096), </a:t>
            </a:r>
          </a:p>
          <a:p>
            <a:pPr marL="457200" indent="-457200"/>
            <a:r>
              <a:rPr lang="en-IN" sz="2200" dirty="0" smtClean="0"/>
              <a:t>        and each location can hold 4 bits of data. </a:t>
            </a:r>
          </a:p>
          <a:p>
            <a:pPr marL="457200" indent="-457200"/>
            <a:r>
              <a:rPr lang="en-IN" sz="2200" dirty="0" smtClean="0"/>
              <a:t>        This gives an </a:t>
            </a:r>
            <a:r>
              <a:rPr lang="en-IN" sz="2200" b="1" dirty="0" smtClean="0"/>
              <a:t>organization of</a:t>
            </a:r>
            <a:r>
              <a:rPr lang="en-IN" sz="2200" dirty="0" smtClean="0"/>
              <a:t> 4096 × 4, often represented as </a:t>
            </a:r>
            <a:r>
              <a:rPr lang="en-IN" sz="2200" b="1" dirty="0" smtClean="0"/>
              <a:t>4K × 4</a:t>
            </a:r>
            <a:r>
              <a:rPr lang="en-IN" sz="2200" dirty="0" smtClean="0"/>
              <a:t>.</a:t>
            </a:r>
          </a:p>
          <a:p>
            <a:pPr marL="457200" indent="-457200"/>
            <a:endParaRPr lang="en-US" sz="2200" dirty="0" smtClean="0"/>
          </a:p>
          <a:p>
            <a:r>
              <a:rPr lang="en-IN" sz="2200" dirty="0" smtClean="0"/>
              <a:t>(b) The </a:t>
            </a:r>
            <a:r>
              <a:rPr lang="en-IN" sz="2200" b="1" dirty="0" smtClean="0"/>
              <a:t>capacity</a:t>
            </a:r>
            <a:r>
              <a:rPr lang="en-IN" sz="2200" dirty="0" smtClean="0"/>
              <a:t> is equal to </a:t>
            </a:r>
            <a:r>
              <a:rPr lang="en-IN" sz="2200" b="1" dirty="0" smtClean="0"/>
              <a:t>16K bits </a:t>
            </a:r>
            <a:r>
              <a:rPr lang="en-IN" sz="2200" dirty="0" smtClean="0"/>
              <a:t>since there is a total of 4K locations </a:t>
            </a:r>
          </a:p>
          <a:p>
            <a:r>
              <a:rPr lang="en-IN" sz="2200" dirty="0" smtClean="0"/>
              <a:t>and each location can hold 4 bits of data.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52400" y="772180"/>
            <a:ext cx="9355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Example 2 :</a:t>
            </a:r>
            <a:endParaRPr lang="en-US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A 512K memory chip has 8 pins for data. Find:</a:t>
            </a:r>
          </a:p>
          <a:p>
            <a:pPr marL="514350" indent="-514350">
              <a:buAutoNum type="alphaLcParenBoth"/>
            </a:pPr>
            <a:r>
              <a:rPr lang="en-IN" dirty="0" smtClean="0">
                <a:solidFill>
                  <a:srgbClr val="FF0000"/>
                </a:solidFill>
              </a:rPr>
              <a:t>The organization, and</a:t>
            </a:r>
          </a:p>
          <a:p>
            <a:pPr marL="514350" indent="-514350">
              <a:buAutoNum type="alphaLcParenBoth"/>
            </a:pPr>
            <a:r>
              <a:rPr lang="en-IN" dirty="0" smtClean="0">
                <a:solidFill>
                  <a:srgbClr val="FF0000"/>
                </a:solidFill>
              </a:rPr>
              <a:t>The number of address pins for this memory chip.</a:t>
            </a:r>
          </a:p>
          <a:p>
            <a:pPr marL="514350" indent="-514350">
              <a:buAutoNum type="alphaLcParenBoth"/>
            </a:pPr>
            <a:endParaRPr lang="en-US" dirty="0" smtClean="0"/>
          </a:p>
          <a:p>
            <a:r>
              <a:rPr lang="en-IN" b="1" dirty="0" smtClean="0"/>
              <a:t>Solution:</a:t>
            </a:r>
            <a:endParaRPr lang="en-US" dirty="0" smtClean="0"/>
          </a:p>
          <a:p>
            <a:pPr lvl="0">
              <a:buNone/>
            </a:pPr>
            <a:r>
              <a:rPr lang="en-US" smtClean="0"/>
              <a:t>(a) A </a:t>
            </a:r>
            <a:r>
              <a:rPr lang="en-US" dirty="0" smtClean="0"/>
              <a:t>memory chip with 8 data pins means that each location within the chip can hold 8 bits of data.</a:t>
            </a:r>
          </a:p>
          <a:p>
            <a:pPr lvl="0"/>
            <a:r>
              <a:rPr lang="en-US" dirty="0" smtClean="0"/>
              <a:t> To find the number of locations within this memory chip, divide the capacity by the number of data pins. 512K/8 = 64K; </a:t>
            </a:r>
          </a:p>
          <a:p>
            <a:r>
              <a:rPr lang="en-US" dirty="0" smtClean="0"/>
              <a:t>therefore, the organization for this memory chip is 64K × 8</a:t>
            </a:r>
          </a:p>
          <a:p>
            <a:endParaRPr lang="en-US" dirty="0" smtClean="0"/>
          </a:p>
          <a:p>
            <a:r>
              <a:rPr lang="en-IN" dirty="0" smtClean="0"/>
              <a:t>(b) The chip has 16 address lines since 2</a:t>
            </a:r>
            <a:r>
              <a:rPr lang="en-IN" baseline="30000" dirty="0" smtClean="0"/>
              <a:t>16</a:t>
            </a:r>
            <a:r>
              <a:rPr lang="en-IN" dirty="0" smtClean="0"/>
              <a:t> = 64K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09800"/>
            <a:ext cx="1905000" cy="7159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B Rose" pitchFamily="2" charset="-78"/>
              </a:rPr>
              <a:t>8051 </a:t>
            </a:r>
            <a:b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B Rose" pitchFamily="2" charset="-78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B Rose" pitchFamily="2" charset="-78"/>
              </a:rPr>
              <a:t>Foot Print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743200" y="1524000"/>
            <a:ext cx="6091238" cy="4857750"/>
            <a:chOff x="2743200" y="381000"/>
            <a:chExt cx="6091238" cy="6000750"/>
          </a:xfrm>
        </p:grpSpPr>
        <p:sp>
          <p:nvSpPr>
            <p:cNvPr id="39939" name="Line 3"/>
            <p:cNvSpPr>
              <a:spLocks noChangeShapeType="1"/>
            </p:cNvSpPr>
            <p:nvPr/>
          </p:nvSpPr>
          <p:spPr bwMode="auto">
            <a:xfrm>
              <a:off x="4559300" y="381000"/>
              <a:ext cx="0" cy="60007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>
              <a:off x="7191375" y="381000"/>
              <a:ext cx="0" cy="60007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4559300" y="6381750"/>
              <a:ext cx="26320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4559300" y="381000"/>
              <a:ext cx="10318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6157913" y="381000"/>
              <a:ext cx="10318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4291013" y="817563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4291013" y="108743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4291013" y="1357313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4291013" y="162718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4291013" y="1898650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4291013" y="216693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4291013" y="243840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4291013" y="27066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4291013" y="2976563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4291013" y="3249613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4291013" y="351790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4291013" y="378777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91013" y="4056063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Rectangle 21"/>
            <p:cNvSpPr>
              <a:spLocks noChangeArrowheads="1"/>
            </p:cNvSpPr>
            <p:nvPr/>
          </p:nvSpPr>
          <p:spPr bwMode="auto">
            <a:xfrm>
              <a:off x="4291013" y="4329113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4291013" y="4597400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>
              <a:off x="4291013" y="486727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4291013" y="513873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4291013" y="54070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4291013" y="56784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4291013" y="5946775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4503738" y="738188"/>
              <a:ext cx="354012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4500563" y="1011238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4500563" y="1271588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4500563" y="1549400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9968" name="Text Box 32"/>
            <p:cNvSpPr txBox="1">
              <a:spLocks noChangeArrowheads="1"/>
            </p:cNvSpPr>
            <p:nvPr/>
          </p:nvSpPr>
          <p:spPr bwMode="auto">
            <a:xfrm>
              <a:off x="4500563" y="1809750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39969" name="Text Box 33"/>
            <p:cNvSpPr txBox="1">
              <a:spLocks noChangeArrowheads="1"/>
            </p:cNvSpPr>
            <p:nvPr/>
          </p:nvSpPr>
          <p:spPr bwMode="auto">
            <a:xfrm>
              <a:off x="4500563" y="2084388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9970" name="Text Box 34"/>
            <p:cNvSpPr txBox="1">
              <a:spLocks noChangeArrowheads="1"/>
            </p:cNvSpPr>
            <p:nvPr/>
          </p:nvSpPr>
          <p:spPr bwMode="auto">
            <a:xfrm>
              <a:off x="4500563" y="2359025"/>
              <a:ext cx="355600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39971" name="Text Box 35"/>
            <p:cNvSpPr txBox="1">
              <a:spLocks noChangeArrowheads="1"/>
            </p:cNvSpPr>
            <p:nvPr/>
          </p:nvSpPr>
          <p:spPr bwMode="auto">
            <a:xfrm>
              <a:off x="4500563" y="2625725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39972" name="Text Box 36"/>
            <p:cNvSpPr txBox="1">
              <a:spLocks noChangeArrowheads="1"/>
            </p:cNvSpPr>
            <p:nvPr/>
          </p:nvSpPr>
          <p:spPr bwMode="auto">
            <a:xfrm>
              <a:off x="4500563" y="2901950"/>
              <a:ext cx="355600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9</a:t>
              </a:r>
            </a:p>
          </p:txBody>
        </p:sp>
        <p:sp>
          <p:nvSpPr>
            <p:cNvPr id="39973" name="Text Box 37"/>
            <p:cNvSpPr txBox="1">
              <a:spLocks noChangeArrowheads="1"/>
            </p:cNvSpPr>
            <p:nvPr/>
          </p:nvSpPr>
          <p:spPr bwMode="auto">
            <a:xfrm>
              <a:off x="4500563" y="3168650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10</a:t>
              </a:r>
            </a:p>
          </p:txBody>
        </p:sp>
        <p:sp>
          <p:nvSpPr>
            <p:cNvPr id="39974" name="Text Box 38"/>
            <p:cNvSpPr txBox="1">
              <a:spLocks noChangeArrowheads="1"/>
            </p:cNvSpPr>
            <p:nvPr/>
          </p:nvSpPr>
          <p:spPr bwMode="auto">
            <a:xfrm>
              <a:off x="4500563" y="3438525"/>
              <a:ext cx="414337" cy="319088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11</a:t>
              </a:r>
            </a:p>
          </p:txBody>
        </p:sp>
        <p:sp>
          <p:nvSpPr>
            <p:cNvPr id="39975" name="Text Box 39"/>
            <p:cNvSpPr txBox="1">
              <a:spLocks noChangeArrowheads="1"/>
            </p:cNvSpPr>
            <p:nvPr/>
          </p:nvSpPr>
          <p:spPr bwMode="auto">
            <a:xfrm>
              <a:off x="4500563" y="3708400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39976" name="Text Box 40"/>
            <p:cNvSpPr txBox="1">
              <a:spLocks noChangeArrowheads="1"/>
            </p:cNvSpPr>
            <p:nvPr/>
          </p:nvSpPr>
          <p:spPr bwMode="auto">
            <a:xfrm>
              <a:off x="4500563" y="3973513"/>
              <a:ext cx="414337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13</a:t>
              </a:r>
            </a:p>
          </p:txBody>
        </p:sp>
        <p:sp>
          <p:nvSpPr>
            <p:cNvPr id="39977" name="Text Box 41"/>
            <p:cNvSpPr txBox="1">
              <a:spLocks noChangeArrowheads="1"/>
            </p:cNvSpPr>
            <p:nvPr/>
          </p:nvSpPr>
          <p:spPr bwMode="auto">
            <a:xfrm>
              <a:off x="4500563" y="4249738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39978" name="Text Box 42"/>
            <p:cNvSpPr txBox="1">
              <a:spLocks noChangeArrowheads="1"/>
            </p:cNvSpPr>
            <p:nvPr/>
          </p:nvSpPr>
          <p:spPr bwMode="auto">
            <a:xfrm>
              <a:off x="4500563" y="4518025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15</a:t>
              </a:r>
            </a:p>
          </p:txBody>
        </p:sp>
        <p:sp>
          <p:nvSpPr>
            <p:cNvPr id="39979" name="Text Box 43"/>
            <p:cNvSpPr txBox="1">
              <a:spLocks noChangeArrowheads="1"/>
            </p:cNvSpPr>
            <p:nvPr/>
          </p:nvSpPr>
          <p:spPr bwMode="auto">
            <a:xfrm>
              <a:off x="4500563" y="4789488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39980" name="Text Box 44"/>
            <p:cNvSpPr txBox="1">
              <a:spLocks noChangeArrowheads="1"/>
            </p:cNvSpPr>
            <p:nvPr/>
          </p:nvSpPr>
          <p:spPr bwMode="auto">
            <a:xfrm>
              <a:off x="4500563" y="5059363"/>
              <a:ext cx="415925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39981" name="Text Box 45"/>
            <p:cNvSpPr txBox="1">
              <a:spLocks noChangeArrowheads="1"/>
            </p:cNvSpPr>
            <p:nvPr/>
          </p:nvSpPr>
          <p:spPr bwMode="auto">
            <a:xfrm>
              <a:off x="4500563" y="532923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18</a:t>
              </a:r>
            </a:p>
          </p:txBody>
        </p:sp>
        <p:sp>
          <p:nvSpPr>
            <p:cNvPr id="39982" name="Text Box 46"/>
            <p:cNvSpPr txBox="1">
              <a:spLocks noChangeArrowheads="1"/>
            </p:cNvSpPr>
            <p:nvPr/>
          </p:nvSpPr>
          <p:spPr bwMode="auto">
            <a:xfrm>
              <a:off x="4500563" y="560070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9983" name="Text Box 47"/>
            <p:cNvSpPr txBox="1">
              <a:spLocks noChangeArrowheads="1"/>
            </p:cNvSpPr>
            <p:nvPr/>
          </p:nvSpPr>
          <p:spPr bwMode="auto">
            <a:xfrm>
              <a:off x="4500563" y="5864225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9984" name="Rectangle 48"/>
            <p:cNvSpPr>
              <a:spLocks noChangeArrowheads="1"/>
            </p:cNvSpPr>
            <p:nvPr/>
          </p:nvSpPr>
          <p:spPr bwMode="auto">
            <a:xfrm>
              <a:off x="7212013" y="825500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Rectangle 49"/>
            <p:cNvSpPr>
              <a:spLocks noChangeArrowheads="1"/>
            </p:cNvSpPr>
            <p:nvPr/>
          </p:nvSpPr>
          <p:spPr bwMode="auto">
            <a:xfrm>
              <a:off x="7212013" y="109537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7212013" y="1365250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Rectangle 51"/>
            <p:cNvSpPr>
              <a:spLocks noChangeArrowheads="1"/>
            </p:cNvSpPr>
            <p:nvPr/>
          </p:nvSpPr>
          <p:spPr bwMode="auto">
            <a:xfrm>
              <a:off x="7212013" y="16351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Rectangle 52"/>
            <p:cNvSpPr>
              <a:spLocks noChangeArrowheads="1"/>
            </p:cNvSpPr>
            <p:nvPr/>
          </p:nvSpPr>
          <p:spPr bwMode="auto">
            <a:xfrm>
              <a:off x="7212013" y="19065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Rectangle 53"/>
            <p:cNvSpPr>
              <a:spLocks noChangeArrowheads="1"/>
            </p:cNvSpPr>
            <p:nvPr/>
          </p:nvSpPr>
          <p:spPr bwMode="auto">
            <a:xfrm>
              <a:off x="7212013" y="2174875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7212013" y="244633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Rectangle 55"/>
            <p:cNvSpPr>
              <a:spLocks noChangeArrowheads="1"/>
            </p:cNvSpPr>
            <p:nvPr/>
          </p:nvSpPr>
          <p:spPr bwMode="auto">
            <a:xfrm>
              <a:off x="7212013" y="2716213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7212013" y="2984500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7212013" y="325755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Rectangle 58"/>
            <p:cNvSpPr>
              <a:spLocks noChangeArrowheads="1"/>
            </p:cNvSpPr>
            <p:nvPr/>
          </p:nvSpPr>
          <p:spPr bwMode="auto">
            <a:xfrm>
              <a:off x="7212013" y="3525838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Rectangle 59"/>
            <p:cNvSpPr>
              <a:spLocks noChangeArrowheads="1"/>
            </p:cNvSpPr>
            <p:nvPr/>
          </p:nvSpPr>
          <p:spPr bwMode="auto">
            <a:xfrm>
              <a:off x="7212013" y="3795713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Rectangle 60"/>
            <p:cNvSpPr>
              <a:spLocks noChangeArrowheads="1"/>
            </p:cNvSpPr>
            <p:nvPr/>
          </p:nvSpPr>
          <p:spPr bwMode="auto">
            <a:xfrm>
              <a:off x="7212013" y="40655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7212013" y="433705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Rectangle 62"/>
            <p:cNvSpPr>
              <a:spLocks noChangeArrowheads="1"/>
            </p:cNvSpPr>
            <p:nvPr/>
          </p:nvSpPr>
          <p:spPr bwMode="auto">
            <a:xfrm>
              <a:off x="7212013" y="46069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Rectangle 63"/>
            <p:cNvSpPr>
              <a:spLocks noChangeArrowheads="1"/>
            </p:cNvSpPr>
            <p:nvPr/>
          </p:nvSpPr>
          <p:spPr bwMode="auto">
            <a:xfrm>
              <a:off x="7212013" y="4875213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7212013" y="5146675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Rectangle 65"/>
            <p:cNvSpPr>
              <a:spLocks noChangeArrowheads="1"/>
            </p:cNvSpPr>
            <p:nvPr/>
          </p:nvSpPr>
          <p:spPr bwMode="auto">
            <a:xfrm>
              <a:off x="7212013" y="541655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2" name="Rectangle 66"/>
            <p:cNvSpPr>
              <a:spLocks noChangeArrowheads="1"/>
            </p:cNvSpPr>
            <p:nvPr/>
          </p:nvSpPr>
          <p:spPr bwMode="auto">
            <a:xfrm>
              <a:off x="7212013" y="56864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3" name="Rectangle 67"/>
            <p:cNvSpPr>
              <a:spLocks noChangeArrowheads="1"/>
            </p:cNvSpPr>
            <p:nvPr/>
          </p:nvSpPr>
          <p:spPr bwMode="auto">
            <a:xfrm>
              <a:off x="7212013" y="595788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4" name="Text Box 68"/>
            <p:cNvSpPr txBox="1">
              <a:spLocks noChangeArrowheads="1"/>
            </p:cNvSpPr>
            <p:nvPr/>
          </p:nvSpPr>
          <p:spPr bwMode="auto">
            <a:xfrm>
              <a:off x="6777038" y="738188"/>
              <a:ext cx="414337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40</a:t>
              </a:r>
            </a:p>
          </p:txBody>
        </p:sp>
        <p:sp>
          <p:nvSpPr>
            <p:cNvPr id="40005" name="Text Box 69"/>
            <p:cNvSpPr txBox="1">
              <a:spLocks noChangeArrowheads="1"/>
            </p:cNvSpPr>
            <p:nvPr/>
          </p:nvSpPr>
          <p:spPr bwMode="auto">
            <a:xfrm>
              <a:off x="6775450" y="101123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39</a:t>
              </a:r>
            </a:p>
          </p:txBody>
        </p:sp>
        <p:sp>
          <p:nvSpPr>
            <p:cNvPr id="40006" name="Text Box 70"/>
            <p:cNvSpPr txBox="1">
              <a:spLocks noChangeArrowheads="1"/>
            </p:cNvSpPr>
            <p:nvPr/>
          </p:nvSpPr>
          <p:spPr bwMode="auto">
            <a:xfrm>
              <a:off x="6775450" y="127158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38</a:t>
              </a:r>
            </a:p>
          </p:txBody>
        </p:sp>
        <p:sp>
          <p:nvSpPr>
            <p:cNvPr id="40007" name="Text Box 71"/>
            <p:cNvSpPr txBox="1">
              <a:spLocks noChangeArrowheads="1"/>
            </p:cNvSpPr>
            <p:nvPr/>
          </p:nvSpPr>
          <p:spPr bwMode="auto">
            <a:xfrm>
              <a:off x="6775450" y="154940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37</a:t>
              </a:r>
            </a:p>
          </p:txBody>
        </p:sp>
        <p:sp>
          <p:nvSpPr>
            <p:cNvPr id="40008" name="Text Box 72"/>
            <p:cNvSpPr txBox="1">
              <a:spLocks noChangeArrowheads="1"/>
            </p:cNvSpPr>
            <p:nvPr/>
          </p:nvSpPr>
          <p:spPr bwMode="auto">
            <a:xfrm>
              <a:off x="6775450" y="180975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36</a:t>
              </a:r>
            </a:p>
          </p:txBody>
        </p:sp>
        <p:sp>
          <p:nvSpPr>
            <p:cNvPr id="40009" name="Text Box 73"/>
            <p:cNvSpPr txBox="1">
              <a:spLocks noChangeArrowheads="1"/>
            </p:cNvSpPr>
            <p:nvPr/>
          </p:nvSpPr>
          <p:spPr bwMode="auto">
            <a:xfrm>
              <a:off x="6775450" y="208438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35</a:t>
              </a:r>
            </a:p>
          </p:txBody>
        </p:sp>
        <p:sp>
          <p:nvSpPr>
            <p:cNvPr id="40010" name="Text Box 74"/>
            <p:cNvSpPr txBox="1">
              <a:spLocks noChangeArrowheads="1"/>
            </p:cNvSpPr>
            <p:nvPr/>
          </p:nvSpPr>
          <p:spPr bwMode="auto">
            <a:xfrm>
              <a:off x="6775450" y="2359025"/>
              <a:ext cx="4159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34</a:t>
              </a:r>
            </a:p>
          </p:txBody>
        </p:sp>
        <p:sp>
          <p:nvSpPr>
            <p:cNvPr id="40011" name="Text Box 75"/>
            <p:cNvSpPr txBox="1">
              <a:spLocks noChangeArrowheads="1"/>
            </p:cNvSpPr>
            <p:nvPr/>
          </p:nvSpPr>
          <p:spPr bwMode="auto">
            <a:xfrm>
              <a:off x="6775450" y="2625725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33</a:t>
              </a:r>
            </a:p>
          </p:txBody>
        </p:sp>
        <p:sp>
          <p:nvSpPr>
            <p:cNvPr id="40012" name="Text Box 76"/>
            <p:cNvSpPr txBox="1">
              <a:spLocks noChangeArrowheads="1"/>
            </p:cNvSpPr>
            <p:nvPr/>
          </p:nvSpPr>
          <p:spPr bwMode="auto">
            <a:xfrm>
              <a:off x="6775450" y="2901950"/>
              <a:ext cx="4159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32</a:t>
              </a:r>
            </a:p>
          </p:txBody>
        </p:sp>
        <p:sp>
          <p:nvSpPr>
            <p:cNvPr id="40013" name="Text Box 77"/>
            <p:cNvSpPr txBox="1">
              <a:spLocks noChangeArrowheads="1"/>
            </p:cNvSpPr>
            <p:nvPr/>
          </p:nvSpPr>
          <p:spPr bwMode="auto">
            <a:xfrm>
              <a:off x="6775450" y="3168650"/>
              <a:ext cx="4397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31</a:t>
              </a:r>
            </a:p>
          </p:txBody>
        </p:sp>
        <p:sp>
          <p:nvSpPr>
            <p:cNvPr id="40014" name="Text Box 78"/>
            <p:cNvSpPr txBox="1">
              <a:spLocks noChangeArrowheads="1"/>
            </p:cNvSpPr>
            <p:nvPr/>
          </p:nvSpPr>
          <p:spPr bwMode="auto">
            <a:xfrm>
              <a:off x="6775450" y="3438525"/>
              <a:ext cx="414338" cy="319088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40015" name="Text Box 79"/>
            <p:cNvSpPr txBox="1">
              <a:spLocks noChangeArrowheads="1"/>
            </p:cNvSpPr>
            <p:nvPr/>
          </p:nvSpPr>
          <p:spPr bwMode="auto">
            <a:xfrm>
              <a:off x="6775450" y="3708400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40016" name="Text Box 80"/>
            <p:cNvSpPr txBox="1">
              <a:spLocks noChangeArrowheads="1"/>
            </p:cNvSpPr>
            <p:nvPr/>
          </p:nvSpPr>
          <p:spPr bwMode="auto">
            <a:xfrm>
              <a:off x="6775450" y="3973513"/>
              <a:ext cx="414338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28</a:t>
              </a:r>
            </a:p>
          </p:txBody>
        </p:sp>
        <p:sp>
          <p:nvSpPr>
            <p:cNvPr id="40017" name="Text Box 81"/>
            <p:cNvSpPr txBox="1">
              <a:spLocks noChangeArrowheads="1"/>
            </p:cNvSpPr>
            <p:nvPr/>
          </p:nvSpPr>
          <p:spPr bwMode="auto">
            <a:xfrm>
              <a:off x="6775450" y="4249738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40018" name="Text Box 82"/>
            <p:cNvSpPr txBox="1">
              <a:spLocks noChangeArrowheads="1"/>
            </p:cNvSpPr>
            <p:nvPr/>
          </p:nvSpPr>
          <p:spPr bwMode="auto">
            <a:xfrm>
              <a:off x="6775450" y="4518025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26</a:t>
              </a:r>
            </a:p>
          </p:txBody>
        </p:sp>
        <p:sp>
          <p:nvSpPr>
            <p:cNvPr id="40019" name="Text Box 83"/>
            <p:cNvSpPr txBox="1">
              <a:spLocks noChangeArrowheads="1"/>
            </p:cNvSpPr>
            <p:nvPr/>
          </p:nvSpPr>
          <p:spPr bwMode="auto">
            <a:xfrm>
              <a:off x="6775450" y="4789488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40020" name="Text Box 84"/>
            <p:cNvSpPr txBox="1">
              <a:spLocks noChangeArrowheads="1"/>
            </p:cNvSpPr>
            <p:nvPr/>
          </p:nvSpPr>
          <p:spPr bwMode="auto">
            <a:xfrm>
              <a:off x="6775450" y="5059363"/>
              <a:ext cx="415925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24</a:t>
              </a:r>
            </a:p>
          </p:txBody>
        </p:sp>
        <p:sp>
          <p:nvSpPr>
            <p:cNvPr id="40021" name="Text Box 85"/>
            <p:cNvSpPr txBox="1">
              <a:spLocks noChangeArrowheads="1"/>
            </p:cNvSpPr>
            <p:nvPr/>
          </p:nvSpPr>
          <p:spPr bwMode="auto">
            <a:xfrm>
              <a:off x="6775450" y="532923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23</a:t>
              </a:r>
            </a:p>
          </p:txBody>
        </p:sp>
        <p:sp>
          <p:nvSpPr>
            <p:cNvPr id="40022" name="Text Box 86"/>
            <p:cNvSpPr txBox="1">
              <a:spLocks noChangeArrowheads="1"/>
            </p:cNvSpPr>
            <p:nvPr/>
          </p:nvSpPr>
          <p:spPr bwMode="auto">
            <a:xfrm>
              <a:off x="6775450" y="560070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22</a:t>
              </a:r>
            </a:p>
          </p:txBody>
        </p:sp>
        <p:sp>
          <p:nvSpPr>
            <p:cNvPr id="40023" name="Text Box 87"/>
            <p:cNvSpPr txBox="1">
              <a:spLocks noChangeArrowheads="1"/>
            </p:cNvSpPr>
            <p:nvPr/>
          </p:nvSpPr>
          <p:spPr bwMode="auto">
            <a:xfrm>
              <a:off x="6775450" y="5864225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21</a:t>
              </a:r>
            </a:p>
          </p:txBody>
        </p:sp>
        <p:sp>
          <p:nvSpPr>
            <p:cNvPr id="40024" name="Text Box 88"/>
            <p:cNvSpPr txBox="1">
              <a:spLocks noChangeArrowheads="1"/>
            </p:cNvSpPr>
            <p:nvPr/>
          </p:nvSpPr>
          <p:spPr bwMode="auto">
            <a:xfrm>
              <a:off x="3605213" y="738188"/>
              <a:ext cx="654050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P1.0</a:t>
              </a:r>
            </a:p>
          </p:txBody>
        </p:sp>
        <p:sp>
          <p:nvSpPr>
            <p:cNvPr id="40025" name="Text Box 89"/>
            <p:cNvSpPr txBox="1">
              <a:spLocks noChangeArrowheads="1"/>
            </p:cNvSpPr>
            <p:nvPr/>
          </p:nvSpPr>
          <p:spPr bwMode="auto">
            <a:xfrm>
              <a:off x="3136900" y="1008063"/>
              <a:ext cx="112077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P1.1</a:t>
              </a:r>
            </a:p>
          </p:txBody>
        </p:sp>
        <p:sp>
          <p:nvSpPr>
            <p:cNvPr id="40026" name="Text Box 90"/>
            <p:cNvSpPr txBox="1">
              <a:spLocks noChangeArrowheads="1"/>
            </p:cNvSpPr>
            <p:nvPr/>
          </p:nvSpPr>
          <p:spPr bwMode="auto">
            <a:xfrm>
              <a:off x="3349625" y="1271588"/>
              <a:ext cx="9080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P1.2</a:t>
              </a:r>
            </a:p>
          </p:txBody>
        </p:sp>
        <p:sp>
          <p:nvSpPr>
            <p:cNvPr id="40027" name="Text Box 91"/>
            <p:cNvSpPr txBox="1">
              <a:spLocks noChangeArrowheads="1"/>
            </p:cNvSpPr>
            <p:nvPr/>
          </p:nvSpPr>
          <p:spPr bwMode="auto">
            <a:xfrm>
              <a:off x="3349625" y="1549400"/>
              <a:ext cx="9080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P1.3</a:t>
              </a:r>
            </a:p>
          </p:txBody>
        </p:sp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3279775" y="1809750"/>
              <a:ext cx="9779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P1.4</a:t>
              </a:r>
            </a:p>
          </p:txBody>
        </p:sp>
        <p:sp>
          <p:nvSpPr>
            <p:cNvPr id="40029" name="Text Box 93"/>
            <p:cNvSpPr txBox="1">
              <a:spLocks noChangeArrowheads="1"/>
            </p:cNvSpPr>
            <p:nvPr/>
          </p:nvSpPr>
          <p:spPr bwMode="auto">
            <a:xfrm>
              <a:off x="3424238" y="2084388"/>
              <a:ext cx="8334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P1.5</a:t>
              </a:r>
            </a:p>
          </p:txBody>
        </p:sp>
        <p:sp>
          <p:nvSpPr>
            <p:cNvPr id="40030" name="Text Box 94"/>
            <p:cNvSpPr txBox="1">
              <a:spLocks noChangeArrowheads="1"/>
            </p:cNvSpPr>
            <p:nvPr/>
          </p:nvSpPr>
          <p:spPr bwMode="auto">
            <a:xfrm>
              <a:off x="3208338" y="2359025"/>
              <a:ext cx="1049337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P1.6</a:t>
              </a:r>
            </a:p>
          </p:txBody>
        </p:sp>
        <p:sp>
          <p:nvSpPr>
            <p:cNvPr id="40031" name="Text Box 95"/>
            <p:cNvSpPr txBox="1">
              <a:spLocks noChangeArrowheads="1"/>
            </p:cNvSpPr>
            <p:nvPr/>
          </p:nvSpPr>
          <p:spPr bwMode="auto">
            <a:xfrm>
              <a:off x="3279775" y="2625725"/>
              <a:ext cx="9779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P1.7</a:t>
              </a:r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3279775" y="2900363"/>
              <a:ext cx="9779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cs typeface="Arial" charset="0"/>
                </a:rPr>
                <a:t>RST</a:t>
              </a:r>
            </a:p>
          </p:txBody>
        </p:sp>
        <p:sp>
          <p:nvSpPr>
            <p:cNvPr id="40033" name="Text Box 97"/>
            <p:cNvSpPr txBox="1">
              <a:spLocks noChangeArrowheads="1"/>
            </p:cNvSpPr>
            <p:nvPr/>
          </p:nvSpPr>
          <p:spPr bwMode="auto">
            <a:xfrm>
              <a:off x="2743200" y="3154363"/>
              <a:ext cx="1498600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RXD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P3.0</a:t>
              </a:r>
            </a:p>
          </p:txBody>
        </p:sp>
        <p:sp>
          <p:nvSpPr>
            <p:cNvPr id="40034" name="Text Box 98"/>
            <p:cNvSpPr txBox="1">
              <a:spLocks noChangeArrowheads="1"/>
            </p:cNvSpPr>
            <p:nvPr/>
          </p:nvSpPr>
          <p:spPr bwMode="auto">
            <a:xfrm>
              <a:off x="2743200" y="3422650"/>
              <a:ext cx="1498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TXD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P3.1</a:t>
              </a:r>
            </a:p>
          </p:txBody>
        </p:sp>
        <p:sp>
          <p:nvSpPr>
            <p:cNvPr id="40035" name="Text Box 99"/>
            <p:cNvSpPr txBox="1">
              <a:spLocks noChangeArrowheads="1"/>
            </p:cNvSpPr>
            <p:nvPr/>
          </p:nvSpPr>
          <p:spPr bwMode="auto">
            <a:xfrm>
              <a:off x="2957513" y="4232275"/>
              <a:ext cx="12795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T0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P3.4</a:t>
              </a:r>
            </a:p>
          </p:txBody>
        </p:sp>
        <p:sp>
          <p:nvSpPr>
            <p:cNvPr id="40036" name="Text Box 100"/>
            <p:cNvSpPr txBox="1">
              <a:spLocks noChangeArrowheads="1"/>
            </p:cNvSpPr>
            <p:nvPr/>
          </p:nvSpPr>
          <p:spPr bwMode="auto">
            <a:xfrm>
              <a:off x="2957513" y="4502150"/>
              <a:ext cx="12795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T1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P3.5</a:t>
              </a:r>
            </a:p>
          </p:txBody>
        </p:sp>
        <p:sp>
          <p:nvSpPr>
            <p:cNvPr id="40037" name="Text Box 101"/>
            <p:cNvSpPr txBox="1">
              <a:spLocks noChangeArrowheads="1"/>
            </p:cNvSpPr>
            <p:nvPr/>
          </p:nvSpPr>
          <p:spPr bwMode="auto">
            <a:xfrm>
              <a:off x="3098800" y="5329238"/>
              <a:ext cx="11382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cs typeface="Arial" charset="0"/>
                </a:rPr>
                <a:t>XTAL2</a:t>
              </a:r>
            </a:p>
          </p:txBody>
        </p:sp>
        <p:sp>
          <p:nvSpPr>
            <p:cNvPr id="40038" name="Text Box 102"/>
            <p:cNvSpPr txBox="1">
              <a:spLocks noChangeArrowheads="1"/>
            </p:cNvSpPr>
            <p:nvPr/>
          </p:nvSpPr>
          <p:spPr bwMode="auto">
            <a:xfrm>
              <a:off x="3313113" y="5600700"/>
              <a:ext cx="923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cs typeface="Arial" charset="0"/>
                </a:rPr>
                <a:t>XTAL1</a:t>
              </a:r>
            </a:p>
          </p:txBody>
        </p:sp>
        <p:sp>
          <p:nvSpPr>
            <p:cNvPr id="40039" name="Text Box 103"/>
            <p:cNvSpPr txBox="1">
              <a:spLocks noChangeArrowheads="1"/>
            </p:cNvSpPr>
            <p:nvPr/>
          </p:nvSpPr>
          <p:spPr bwMode="auto">
            <a:xfrm>
              <a:off x="3098800" y="5864225"/>
              <a:ext cx="11382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GND</a:t>
              </a:r>
            </a:p>
          </p:txBody>
        </p:sp>
        <p:grpSp>
          <p:nvGrpSpPr>
            <p:cNvPr id="2" name="Group 104"/>
            <p:cNvGrpSpPr>
              <a:grpSpLocks/>
            </p:cNvGrpSpPr>
            <p:nvPr/>
          </p:nvGrpSpPr>
          <p:grpSpPr bwMode="auto">
            <a:xfrm>
              <a:off x="2814638" y="3690938"/>
              <a:ext cx="1422400" cy="320675"/>
              <a:chOff x="930" y="2631"/>
              <a:chExt cx="907" cy="193"/>
            </a:xfrm>
          </p:grpSpPr>
          <p:sp>
            <p:nvSpPr>
              <p:cNvPr id="40078" name="Text Box 105"/>
              <p:cNvSpPr txBox="1">
                <a:spLocks noChangeArrowheads="1"/>
              </p:cNvSpPr>
              <p:nvPr/>
            </p:nvSpPr>
            <p:spPr bwMode="auto">
              <a:xfrm>
                <a:off x="930" y="2631"/>
                <a:ext cx="907" cy="193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 dirty="0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 dirty="0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INT0</a:t>
                </a:r>
                <a:r>
                  <a:rPr kumimoji="1" lang="en-US" altLang="zh-TW" sz="1500" b="1" dirty="0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P3.2</a:t>
                </a:r>
              </a:p>
            </p:txBody>
          </p:sp>
          <p:sp>
            <p:nvSpPr>
              <p:cNvPr id="40079" name="Line 106"/>
              <p:cNvSpPr>
                <a:spLocks noChangeShapeType="1"/>
              </p:cNvSpPr>
              <p:nvPr/>
            </p:nvSpPr>
            <p:spPr bwMode="auto">
              <a:xfrm>
                <a:off x="1247" y="2668"/>
                <a:ext cx="24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2743200" y="3973513"/>
              <a:ext cx="1493838" cy="319087"/>
              <a:chOff x="884" y="2792"/>
              <a:chExt cx="953" cy="192"/>
            </a:xfrm>
          </p:grpSpPr>
          <p:sp>
            <p:nvSpPr>
              <p:cNvPr id="40076" name="Text Box 108"/>
              <p:cNvSpPr txBox="1">
                <a:spLocks noChangeArrowheads="1"/>
              </p:cNvSpPr>
              <p:nvPr/>
            </p:nvSpPr>
            <p:spPr bwMode="auto">
              <a:xfrm>
                <a:off x="884" y="2792"/>
                <a:ext cx="953" cy="192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INT1</a:t>
                </a:r>
                <a:r>
                  <a:rPr kumimoji="1" lang="en-US" altLang="zh-TW" sz="1500" b="1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P3.3</a:t>
                </a:r>
              </a:p>
            </p:txBody>
          </p:sp>
          <p:sp>
            <p:nvSpPr>
              <p:cNvPr id="40077" name="Line 109"/>
              <p:cNvSpPr>
                <a:spLocks noChangeShapeType="1"/>
              </p:cNvSpPr>
              <p:nvPr/>
            </p:nvSpPr>
            <p:spPr bwMode="auto">
              <a:xfrm>
                <a:off x="1241" y="2822"/>
                <a:ext cx="24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0"/>
            <p:cNvGrpSpPr>
              <a:grpSpLocks/>
            </p:cNvGrpSpPr>
            <p:nvPr/>
          </p:nvGrpSpPr>
          <p:grpSpPr bwMode="auto">
            <a:xfrm>
              <a:off x="3098800" y="5059363"/>
              <a:ext cx="1138238" cy="322262"/>
              <a:chOff x="1111" y="3448"/>
              <a:chExt cx="726" cy="195"/>
            </a:xfrm>
          </p:grpSpPr>
          <p:sp>
            <p:nvSpPr>
              <p:cNvPr id="40074" name="Text Box 111"/>
              <p:cNvSpPr txBox="1">
                <a:spLocks noChangeArrowheads="1"/>
              </p:cNvSpPr>
              <p:nvPr/>
            </p:nvSpPr>
            <p:spPr bwMode="auto">
              <a:xfrm>
                <a:off x="1111" y="3448"/>
                <a:ext cx="726" cy="195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RD</a:t>
                </a:r>
                <a:r>
                  <a:rPr kumimoji="1" lang="en-US" altLang="zh-TW" sz="1500" b="1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P3.7</a:t>
                </a:r>
              </a:p>
            </p:txBody>
          </p:sp>
          <p:sp>
            <p:nvSpPr>
              <p:cNvPr id="40075" name="Line 112"/>
              <p:cNvSpPr>
                <a:spLocks noChangeShapeType="1"/>
              </p:cNvSpPr>
              <p:nvPr/>
            </p:nvSpPr>
            <p:spPr bwMode="auto">
              <a:xfrm>
                <a:off x="1318" y="3487"/>
                <a:ext cx="15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13"/>
            <p:cNvGrpSpPr>
              <a:grpSpLocks/>
            </p:cNvGrpSpPr>
            <p:nvPr/>
          </p:nvGrpSpPr>
          <p:grpSpPr bwMode="auto">
            <a:xfrm>
              <a:off x="3028950" y="4789488"/>
              <a:ext cx="1208088" cy="320675"/>
              <a:chOff x="1066" y="3284"/>
              <a:chExt cx="771" cy="194"/>
            </a:xfrm>
          </p:grpSpPr>
          <p:sp>
            <p:nvSpPr>
              <p:cNvPr id="40072" name="Text Box 114"/>
              <p:cNvSpPr txBox="1">
                <a:spLocks noChangeArrowheads="1"/>
              </p:cNvSpPr>
              <p:nvPr/>
            </p:nvSpPr>
            <p:spPr bwMode="auto">
              <a:xfrm>
                <a:off x="1066" y="3284"/>
                <a:ext cx="771" cy="194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WR</a:t>
                </a:r>
                <a:r>
                  <a:rPr kumimoji="1" lang="en-US" altLang="zh-TW" sz="1500" b="1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P3.6</a:t>
                </a:r>
              </a:p>
            </p:txBody>
          </p:sp>
          <p:sp>
            <p:nvSpPr>
              <p:cNvPr id="40073" name="Line 115"/>
              <p:cNvSpPr>
                <a:spLocks noChangeShapeType="1"/>
              </p:cNvSpPr>
              <p:nvPr/>
            </p:nvSpPr>
            <p:spPr bwMode="auto">
              <a:xfrm>
                <a:off x="1295" y="3318"/>
                <a:ext cx="181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44" name="Text Box 116"/>
            <p:cNvSpPr txBox="1">
              <a:spLocks noChangeArrowheads="1"/>
            </p:cNvSpPr>
            <p:nvPr/>
          </p:nvSpPr>
          <p:spPr bwMode="auto">
            <a:xfrm>
              <a:off x="7512050" y="735013"/>
              <a:ext cx="8953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Vcc</a:t>
              </a:r>
            </a:p>
          </p:txBody>
        </p:sp>
        <p:sp>
          <p:nvSpPr>
            <p:cNvPr id="40045" name="Text Box 117"/>
            <p:cNvSpPr txBox="1">
              <a:spLocks noChangeArrowheads="1"/>
            </p:cNvSpPr>
            <p:nvPr/>
          </p:nvSpPr>
          <p:spPr bwMode="auto">
            <a:xfrm>
              <a:off x="7510463" y="100330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6" name="Text Box 118"/>
            <p:cNvSpPr txBox="1">
              <a:spLocks noChangeArrowheads="1"/>
            </p:cNvSpPr>
            <p:nvPr/>
          </p:nvSpPr>
          <p:spPr bwMode="auto">
            <a:xfrm>
              <a:off x="7510463" y="1265238"/>
              <a:ext cx="1252537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7" name="Text Box 119"/>
            <p:cNvSpPr txBox="1">
              <a:spLocks noChangeArrowheads="1"/>
            </p:cNvSpPr>
            <p:nvPr/>
          </p:nvSpPr>
          <p:spPr bwMode="auto">
            <a:xfrm>
              <a:off x="7510463" y="154305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8" name="Text Box 120"/>
            <p:cNvSpPr txBox="1">
              <a:spLocks noChangeArrowheads="1"/>
            </p:cNvSpPr>
            <p:nvPr/>
          </p:nvSpPr>
          <p:spPr bwMode="auto">
            <a:xfrm>
              <a:off x="7510463" y="1806575"/>
              <a:ext cx="11112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9" name="Text Box 121"/>
            <p:cNvSpPr txBox="1">
              <a:spLocks noChangeArrowheads="1"/>
            </p:cNvSpPr>
            <p:nvPr/>
          </p:nvSpPr>
          <p:spPr bwMode="auto">
            <a:xfrm>
              <a:off x="7510463" y="2081213"/>
              <a:ext cx="11112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0" name="Text Box 122"/>
            <p:cNvSpPr txBox="1">
              <a:spLocks noChangeArrowheads="1"/>
            </p:cNvSpPr>
            <p:nvPr/>
          </p:nvSpPr>
          <p:spPr bwMode="auto">
            <a:xfrm>
              <a:off x="7510463" y="2352675"/>
              <a:ext cx="11811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1" name="Text Box 123"/>
            <p:cNvSpPr txBox="1">
              <a:spLocks noChangeArrowheads="1"/>
            </p:cNvSpPr>
            <p:nvPr/>
          </p:nvSpPr>
          <p:spPr bwMode="auto">
            <a:xfrm>
              <a:off x="7510463" y="2620963"/>
              <a:ext cx="12525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P0.6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AD6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2" name="Text Box 124"/>
            <p:cNvSpPr txBox="1">
              <a:spLocks noChangeArrowheads="1"/>
            </p:cNvSpPr>
            <p:nvPr/>
          </p:nvSpPr>
          <p:spPr bwMode="auto">
            <a:xfrm>
              <a:off x="7510463" y="2894013"/>
              <a:ext cx="1111250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P0.7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AD7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grpSp>
          <p:nvGrpSpPr>
            <p:cNvPr id="6" name="Group 125"/>
            <p:cNvGrpSpPr>
              <a:grpSpLocks/>
            </p:cNvGrpSpPr>
            <p:nvPr/>
          </p:nvGrpSpPr>
          <p:grpSpPr bwMode="auto">
            <a:xfrm>
              <a:off x="7510463" y="3179763"/>
              <a:ext cx="1181100" cy="320675"/>
              <a:chOff x="3901" y="2302"/>
              <a:chExt cx="753" cy="193"/>
            </a:xfrm>
          </p:grpSpPr>
          <p:sp>
            <p:nvSpPr>
              <p:cNvPr id="40070" name="Line 126"/>
              <p:cNvSpPr>
                <a:spLocks noChangeShapeType="1"/>
              </p:cNvSpPr>
              <p:nvPr/>
            </p:nvSpPr>
            <p:spPr bwMode="auto">
              <a:xfrm>
                <a:off x="3960" y="2335"/>
                <a:ext cx="1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1" name="Text Box 127"/>
              <p:cNvSpPr txBox="1">
                <a:spLocks noChangeArrowheads="1"/>
              </p:cNvSpPr>
              <p:nvPr/>
            </p:nvSpPr>
            <p:spPr bwMode="auto">
              <a:xfrm>
                <a:off x="3901" y="2302"/>
                <a:ext cx="753" cy="193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 b="1">
                    <a:solidFill>
                      <a:srgbClr val="FF5050"/>
                    </a:solidFill>
                    <a:latin typeface="Arial" charset="0"/>
                    <a:cs typeface="Arial" charset="0"/>
                  </a:rPr>
                  <a:t>EA/VPP</a:t>
                </a:r>
              </a:p>
            </p:txBody>
          </p:sp>
        </p:grpSp>
        <p:grpSp>
          <p:nvGrpSpPr>
            <p:cNvPr id="7" name="Group 128"/>
            <p:cNvGrpSpPr>
              <a:grpSpLocks/>
            </p:cNvGrpSpPr>
            <p:nvPr/>
          </p:nvGrpSpPr>
          <p:grpSpPr bwMode="auto">
            <a:xfrm>
              <a:off x="7510463" y="3432175"/>
              <a:ext cx="1323975" cy="320675"/>
              <a:chOff x="3901" y="2465"/>
              <a:chExt cx="844" cy="192"/>
            </a:xfrm>
          </p:grpSpPr>
          <p:sp>
            <p:nvSpPr>
              <p:cNvPr id="40068" name="Line 129"/>
              <p:cNvSpPr>
                <a:spLocks noChangeShapeType="1"/>
              </p:cNvSpPr>
              <p:nvPr/>
            </p:nvSpPr>
            <p:spPr bwMode="auto">
              <a:xfrm>
                <a:off x="4221" y="2500"/>
                <a:ext cx="32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Text Box 130"/>
              <p:cNvSpPr txBox="1">
                <a:spLocks noChangeArrowheads="1"/>
              </p:cNvSpPr>
              <p:nvPr/>
            </p:nvSpPr>
            <p:spPr bwMode="auto">
              <a:xfrm>
                <a:off x="3901" y="2465"/>
                <a:ext cx="844" cy="192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 b="1">
                    <a:solidFill>
                      <a:srgbClr val="FF5050"/>
                    </a:solidFill>
                    <a:latin typeface="Arial" charset="0"/>
                    <a:cs typeface="Arial" charset="0"/>
                  </a:rPr>
                  <a:t>ALE/PROG</a:t>
                </a:r>
              </a:p>
            </p:txBody>
          </p:sp>
        </p:grpSp>
        <p:grpSp>
          <p:nvGrpSpPr>
            <p:cNvPr id="8" name="Group 131"/>
            <p:cNvGrpSpPr>
              <a:grpSpLocks/>
            </p:cNvGrpSpPr>
            <p:nvPr/>
          </p:nvGrpSpPr>
          <p:grpSpPr bwMode="auto">
            <a:xfrm>
              <a:off x="7510463" y="3736975"/>
              <a:ext cx="1252537" cy="320675"/>
              <a:chOff x="3901" y="2628"/>
              <a:chExt cx="798" cy="194"/>
            </a:xfrm>
          </p:grpSpPr>
          <p:sp>
            <p:nvSpPr>
              <p:cNvPr id="40066" name="Line 132"/>
              <p:cNvSpPr>
                <a:spLocks noChangeShapeType="1"/>
              </p:cNvSpPr>
              <p:nvPr/>
            </p:nvSpPr>
            <p:spPr bwMode="auto">
              <a:xfrm>
                <a:off x="3969" y="2659"/>
                <a:ext cx="295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Text Box 133"/>
              <p:cNvSpPr txBox="1">
                <a:spLocks noChangeArrowheads="1"/>
              </p:cNvSpPr>
              <p:nvPr/>
            </p:nvSpPr>
            <p:spPr bwMode="auto">
              <a:xfrm>
                <a:off x="3901" y="2628"/>
                <a:ext cx="798" cy="194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 b="1">
                    <a:solidFill>
                      <a:srgbClr val="FF5050"/>
                    </a:solidFill>
                    <a:latin typeface="Arial" charset="0"/>
                    <a:cs typeface="Arial" charset="0"/>
                  </a:rPr>
                  <a:t>PSEN</a:t>
                </a:r>
              </a:p>
            </p:txBody>
          </p:sp>
        </p:grpSp>
        <p:sp>
          <p:nvSpPr>
            <p:cNvPr id="40056" name="Text Box 134"/>
            <p:cNvSpPr txBox="1">
              <a:spLocks noChangeArrowheads="1"/>
            </p:cNvSpPr>
            <p:nvPr/>
          </p:nvSpPr>
          <p:spPr bwMode="auto">
            <a:xfrm>
              <a:off x="7510463" y="3970338"/>
              <a:ext cx="12525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P2.7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7" name="Text Box 135"/>
            <p:cNvSpPr txBox="1">
              <a:spLocks noChangeArrowheads="1"/>
            </p:cNvSpPr>
            <p:nvPr/>
          </p:nvSpPr>
          <p:spPr bwMode="auto">
            <a:xfrm>
              <a:off x="7510463" y="4243388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P2.6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8" name="Text Box 136"/>
            <p:cNvSpPr txBox="1">
              <a:spLocks noChangeArrowheads="1"/>
            </p:cNvSpPr>
            <p:nvPr/>
          </p:nvSpPr>
          <p:spPr bwMode="auto">
            <a:xfrm>
              <a:off x="7510463" y="451485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9" name="Text Box 137"/>
            <p:cNvSpPr txBox="1">
              <a:spLocks noChangeArrowheads="1"/>
            </p:cNvSpPr>
            <p:nvPr/>
          </p:nvSpPr>
          <p:spPr bwMode="auto">
            <a:xfrm>
              <a:off x="7510463" y="4783138"/>
              <a:ext cx="1038225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0" name="Text Box 138"/>
            <p:cNvSpPr txBox="1">
              <a:spLocks noChangeArrowheads="1"/>
            </p:cNvSpPr>
            <p:nvPr/>
          </p:nvSpPr>
          <p:spPr bwMode="auto">
            <a:xfrm>
              <a:off x="7510463" y="505460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1" name="Text Box 139"/>
            <p:cNvSpPr txBox="1">
              <a:spLocks noChangeArrowheads="1"/>
            </p:cNvSpPr>
            <p:nvPr/>
          </p:nvSpPr>
          <p:spPr bwMode="auto">
            <a:xfrm>
              <a:off x="7510463" y="5326063"/>
              <a:ext cx="11112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2" name="Text Box 140"/>
            <p:cNvSpPr txBox="1">
              <a:spLocks noChangeArrowheads="1"/>
            </p:cNvSpPr>
            <p:nvPr/>
          </p:nvSpPr>
          <p:spPr bwMode="auto">
            <a:xfrm>
              <a:off x="7510463" y="5594350"/>
              <a:ext cx="10382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A9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3" name="Text Box 141"/>
            <p:cNvSpPr txBox="1">
              <a:spLocks noChangeArrowheads="1"/>
            </p:cNvSpPr>
            <p:nvPr/>
          </p:nvSpPr>
          <p:spPr bwMode="auto">
            <a:xfrm>
              <a:off x="7510463" y="586105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A8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4" name="Text Box 142"/>
            <p:cNvSpPr txBox="1">
              <a:spLocks noChangeArrowheads="1"/>
            </p:cNvSpPr>
            <p:nvPr/>
          </p:nvSpPr>
          <p:spPr bwMode="auto">
            <a:xfrm>
              <a:off x="5270500" y="1657350"/>
              <a:ext cx="1138238" cy="34591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sz="1600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CC0066"/>
                  </a:solidFill>
                  <a:latin typeface="Arial" charset="0"/>
                  <a:cs typeface="Arial" charset="0"/>
                </a:rPr>
                <a:t> </a:t>
              </a:r>
              <a:r>
                <a:rPr kumimoji="1" lang="en-US" altLang="zh-TW" sz="2800" b="1" dirty="0">
                  <a:solidFill>
                    <a:srgbClr val="CC0066"/>
                  </a:solidFill>
                  <a:latin typeface="Arial" charset="0"/>
                  <a:cs typeface="Arial" charset="0"/>
                </a:rPr>
                <a:t>8051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(8031)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(8751)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(8951)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065" name="AutoShape 143"/>
            <p:cNvSpPr>
              <a:spLocks noChangeArrowheads="1"/>
            </p:cNvSpPr>
            <p:nvPr/>
          </p:nvSpPr>
          <p:spPr bwMode="auto">
            <a:xfrm rot="5400000">
              <a:off x="5668169" y="273844"/>
              <a:ext cx="360363" cy="574675"/>
            </a:xfrm>
            <a:prstGeom prst="flowChartDelay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1371600" y="228600"/>
            <a:ext cx="6891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</a:t>
            </a:r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8051 Connection to External Data ROM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537" y="1803447"/>
            <a:ext cx="7832926" cy="411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405" y="1835275"/>
            <a:ext cx="7869190" cy="4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  <a:t>5.1. Parallel Ports in 8051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066" y="1570037"/>
            <a:ext cx="55098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447800"/>
            <a:ext cx="6248400" cy="7620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pt-BR" sz="2800" b="1" dirty="0" smtClean="0">
                <a:solidFill>
                  <a:srgbClr val="FF0000"/>
                </a:solidFill>
                <a:latin typeface="Comic Sans MS" pitchFamily="66" charset="0"/>
              </a:rPr>
              <a:t>Port 3 Alternate Functions</a:t>
            </a:r>
            <a:endParaRPr lang="en-US" sz="28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209800"/>
            <a:ext cx="6858000" cy="40386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762000" y="228600"/>
            <a:ext cx="8016938" cy="913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6781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19400" y="152400"/>
            <a:ext cx="334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8051- Architecture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6800"/>
            <a:ext cx="7086600" cy="6096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2800" b="1" dirty="0" smtClean="0">
                <a:solidFill>
                  <a:srgbClr val="FF0000"/>
                </a:solidFill>
                <a:latin typeface="Comic Sans MS" pitchFamily="66" charset="0"/>
              </a:rPr>
              <a:t>Hardware Structure of  </a:t>
            </a:r>
            <a:r>
              <a:rPr lang="en-US" altLang="zh-TW" sz="2800" b="1" dirty="0" smtClean="0">
                <a:solidFill>
                  <a:srgbClr val="7030A0"/>
                </a:solidFill>
                <a:latin typeface="Comic Sans MS" pitchFamily="66" charset="0"/>
              </a:rPr>
              <a:t>Port 1</a:t>
            </a:r>
            <a:r>
              <a:rPr lang="en-US" altLang="zh-TW" sz="2800" b="1" dirty="0" smtClean="0">
                <a:solidFill>
                  <a:srgbClr val="FF0000"/>
                </a:solidFill>
                <a:latin typeface="Comic Sans MS" pitchFamily="66" charset="0"/>
              </a:rPr>
              <a:t> I/O Pin</a:t>
            </a:r>
            <a:endParaRPr lang="en-US" sz="28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908426"/>
            <a:chOff x="528" y="1248"/>
            <a:chExt cx="4992" cy="2462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D</a:t>
              </a:r>
              <a:r>
                <a:rPr kumimoji="1" lang="en-US" altLang="zh-TW" sz="1600" b="1">
                  <a:cs typeface="Arial" charset="0"/>
                </a:rPr>
                <a:t>  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Clk</a:t>
              </a:r>
              <a:r>
                <a:rPr kumimoji="1" lang="en-US" altLang="zh-TW" sz="1600" b="1">
                  <a:cs typeface="Arial" charset="0"/>
                </a:rPr>
                <a:t>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Vcc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 Load(L1)</a:t>
              </a:r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latch</a:t>
              </a:r>
            </a:p>
          </p:txBody>
        </p:sp>
        <p:sp>
          <p:nvSpPr>
            <p:cNvPr id="44075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pin</a:t>
              </a:r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Write to latch</a:t>
              </a: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Internal CPU bus</a:t>
              </a:r>
            </a:p>
          </p:txBody>
        </p:sp>
        <p:sp>
          <p:nvSpPr>
            <p:cNvPr id="44078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M1</a:t>
              </a:r>
            </a:p>
          </p:txBody>
        </p:sp>
        <p:sp>
          <p:nvSpPr>
            <p:cNvPr id="44079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pin</a:t>
              </a:r>
            </a:p>
          </p:txBody>
        </p:sp>
        <p:sp>
          <p:nvSpPr>
            <p:cNvPr id="44080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</a:t>
              </a:r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44" y="3216"/>
              <a:ext cx="120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800" dirty="0" smtClean="0">
                  <a:cs typeface="Arial" charset="0"/>
                </a:rPr>
                <a:t>TB1 :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 dirty="0" smtClean="0">
                  <a:cs typeface="Arial" charset="0"/>
                </a:rPr>
                <a:t>T</a:t>
              </a:r>
              <a:r>
                <a:rPr kumimoji="1" lang="en-US" altLang="zh-TW" sz="1800" dirty="0" smtClean="0">
                  <a:cs typeface="Arial" charset="0"/>
                </a:rPr>
                <a:t>ri-state </a:t>
              </a:r>
              <a:r>
                <a:rPr kumimoji="1" lang="en-US" altLang="zh-TW" sz="1800" b="1" dirty="0" smtClean="0">
                  <a:cs typeface="Arial" charset="0"/>
                </a:rPr>
                <a:t>B</a:t>
              </a:r>
              <a:r>
                <a:rPr kumimoji="1" lang="en-US" altLang="zh-TW" sz="1800" dirty="0" smtClean="0">
                  <a:cs typeface="Arial" charset="0"/>
                </a:rPr>
                <a:t>uffer</a:t>
              </a:r>
              <a:endParaRPr kumimoji="1" lang="en-US" altLang="zh-TW" sz="1800" dirty="0">
                <a:cs typeface="Arial" charset="0"/>
              </a:endParaRPr>
            </a:p>
          </p:txBody>
        </p:sp>
        <p:sp>
          <p:nvSpPr>
            <p:cNvPr id="44082" name="Text Box 50"/>
            <p:cNvSpPr txBox="1">
              <a:spLocks noChangeArrowheads="1"/>
            </p:cNvSpPr>
            <p:nvPr/>
          </p:nvSpPr>
          <p:spPr bwMode="auto">
            <a:xfrm>
              <a:off x="2496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TB2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62000" y="76200"/>
            <a:ext cx="8016938" cy="913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Each pin of I/O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Internally  connected to CPU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3300"/>
                </a:solidFill>
              </a:rPr>
              <a:t>D latch</a:t>
            </a:r>
            <a:r>
              <a:rPr lang="en-US" altLang="zh-TW" dirty="0" smtClean="0"/>
              <a:t> store the value of this pin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Write to latch</a:t>
            </a:r>
            <a:r>
              <a:rPr lang="zh-TW" altLang="en-US" dirty="0" smtClean="0"/>
              <a:t>＝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write data into the D latch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2 </a:t>
            </a:r>
            <a:r>
              <a:rPr lang="en-US" altLang="zh-TW" b="1" dirty="0" smtClean="0">
                <a:solidFill>
                  <a:srgbClr val="7030A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ri-state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7030A0"/>
                </a:solidFill>
              </a:rPr>
              <a:t>B</a:t>
            </a:r>
            <a:r>
              <a:rPr lang="en-US" altLang="zh-TW" dirty="0" smtClean="0"/>
              <a:t>uffer</a:t>
            </a:r>
            <a:r>
              <a:rPr lang="zh-TW" altLang="en-US" dirty="0" smtClean="0"/>
              <a:t>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TB1: controlled by “Read pin”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Read pin</a:t>
            </a:r>
            <a:r>
              <a:rPr lang="zh-TW" altLang="en-US" sz="2400" dirty="0" smtClean="0"/>
              <a:t>＝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 read the data present at the pin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TB2: controlled by “Read latch”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Read latch</a:t>
            </a:r>
            <a:r>
              <a:rPr lang="zh-TW" altLang="en-US" sz="2400" dirty="0" smtClean="0"/>
              <a:t>＝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read value from internal latch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3300"/>
                </a:solidFill>
              </a:rPr>
              <a:t>transistor</a:t>
            </a:r>
            <a:r>
              <a:rPr lang="en-US" altLang="zh-TW" dirty="0" smtClean="0"/>
              <a:t> M1 gate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Gate=0: 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Gate=1: close</a:t>
            </a:r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086600" cy="6096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Hardware Structure of I/O Pin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8016938" cy="913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229600" cy="639762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Writing “1” to Output Pin </a:t>
            </a:r>
            <a:r>
              <a:rPr lang="en-US" altLang="zh-TW" sz="3600" b="1" dirty="0" smtClean="0">
                <a:solidFill>
                  <a:srgbClr val="7030A0"/>
                </a:solidFill>
                <a:latin typeface="Comic Sans MS" pitchFamily="66" charset="0"/>
              </a:rPr>
              <a:t>P1</a:t>
            </a:r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.X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4525" y="2197100"/>
            <a:ext cx="7924800" cy="3795713"/>
            <a:chOff x="528" y="1248"/>
            <a:chExt cx="4992" cy="2391"/>
          </a:xfrm>
        </p:grpSpPr>
        <p:sp>
          <p:nvSpPr>
            <p:cNvPr id="46095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D</a:t>
              </a:r>
              <a:r>
                <a:rPr kumimoji="1" lang="en-US" altLang="zh-TW" sz="1600" b="1">
                  <a:cs typeface="Arial" charset="0"/>
                </a:rPr>
                <a:t>  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Clk</a:t>
              </a:r>
              <a:r>
                <a:rPr kumimoji="1" lang="en-US" altLang="zh-TW" sz="1600" b="1">
                  <a:cs typeface="Arial" charset="0"/>
                </a:rPr>
                <a:t>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</p:txBody>
        </p:sp>
        <p:sp>
          <p:nvSpPr>
            <p:cNvPr id="46097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Vcc</a:t>
              </a:r>
            </a:p>
          </p:txBody>
        </p:sp>
        <p:sp>
          <p:nvSpPr>
            <p:cNvPr id="46116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 Load(L1)</a:t>
              </a:r>
            </a:p>
          </p:txBody>
        </p:sp>
        <p:sp>
          <p:nvSpPr>
            <p:cNvPr id="46117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latch</a:t>
              </a:r>
            </a:p>
          </p:txBody>
        </p:sp>
        <p:sp>
          <p:nvSpPr>
            <p:cNvPr id="46134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pin</a:t>
              </a:r>
            </a:p>
          </p:txBody>
        </p:sp>
        <p:sp>
          <p:nvSpPr>
            <p:cNvPr id="46135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Write to latch</a:t>
              </a:r>
            </a:p>
          </p:txBody>
        </p:sp>
        <p:sp>
          <p:nvSpPr>
            <p:cNvPr id="46136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Internal CPU bus</a:t>
              </a:r>
            </a:p>
          </p:txBody>
        </p:sp>
        <p:sp>
          <p:nvSpPr>
            <p:cNvPr id="46137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M1</a:t>
              </a:r>
            </a:p>
          </p:txBody>
        </p:sp>
        <p:sp>
          <p:nvSpPr>
            <p:cNvPr id="46138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pin</a:t>
              </a:r>
            </a:p>
          </p:txBody>
        </p:sp>
        <p:sp>
          <p:nvSpPr>
            <p:cNvPr id="46139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</a:t>
              </a:r>
            </a:p>
          </p:txBody>
        </p:sp>
      </p:grp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7197725" y="26543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2. output pin is Vcc</a:t>
            </a:r>
          </a:p>
        </p:txBody>
      </p:sp>
      <p:sp>
        <p:nvSpPr>
          <p:cNvPr id="607282" name="Text Box 50"/>
          <p:cNvSpPr txBox="1">
            <a:spLocks noChangeArrowheads="1"/>
          </p:cNvSpPr>
          <p:nvPr/>
        </p:nvSpPr>
        <p:spPr bwMode="auto">
          <a:xfrm>
            <a:off x="34925" y="30353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1. write a 1 to the pin</a:t>
            </a:r>
          </a:p>
        </p:txBody>
      </p:sp>
      <p:sp>
        <p:nvSpPr>
          <p:cNvPr id="607283" name="Line 51"/>
          <p:cNvSpPr>
            <a:spLocks noChangeShapeType="1"/>
          </p:cNvSpPr>
          <p:nvPr/>
        </p:nvSpPr>
        <p:spPr bwMode="auto">
          <a:xfrm>
            <a:off x="2168525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4302125" y="3263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07285" name="Text Box 53"/>
          <p:cNvSpPr txBox="1">
            <a:spLocks noChangeArrowheads="1"/>
          </p:cNvSpPr>
          <p:nvPr/>
        </p:nvSpPr>
        <p:spPr bwMode="auto">
          <a:xfrm>
            <a:off x="4378325" y="4025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7197725" y="39497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cs typeface="Arial" charset="0"/>
              </a:rPr>
              <a:t>output 1</a:t>
            </a:r>
          </a:p>
        </p:txBody>
      </p:sp>
      <p:sp>
        <p:nvSpPr>
          <p:cNvPr id="46090" name="Text Box 55"/>
          <p:cNvSpPr txBox="1">
            <a:spLocks noChangeArrowheads="1"/>
          </p:cNvSpPr>
          <p:nvPr/>
        </p:nvSpPr>
        <p:spPr bwMode="auto">
          <a:xfrm>
            <a:off x="3844925" y="53213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TB1</a:t>
            </a:r>
          </a:p>
        </p:txBody>
      </p:sp>
      <p:sp>
        <p:nvSpPr>
          <p:cNvPr id="46091" name="Text Box 56"/>
          <p:cNvSpPr txBox="1">
            <a:spLocks noChangeArrowheads="1"/>
          </p:cNvSpPr>
          <p:nvPr/>
        </p:nvSpPr>
        <p:spPr bwMode="auto">
          <a:xfrm>
            <a:off x="3768725" y="25019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TB2</a:t>
            </a:r>
          </a:p>
        </p:txBody>
      </p:sp>
      <p:sp>
        <p:nvSpPr>
          <p:cNvPr id="607289" name="Line 57"/>
          <p:cNvSpPr>
            <a:spLocks noChangeShapeType="1"/>
          </p:cNvSpPr>
          <p:nvPr/>
        </p:nvSpPr>
        <p:spPr bwMode="auto">
          <a:xfrm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7290" name="Line 58"/>
          <p:cNvSpPr>
            <a:spLocks noChangeShapeType="1"/>
          </p:cNvSpPr>
          <p:nvPr/>
        </p:nvSpPr>
        <p:spPr bwMode="auto">
          <a:xfrm flipH="1"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7291" name="Freeform 59"/>
          <p:cNvSpPr>
            <a:spLocks/>
          </p:cNvSpPr>
          <p:nvPr/>
        </p:nvSpPr>
        <p:spPr bwMode="auto">
          <a:xfrm rot="10800000">
            <a:off x="6130925" y="3263900"/>
            <a:ext cx="1295400" cy="304800"/>
          </a:xfrm>
          <a:custGeom>
            <a:avLst/>
            <a:gdLst>
              <a:gd name="T0" fmla="*/ 2147483647 w 248"/>
              <a:gd name="T1" fmla="*/ 135033496 h 688"/>
              <a:gd name="T2" fmla="*/ 2147483647 w 248"/>
              <a:gd name="T3" fmla="*/ 21982370 h 688"/>
              <a:gd name="T4" fmla="*/ 2147483647 w 248"/>
              <a:gd name="T5" fmla="*/ 3140149 h 688"/>
              <a:gd name="T6" fmla="*/ 0 w 248"/>
              <a:gd name="T7" fmla="*/ 3140149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6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81" grpId="0" autoUpdateAnimBg="0"/>
      <p:bldP spid="607282" grpId="0" autoUpdateAnimBg="0"/>
      <p:bldP spid="607283" grpId="0" animBg="1"/>
      <p:bldP spid="607284" grpId="0" autoUpdateAnimBg="0"/>
      <p:bldP spid="607285" grpId="0" autoUpdateAnimBg="0"/>
      <p:bldP spid="607286" grpId="0" autoUpdateAnimBg="0"/>
      <p:bldP spid="607289" grpId="0" animBg="1"/>
      <p:bldP spid="607290" grpId="0" animBg="1"/>
      <p:bldP spid="60729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1141</Words>
  <Application>Microsoft Office PowerPoint</Application>
  <PresentationFormat>On-screen Show (4:3)</PresentationFormat>
  <Paragraphs>403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Photo Editor Photo</vt:lpstr>
      <vt:lpstr>Equation</vt:lpstr>
      <vt:lpstr>UNIT - 5  </vt:lpstr>
      <vt:lpstr> Topics to be covered</vt:lpstr>
      <vt:lpstr>8051  Foot Print</vt:lpstr>
      <vt:lpstr>5.1. Parallel Ports in 8051</vt:lpstr>
      <vt:lpstr>Port 3 Alternate Functions</vt:lpstr>
      <vt:lpstr>Slide 6</vt:lpstr>
      <vt:lpstr>Hardware Structure of  Port 1 I/O Pin</vt:lpstr>
      <vt:lpstr>Hardware Structure of I/O Pin</vt:lpstr>
      <vt:lpstr>Writing “1” to Output Pin P1.X</vt:lpstr>
      <vt:lpstr>Writing “0” to Output Pin P1.X</vt:lpstr>
      <vt:lpstr>Reading “High” at Input Pin</vt:lpstr>
      <vt:lpstr>Reading “Low” at Input Pin</vt:lpstr>
      <vt:lpstr>Port 0 Configuration</vt:lpstr>
      <vt:lpstr>Port 0 with external Pull-Up Resistors</vt:lpstr>
      <vt:lpstr>8051 Port 3 Bit Latches and I/O Buffers</vt:lpstr>
      <vt:lpstr>Address Multiplexing for External Memory</vt:lpstr>
      <vt:lpstr>Address Multiplexing  for External Memory</vt:lpstr>
      <vt:lpstr>Slide 18</vt:lpstr>
      <vt:lpstr>Accessing External  Data Memory </vt:lpstr>
      <vt:lpstr>Slide 20</vt:lpstr>
      <vt:lpstr>Slide 21</vt:lpstr>
      <vt:lpstr>External code memory</vt:lpstr>
      <vt:lpstr>External data memory</vt:lpstr>
      <vt:lpstr>Overlapping External Code  and Data Spaces </vt:lpstr>
      <vt:lpstr>Overlapping External Code  and Data Spaces</vt:lpstr>
      <vt:lpstr>Overlapping External Code  and Data Spaces </vt:lpstr>
      <vt:lpstr>Slide 27</vt:lpstr>
      <vt:lpstr>Slide 28</vt:lpstr>
      <vt:lpstr>5.2 External Memory interfacing with 8051 cont’d…    </vt:lpstr>
      <vt:lpstr>8051 Connection to External Data ROM </vt:lpstr>
      <vt:lpstr>5.2 External Memory interfacing with 8051 cont’d…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- 5  </dc:title>
  <dc:creator>MKC-Administrator</dc:creator>
  <cp:lastModifiedBy>ADMIN</cp:lastModifiedBy>
  <cp:revision>8</cp:revision>
  <dcterms:created xsi:type="dcterms:W3CDTF">2006-08-16T00:00:00Z</dcterms:created>
  <dcterms:modified xsi:type="dcterms:W3CDTF">2016-10-19T14:08:15Z</dcterms:modified>
</cp:coreProperties>
</file>