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93670" y="2438400"/>
            <a:ext cx="363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8051- Interrupts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8051- Interrupts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486400"/>
          </a:xfrm>
        </p:spPr>
        <p:txBody>
          <a:bodyPr>
            <a:normAutofit fontScale="92500" lnSpcReduction="20000"/>
          </a:bodyPr>
          <a:lstStyle/>
          <a:p>
            <a:r>
              <a:rPr lang="en-IN" sz="2200" dirty="0" smtClean="0"/>
              <a:t> An interrupt is an external or internal event that interrupts the </a:t>
            </a:r>
            <a:r>
              <a:rPr lang="el-GR" sz="2200" b="1" dirty="0" smtClean="0"/>
              <a:t>μ</a:t>
            </a:r>
            <a:r>
              <a:rPr lang="en-US" sz="2200" b="1" dirty="0" smtClean="0"/>
              <a:t>c</a:t>
            </a:r>
            <a:r>
              <a:rPr lang="en-IN" sz="2200" b="1" dirty="0" smtClean="0"/>
              <a:t> </a:t>
            </a:r>
            <a:r>
              <a:rPr lang="en-IN" sz="2200" dirty="0" smtClean="0"/>
              <a:t>to inform it that a device needs its service.</a:t>
            </a:r>
            <a:endParaRPr lang="en-US" sz="2200" dirty="0" smtClean="0"/>
          </a:p>
          <a:p>
            <a:r>
              <a:rPr lang="en-IN" sz="2200" dirty="0" smtClean="0"/>
              <a:t>A single microcontroller can serve several devices by </a:t>
            </a:r>
            <a:r>
              <a:rPr lang="en-IN" sz="2200" b="1" dirty="0" smtClean="0"/>
              <a:t>two</a:t>
            </a:r>
            <a:r>
              <a:rPr lang="en-IN" sz="2200" dirty="0" smtClean="0"/>
              <a:t> ways </a:t>
            </a:r>
            <a:endParaRPr lang="en-US" sz="2200" dirty="0" smtClean="0"/>
          </a:p>
          <a:p>
            <a:pPr>
              <a:buNone/>
            </a:pPr>
            <a:r>
              <a:rPr lang="en-IN" sz="2200" dirty="0" smtClean="0"/>
              <a:t>		</a:t>
            </a:r>
            <a:r>
              <a:rPr lang="en-IN" sz="2200" b="1" dirty="0" smtClean="0"/>
              <a:t>1. Interrupts		2. Polling</a:t>
            </a:r>
          </a:p>
          <a:p>
            <a:pPr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1. Interrupt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0"/>
            <a:r>
              <a:rPr lang="en-US" sz="2200" dirty="0" smtClean="0"/>
              <a:t>Whenever any device needs its service, the device notifies the microcontroller by sending it an interrupt signal </a:t>
            </a:r>
          </a:p>
          <a:p>
            <a:pPr lvl="0"/>
            <a:r>
              <a:rPr lang="en-US" sz="2200" dirty="0" smtClean="0"/>
              <a:t>Upon receiving an interrupt signal, the microcontroller interrupts whatever it is doing and serves the </a:t>
            </a:r>
            <a:r>
              <a:rPr lang="en-US" sz="2200" dirty="0" smtClean="0"/>
              <a:t>device</a:t>
            </a:r>
          </a:p>
          <a:p>
            <a:r>
              <a:rPr lang="en-US" sz="2400" dirty="0" smtClean="0"/>
              <a:t>The program which is associated with the interrupt is called the </a:t>
            </a:r>
            <a:r>
              <a:rPr lang="en-US" sz="2400" b="1" dirty="0" smtClean="0">
                <a:solidFill>
                  <a:srgbClr val="7030A0"/>
                </a:solidFill>
              </a:rPr>
              <a:t>interrupt service routine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ISR</a:t>
            </a:r>
            <a:r>
              <a:rPr lang="en-US" sz="2400" dirty="0" smtClean="0"/>
              <a:t>) or interrupt handler</a:t>
            </a:r>
          </a:p>
          <a:p>
            <a:pPr lvl="0"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2. Polling</a:t>
            </a:r>
          </a:p>
          <a:p>
            <a:pPr lvl="0"/>
            <a:r>
              <a:rPr lang="en-US" sz="2200" dirty="0" smtClean="0"/>
              <a:t>The microcontroller continuously monitors the status of a given device </a:t>
            </a:r>
          </a:p>
          <a:p>
            <a:pPr lvl="0"/>
            <a:r>
              <a:rPr lang="en-US" sz="2200" dirty="0" smtClean="0"/>
              <a:t>When the conditions met, it performs the service</a:t>
            </a:r>
          </a:p>
          <a:p>
            <a:pPr lvl="0"/>
            <a:r>
              <a:rPr lang="en-IN" sz="2200" b="1" dirty="0" smtClean="0"/>
              <a:t>It is not efficient</a:t>
            </a:r>
            <a:r>
              <a:rPr lang="en-IN" sz="2200" dirty="0" smtClean="0"/>
              <a:t>, since it wastes much of the </a:t>
            </a:r>
            <a:r>
              <a:rPr lang="el-GR" sz="2200" b="1" dirty="0" smtClean="0"/>
              <a:t>μ</a:t>
            </a:r>
            <a:r>
              <a:rPr lang="en-US" sz="2200" b="1" dirty="0" smtClean="0"/>
              <a:t>c</a:t>
            </a:r>
            <a:r>
              <a:rPr lang="en-IN" sz="2200" dirty="0" smtClean="0"/>
              <a:t>’s time by polling devices that do not need service</a:t>
            </a:r>
            <a:endParaRPr lang="en-US" sz="2200" dirty="0" smtClean="0"/>
          </a:p>
          <a:p>
            <a:pPr>
              <a:buNone/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100" dirty="0" smtClean="0"/>
              <a:t>It </a:t>
            </a:r>
            <a:r>
              <a:rPr lang="en-IN" sz="2100" dirty="0" smtClean="0"/>
              <a:t>finishes the instruction it is executing and saves the address of the next instruction (PC) on the stack</a:t>
            </a:r>
            <a:r>
              <a:rPr lang="en-IN" sz="2100" dirty="0" smtClean="0"/>
              <a:t>.</a:t>
            </a:r>
          </a:p>
          <a:p>
            <a:pPr marL="457200" indent="-457200">
              <a:buAutoNum type="arabicPeriod"/>
            </a:pPr>
            <a:endParaRPr lang="en-US" sz="2100" dirty="0" smtClean="0"/>
          </a:p>
          <a:p>
            <a:pPr>
              <a:buNone/>
            </a:pPr>
            <a:r>
              <a:rPr lang="en-IN" sz="2100" dirty="0" smtClean="0"/>
              <a:t>2. It also saves the current status of all the interrupts internally </a:t>
            </a:r>
            <a:r>
              <a:rPr lang="en-IN" sz="2100" dirty="0" smtClean="0"/>
              <a:t> </a:t>
            </a:r>
          </a:p>
          <a:p>
            <a:pPr>
              <a:buNone/>
            </a:pPr>
            <a:endParaRPr lang="en-IN" sz="2100" dirty="0" smtClean="0"/>
          </a:p>
          <a:p>
            <a:pPr>
              <a:buNone/>
            </a:pPr>
            <a:r>
              <a:rPr lang="en-IN" sz="2100" dirty="0" smtClean="0"/>
              <a:t>3. </a:t>
            </a:r>
            <a:r>
              <a:rPr lang="en-IN" sz="2100" dirty="0" smtClean="0"/>
              <a:t>The microcontroller </a:t>
            </a:r>
            <a:r>
              <a:rPr lang="en-IN" sz="2100" b="1" dirty="0" smtClean="0"/>
              <a:t>gets the address of </a:t>
            </a:r>
            <a:r>
              <a:rPr lang="en-IN" sz="2100" dirty="0" smtClean="0"/>
              <a:t>the </a:t>
            </a:r>
            <a:r>
              <a:rPr lang="en-IN" sz="2100" b="1" dirty="0" smtClean="0">
                <a:solidFill>
                  <a:srgbClr val="FF0000"/>
                </a:solidFill>
              </a:rPr>
              <a:t>ISR</a:t>
            </a:r>
            <a:r>
              <a:rPr lang="en-IN" sz="2100" dirty="0" smtClean="0"/>
              <a:t> </a:t>
            </a:r>
            <a:r>
              <a:rPr lang="en-IN" sz="2100" b="1" dirty="0" smtClean="0"/>
              <a:t>from</a:t>
            </a:r>
            <a:r>
              <a:rPr lang="en-IN" sz="2100" dirty="0" smtClean="0"/>
              <a:t> the </a:t>
            </a:r>
            <a:r>
              <a:rPr lang="en-IN" sz="2100" b="1" dirty="0" smtClean="0"/>
              <a:t>interrupt vector table</a:t>
            </a:r>
            <a:r>
              <a:rPr lang="en-IN" sz="2100" dirty="0" smtClean="0"/>
              <a:t> and </a:t>
            </a:r>
            <a:r>
              <a:rPr lang="en-IN" sz="2100" b="1" dirty="0" smtClean="0">
                <a:solidFill>
                  <a:srgbClr val="FF0000"/>
                </a:solidFill>
              </a:rPr>
              <a:t>jumps to it</a:t>
            </a:r>
            <a:r>
              <a:rPr lang="en-IN" sz="2100" dirty="0" smtClean="0"/>
              <a:t>. It starts to execute the interrupt service subroutine until it reaches the last instruction of the subroutine which is RETI (return from interrupt</a:t>
            </a:r>
            <a:r>
              <a:rPr lang="en-IN" sz="2100" dirty="0" smtClean="0"/>
              <a:t>).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IN" sz="2100" dirty="0" smtClean="0"/>
              <a:t>4. </a:t>
            </a:r>
            <a:r>
              <a:rPr lang="en-IN" sz="2100" dirty="0" smtClean="0"/>
              <a:t>Upon executing the RETI instruction, the microcontroller returns to the place where it was interrupted. First, it gets the program counter (</a:t>
            </a:r>
            <a:r>
              <a:rPr lang="en-IN" sz="2100" b="1" dirty="0" smtClean="0"/>
              <a:t>PC</a:t>
            </a:r>
            <a:r>
              <a:rPr lang="en-IN" sz="2100" dirty="0" smtClean="0"/>
              <a:t>) address from the stack </a:t>
            </a:r>
            <a:r>
              <a:rPr lang="en-IN" sz="2100" dirty="0" smtClean="0"/>
              <a:t> &amp; then </a:t>
            </a:r>
            <a:r>
              <a:rPr lang="en-IN" sz="2100" dirty="0" smtClean="0"/>
              <a:t>it starts to </a:t>
            </a:r>
            <a:r>
              <a:rPr lang="en-IN" sz="2100" b="1" dirty="0" smtClean="0"/>
              <a:t>execute</a:t>
            </a:r>
            <a:r>
              <a:rPr lang="en-IN" sz="2100" dirty="0" smtClean="0"/>
              <a:t> from that address</a:t>
            </a:r>
            <a:r>
              <a:rPr lang="en-IN" sz="2100" dirty="0" smtClean="0"/>
              <a:t>.</a:t>
            </a:r>
            <a:endParaRPr lang="en-US" sz="21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54864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8051- Interrupts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40" y="762000"/>
            <a:ext cx="796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Sequence </a:t>
            </a:r>
            <a:r>
              <a:rPr lang="en-US" sz="2400" b="1" dirty="0" smtClean="0">
                <a:solidFill>
                  <a:srgbClr val="FF0000"/>
                </a:solidFill>
              </a:rPr>
              <a:t>of steps involved in how 8051 services an </a:t>
            </a:r>
            <a:r>
              <a:rPr lang="en-US" sz="2400" b="1" dirty="0" smtClean="0">
                <a:solidFill>
                  <a:srgbClr val="FF0000"/>
                </a:solidFill>
              </a:rPr>
              <a:t>interrupt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8051 has 6 Interrupts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RESET : </a:t>
            </a:r>
            <a:r>
              <a:rPr lang="en-US" sz="2200" b="1" dirty="0" smtClean="0"/>
              <a:t>power up </a:t>
            </a:r>
            <a:r>
              <a:rPr lang="en-US" sz="2200" dirty="0" smtClean="0"/>
              <a:t>reset : Non Maskable</a:t>
            </a:r>
          </a:p>
          <a:p>
            <a:pPr lvl="1"/>
            <a:r>
              <a:rPr lang="en-US" sz="2200" dirty="0" smtClean="0"/>
              <a:t>External Interrupts : 2  </a:t>
            </a:r>
            <a:r>
              <a:rPr lang="en-US" sz="2200" dirty="0" smtClean="0">
                <a:sym typeface="Wingdings" pitchFamily="2" charset="2"/>
              </a:rPr>
              <a:t> INT 0, INT 1</a:t>
            </a:r>
          </a:p>
          <a:p>
            <a:pPr lvl="1"/>
            <a:r>
              <a:rPr lang="en-US" sz="2200" dirty="0" smtClean="0">
                <a:sym typeface="Wingdings" pitchFamily="2" charset="2"/>
              </a:rPr>
              <a:t>Internal </a:t>
            </a:r>
            <a:r>
              <a:rPr lang="en-US" sz="2200" dirty="0" smtClean="0"/>
              <a:t>Interrupts : 3  </a:t>
            </a:r>
            <a:r>
              <a:rPr lang="en-US" sz="2200" dirty="0" smtClean="0">
                <a:sym typeface="Wingdings" pitchFamily="2" charset="2"/>
              </a:rPr>
              <a:t> Timer: TF 0, TF1;  Serial COM ( RI or TI)</a:t>
            </a:r>
          </a:p>
          <a:p>
            <a:pPr lvl="1">
              <a:buNone/>
            </a:pPr>
            <a:r>
              <a:rPr lang="en-US" sz="2200" dirty="0" smtClean="0">
                <a:sym typeface="Wingdings" pitchFamily="2" charset="2"/>
              </a:rPr>
              <a:t>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8051- Interrupts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6096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8051 has two interrupt related registers;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600" b="1" dirty="0" smtClean="0"/>
              <a:t>1. Interrupt Enable Register </a:t>
            </a:r>
            <a:r>
              <a:rPr lang="en-US" sz="2600" b="1" dirty="0" smtClean="0"/>
              <a:t>:</a:t>
            </a:r>
            <a:r>
              <a:rPr lang="en-US" sz="2400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IE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	</a:t>
            </a:r>
            <a:r>
              <a:rPr lang="en-US" sz="2600" b="1" dirty="0" smtClean="0"/>
              <a:t>2. Interrupt Priority Register :</a:t>
            </a:r>
            <a:r>
              <a:rPr lang="en-US" sz="2400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IP</a:t>
            </a:r>
            <a:r>
              <a:rPr lang="en-US" b="1" dirty="0" smtClean="0"/>
              <a:t> </a:t>
            </a:r>
            <a:r>
              <a:rPr lang="en-US" sz="2400" b="1" dirty="0" smtClean="0"/>
              <a:t>  (</a:t>
            </a:r>
            <a:r>
              <a:rPr lang="en-US" sz="2400" b="1" dirty="0" smtClean="0">
                <a:solidFill>
                  <a:srgbClr val="7030A0"/>
                </a:solidFill>
              </a:rPr>
              <a:t>Bit Addressable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8051- Interrupts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t="10770"/>
          <a:stretch>
            <a:fillRect/>
          </a:stretch>
        </p:blipFill>
        <p:spPr bwMode="auto">
          <a:xfrm>
            <a:off x="914400" y="14478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838200"/>
            <a:ext cx="4805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1. Interrupt Enable Register : </a:t>
            </a:r>
            <a:r>
              <a:rPr lang="en-US" sz="2800" b="1" dirty="0" smtClean="0">
                <a:solidFill>
                  <a:srgbClr val="00B050"/>
                </a:solidFill>
              </a:rPr>
              <a:t>IE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8051- Interrupts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172200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Example :  </a:t>
            </a:r>
            <a:r>
              <a:rPr lang="en-IN" sz="2000" dirty="0" smtClean="0">
                <a:solidFill>
                  <a:srgbClr val="FF0000"/>
                </a:solidFill>
              </a:rPr>
              <a:t>Show the instructions to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 (a) enable the serial interrupt, timer 0 interrupt, and external hardware interrupt 1 (EX1),and 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(b) disable (mask) the timer 0 interrupt, then 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(c) show how to disable all the interrupts with a single instruction.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C00000"/>
                </a:solidFill>
              </a:rPr>
              <a:t>Solution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(</a:t>
            </a:r>
            <a:r>
              <a:rPr lang="en-IN" sz="2000" dirty="0" smtClean="0"/>
              <a:t>a)  </a:t>
            </a:r>
            <a:r>
              <a:rPr lang="en-IN" sz="2000" b="1" dirty="0" smtClean="0">
                <a:solidFill>
                  <a:srgbClr val="7030A0"/>
                </a:solidFill>
              </a:rPr>
              <a:t>MOV   IE, #10010110B </a:t>
            </a:r>
            <a:r>
              <a:rPr lang="en-IN" sz="2000" dirty="0" smtClean="0"/>
              <a:t>	;enable serial, ;timer 0, EX1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/>
              <a:t>Another way to perform the same manipulation is</a:t>
            </a:r>
            <a:endParaRPr lang="en-US" sz="2000" b="1" dirty="0" smtClean="0"/>
          </a:p>
          <a:p>
            <a:pPr>
              <a:buNone/>
            </a:pPr>
            <a:r>
              <a:rPr lang="en-IN" sz="2000" dirty="0" smtClean="0"/>
              <a:t>	SETB  IE.7 				;EA=1, global enable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	SETB  IE.4				;enable serial interrupt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	SETB  IE.1 				;enable Timer 0 interrupt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	SETB  IE.2 				;enable EX1</a:t>
            </a:r>
            <a:endParaRPr lang="en-US" sz="2000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(</a:t>
            </a:r>
            <a:r>
              <a:rPr lang="en-IN" sz="2000" b="1" dirty="0" smtClean="0">
                <a:solidFill>
                  <a:srgbClr val="FF0000"/>
                </a:solidFill>
              </a:rPr>
              <a:t>b)  </a:t>
            </a:r>
            <a:r>
              <a:rPr lang="en-IN" sz="2000" b="1" dirty="0" smtClean="0">
                <a:solidFill>
                  <a:srgbClr val="FF0000"/>
                </a:solidFill>
              </a:rPr>
              <a:t>CLR  </a:t>
            </a:r>
            <a:r>
              <a:rPr lang="en-IN" sz="2000" b="1" dirty="0" smtClean="0">
                <a:solidFill>
                  <a:srgbClr val="FF0000"/>
                </a:solidFill>
              </a:rPr>
              <a:t>IE.1 			</a:t>
            </a:r>
            <a:r>
              <a:rPr lang="en-IN" sz="2000" b="1" dirty="0" smtClean="0">
                <a:solidFill>
                  <a:srgbClr val="FF0000"/>
                </a:solidFill>
              </a:rPr>
              <a:t>; mask </a:t>
            </a:r>
            <a:r>
              <a:rPr lang="en-IN" sz="2000" b="1" dirty="0" smtClean="0">
                <a:solidFill>
                  <a:srgbClr val="FF0000"/>
                </a:solidFill>
              </a:rPr>
              <a:t>(disable) timer 0 ;interrupt </a:t>
            </a:r>
            <a:r>
              <a:rPr lang="en-IN" sz="2000" b="1" dirty="0" smtClean="0">
                <a:solidFill>
                  <a:srgbClr val="FF0000"/>
                </a:solidFill>
              </a:rPr>
              <a:t>only</a:t>
            </a:r>
            <a:endParaRPr lang="en-IN" sz="2000" dirty="0" smtClean="0"/>
          </a:p>
          <a:p>
            <a:r>
              <a:rPr lang="en-IN" sz="2000" b="1" dirty="0" smtClean="0">
                <a:solidFill>
                  <a:srgbClr val="7030A0"/>
                </a:solidFill>
              </a:rPr>
              <a:t>(c) </a:t>
            </a:r>
            <a:r>
              <a:rPr lang="en-IN" sz="2000" b="1" dirty="0" smtClean="0">
                <a:solidFill>
                  <a:srgbClr val="7030A0"/>
                </a:solidFill>
              </a:rPr>
              <a:t>  CLR  IE.7 </a:t>
            </a:r>
            <a:r>
              <a:rPr lang="en-IN" sz="2000" b="1" dirty="0" smtClean="0">
                <a:solidFill>
                  <a:srgbClr val="7030A0"/>
                </a:solidFill>
              </a:rPr>
              <a:t>		</a:t>
            </a:r>
            <a:r>
              <a:rPr lang="en-IN" sz="2000" b="1" dirty="0" smtClean="0">
                <a:solidFill>
                  <a:srgbClr val="7030A0"/>
                </a:solidFill>
              </a:rPr>
              <a:t>                ; disable </a:t>
            </a:r>
            <a:r>
              <a:rPr lang="en-IN" sz="2000" b="1" dirty="0" smtClean="0">
                <a:solidFill>
                  <a:srgbClr val="7030A0"/>
                </a:solidFill>
              </a:rPr>
              <a:t>all interrupts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229600" cy="533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8051- Interrupts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2514600"/>
          <a:ext cx="5791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EA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ET1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EX1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ET0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EX0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</a:rPr>
                        <a:t>IE.7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</a:rPr>
                        <a:t>IE.6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</a:rPr>
                        <a:t>IE.5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</a:rPr>
                        <a:t>IE.4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</a:rPr>
                        <a:t>IE.3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</a:rPr>
                        <a:t>IE.2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</a:rPr>
                        <a:t>IE.1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rgbClr val="C00000"/>
                          </a:solidFill>
                        </a:rPr>
                        <a:t>IE.0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467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427038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8051- Interrupts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1524000"/>
            <a:ext cx="1697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By default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 r="4040"/>
          <a:stretch>
            <a:fillRect/>
          </a:stretch>
        </p:blipFill>
        <p:spPr bwMode="auto">
          <a:xfrm>
            <a:off x="762000" y="990600"/>
            <a:ext cx="784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8051- Interrupts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272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8051- Interrupts</vt:lpstr>
      <vt:lpstr>8051- Interrupts</vt:lpstr>
      <vt:lpstr>8051- Interrupts</vt:lpstr>
      <vt:lpstr>8051- Interrupts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ADMIN</cp:lastModifiedBy>
  <cp:revision>3</cp:revision>
  <dcterms:created xsi:type="dcterms:W3CDTF">2006-08-16T00:00:00Z</dcterms:created>
  <dcterms:modified xsi:type="dcterms:W3CDTF">2016-10-21T03:15:55Z</dcterms:modified>
</cp:coreProperties>
</file>