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9" r:id="rId17"/>
    <p:sldId id="275" r:id="rId18"/>
    <p:sldId id="280" r:id="rId19"/>
    <p:sldId id="281" r:id="rId20"/>
    <p:sldId id="282" r:id="rId21"/>
    <p:sldId id="283" r:id="rId22"/>
    <p:sldId id="284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BAA1E-807C-4B73-9DFF-CEC9AFD8BE03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2895600"/>
            <a:ext cx="4013200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8051 - SERIAL PORT</a:t>
            </a:r>
          </a:p>
        </p:txBody>
      </p:sp>
      <p:sp>
        <p:nvSpPr>
          <p:cNvPr id="307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FB18B1F-CA25-423F-8E43-55D6438979A6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Vignan's</a:t>
            </a:r>
            <a:r>
              <a:rPr lang="en-US" dirty="0" smtClean="0"/>
              <a:t>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0" y="838200"/>
            <a:ext cx="8763000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  XTAL = 11.0592 MHz,    machine cycle freq is 921.6 kHz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  8051's UART divides the machine cycle </a:t>
            </a:r>
            <a:r>
              <a:rPr lang="en-US" sz="2000" b="1" dirty="0" smtClean="0">
                <a:solidFill>
                  <a:srgbClr val="FF0000"/>
                </a:solidFill>
              </a:rPr>
              <a:t>freq by 32 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</a:rPr>
              <a:t> once more before     it is used by Timer 1;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to set the baud rate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  921.6 kHz divided by 32 gives 28,800 Hz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    Timer 1 must be programmed in mode 2,  that is 8-bit, auto-reload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86000" y="4267200"/>
          <a:ext cx="4121150" cy="2149475"/>
        </p:xfrm>
        <a:graphic>
          <a:graphicData uri="http://schemas.openxmlformats.org/presentationml/2006/ole">
            <p:oleObj spid="_x0000_s2050" name="Equation" r:id="rId3" imgW="1447560" imgH="1206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BB289-9E30-453E-8FF9-7413BAB9534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b="1" dirty="0" smtClean="0"/>
              <a:t>Example</a:t>
            </a:r>
            <a:br>
              <a:rPr lang="en-US" sz="2200" b="1" dirty="0" smtClean="0"/>
            </a:br>
            <a:r>
              <a:rPr lang="en-US" sz="2200" b="0" dirty="0" smtClean="0"/>
              <a:t> </a:t>
            </a:r>
            <a:br>
              <a:rPr lang="en-US" sz="2200" b="0" dirty="0" smtClean="0"/>
            </a:br>
            <a:r>
              <a:rPr lang="en-US" sz="2200" b="0" dirty="0" smtClean="0"/>
              <a:t>With XTAL = 11.0592 MHz, find the TH1 value needed to have the following baud rates.	(a) 9600	(b) 2400	(c) 1200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b="1" dirty="0" smtClean="0"/>
              <a:t>machine cycle frequency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= 11.0592 MHz / 12 = 921.6 kHz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b="1" dirty="0" smtClean="0"/>
              <a:t>Timer 1 frequency provided by 8051 UART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= 921.6 kHz / 32 = 28,800 Hz 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(a) 28,800 / 3 = 9600		where -3	= FD (hex)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(b) 28,800 / 12 = 2400	where -12	= F4 (hex)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(c) 28,800 / 24 = 1200		where -24	= E8 (hex)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72378F4-7B46-47CC-AEE5-629F3A14C40B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01611-508C-4A16-A44D-994B08EC96C2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8051 SERIAL PORT</a:t>
            </a:r>
          </a:p>
        </p:txBody>
      </p:sp>
      <p:pic>
        <p:nvPicPr>
          <p:cNvPr id="30724" name="Picture 4" descr="tab10_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438400"/>
            <a:ext cx="7693025" cy="2216150"/>
          </a:xfr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42990" y="5181600"/>
            <a:ext cx="5796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Table </a:t>
            </a:r>
            <a:r>
              <a:rPr lang="en-US" b="1" dirty="0" smtClean="0"/>
              <a:t>   </a:t>
            </a:r>
            <a:r>
              <a:rPr lang="en-US" dirty="0"/>
              <a:t>Timer 1 </a:t>
            </a:r>
            <a:r>
              <a:rPr lang="en-US" dirty="0" smtClean="0"/>
              <a:t>: TH1 </a:t>
            </a:r>
            <a:r>
              <a:rPr lang="en-US" dirty="0"/>
              <a:t>Register Values for Various Baud Rates</a:t>
            </a:r>
          </a:p>
        </p:txBody>
      </p:sp>
      <p:sp>
        <p:nvSpPr>
          <p:cNvPr id="3072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3E99E5-8530-4175-8E8A-8511D7403D23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979" y="1600200"/>
            <a:ext cx="60940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SBUF:    </a:t>
            </a:r>
            <a:r>
              <a:rPr lang="en-US" sz="3200" b="1" dirty="0" smtClean="0">
                <a:solidFill>
                  <a:srgbClr val="FF0000"/>
                </a:solidFill>
              </a:rPr>
              <a:t>8051 SERIAL 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/>
          <a:p>
            <a:fld id="{7FDA81FB-B235-4D7A-B2D6-AD1C0AD18B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SCON :  </a:t>
            </a:r>
            <a:r>
              <a:rPr lang="en-US" sz="3200" b="1" dirty="0" smtClean="0">
                <a:solidFill>
                  <a:srgbClr val="FF0000"/>
                </a:solidFill>
              </a:rPr>
              <a:t>8051 SERIAL PORT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SCON (serial control) register</a:t>
            </a:r>
          </a:p>
          <a:p>
            <a:pPr lvl="1" eaLnBrk="1" hangingPunct="1"/>
            <a:r>
              <a:rPr lang="en-US" b="1" dirty="0" smtClean="0"/>
              <a:t>to program the start bit, stop bit, and data bits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4821" name="Picture 4" descr="fig10_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60483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524000" y="5715000"/>
            <a:ext cx="49530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SCON </a:t>
            </a:r>
            <a:r>
              <a:rPr lang="en-US" dirty="0"/>
              <a:t>Serial Port Control Register (Bit-Addressable)</a:t>
            </a:r>
          </a:p>
        </p:txBody>
      </p:sp>
      <p:sp>
        <p:nvSpPr>
          <p:cNvPr id="34823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81000" y="6492875"/>
            <a:ext cx="2133600" cy="365125"/>
          </a:xfrm>
          <a:noFill/>
        </p:spPr>
        <p:txBody>
          <a:bodyPr/>
          <a:lstStyle/>
          <a:p>
            <a:fld id="{CBF088C4-4905-4940-BA9F-9892D440E6CC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482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 -Modes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3265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6E846-E1AE-476B-92E5-08F0165C129E}" type="slidenum">
              <a:rPr lang="en-US"/>
              <a:pPr/>
              <a:t>17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SM0 and SM1 determine the mode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only mode 1 is important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when mode 1 is chosen, the data framing is 8 bits, 1 stop bit, and 1 start bit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compatible with the COM port of PCs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mode 1 allows the baud rate to be variable and is set by Timer 1 of the 8051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for each character a total of 10 bits are transferred, where the first bit is the start bit, followed by 8 bits of data, and finally 1 stop bit.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CB52CE-C835-4355-BD50-CC6EE7AA3522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sp>
        <p:nvSpPr>
          <p:cNvPr id="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SCON :  </a:t>
            </a:r>
            <a:r>
              <a:rPr lang="en-US" sz="3200" b="1" dirty="0" smtClean="0">
                <a:solidFill>
                  <a:srgbClr val="FF0000"/>
                </a:solidFill>
              </a:rPr>
              <a:t>8051 SERIAL 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Baud Rates in serial port in various modes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696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/>
              <a:t>Mode </a:t>
            </a:r>
            <a:r>
              <a:rPr lang="en-IN" sz="2200" dirty="0" smtClean="0"/>
              <a:t>0, selected by writing 0s into bits SM1 and SM0 of </a:t>
            </a:r>
            <a:r>
              <a:rPr lang="en-IN" sz="2200" dirty="0" smtClean="0"/>
              <a:t>SCON,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puts </a:t>
            </a:r>
            <a:r>
              <a:rPr lang="en-IN" sz="2200" dirty="0" smtClean="0"/>
              <a:t>the serial port into 8-bit shift register mode</a:t>
            </a:r>
            <a:r>
              <a:rPr lang="en-IN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 </a:t>
            </a:r>
            <a:r>
              <a:rPr lang="en-IN" sz="2200" dirty="0" smtClean="0"/>
              <a:t>Serial data enter and exit through RXD, and 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TXD </a:t>
            </a:r>
            <a:r>
              <a:rPr lang="en-IN" sz="2200" dirty="0" smtClean="0"/>
              <a:t>outputs the shift clock. 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Eight </a:t>
            </a:r>
            <a:r>
              <a:rPr lang="en-IN" sz="2200" dirty="0" smtClean="0"/>
              <a:t>bits are transmitted or received with the  </a:t>
            </a:r>
            <a:r>
              <a:rPr lang="en-IN" sz="2200" dirty="0" smtClean="0"/>
              <a:t>LSB </a:t>
            </a:r>
            <a:r>
              <a:rPr lang="en-IN" sz="2200" dirty="0" smtClean="0"/>
              <a:t>first.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The baud rate is fixed at </a:t>
            </a:r>
            <a:r>
              <a:rPr lang="en-IN" sz="2200" b="1" dirty="0" smtClean="0"/>
              <a:t>1/12th the on-chip oscillator </a:t>
            </a:r>
            <a:r>
              <a:rPr lang="en-IN" sz="2200" b="1" dirty="0" smtClean="0"/>
              <a:t>frequency.</a:t>
            </a:r>
          </a:p>
          <a:p>
            <a:pPr>
              <a:lnSpc>
                <a:spcPct val="150000"/>
              </a:lnSpc>
            </a:pPr>
            <a:endParaRPr lang="en-IN" sz="2200" dirty="0" smtClean="0"/>
          </a:p>
          <a:p>
            <a:pPr>
              <a:lnSpc>
                <a:spcPct val="150000"/>
              </a:lnSpc>
            </a:pP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 smtClean="0"/>
              <a:t>terms "RXD" and "TXD" are misleading in this mode. 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The </a:t>
            </a:r>
            <a:r>
              <a:rPr lang="en-IN" sz="2200" dirty="0" smtClean="0"/>
              <a:t>RXD line is used for both data input and output, and the TXD line serves as the clock.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/>
            </a:r>
            <a:br>
              <a:rPr lang="en-IN" sz="3600" b="1" dirty="0" smtClean="0">
                <a:solidFill>
                  <a:srgbClr val="C00000"/>
                </a:solidFill>
              </a:rPr>
            </a:br>
            <a:r>
              <a:rPr lang="en-IN" sz="3600" b="1" dirty="0" smtClean="0">
                <a:solidFill>
                  <a:srgbClr val="C00000"/>
                </a:solidFill>
              </a:rPr>
              <a:t>Serial </a:t>
            </a:r>
            <a:r>
              <a:rPr lang="en-IN" sz="3600" b="1" dirty="0" smtClean="0">
                <a:solidFill>
                  <a:srgbClr val="C00000"/>
                </a:solidFill>
              </a:rPr>
              <a:t>Data Mode 0</a:t>
            </a:r>
            <a:r>
              <a:rPr lang="en-IN" sz="3600" b="1" dirty="0" smtClean="0">
                <a:solidFill>
                  <a:srgbClr val="C00000"/>
                </a:solidFill>
              </a:rPr>
              <a:t>— </a:t>
            </a:r>
            <a:r>
              <a:rPr lang="en-IN" sz="3600" b="1" dirty="0" smtClean="0">
                <a:solidFill>
                  <a:srgbClr val="7030A0"/>
                </a:solidFill>
              </a:rPr>
              <a:t>Shift </a:t>
            </a:r>
            <a:r>
              <a:rPr lang="en-IN" sz="3600" b="1" dirty="0" smtClean="0">
                <a:solidFill>
                  <a:srgbClr val="7030A0"/>
                </a:solidFill>
              </a:rPr>
              <a:t>Register Mode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62200" y="4038600"/>
          <a:ext cx="2819400" cy="774700"/>
        </p:xfrm>
        <a:graphic>
          <a:graphicData uri="http://schemas.openxmlformats.org/presentationml/2006/ole">
            <p:oleObj spid="_x0000_s23554" name="Equation" r:id="rId3" imgW="977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1BC51-12B1-4BBF-BFA2-206FC53EBF3F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Prerequisite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Contrast and compare serial versus parallel communication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List the advantages of serial communication over parallel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Explain serial communication protocol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Contrast synchronous versus asynchronous communication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Contrast half-versus full-duplex transmission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Explain the process of data framing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Describe data transfer rate and bps rate</a:t>
            </a:r>
          </a:p>
        </p:txBody>
      </p:sp>
      <p:sp>
        <p:nvSpPr>
          <p:cNvPr id="410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F535A5E-117A-4682-8C8E-4A23A443C2A6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1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3600" b="1" dirty="0" smtClean="0">
                <a:solidFill>
                  <a:srgbClr val="C00000"/>
                </a:solidFill>
              </a:rPr>
              <a:t>Serial </a:t>
            </a:r>
            <a:r>
              <a:rPr lang="en-IN" sz="3600" b="1" dirty="0" smtClean="0">
                <a:solidFill>
                  <a:srgbClr val="C00000"/>
                </a:solidFill>
              </a:rPr>
              <a:t>Data Mode 1</a:t>
            </a:r>
            <a:r>
              <a:rPr lang="en-IN" sz="3600" b="1" dirty="0" smtClean="0">
                <a:solidFill>
                  <a:srgbClr val="C00000"/>
                </a:solidFill>
              </a:rPr>
              <a:t>— </a:t>
            </a:r>
            <a:r>
              <a:rPr lang="en-IN" sz="3600" b="1" dirty="0" smtClean="0">
                <a:solidFill>
                  <a:srgbClr val="7030A0"/>
                </a:solidFill>
              </a:rPr>
              <a:t>Standard </a:t>
            </a:r>
            <a:r>
              <a:rPr lang="en-IN" sz="3600" b="1" dirty="0" smtClean="0">
                <a:solidFill>
                  <a:srgbClr val="7030A0"/>
                </a:solidFill>
              </a:rPr>
              <a:t>UART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smtClean="0"/>
              <a:t>Supports Full Duplex Serial communication.</a:t>
            </a:r>
          </a:p>
          <a:p>
            <a:pPr algn="just"/>
            <a:r>
              <a:rPr lang="en-IN" sz="2200" dirty="0" smtClean="0"/>
              <a:t>SBUF becomes a </a:t>
            </a:r>
            <a:r>
              <a:rPr lang="en-IN" sz="2200" b="1" dirty="0" smtClean="0">
                <a:solidFill>
                  <a:srgbClr val="7030A0"/>
                </a:solidFill>
              </a:rPr>
              <a:t>10-bit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full-duplex</a:t>
            </a:r>
            <a:r>
              <a:rPr lang="en-IN" sz="2200" dirty="0" smtClean="0"/>
              <a:t> receiver/ transmitter that may receive and transmit data at the same time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dirty="0" smtClean="0"/>
              <a:t> </a:t>
            </a:r>
            <a:r>
              <a:rPr lang="en-IN" sz="2200" dirty="0" smtClean="0"/>
              <a:t>Pin RXD receives all data, and pin TXD transmits all data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dirty="0" smtClean="0"/>
              <a:t>Transmitted data is sent as a start bit, eight data bits </a:t>
            </a:r>
            <a:r>
              <a:rPr lang="en-IN" sz="2200" dirty="0" smtClean="0"/>
              <a:t>(LSB</a:t>
            </a:r>
            <a:r>
              <a:rPr lang="en-IN" sz="2200" dirty="0" smtClean="0"/>
              <a:t>, first), and a stop bit.</a:t>
            </a:r>
            <a:endParaRPr lang="en-US" sz="2200" dirty="0" smtClean="0"/>
          </a:p>
          <a:p>
            <a:pPr algn="just"/>
            <a:r>
              <a:rPr lang="en-IN" sz="2200" dirty="0" smtClean="0"/>
              <a:t>Interrupt flag </a:t>
            </a:r>
            <a:r>
              <a:rPr lang="en-IN" sz="2200" b="1" dirty="0" smtClean="0"/>
              <a:t>TI is set </a:t>
            </a:r>
            <a:r>
              <a:rPr lang="en-IN" sz="2200" b="1" dirty="0" smtClean="0"/>
              <a:t>, </a:t>
            </a:r>
            <a:r>
              <a:rPr lang="en-IN" sz="2200" dirty="0" smtClean="0"/>
              <a:t>once </a:t>
            </a:r>
            <a:r>
              <a:rPr lang="en-IN" sz="2200" b="1" dirty="0" smtClean="0"/>
              <a:t>all </a:t>
            </a:r>
            <a:r>
              <a:rPr lang="en-IN" sz="2200" b="1" dirty="0" smtClean="0"/>
              <a:t>10 </a:t>
            </a:r>
            <a:r>
              <a:rPr lang="en-IN" sz="2200" b="1" dirty="0" smtClean="0"/>
              <a:t>bits </a:t>
            </a:r>
            <a:r>
              <a:rPr lang="en-IN" sz="2200" dirty="0" smtClean="0"/>
              <a:t>have been </a:t>
            </a:r>
            <a:r>
              <a:rPr lang="en-IN" sz="2200" b="1" dirty="0" smtClean="0"/>
              <a:t>sent</a:t>
            </a:r>
            <a:r>
              <a:rPr lang="en-IN" sz="2200" dirty="0" smtClean="0"/>
              <a:t>. </a:t>
            </a:r>
            <a:endParaRPr lang="en-IN" sz="2200" dirty="0" smtClean="0"/>
          </a:p>
          <a:p>
            <a:pPr algn="just"/>
            <a:r>
              <a:rPr lang="en-IN" sz="2200" dirty="0" smtClean="0"/>
              <a:t>Received </a:t>
            </a:r>
            <a:r>
              <a:rPr lang="en-IN" sz="2200" dirty="0" smtClean="0"/>
              <a:t>data is obtained in the same order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dirty="0" smtClean="0"/>
              <a:t>Data bits are </a:t>
            </a:r>
            <a:r>
              <a:rPr lang="en-IN" sz="2200" b="1" dirty="0" smtClean="0"/>
              <a:t>shifted into the receiver </a:t>
            </a:r>
            <a:r>
              <a:rPr lang="en-IN" sz="2200" dirty="0" smtClean="0"/>
              <a:t>at the programmed baud </a:t>
            </a:r>
            <a:r>
              <a:rPr lang="en-IN" sz="2200" dirty="0" smtClean="0"/>
              <a:t>rate,</a:t>
            </a:r>
          </a:p>
          <a:p>
            <a:pPr algn="just"/>
            <a:r>
              <a:rPr lang="en-IN" sz="2200" b="1" dirty="0" smtClean="0">
                <a:solidFill>
                  <a:srgbClr val="FF0000"/>
                </a:solidFill>
              </a:rPr>
              <a:t>The </a:t>
            </a:r>
            <a:r>
              <a:rPr lang="en-IN" sz="2200" b="1" dirty="0" smtClean="0">
                <a:solidFill>
                  <a:srgbClr val="FF0000"/>
                </a:solidFill>
              </a:rPr>
              <a:t>data word will be loaded to SBUF if the following conditions are true: 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sz="2200" b="1" dirty="0" smtClean="0">
                <a:solidFill>
                  <a:srgbClr val="FF0000"/>
                </a:solidFill>
              </a:rPr>
              <a:t>	</a:t>
            </a:r>
            <a:r>
              <a:rPr lang="en-IN" sz="2200" b="1" dirty="0" smtClean="0">
                <a:solidFill>
                  <a:srgbClr val="FF0000"/>
                </a:solidFill>
              </a:rPr>
              <a:t>	</a:t>
            </a:r>
            <a:r>
              <a:rPr lang="en-IN" sz="2200" b="1" dirty="0" smtClean="0">
                <a:solidFill>
                  <a:srgbClr val="7030A0"/>
                </a:solidFill>
              </a:rPr>
              <a:t>RI </a:t>
            </a:r>
            <a:r>
              <a:rPr lang="en-IN" sz="2200" b="1" dirty="0" smtClean="0">
                <a:solidFill>
                  <a:srgbClr val="7030A0"/>
                </a:solidFill>
              </a:rPr>
              <a:t>must be 0, 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</a:t>
            </a:r>
            <a:r>
              <a:rPr lang="en-IN" sz="2200" b="1" dirty="0" smtClean="0">
                <a:solidFill>
                  <a:srgbClr val="7030A0"/>
                </a:solidFill>
              </a:rPr>
              <a:t>	mode </a:t>
            </a:r>
            <a:r>
              <a:rPr lang="en-IN" sz="2200" b="1" dirty="0" smtClean="0">
                <a:solidFill>
                  <a:srgbClr val="7030A0"/>
                </a:solidFill>
              </a:rPr>
              <a:t>bit SM2 is 0 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</a:t>
            </a:r>
            <a:r>
              <a:rPr lang="en-IN" sz="2200" b="1" dirty="0" smtClean="0">
                <a:solidFill>
                  <a:srgbClr val="7030A0"/>
                </a:solidFill>
              </a:rPr>
              <a:t>	The </a:t>
            </a:r>
            <a:r>
              <a:rPr lang="en-IN" sz="2200" b="1" dirty="0" smtClean="0">
                <a:solidFill>
                  <a:srgbClr val="7030A0"/>
                </a:solidFill>
              </a:rPr>
              <a:t>stop bit is 1 (the normal state of stop bits). 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IN" sz="2200" dirty="0" smtClean="0"/>
              <a:t>Of the original </a:t>
            </a:r>
            <a:r>
              <a:rPr lang="en-IN" sz="2200" dirty="0" smtClean="0"/>
              <a:t>10- </a:t>
            </a:r>
            <a:r>
              <a:rPr lang="en-IN" sz="2200" dirty="0" smtClean="0"/>
              <a:t>bits, the </a:t>
            </a:r>
            <a:r>
              <a:rPr lang="en-IN" sz="2200" b="1" dirty="0" smtClean="0">
                <a:solidFill>
                  <a:srgbClr val="FF0000"/>
                </a:solidFill>
              </a:rPr>
              <a:t>start bit is </a:t>
            </a:r>
            <a:r>
              <a:rPr lang="en-IN" sz="2200" b="1" dirty="0" smtClean="0">
                <a:solidFill>
                  <a:srgbClr val="7030A0"/>
                </a:solidFill>
              </a:rPr>
              <a:t>discarded</a:t>
            </a:r>
            <a:r>
              <a:rPr lang="en-IN" sz="2200" dirty="0" smtClean="0"/>
              <a:t>, </a:t>
            </a:r>
            <a:endParaRPr lang="en-IN" sz="2200" dirty="0" smtClean="0"/>
          </a:p>
          <a:p>
            <a:r>
              <a:rPr lang="en-IN" sz="2200" dirty="0" smtClean="0"/>
              <a:t>T</a:t>
            </a:r>
            <a:r>
              <a:rPr lang="en-IN" sz="2200" dirty="0" smtClean="0"/>
              <a:t>he 8- </a:t>
            </a:r>
            <a:r>
              <a:rPr lang="en-IN" sz="2200" b="1" dirty="0" smtClean="0"/>
              <a:t>data bits </a:t>
            </a:r>
            <a:r>
              <a:rPr lang="en-IN" sz="2200" dirty="0" smtClean="0"/>
              <a:t>go </a:t>
            </a:r>
            <a:r>
              <a:rPr lang="en-IN" sz="2200" dirty="0" smtClean="0"/>
              <a:t>to </a:t>
            </a:r>
            <a:r>
              <a:rPr lang="en-IN" sz="2200" b="1" dirty="0" smtClean="0"/>
              <a:t>SBUF</a:t>
            </a:r>
            <a:r>
              <a:rPr lang="en-IN" sz="2200" dirty="0" smtClean="0"/>
              <a:t>,</a:t>
            </a:r>
          </a:p>
          <a:p>
            <a:r>
              <a:rPr lang="en-IN" sz="2200" dirty="0" smtClean="0"/>
              <a:t>The </a:t>
            </a:r>
            <a:r>
              <a:rPr lang="en-IN" sz="2200" b="1" dirty="0" smtClean="0"/>
              <a:t>stop bit </a:t>
            </a:r>
            <a:r>
              <a:rPr lang="en-IN" sz="2200" dirty="0" smtClean="0"/>
              <a:t>is saved in bit </a:t>
            </a:r>
            <a:r>
              <a:rPr lang="en-IN" sz="2200" b="1" dirty="0" smtClean="0"/>
              <a:t>RB8 of SCON</a:t>
            </a:r>
            <a:r>
              <a:rPr lang="en-IN" sz="2200" dirty="0" smtClean="0"/>
              <a:t>. </a:t>
            </a:r>
            <a:endParaRPr lang="en-IN" sz="2200" dirty="0" smtClean="0"/>
          </a:p>
          <a:p>
            <a:r>
              <a:rPr lang="en-IN" sz="2200" b="1" dirty="0" smtClean="0">
                <a:solidFill>
                  <a:srgbClr val="FF0000"/>
                </a:solidFill>
              </a:rPr>
              <a:t>RI </a:t>
            </a:r>
            <a:r>
              <a:rPr lang="en-IN" sz="2200" b="1" dirty="0" smtClean="0">
                <a:solidFill>
                  <a:srgbClr val="FF0000"/>
                </a:solidFill>
              </a:rPr>
              <a:t>is set to 1</a:t>
            </a:r>
            <a:r>
              <a:rPr lang="en-IN" sz="2200" dirty="0" smtClean="0"/>
              <a:t>, indicating a new data byte has been received</a:t>
            </a:r>
            <a:r>
              <a:rPr lang="en-IN" sz="2200" dirty="0" smtClean="0"/>
              <a:t>.</a:t>
            </a:r>
          </a:p>
          <a:p>
            <a:endParaRPr lang="en-US" sz="2200" dirty="0" smtClean="0"/>
          </a:p>
          <a:p>
            <a:r>
              <a:rPr lang="en-IN" sz="2200" b="1" dirty="0" smtClean="0"/>
              <a:t>If </a:t>
            </a:r>
            <a:r>
              <a:rPr lang="en-IN" sz="2200" b="1" dirty="0" smtClean="0"/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RI</a:t>
            </a:r>
            <a:r>
              <a:rPr lang="en-IN" sz="2200" b="1" dirty="0" smtClean="0"/>
              <a:t>  </a:t>
            </a:r>
            <a:r>
              <a:rPr lang="en-IN" sz="2200" dirty="0" smtClean="0"/>
              <a:t>is found to be </a:t>
            </a:r>
            <a:r>
              <a:rPr lang="en-IN" sz="2200" b="1" dirty="0" smtClean="0">
                <a:solidFill>
                  <a:srgbClr val="FF0000"/>
                </a:solidFill>
              </a:rPr>
              <a:t>set</a:t>
            </a:r>
            <a:r>
              <a:rPr lang="en-IN" sz="2200" dirty="0" smtClean="0"/>
              <a:t> at the end of the reception, indicating that the </a:t>
            </a:r>
            <a:r>
              <a:rPr lang="en-IN" sz="2200" b="1" dirty="0" smtClean="0"/>
              <a:t>previously received data</a:t>
            </a:r>
            <a:r>
              <a:rPr lang="en-IN" sz="2200" dirty="0" smtClean="0"/>
              <a:t> byte </a:t>
            </a:r>
            <a:r>
              <a:rPr lang="en-IN" sz="2200" b="1" dirty="0" smtClean="0"/>
              <a:t>has not been read </a:t>
            </a:r>
            <a:r>
              <a:rPr lang="en-IN" sz="2200" dirty="0" smtClean="0"/>
              <a:t>by the program, or if the other conditions listed are not true, the new data will not be loaded and will be lost.</a:t>
            </a:r>
            <a:endParaRPr lang="en-US" sz="2200" dirty="0" smtClean="0"/>
          </a:p>
          <a:p>
            <a:pPr>
              <a:buNone/>
            </a:pPr>
            <a:r>
              <a:rPr lang="en-IN" sz="2200" dirty="0" smtClean="0"/>
              <a:t> </a:t>
            </a:r>
            <a:endParaRPr lang="en-US" sz="2200" dirty="0" smtClean="0"/>
          </a:p>
          <a:p>
            <a:r>
              <a:rPr lang="en-IN" sz="2200" b="1" dirty="0" smtClean="0">
                <a:solidFill>
                  <a:srgbClr val="FF0000"/>
                </a:solidFill>
              </a:rPr>
              <a:t>RI</a:t>
            </a:r>
            <a:r>
              <a:rPr lang="en-IN" sz="2200" b="1" dirty="0" smtClean="0"/>
              <a:t> set to </a:t>
            </a:r>
            <a:r>
              <a:rPr lang="en-IN" sz="2200" b="1" dirty="0" smtClean="0">
                <a:solidFill>
                  <a:srgbClr val="7030A0"/>
                </a:solidFill>
              </a:rPr>
              <a:t>0; </a:t>
            </a:r>
            <a:r>
              <a:rPr lang="en-IN" sz="2200" b="1" dirty="0" smtClean="0"/>
              <a:t> </a:t>
            </a:r>
            <a:r>
              <a:rPr lang="en-IN" sz="2200" dirty="0" smtClean="0"/>
              <a:t>implies that the program has </a:t>
            </a:r>
            <a:r>
              <a:rPr lang="en-IN" sz="2200" b="1" dirty="0" smtClean="0"/>
              <a:t>read the previous data </a:t>
            </a:r>
            <a:r>
              <a:rPr lang="en-IN" sz="2200" dirty="0" smtClean="0"/>
              <a:t>byte and is ready to receive the next; a normal stop bit will then complete the transfer of data to SBUF regardless of the state of SM2. 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3600" b="1" dirty="0" smtClean="0">
                <a:solidFill>
                  <a:srgbClr val="C00000"/>
                </a:solidFill>
              </a:rPr>
              <a:t>Serial </a:t>
            </a:r>
            <a:r>
              <a:rPr lang="en-IN" sz="3600" b="1" dirty="0" smtClean="0">
                <a:solidFill>
                  <a:srgbClr val="C00000"/>
                </a:solidFill>
              </a:rPr>
              <a:t>Data Mode 1</a:t>
            </a:r>
            <a:r>
              <a:rPr lang="en-IN" sz="3600" b="1" dirty="0" smtClean="0">
                <a:solidFill>
                  <a:srgbClr val="C00000"/>
                </a:solidFill>
              </a:rPr>
              <a:t>— </a:t>
            </a:r>
            <a:r>
              <a:rPr lang="en-IN" sz="3600" b="1" dirty="0" smtClean="0">
                <a:solidFill>
                  <a:srgbClr val="7030A0"/>
                </a:solidFill>
              </a:rPr>
              <a:t>Standard </a:t>
            </a:r>
            <a:r>
              <a:rPr lang="en-IN" sz="3600" b="1" dirty="0" smtClean="0">
                <a:solidFill>
                  <a:srgbClr val="7030A0"/>
                </a:solidFill>
              </a:rPr>
              <a:t>UART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1722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Mode 1 : Baud Rates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4676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DED95-D1F7-4003-8C80-697F376D31D2}" type="slidenum">
              <a:rPr lang="en-US"/>
              <a:pPr/>
              <a:t>23</a:t>
            </a:fld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8229600" cy="4830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b="1" dirty="0" smtClean="0"/>
              <a:t>REN </a:t>
            </a:r>
            <a:r>
              <a:rPr lang="en-US" sz="2200" b="1" dirty="0" smtClean="0"/>
              <a:t>(</a:t>
            </a:r>
            <a:r>
              <a:rPr lang="en-US" sz="2200" b="1" dirty="0" smtClean="0">
                <a:solidFill>
                  <a:srgbClr val="FF0000"/>
                </a:solidFill>
              </a:rPr>
              <a:t>Receive </a:t>
            </a:r>
            <a:r>
              <a:rPr lang="en-US" sz="2200" b="1" dirty="0" err="1" smtClean="0">
                <a:solidFill>
                  <a:srgbClr val="FF0000"/>
                </a:solidFill>
              </a:rPr>
              <a:t>ENable</a:t>
            </a:r>
            <a:r>
              <a:rPr lang="en-US" sz="2200" b="1" dirty="0" smtClean="0"/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REN=1, allows 8051 to receive data on the </a:t>
            </a:r>
            <a:r>
              <a:rPr lang="en-US" sz="2200" dirty="0" err="1" smtClean="0"/>
              <a:t>RxD</a:t>
            </a:r>
            <a:endParaRPr lang="en-US" sz="2200" dirty="0" smtClean="0"/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if 8051 is to both transfer and receive data, REN must be set to 1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REN=0, the receiver is disabled</a:t>
            </a:r>
          </a:p>
          <a:p>
            <a:pPr eaLnBrk="1" hangingPunct="1">
              <a:lnSpc>
                <a:spcPct val="150000"/>
              </a:lnSpc>
            </a:pPr>
            <a:endParaRPr lang="en-US" sz="2200" b="1" dirty="0" smtClean="0"/>
          </a:p>
          <a:p>
            <a:pPr eaLnBrk="1" hangingPunct="1">
              <a:lnSpc>
                <a:spcPct val="150000"/>
              </a:lnSpc>
            </a:pPr>
            <a:r>
              <a:rPr lang="en-US" sz="2200" b="1" dirty="0" smtClean="0"/>
              <a:t>SETB  SCON.4    </a:t>
            </a:r>
            <a:r>
              <a:rPr lang="en-US" sz="2200" b="1" dirty="0" smtClean="0"/>
              <a:t>and </a:t>
            </a:r>
            <a:endParaRPr lang="en-US" sz="2200" b="1" dirty="0" smtClean="0"/>
          </a:p>
          <a:p>
            <a:pPr eaLnBrk="1" hangingPunct="1">
              <a:lnSpc>
                <a:spcPct val="150000"/>
              </a:lnSpc>
            </a:pPr>
            <a:r>
              <a:rPr lang="en-US" sz="2200" b="1" dirty="0" smtClean="0"/>
              <a:t>CLR   SCON.4</a:t>
            </a:r>
            <a:r>
              <a:rPr lang="en-US" sz="2200" dirty="0" smtClean="0"/>
              <a:t>, 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BFB64-3341-4488-A7B2-57081F6AB85B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SCON :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 SERIAL PORT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08941-C490-4A82-80AC-93F0E6A15448}" type="slidenum">
              <a:rPr lang="en-US"/>
              <a:pPr/>
              <a:t>24</a:t>
            </a:fld>
            <a:endParaRPr 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TI (transmit interrupt)</a:t>
            </a:r>
          </a:p>
          <a:p>
            <a:pPr lvl="1" eaLnBrk="1" hangingPunct="1"/>
            <a:r>
              <a:rPr lang="en-US" sz="2000" smtClean="0"/>
              <a:t>when 8051 finishes the transfer of the 8-bit character, it raises the TI flag to indicate that it is ready to transfer another byte</a:t>
            </a:r>
          </a:p>
          <a:p>
            <a:pPr eaLnBrk="1" hangingPunct="1"/>
            <a:r>
              <a:rPr lang="en-US" sz="2400" smtClean="0"/>
              <a:t>RI (receive interrupt)</a:t>
            </a:r>
          </a:p>
          <a:p>
            <a:pPr lvl="1" eaLnBrk="1" hangingPunct="1"/>
            <a:r>
              <a:rPr lang="en-US" sz="2000" smtClean="0"/>
              <a:t>when the 8051 receives data serially via RxD, it places the byte in the SBUF register</a:t>
            </a:r>
          </a:p>
          <a:p>
            <a:pPr lvl="1" eaLnBrk="1" hangingPunct="1"/>
            <a:r>
              <a:rPr lang="en-US" sz="2000" smtClean="0"/>
              <a:t>then raises the RI flag bit to indicate that a byte has been received and should be picked up before it is lost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EF312E-F2A0-4A0F-8BDF-48FF5D78F8E9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sp>
        <p:nvSpPr>
          <p:cNvPr id="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SCON :  </a:t>
            </a:r>
            <a:r>
              <a:rPr lang="en-US" sz="3200" b="1" dirty="0" smtClean="0">
                <a:solidFill>
                  <a:srgbClr val="FF0000"/>
                </a:solidFill>
              </a:rPr>
              <a:t>8051 SERIAL PORT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BFCA9-8CC1-4491-9CD0-DDAB4DD3DDB6}" type="slidenum">
              <a:rPr lang="en-US"/>
              <a:pPr/>
              <a:t>25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b="1" smtClean="0"/>
              <a:t>Doubling the baud rate in the 8051</a:t>
            </a:r>
          </a:p>
          <a:p>
            <a:pPr marL="914400" lvl="1" indent="-457200" eaLnBrk="1" hangingPunct="1"/>
            <a:r>
              <a:rPr lang="en-US" b="1" smtClean="0"/>
              <a:t>two ways to increase the baud rate</a:t>
            </a:r>
            <a:r>
              <a:rPr lang="en-US" smtClean="0"/>
              <a:t> </a:t>
            </a:r>
          </a:p>
          <a:p>
            <a:pPr marL="1295400" lvl="2" indent="-381000" eaLnBrk="1" hangingPunct="1">
              <a:buFont typeface="Wingdings" pitchFamily="2" charset="2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Use a higher-frequency crystal</a:t>
            </a:r>
          </a:p>
          <a:p>
            <a:pPr marL="1295400" lvl="2" indent="-381000" eaLnBrk="1" hangingPunct="1">
              <a:buFont typeface="Wingdings" pitchFamily="2" charset="2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Change a bit in the PCON register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4005263"/>
            <a:ext cx="6067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 descr="tab10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4797425"/>
            <a:ext cx="62753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619250" y="6491288"/>
            <a:ext cx="5027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Baud </a:t>
            </a:r>
            <a:r>
              <a:rPr lang="en-US" dirty="0"/>
              <a:t>Rate Comparison for SMOD = 0 and SMOD = 1</a:t>
            </a:r>
          </a:p>
        </p:txBody>
      </p:sp>
      <p:sp>
        <p:nvSpPr>
          <p:cNvPr id="4608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E983E5-BE50-4522-B60A-E1F7D9ED4BB5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608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sp>
        <p:nvSpPr>
          <p:cNvPr id="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PCON :  </a:t>
            </a:r>
            <a:r>
              <a:rPr lang="en-US" sz="3200" b="1" dirty="0" smtClean="0">
                <a:solidFill>
                  <a:srgbClr val="FF0000"/>
                </a:solidFill>
              </a:rPr>
              <a:t>8051 SERIAL 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70468-3DFF-4497-8850-33A1BA9E1B34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>
          <a:xfrm>
            <a:off x="785786" y="0"/>
            <a:ext cx="7924800" cy="90489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BASICS OF SERIAL COMMUNICATION</a:t>
            </a:r>
          </a:p>
        </p:txBody>
      </p:sp>
      <p:pic>
        <p:nvPicPr>
          <p:cNvPr id="5124" name="Picture 4" descr="fig10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295400"/>
            <a:ext cx="7693025" cy="2462212"/>
          </a:xfr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8600" y="4029974"/>
            <a:ext cx="887839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b="1" dirty="0" smtClean="0"/>
              <a:t> byte of data must be converted to serial bits using a 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    parallel-in-serial-out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00B0F0"/>
                </a:solidFill>
              </a:rPr>
              <a:t>shift register </a:t>
            </a:r>
            <a:r>
              <a:rPr lang="en-US" sz="2200" dirty="0" smtClean="0"/>
              <a:t>and </a:t>
            </a:r>
            <a:r>
              <a:rPr lang="en-US" sz="2200" b="1" dirty="0" smtClean="0"/>
              <a:t>transmitted over a single data line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b="1" dirty="0" smtClean="0">
                <a:solidFill>
                  <a:srgbClr val="FF0000"/>
                </a:solidFill>
              </a:rPr>
              <a:t>receiving end </a:t>
            </a:r>
            <a:r>
              <a:rPr lang="en-US" sz="2200" dirty="0" smtClean="0"/>
              <a:t>there must be a </a:t>
            </a:r>
            <a:r>
              <a:rPr lang="en-US" sz="2200" b="1" dirty="0" smtClean="0">
                <a:solidFill>
                  <a:srgbClr val="FF0000"/>
                </a:solidFill>
              </a:rPr>
              <a:t>serial-in-parallel-out shift register.</a:t>
            </a:r>
          </a:p>
          <a:p>
            <a:pPr>
              <a:lnSpc>
                <a:spcPct val="90000"/>
              </a:lnSpc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dirty="0" smtClean="0"/>
              <a:t> 2 methods, </a:t>
            </a:r>
            <a:r>
              <a:rPr lang="en-US" sz="2200" b="1" dirty="0" smtClean="0"/>
              <a:t>asynchronous and synchronous</a:t>
            </a:r>
          </a:p>
          <a:p>
            <a:pPr>
              <a:lnSpc>
                <a:spcPct val="90000"/>
              </a:lnSpc>
            </a:pPr>
            <a:r>
              <a:rPr lang="en-US" sz="2200" b="1" i="1" dirty="0" smtClean="0"/>
              <a:t>	synchronous</a:t>
            </a:r>
            <a:r>
              <a:rPr lang="en-US" sz="2200" i="1" dirty="0" smtClean="0"/>
              <a:t> </a:t>
            </a:r>
            <a:r>
              <a:rPr lang="en-US" sz="2200" dirty="0" smtClean="0"/>
              <a:t>method transfers a block of data at a time</a:t>
            </a:r>
          </a:p>
          <a:p>
            <a:pPr>
              <a:lnSpc>
                <a:spcPct val="90000"/>
              </a:lnSpc>
            </a:pPr>
            <a:r>
              <a:rPr lang="en-US" sz="2200" b="1" i="1" dirty="0" smtClean="0"/>
              <a:t>	asynchronous</a:t>
            </a:r>
            <a:r>
              <a:rPr lang="en-US" sz="2200" i="1" dirty="0" smtClean="0"/>
              <a:t> </a:t>
            </a:r>
            <a:r>
              <a:rPr lang="en-US" sz="2200" dirty="0" smtClean="0"/>
              <a:t>method transfers a single byte at a time</a:t>
            </a:r>
          </a:p>
        </p:txBody>
      </p:sp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7A5C3A-A8D8-4CDB-A0E2-955818D858C3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1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6787" y="76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Computer transfers data in two ways.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6F380-92F7-4251-9276-503C5F906146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>BASICS OF SERIAL COMMUNICATION</a:t>
            </a:r>
          </a:p>
        </p:txBody>
      </p:sp>
      <p:pic>
        <p:nvPicPr>
          <p:cNvPr id="8196" name="Picture 4" descr="fig10_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2813" y="1762125"/>
            <a:ext cx="7542212" cy="3724275"/>
          </a:xfr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971800" y="5715000"/>
            <a:ext cx="3937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Simplex</a:t>
            </a:r>
            <a:r>
              <a:rPr lang="en-US" dirty="0"/>
              <a:t>, Half-, and Full-Duplex Transfers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4F320D-F240-4029-AA0D-5FB3197DAE1C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1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C36346-CAF8-4A52-A1CA-6548300B43D6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BASICS OF SERIAL COMMUNICATION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Uses special IC chips called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200" dirty="0" smtClean="0"/>
              <a:t>	</a:t>
            </a:r>
            <a:r>
              <a:rPr lang="en-US" sz="2200" b="1" dirty="0" smtClean="0"/>
              <a:t>UART   </a:t>
            </a:r>
            <a:r>
              <a:rPr lang="en-US" sz="2200" dirty="0" smtClean="0"/>
              <a:t> (</a:t>
            </a:r>
            <a:r>
              <a:rPr lang="en-US" sz="2200" b="1" dirty="0" smtClean="0"/>
              <a:t>U</a:t>
            </a:r>
            <a:r>
              <a:rPr lang="en-US" sz="2200" dirty="0" smtClean="0"/>
              <a:t>niversal </a:t>
            </a:r>
            <a:r>
              <a:rPr lang="en-US" sz="2200" b="1" dirty="0" smtClean="0"/>
              <a:t>A</a:t>
            </a:r>
            <a:r>
              <a:rPr lang="en-US" sz="2200" dirty="0" smtClean="0"/>
              <a:t>synchronous </a:t>
            </a:r>
            <a:r>
              <a:rPr lang="en-US" sz="2200" b="1" dirty="0" smtClean="0"/>
              <a:t>R</a:t>
            </a:r>
            <a:r>
              <a:rPr lang="en-US" sz="2200" dirty="0" smtClean="0"/>
              <a:t>eceiver </a:t>
            </a:r>
            <a:r>
              <a:rPr lang="en-US" sz="2200" b="1" dirty="0" smtClean="0"/>
              <a:t>T</a:t>
            </a:r>
            <a:r>
              <a:rPr lang="en-US" sz="2200" dirty="0" smtClean="0"/>
              <a:t>ransmitter)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200" dirty="0" smtClean="0"/>
              <a:t>	USART  (Universal Synchronous Asynchronous Receiver-Transmitter)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8051 chip has a built-in </a:t>
            </a:r>
            <a:r>
              <a:rPr lang="en-US" b="1" dirty="0" smtClean="0">
                <a:solidFill>
                  <a:srgbClr val="7030A0"/>
                </a:solidFill>
              </a:rPr>
              <a:t>UART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82EA38-504E-4FDD-A3DD-864CCE9BCA91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5775-477D-4242-BA08-A92C64F17E89}" type="datetime5">
              <a:rPr lang="en-US" smtClean="0"/>
              <a:pPr/>
              <a:t>25-Oct-16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85800"/>
            <a:ext cx="88392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asynchronous transmission,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data character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</a:t>
            </a: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bit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identify its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or 2 bits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identify its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200" dirty="0" smtClean="0"/>
              <a:t>in modern PCs </a:t>
            </a:r>
            <a:r>
              <a:rPr lang="en-US" sz="2200" b="1" dirty="0" smtClean="0"/>
              <a:t>one stop bit is standard</a:t>
            </a: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endParaRPr lang="en-US" sz="2200" dirty="0" smtClean="0"/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endParaRPr lang="en-US" sz="2200" dirty="0" smtClean="0"/>
          </a:p>
          <a:p>
            <a:pPr marL="1257300" lvl="2" indent="-342900" algn="just">
              <a:spcBef>
                <a:spcPct val="20000"/>
              </a:spcBef>
              <a:buFont typeface="Wingdings" pitchFamily="2" charset="2"/>
              <a:buChar char="Ø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each character is identified individually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/>
              <a:t>T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characters can be sent at any time in the same way it is transmitted.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reception and transmission are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synchronized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is always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b="1" dirty="0" smtClean="0"/>
              <a:t>STOP</a:t>
            </a:r>
            <a:r>
              <a:rPr lang="en-US" sz="2200" dirty="0" smtClean="0"/>
              <a:t> bits are always </a:t>
            </a:r>
            <a:r>
              <a:rPr lang="en-US" sz="2200" b="1" dirty="0" smtClean="0"/>
              <a:t>HIGH</a:t>
            </a:r>
            <a:endParaRPr lang="en-IN" sz="2200" b="1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229600" cy="533400"/>
          </a:xfrm>
          <a:prstGeom prst="rect">
            <a:avLst/>
          </a:prstGeom>
        </p:spPr>
        <p:txBody>
          <a:bodyPr rtlCol="0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 Communication      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cont’d..</a:t>
            </a:r>
          </a:p>
        </p:txBody>
      </p:sp>
      <p:pic>
        <p:nvPicPr>
          <p:cNvPr id="8" name="Picture 7" descr="AS.jpg"/>
          <p:cNvPicPr>
            <a:picLocks noChangeAspect="1"/>
          </p:cNvPicPr>
          <p:nvPr/>
        </p:nvPicPr>
        <p:blipFill>
          <a:blip r:embed="rId2"/>
          <a:srcRect r="42500" b="74974"/>
          <a:stretch>
            <a:fillRect/>
          </a:stretch>
        </p:blipFill>
        <p:spPr>
          <a:xfrm>
            <a:off x="762000" y="2438400"/>
            <a:ext cx="7391400" cy="1752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3962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Asynchronous Serial Data Transfer Bit Format- </a:t>
            </a:r>
            <a:r>
              <a:rPr lang="en-US" sz="2400" b="1" dirty="0" smtClean="0">
                <a:solidFill>
                  <a:srgbClr val="7030A0"/>
                </a:solidFill>
              </a:rPr>
              <a:t>Frame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7D342-E1E8-4DAC-9F51-449C6CCADFA7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</a:rPr>
              <a:t>BASICS OF SERIAL COMMUNICATION</a:t>
            </a:r>
          </a:p>
        </p:txBody>
      </p:sp>
      <p:pic>
        <p:nvPicPr>
          <p:cNvPr id="19460" name="Picture 4" descr="fig10_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1219201"/>
            <a:ext cx="5345112" cy="2362199"/>
          </a:xfrm>
          <a:noFill/>
        </p:spPr>
      </p:pic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86F4F50-9DD9-4D85-9871-3D0DA3B39A73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946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4114800"/>
            <a:ext cx="80512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 smtClean="0"/>
              <a:t>DTE (data terminal equipment) </a:t>
            </a:r>
          </a:p>
          <a:p>
            <a:pPr lvl="1"/>
            <a:r>
              <a:rPr lang="en-US" sz="2000" b="1" dirty="0" smtClean="0"/>
              <a:t>DCE (data communication equipment)</a:t>
            </a:r>
          </a:p>
          <a:p>
            <a:pPr lvl="1"/>
            <a:r>
              <a:rPr lang="en-US" sz="2000" b="1" dirty="0" smtClean="0"/>
              <a:t>DTE - terminals and computers that send and receive data</a:t>
            </a:r>
          </a:p>
          <a:p>
            <a:pPr lvl="1"/>
            <a:r>
              <a:rPr lang="en-US" sz="2000" b="1" dirty="0" smtClean="0"/>
              <a:t>DCE - communication equipment responsible for transferring the data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/>
              <a:t> simplest connection between a PC and microcontroller requires a </a:t>
            </a:r>
          </a:p>
          <a:p>
            <a:pPr lvl="1"/>
            <a:r>
              <a:rPr lang="en-US" sz="2000" b="1" dirty="0" smtClean="0"/>
              <a:t>minimum of three pins, </a:t>
            </a:r>
            <a:r>
              <a:rPr lang="en-US" sz="2000" b="1" dirty="0" err="1" smtClean="0"/>
              <a:t>TxD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RxD</a:t>
            </a:r>
            <a:r>
              <a:rPr lang="en-US" sz="2000" b="1" dirty="0" smtClean="0"/>
              <a:t>, and ground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6E7C7-CE72-4DB0-AEEE-180B683AE468}" type="slidenum">
              <a:rPr lang="en-US"/>
              <a:pPr/>
              <a:t>8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err="1" smtClean="0"/>
              <a:t>RxD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TxD</a:t>
            </a:r>
            <a:r>
              <a:rPr lang="en-US" sz="2400" b="1" dirty="0" smtClean="0"/>
              <a:t> pins in the 8051</a:t>
            </a:r>
          </a:p>
          <a:p>
            <a:pPr eaLnBrk="1" hangingPunct="1"/>
            <a:endParaRPr lang="en-US" sz="2400" b="1" dirty="0" smtClean="0"/>
          </a:p>
          <a:p>
            <a:pPr lvl="1" eaLnBrk="1" hangingPunct="1"/>
            <a:r>
              <a:rPr lang="en-US" sz="2200" dirty="0" smtClean="0"/>
              <a:t>8051 has two pins used for transferring and receiving data serially</a:t>
            </a:r>
          </a:p>
          <a:p>
            <a:pPr lvl="1" eaLnBrk="1" hangingPunct="1"/>
            <a:r>
              <a:rPr lang="en-US" sz="2200" dirty="0" err="1" smtClean="0"/>
              <a:t>TxD</a:t>
            </a:r>
            <a:r>
              <a:rPr lang="en-US" sz="2200" dirty="0" smtClean="0"/>
              <a:t> and </a:t>
            </a:r>
            <a:r>
              <a:rPr lang="en-US" sz="2200" dirty="0" err="1" smtClean="0"/>
              <a:t>RxD</a:t>
            </a:r>
            <a:r>
              <a:rPr lang="en-US" sz="2200" dirty="0" smtClean="0"/>
              <a:t> are part of the port 3 group </a:t>
            </a:r>
          </a:p>
          <a:p>
            <a:pPr lvl="1" eaLnBrk="1" hangingPunct="1"/>
            <a:r>
              <a:rPr lang="en-US" sz="2200" dirty="0" smtClean="0"/>
              <a:t>pin 11 (P3.1) is assigned to </a:t>
            </a:r>
            <a:r>
              <a:rPr lang="en-US" sz="2200" dirty="0" err="1" smtClean="0"/>
              <a:t>TxD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pin 10 (P3.0) is designated as </a:t>
            </a:r>
            <a:r>
              <a:rPr lang="en-US" sz="2200" dirty="0" err="1" smtClean="0"/>
              <a:t>RxD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these pins are TTL compatible</a:t>
            </a:r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FC4A22-49E7-4BF9-9D59-628C3AD3E387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55AE69-4C18-404B-9AD9-D69642891465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8051 SERIAL PORT PROGRAMMING IN ASSEMBLY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b="1" dirty="0" smtClean="0"/>
              <a:t>Baud rate in the 8051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baud rate in the 8051 is programmable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done with the help of Timer 1; Here </a:t>
            </a:r>
            <a:r>
              <a:rPr lang="en-US" sz="2200" b="1" dirty="0" smtClean="0">
                <a:solidFill>
                  <a:srgbClr val="FF0000"/>
                </a:solidFill>
              </a:rPr>
              <a:t>Timer1 sets the Baud Rate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relationship between the crystal frequency and the baud rate in the 8051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8051 </a:t>
            </a:r>
            <a:r>
              <a:rPr lang="en-US" sz="2200" b="1" dirty="0" smtClean="0">
                <a:solidFill>
                  <a:srgbClr val="7030A0"/>
                </a:solidFill>
              </a:rPr>
              <a:t>divides</a:t>
            </a:r>
            <a:r>
              <a:rPr lang="en-US" sz="2200" b="1" dirty="0" smtClean="0">
                <a:solidFill>
                  <a:srgbClr val="FF0000"/>
                </a:solidFill>
              </a:rPr>
              <a:t> the crystal frequency by </a:t>
            </a:r>
            <a:r>
              <a:rPr lang="en-US" sz="2200" b="1" dirty="0" smtClean="0">
                <a:solidFill>
                  <a:srgbClr val="7030A0"/>
                </a:solidFill>
              </a:rPr>
              <a:t>12</a:t>
            </a:r>
            <a:r>
              <a:rPr lang="en-US" sz="2200" b="1" dirty="0" smtClean="0">
                <a:solidFill>
                  <a:srgbClr val="FF0000"/>
                </a:solidFill>
              </a:rPr>
              <a:t> to get the machine cycle frequency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ADAE50-2092-4AD9-839E-A80B3BD2B60C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86000" y="4038600"/>
          <a:ext cx="4121150" cy="2149475"/>
        </p:xfrm>
        <a:graphic>
          <a:graphicData uri="http://schemas.openxmlformats.org/presentationml/2006/ole">
            <p:oleObj spid="_x0000_s1027" name="Equation" r:id="rId3" imgW="1447560" imgH="12063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1168</Words>
  <Application>Microsoft Office PowerPoint</Application>
  <PresentationFormat>On-screen Show (4:3)</PresentationFormat>
  <Paragraphs>197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Microsoft Equation 3.0</vt:lpstr>
      <vt:lpstr>Slide 1</vt:lpstr>
      <vt:lpstr>Prerequisite</vt:lpstr>
      <vt:lpstr>BASICS OF SERIAL COMMUNICATION</vt:lpstr>
      <vt:lpstr>BASICS OF SERIAL COMMUNICATION</vt:lpstr>
      <vt:lpstr>BASICS OF SERIAL COMMUNICATION</vt:lpstr>
      <vt:lpstr>Slide 6</vt:lpstr>
      <vt:lpstr>BASICS OF SERIAL COMMUNICATION</vt:lpstr>
      <vt:lpstr>Slide 8</vt:lpstr>
      <vt:lpstr>8051 SERIAL PORT PROGRAMMING IN ASSEMBLY</vt:lpstr>
      <vt:lpstr>Slide 10</vt:lpstr>
      <vt:lpstr>Slide 11</vt:lpstr>
      <vt:lpstr>Example   With XTAL = 11.0592 MHz, find the TH1 value needed to have the following baud rates. (a) 9600 (b) 2400 (c) 1200</vt:lpstr>
      <vt:lpstr>8051 SERIAL PORT</vt:lpstr>
      <vt:lpstr>SBUF:    8051 SERIAL PORT</vt:lpstr>
      <vt:lpstr>SCON :  8051 SERIAL PORT</vt:lpstr>
      <vt:lpstr>Serial port -Modes</vt:lpstr>
      <vt:lpstr>SCON :  8051 SERIAL PORT</vt:lpstr>
      <vt:lpstr>Baud Rates in serial port in various modes</vt:lpstr>
      <vt:lpstr> Serial Data Mode 0— Shift Register Mode  </vt:lpstr>
      <vt:lpstr> Serial Data Mode 1— Standard UART  </vt:lpstr>
      <vt:lpstr> Serial Data Mode 1— Standard UART  </vt:lpstr>
      <vt:lpstr>Mode 1 : Baud Rates</vt:lpstr>
      <vt:lpstr>Slide 23</vt:lpstr>
      <vt:lpstr>SCON :  8051 SERIAL PORT</vt:lpstr>
      <vt:lpstr>PCON :  8051 SERIAL 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7</cp:revision>
  <dcterms:created xsi:type="dcterms:W3CDTF">2006-08-16T00:00:00Z</dcterms:created>
  <dcterms:modified xsi:type="dcterms:W3CDTF">2016-10-25T06:32:04Z</dcterms:modified>
</cp:coreProperties>
</file>