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36"/>
  </p:notesMasterIdLst>
  <p:handoutMasterIdLst>
    <p:handoutMasterId r:id="rId37"/>
  </p:handoutMasterIdLst>
  <p:sldIdLst>
    <p:sldId id="260" r:id="rId2"/>
    <p:sldId id="257" r:id="rId3"/>
    <p:sldId id="258" r:id="rId4"/>
    <p:sldId id="259" r:id="rId5"/>
    <p:sldId id="256" r:id="rId6"/>
    <p:sldId id="261" r:id="rId7"/>
    <p:sldId id="262" r:id="rId8"/>
    <p:sldId id="263" r:id="rId9"/>
    <p:sldId id="264" r:id="rId10"/>
    <p:sldId id="279"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9" r:id="rId29"/>
    <p:sldId id="283" r:id="rId30"/>
    <p:sldId id="284" r:id="rId31"/>
    <p:sldId id="285" r:id="rId32"/>
    <p:sldId id="286" r:id="rId33"/>
    <p:sldId id="287" r:id="rId34"/>
    <p:sldId id="288" r:id="rId35"/>
  </p:sldIdLst>
  <p:sldSz cx="9144000" cy="6858000" type="screen4x3"/>
  <p:notesSz cx="7102475" cy="102314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4660"/>
  </p:normalViewPr>
  <p:slideViewPr>
    <p:cSldViewPr>
      <p:cViewPr varScale="1">
        <p:scale>
          <a:sx n="72" d="100"/>
          <a:sy n="72" d="100"/>
        </p:scale>
        <p:origin x="130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48" tIns="49524" rIns="99048" bIns="49524" rtlCol="0"/>
          <a:lstStyle>
            <a:lvl1pPr algn="l">
              <a:defRPr sz="1300">
                <a:latin typeface="Arial" pitchFamily="34" charset="0"/>
                <a:cs typeface="Arial" pitchFamily="34" charset="0"/>
              </a:defRPr>
            </a:lvl1pPr>
          </a:lstStyle>
          <a:p>
            <a:pPr>
              <a:defRPr/>
            </a:pPr>
            <a:endParaRPr lang="en-IN"/>
          </a:p>
        </p:txBody>
      </p:sp>
      <p:sp>
        <p:nvSpPr>
          <p:cNvPr id="3" name="Date Placeholder 2"/>
          <p:cNvSpPr>
            <a:spLocks noGrp="1"/>
          </p:cNvSpPr>
          <p:nvPr>
            <p:ph type="dt" sz="quarter" idx="1"/>
          </p:nvPr>
        </p:nvSpPr>
        <p:spPr>
          <a:xfrm>
            <a:off x="4022725" y="0"/>
            <a:ext cx="3078163" cy="511175"/>
          </a:xfrm>
          <a:prstGeom prst="rect">
            <a:avLst/>
          </a:prstGeom>
        </p:spPr>
        <p:txBody>
          <a:bodyPr vert="horz" lIns="99048" tIns="49524" rIns="99048" bIns="49524" rtlCol="0"/>
          <a:lstStyle>
            <a:lvl1pPr algn="r">
              <a:defRPr sz="1300">
                <a:latin typeface="Arial" pitchFamily="34" charset="0"/>
                <a:cs typeface="Arial" pitchFamily="34" charset="0"/>
              </a:defRPr>
            </a:lvl1pPr>
          </a:lstStyle>
          <a:p>
            <a:pPr>
              <a:defRPr/>
            </a:pPr>
            <a:fld id="{22BC6195-9CE7-4194-B3E6-0403D3CA2778}" type="datetimeFigureOut">
              <a:rPr lang="en-US"/>
              <a:pPr>
                <a:defRPr/>
              </a:pPr>
              <a:t>12/18/2018</a:t>
            </a:fld>
            <a:endParaRPr lang="en-IN"/>
          </a:p>
        </p:txBody>
      </p:sp>
      <p:sp>
        <p:nvSpPr>
          <p:cNvPr id="4" name="Footer Placeholder 3"/>
          <p:cNvSpPr>
            <a:spLocks noGrp="1"/>
          </p:cNvSpPr>
          <p:nvPr>
            <p:ph type="ftr" sz="quarter" idx="2"/>
          </p:nvPr>
        </p:nvSpPr>
        <p:spPr>
          <a:xfrm>
            <a:off x="0" y="9718675"/>
            <a:ext cx="3078163" cy="511175"/>
          </a:xfrm>
          <a:prstGeom prst="rect">
            <a:avLst/>
          </a:prstGeom>
        </p:spPr>
        <p:txBody>
          <a:bodyPr vert="horz" lIns="99048" tIns="49524" rIns="99048" bIns="49524" rtlCol="0" anchor="b"/>
          <a:lstStyle>
            <a:lvl1pPr algn="l">
              <a:defRPr sz="1300">
                <a:latin typeface="Arial" pitchFamily="34" charset="0"/>
                <a:cs typeface="Arial" pitchFamily="34" charset="0"/>
              </a:defRPr>
            </a:lvl1pPr>
          </a:lstStyle>
          <a:p>
            <a:pPr>
              <a:defRPr/>
            </a:pPr>
            <a:endParaRPr lang="en-IN"/>
          </a:p>
        </p:txBody>
      </p:sp>
      <p:sp>
        <p:nvSpPr>
          <p:cNvPr id="5" name="Slide Number Placeholder 4"/>
          <p:cNvSpPr>
            <a:spLocks noGrp="1"/>
          </p:cNvSpPr>
          <p:nvPr>
            <p:ph type="sldNum" sz="quarter" idx="3"/>
          </p:nvPr>
        </p:nvSpPr>
        <p:spPr>
          <a:xfrm>
            <a:off x="4022725" y="9718675"/>
            <a:ext cx="3078163"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E4D0F56A-2A3C-4284-B377-1BCF98AE2E87}" type="slidenum">
              <a:rPr lang="en-IN" altLang="en-US"/>
              <a:pPr/>
              <a:t>‹#›</a:t>
            </a:fld>
            <a:endParaRPr lang="en-IN" altLang="en-US"/>
          </a:p>
        </p:txBody>
      </p:sp>
    </p:spTree>
    <p:extLst>
      <p:ext uri="{BB962C8B-B14F-4D97-AF65-F5344CB8AC3E}">
        <p14:creationId xmlns:p14="http://schemas.microsoft.com/office/powerpoint/2010/main" val="1989753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48" tIns="49524" rIns="99048" bIns="49524" rtlCol="0"/>
          <a:lstStyle>
            <a:lvl1pPr algn="l">
              <a:defRPr sz="1300">
                <a:latin typeface="Arial" pitchFamily="34" charset="0"/>
                <a:cs typeface="Arial" pitchFamily="34" charset="0"/>
              </a:defRPr>
            </a:lvl1pPr>
          </a:lstStyle>
          <a:p>
            <a:pPr>
              <a:defRPr/>
            </a:pPr>
            <a:endParaRPr lang="en-IN"/>
          </a:p>
        </p:txBody>
      </p:sp>
      <p:sp>
        <p:nvSpPr>
          <p:cNvPr id="3" name="Date Placeholder 2"/>
          <p:cNvSpPr>
            <a:spLocks noGrp="1"/>
          </p:cNvSpPr>
          <p:nvPr>
            <p:ph type="dt" idx="1"/>
          </p:nvPr>
        </p:nvSpPr>
        <p:spPr>
          <a:xfrm>
            <a:off x="4022725" y="0"/>
            <a:ext cx="3078163" cy="511175"/>
          </a:xfrm>
          <a:prstGeom prst="rect">
            <a:avLst/>
          </a:prstGeom>
        </p:spPr>
        <p:txBody>
          <a:bodyPr vert="horz" lIns="99048" tIns="49524" rIns="99048" bIns="49524" rtlCol="0"/>
          <a:lstStyle>
            <a:lvl1pPr algn="r">
              <a:defRPr sz="1300">
                <a:latin typeface="Arial" pitchFamily="34" charset="0"/>
                <a:cs typeface="Arial" pitchFamily="34" charset="0"/>
              </a:defRPr>
            </a:lvl1pPr>
          </a:lstStyle>
          <a:p>
            <a:pPr>
              <a:defRPr/>
            </a:pPr>
            <a:fld id="{D3ABA088-5DA7-4069-B0D0-887A91FC898D}" type="datetimeFigureOut">
              <a:rPr lang="en-US"/>
              <a:pPr>
                <a:defRPr/>
              </a:pPr>
              <a:t>12/18/2018</a:t>
            </a:fld>
            <a:endParaRPr lang="en-IN"/>
          </a:p>
        </p:txBody>
      </p:sp>
      <p:sp>
        <p:nvSpPr>
          <p:cNvPr id="4" name="Slide Image Placeholder 3"/>
          <p:cNvSpPr>
            <a:spLocks noGrp="1" noRot="1" noChangeAspect="1"/>
          </p:cNvSpPr>
          <p:nvPr>
            <p:ph type="sldImg" idx="2"/>
          </p:nvPr>
        </p:nvSpPr>
        <p:spPr>
          <a:xfrm>
            <a:off x="993775" y="766763"/>
            <a:ext cx="5114925" cy="3836987"/>
          </a:xfrm>
          <a:prstGeom prst="rect">
            <a:avLst/>
          </a:prstGeom>
          <a:noFill/>
          <a:ln w="12700">
            <a:solidFill>
              <a:prstClr val="black"/>
            </a:solidFill>
          </a:ln>
        </p:spPr>
        <p:txBody>
          <a:bodyPr vert="horz" lIns="99048" tIns="49524" rIns="99048" bIns="49524" rtlCol="0" anchor="ctr"/>
          <a:lstStyle/>
          <a:p>
            <a:pPr lvl="0"/>
            <a:endParaRPr lang="en-IN" noProof="0" smtClean="0"/>
          </a:p>
        </p:txBody>
      </p:sp>
      <p:sp>
        <p:nvSpPr>
          <p:cNvPr id="5" name="Notes Placeholder 4"/>
          <p:cNvSpPr>
            <a:spLocks noGrp="1"/>
          </p:cNvSpPr>
          <p:nvPr>
            <p:ph type="body" sz="quarter" idx="3"/>
          </p:nvPr>
        </p:nvSpPr>
        <p:spPr>
          <a:xfrm>
            <a:off x="709613" y="4859338"/>
            <a:ext cx="5683250" cy="4605337"/>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9718675"/>
            <a:ext cx="3078163" cy="511175"/>
          </a:xfrm>
          <a:prstGeom prst="rect">
            <a:avLst/>
          </a:prstGeom>
        </p:spPr>
        <p:txBody>
          <a:bodyPr vert="horz" lIns="99048" tIns="49524" rIns="99048" bIns="49524" rtlCol="0" anchor="b"/>
          <a:lstStyle>
            <a:lvl1pPr algn="l">
              <a:defRPr sz="1300">
                <a:latin typeface="Arial" pitchFamily="34" charset="0"/>
                <a:cs typeface="Arial" pitchFamily="34" charset="0"/>
              </a:defRPr>
            </a:lvl1pPr>
          </a:lstStyle>
          <a:p>
            <a:pPr>
              <a:defRPr/>
            </a:pPr>
            <a:endParaRPr lang="en-IN"/>
          </a:p>
        </p:txBody>
      </p:sp>
      <p:sp>
        <p:nvSpPr>
          <p:cNvPr id="7" name="Slide Number Placeholder 6"/>
          <p:cNvSpPr>
            <a:spLocks noGrp="1"/>
          </p:cNvSpPr>
          <p:nvPr>
            <p:ph type="sldNum" sz="quarter" idx="5"/>
          </p:nvPr>
        </p:nvSpPr>
        <p:spPr>
          <a:xfrm>
            <a:off x="4022725" y="9718675"/>
            <a:ext cx="3078163"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1433BEB1-94AC-4F13-9AC6-35F0C38C966B}" type="slidenum">
              <a:rPr lang="en-IN" altLang="en-US"/>
              <a:pPr/>
              <a:t>‹#›</a:t>
            </a:fld>
            <a:endParaRPr lang="en-IN" altLang="en-US"/>
          </a:p>
        </p:txBody>
      </p:sp>
    </p:spTree>
    <p:extLst>
      <p:ext uri="{BB962C8B-B14F-4D97-AF65-F5344CB8AC3E}">
        <p14:creationId xmlns:p14="http://schemas.microsoft.com/office/powerpoint/2010/main" val="4807454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794682CF-6626-4E8D-B2C9-6B18B6B291A1}" type="datetime5">
              <a:rPr lang="en-US" smtClean="0"/>
              <a:pPr>
                <a:defRPr/>
              </a:pPr>
              <a:t>18-Dec-18</a:t>
            </a:fld>
            <a:endParaRPr lang="en-IN"/>
          </a:p>
        </p:txBody>
      </p:sp>
      <p:sp>
        <p:nvSpPr>
          <p:cNvPr id="5" name="Footer Placeholder 4"/>
          <p:cNvSpPr>
            <a:spLocks noGrp="1"/>
          </p:cNvSpPr>
          <p:nvPr>
            <p:ph type="ftr" sz="quarter" idx="11"/>
          </p:nvPr>
        </p:nvSpPr>
        <p:spPr/>
        <p:txBody>
          <a:bodyPr/>
          <a:lstStyle/>
          <a:p>
            <a:pPr>
              <a:defRPr/>
            </a:pPr>
            <a:r>
              <a:rPr lang="en-IN" smtClean="0"/>
              <a:t>vignan university</a:t>
            </a:r>
            <a:endParaRPr lang="en-IN"/>
          </a:p>
        </p:txBody>
      </p:sp>
      <p:sp>
        <p:nvSpPr>
          <p:cNvPr id="6" name="Slide Number Placeholder 5"/>
          <p:cNvSpPr>
            <a:spLocks noGrp="1"/>
          </p:cNvSpPr>
          <p:nvPr>
            <p:ph type="sldNum" sz="quarter" idx="12"/>
          </p:nvPr>
        </p:nvSpPr>
        <p:spPr/>
        <p:txBody>
          <a:bodyPr/>
          <a:lstStyle/>
          <a:p>
            <a:fld id="{1BEF5E13-8A15-4643-95F2-CCA2270E1E8B}" type="slidenum">
              <a:rPr lang="en-IN" altLang="en-US" smtClean="0"/>
              <a:pPr/>
              <a:t>‹#›</a:t>
            </a:fld>
            <a:endParaRPr lang="en-IN" altLang="en-US"/>
          </a:p>
        </p:txBody>
      </p:sp>
    </p:spTree>
    <p:extLst>
      <p:ext uri="{BB962C8B-B14F-4D97-AF65-F5344CB8AC3E}">
        <p14:creationId xmlns:p14="http://schemas.microsoft.com/office/powerpoint/2010/main" val="158362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60DAF106-811E-41E0-8AC1-11C8A9313397}" type="datetime5">
              <a:rPr lang="en-US" smtClean="0"/>
              <a:pPr>
                <a:defRPr/>
              </a:pPr>
              <a:t>18-Dec-18</a:t>
            </a:fld>
            <a:endParaRPr lang="en-IN"/>
          </a:p>
        </p:txBody>
      </p:sp>
      <p:sp>
        <p:nvSpPr>
          <p:cNvPr id="5" name="Footer Placeholder 4"/>
          <p:cNvSpPr>
            <a:spLocks noGrp="1"/>
          </p:cNvSpPr>
          <p:nvPr>
            <p:ph type="ftr" sz="quarter" idx="11"/>
          </p:nvPr>
        </p:nvSpPr>
        <p:spPr/>
        <p:txBody>
          <a:bodyPr/>
          <a:lstStyle/>
          <a:p>
            <a:pPr>
              <a:defRPr/>
            </a:pPr>
            <a:r>
              <a:rPr lang="en-IN" smtClean="0"/>
              <a:t>vignan university</a:t>
            </a:r>
            <a:endParaRPr lang="en-IN"/>
          </a:p>
        </p:txBody>
      </p:sp>
      <p:sp>
        <p:nvSpPr>
          <p:cNvPr id="6" name="Slide Number Placeholder 5"/>
          <p:cNvSpPr>
            <a:spLocks noGrp="1"/>
          </p:cNvSpPr>
          <p:nvPr>
            <p:ph type="sldNum" sz="quarter" idx="12"/>
          </p:nvPr>
        </p:nvSpPr>
        <p:spPr/>
        <p:txBody>
          <a:bodyPr/>
          <a:lstStyle/>
          <a:p>
            <a:fld id="{D766B645-30D3-4642-9D61-2465CE8D0F16}" type="slidenum">
              <a:rPr lang="en-IN" altLang="en-US" smtClean="0"/>
              <a:pPr/>
              <a:t>‹#›</a:t>
            </a:fld>
            <a:endParaRPr lang="en-IN" altLang="en-US"/>
          </a:p>
        </p:txBody>
      </p:sp>
    </p:spTree>
    <p:extLst>
      <p:ext uri="{BB962C8B-B14F-4D97-AF65-F5344CB8AC3E}">
        <p14:creationId xmlns:p14="http://schemas.microsoft.com/office/powerpoint/2010/main" val="213528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F4C5E212-3920-4367-9A6D-7C74F571126C}" type="datetime5">
              <a:rPr lang="en-US" smtClean="0"/>
              <a:pPr>
                <a:defRPr/>
              </a:pPr>
              <a:t>18-Dec-18</a:t>
            </a:fld>
            <a:endParaRPr lang="en-IN"/>
          </a:p>
        </p:txBody>
      </p:sp>
      <p:sp>
        <p:nvSpPr>
          <p:cNvPr id="5" name="Footer Placeholder 4"/>
          <p:cNvSpPr>
            <a:spLocks noGrp="1"/>
          </p:cNvSpPr>
          <p:nvPr>
            <p:ph type="ftr" sz="quarter" idx="11"/>
          </p:nvPr>
        </p:nvSpPr>
        <p:spPr/>
        <p:txBody>
          <a:bodyPr/>
          <a:lstStyle/>
          <a:p>
            <a:pPr>
              <a:defRPr/>
            </a:pPr>
            <a:r>
              <a:rPr lang="en-IN" smtClean="0"/>
              <a:t>vignan university</a:t>
            </a:r>
            <a:endParaRPr lang="en-IN"/>
          </a:p>
        </p:txBody>
      </p:sp>
      <p:sp>
        <p:nvSpPr>
          <p:cNvPr id="6" name="Slide Number Placeholder 5"/>
          <p:cNvSpPr>
            <a:spLocks noGrp="1"/>
          </p:cNvSpPr>
          <p:nvPr>
            <p:ph type="sldNum" sz="quarter" idx="12"/>
          </p:nvPr>
        </p:nvSpPr>
        <p:spPr/>
        <p:txBody>
          <a:bodyPr/>
          <a:lstStyle/>
          <a:p>
            <a:fld id="{F638B00D-E4A3-438B-AA86-87F082ED4409}" type="slidenum">
              <a:rPr lang="en-IN" altLang="en-US" smtClean="0"/>
              <a:pPr/>
              <a:t>‹#›</a:t>
            </a:fld>
            <a:endParaRPr lang="en-IN" altLang="en-US"/>
          </a:p>
        </p:txBody>
      </p:sp>
    </p:spTree>
    <p:extLst>
      <p:ext uri="{BB962C8B-B14F-4D97-AF65-F5344CB8AC3E}">
        <p14:creationId xmlns:p14="http://schemas.microsoft.com/office/powerpoint/2010/main" val="103746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EEB74B1B-C78E-4549-BCD6-F8684ECB324A}" type="datetime5">
              <a:rPr lang="en-US" smtClean="0"/>
              <a:pPr>
                <a:defRPr/>
              </a:pPr>
              <a:t>18-Dec-18</a:t>
            </a:fld>
            <a:endParaRPr lang="en-IN"/>
          </a:p>
        </p:txBody>
      </p:sp>
      <p:sp>
        <p:nvSpPr>
          <p:cNvPr id="5" name="Footer Placeholder 4"/>
          <p:cNvSpPr>
            <a:spLocks noGrp="1"/>
          </p:cNvSpPr>
          <p:nvPr>
            <p:ph type="ftr" sz="quarter" idx="11"/>
          </p:nvPr>
        </p:nvSpPr>
        <p:spPr/>
        <p:txBody>
          <a:bodyPr/>
          <a:lstStyle/>
          <a:p>
            <a:pPr>
              <a:defRPr/>
            </a:pPr>
            <a:r>
              <a:rPr lang="en-IN" smtClean="0"/>
              <a:t>vignan university</a:t>
            </a:r>
            <a:endParaRPr lang="en-IN"/>
          </a:p>
        </p:txBody>
      </p:sp>
      <p:sp>
        <p:nvSpPr>
          <p:cNvPr id="6" name="Slide Number Placeholder 5"/>
          <p:cNvSpPr>
            <a:spLocks noGrp="1"/>
          </p:cNvSpPr>
          <p:nvPr>
            <p:ph type="sldNum" sz="quarter" idx="12"/>
          </p:nvPr>
        </p:nvSpPr>
        <p:spPr/>
        <p:txBody>
          <a:bodyPr/>
          <a:lstStyle/>
          <a:p>
            <a:fld id="{864088A3-175C-4F0F-A891-E18FAAF9E3A6}" type="slidenum">
              <a:rPr lang="en-IN" altLang="en-US" smtClean="0"/>
              <a:pPr/>
              <a:t>‹#›</a:t>
            </a:fld>
            <a:endParaRPr lang="en-IN" altLang="en-US"/>
          </a:p>
        </p:txBody>
      </p:sp>
    </p:spTree>
    <p:extLst>
      <p:ext uri="{BB962C8B-B14F-4D97-AF65-F5344CB8AC3E}">
        <p14:creationId xmlns:p14="http://schemas.microsoft.com/office/powerpoint/2010/main" val="428787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E43E0B6-F75E-4F97-B2E5-032E1EFB42D5}" type="datetime5">
              <a:rPr lang="en-US" smtClean="0"/>
              <a:pPr>
                <a:defRPr/>
              </a:pPr>
              <a:t>18-Dec-18</a:t>
            </a:fld>
            <a:endParaRPr lang="en-IN"/>
          </a:p>
        </p:txBody>
      </p:sp>
      <p:sp>
        <p:nvSpPr>
          <p:cNvPr id="5" name="Footer Placeholder 4"/>
          <p:cNvSpPr>
            <a:spLocks noGrp="1"/>
          </p:cNvSpPr>
          <p:nvPr>
            <p:ph type="ftr" sz="quarter" idx="11"/>
          </p:nvPr>
        </p:nvSpPr>
        <p:spPr/>
        <p:txBody>
          <a:bodyPr/>
          <a:lstStyle/>
          <a:p>
            <a:pPr>
              <a:defRPr/>
            </a:pPr>
            <a:r>
              <a:rPr lang="en-IN" smtClean="0"/>
              <a:t>vignan university</a:t>
            </a:r>
            <a:endParaRPr lang="en-IN"/>
          </a:p>
        </p:txBody>
      </p:sp>
      <p:sp>
        <p:nvSpPr>
          <p:cNvPr id="6" name="Slide Number Placeholder 5"/>
          <p:cNvSpPr>
            <a:spLocks noGrp="1"/>
          </p:cNvSpPr>
          <p:nvPr>
            <p:ph type="sldNum" sz="quarter" idx="12"/>
          </p:nvPr>
        </p:nvSpPr>
        <p:spPr/>
        <p:txBody>
          <a:bodyPr/>
          <a:lstStyle/>
          <a:p>
            <a:fld id="{127EF3E3-3416-4B67-91B1-7354E17A812D}" type="slidenum">
              <a:rPr lang="en-IN" altLang="en-US" smtClean="0"/>
              <a:pPr/>
              <a:t>‹#›</a:t>
            </a:fld>
            <a:endParaRPr lang="en-IN" altLang="en-US"/>
          </a:p>
        </p:txBody>
      </p:sp>
    </p:spTree>
    <p:extLst>
      <p:ext uri="{BB962C8B-B14F-4D97-AF65-F5344CB8AC3E}">
        <p14:creationId xmlns:p14="http://schemas.microsoft.com/office/powerpoint/2010/main" val="309068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0D3C6460-419D-4C48-BE3E-89E555C58AD1}" type="datetime5">
              <a:rPr lang="en-US" smtClean="0"/>
              <a:pPr>
                <a:defRPr/>
              </a:pPr>
              <a:t>18-Dec-18</a:t>
            </a:fld>
            <a:endParaRPr lang="en-IN"/>
          </a:p>
        </p:txBody>
      </p:sp>
      <p:sp>
        <p:nvSpPr>
          <p:cNvPr id="6" name="Footer Placeholder 5"/>
          <p:cNvSpPr>
            <a:spLocks noGrp="1"/>
          </p:cNvSpPr>
          <p:nvPr>
            <p:ph type="ftr" sz="quarter" idx="11"/>
          </p:nvPr>
        </p:nvSpPr>
        <p:spPr/>
        <p:txBody>
          <a:bodyPr/>
          <a:lstStyle/>
          <a:p>
            <a:pPr>
              <a:defRPr/>
            </a:pPr>
            <a:r>
              <a:rPr lang="en-IN" smtClean="0"/>
              <a:t>vignan university</a:t>
            </a:r>
            <a:endParaRPr lang="en-IN"/>
          </a:p>
        </p:txBody>
      </p:sp>
      <p:sp>
        <p:nvSpPr>
          <p:cNvPr id="7" name="Slide Number Placeholder 6"/>
          <p:cNvSpPr>
            <a:spLocks noGrp="1"/>
          </p:cNvSpPr>
          <p:nvPr>
            <p:ph type="sldNum" sz="quarter" idx="12"/>
          </p:nvPr>
        </p:nvSpPr>
        <p:spPr/>
        <p:txBody>
          <a:bodyPr/>
          <a:lstStyle/>
          <a:p>
            <a:fld id="{17616566-91FC-476E-A4B8-B1A1F47B9AD9}" type="slidenum">
              <a:rPr lang="en-IN" altLang="en-US" smtClean="0"/>
              <a:pPr/>
              <a:t>‹#›</a:t>
            </a:fld>
            <a:endParaRPr lang="en-IN" altLang="en-US"/>
          </a:p>
        </p:txBody>
      </p:sp>
    </p:spTree>
    <p:extLst>
      <p:ext uri="{BB962C8B-B14F-4D97-AF65-F5344CB8AC3E}">
        <p14:creationId xmlns:p14="http://schemas.microsoft.com/office/powerpoint/2010/main" val="390846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98BCB3DF-41C3-4691-B838-9859D960DBCB}" type="datetime5">
              <a:rPr lang="en-US" smtClean="0"/>
              <a:pPr>
                <a:defRPr/>
              </a:pPr>
              <a:t>18-Dec-18</a:t>
            </a:fld>
            <a:endParaRPr lang="en-IN"/>
          </a:p>
        </p:txBody>
      </p:sp>
      <p:sp>
        <p:nvSpPr>
          <p:cNvPr id="8" name="Footer Placeholder 7"/>
          <p:cNvSpPr>
            <a:spLocks noGrp="1"/>
          </p:cNvSpPr>
          <p:nvPr>
            <p:ph type="ftr" sz="quarter" idx="11"/>
          </p:nvPr>
        </p:nvSpPr>
        <p:spPr/>
        <p:txBody>
          <a:bodyPr/>
          <a:lstStyle/>
          <a:p>
            <a:pPr>
              <a:defRPr/>
            </a:pPr>
            <a:r>
              <a:rPr lang="en-IN" smtClean="0"/>
              <a:t>vignan university</a:t>
            </a:r>
            <a:endParaRPr lang="en-IN"/>
          </a:p>
        </p:txBody>
      </p:sp>
      <p:sp>
        <p:nvSpPr>
          <p:cNvPr id="9" name="Slide Number Placeholder 8"/>
          <p:cNvSpPr>
            <a:spLocks noGrp="1"/>
          </p:cNvSpPr>
          <p:nvPr>
            <p:ph type="sldNum" sz="quarter" idx="12"/>
          </p:nvPr>
        </p:nvSpPr>
        <p:spPr/>
        <p:txBody>
          <a:bodyPr/>
          <a:lstStyle/>
          <a:p>
            <a:fld id="{D776F3F6-3884-4418-8913-B56BCEAE584E}" type="slidenum">
              <a:rPr lang="en-IN" altLang="en-US" smtClean="0"/>
              <a:pPr/>
              <a:t>‹#›</a:t>
            </a:fld>
            <a:endParaRPr lang="en-IN" altLang="en-US"/>
          </a:p>
        </p:txBody>
      </p:sp>
    </p:spTree>
    <p:extLst>
      <p:ext uri="{BB962C8B-B14F-4D97-AF65-F5344CB8AC3E}">
        <p14:creationId xmlns:p14="http://schemas.microsoft.com/office/powerpoint/2010/main" val="214571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17159B15-9AF7-4F05-91B2-D5F07E90EAE6}" type="datetime5">
              <a:rPr lang="en-US" smtClean="0"/>
              <a:pPr>
                <a:defRPr/>
              </a:pPr>
              <a:t>18-Dec-18</a:t>
            </a:fld>
            <a:endParaRPr lang="en-IN"/>
          </a:p>
        </p:txBody>
      </p:sp>
      <p:sp>
        <p:nvSpPr>
          <p:cNvPr id="4" name="Footer Placeholder 3"/>
          <p:cNvSpPr>
            <a:spLocks noGrp="1"/>
          </p:cNvSpPr>
          <p:nvPr>
            <p:ph type="ftr" sz="quarter" idx="11"/>
          </p:nvPr>
        </p:nvSpPr>
        <p:spPr/>
        <p:txBody>
          <a:bodyPr/>
          <a:lstStyle/>
          <a:p>
            <a:pPr>
              <a:defRPr/>
            </a:pPr>
            <a:r>
              <a:rPr lang="en-IN" smtClean="0"/>
              <a:t>vignan university</a:t>
            </a:r>
            <a:endParaRPr lang="en-IN"/>
          </a:p>
        </p:txBody>
      </p:sp>
      <p:sp>
        <p:nvSpPr>
          <p:cNvPr id="5" name="Slide Number Placeholder 4"/>
          <p:cNvSpPr>
            <a:spLocks noGrp="1"/>
          </p:cNvSpPr>
          <p:nvPr>
            <p:ph type="sldNum" sz="quarter" idx="12"/>
          </p:nvPr>
        </p:nvSpPr>
        <p:spPr/>
        <p:txBody>
          <a:bodyPr/>
          <a:lstStyle/>
          <a:p>
            <a:fld id="{D2362563-D988-4443-AE1E-430F2B16B1C3}" type="slidenum">
              <a:rPr lang="en-IN" altLang="en-US" smtClean="0"/>
              <a:pPr/>
              <a:t>‹#›</a:t>
            </a:fld>
            <a:endParaRPr lang="en-IN" altLang="en-US"/>
          </a:p>
        </p:txBody>
      </p:sp>
    </p:spTree>
    <p:extLst>
      <p:ext uri="{BB962C8B-B14F-4D97-AF65-F5344CB8AC3E}">
        <p14:creationId xmlns:p14="http://schemas.microsoft.com/office/powerpoint/2010/main" val="371829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876EB8D-C973-44F1-906F-CDCFC795C34F}" type="datetime5">
              <a:rPr lang="en-US" smtClean="0"/>
              <a:pPr>
                <a:defRPr/>
              </a:pPr>
              <a:t>18-Dec-18</a:t>
            </a:fld>
            <a:endParaRPr lang="en-IN"/>
          </a:p>
        </p:txBody>
      </p:sp>
      <p:sp>
        <p:nvSpPr>
          <p:cNvPr id="3" name="Footer Placeholder 2"/>
          <p:cNvSpPr>
            <a:spLocks noGrp="1"/>
          </p:cNvSpPr>
          <p:nvPr>
            <p:ph type="ftr" sz="quarter" idx="11"/>
          </p:nvPr>
        </p:nvSpPr>
        <p:spPr/>
        <p:txBody>
          <a:bodyPr/>
          <a:lstStyle/>
          <a:p>
            <a:pPr>
              <a:defRPr/>
            </a:pPr>
            <a:r>
              <a:rPr lang="en-IN" smtClean="0"/>
              <a:t>vignan university</a:t>
            </a:r>
            <a:endParaRPr lang="en-IN"/>
          </a:p>
        </p:txBody>
      </p:sp>
      <p:sp>
        <p:nvSpPr>
          <p:cNvPr id="4" name="Slide Number Placeholder 3"/>
          <p:cNvSpPr>
            <a:spLocks noGrp="1"/>
          </p:cNvSpPr>
          <p:nvPr>
            <p:ph type="sldNum" sz="quarter" idx="12"/>
          </p:nvPr>
        </p:nvSpPr>
        <p:spPr/>
        <p:txBody>
          <a:bodyPr/>
          <a:lstStyle/>
          <a:p>
            <a:fld id="{C701ADF1-34E0-40C7-B350-671637993DA3}" type="slidenum">
              <a:rPr lang="en-IN" altLang="en-US" smtClean="0"/>
              <a:pPr/>
              <a:t>‹#›</a:t>
            </a:fld>
            <a:endParaRPr lang="en-IN" altLang="en-US"/>
          </a:p>
        </p:txBody>
      </p:sp>
    </p:spTree>
    <p:extLst>
      <p:ext uri="{BB962C8B-B14F-4D97-AF65-F5344CB8AC3E}">
        <p14:creationId xmlns:p14="http://schemas.microsoft.com/office/powerpoint/2010/main" val="241603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D66D52C-5930-49FE-B236-4A58AE84105E}" type="datetime5">
              <a:rPr lang="en-US" smtClean="0"/>
              <a:pPr>
                <a:defRPr/>
              </a:pPr>
              <a:t>18-Dec-18</a:t>
            </a:fld>
            <a:endParaRPr lang="en-IN"/>
          </a:p>
        </p:txBody>
      </p:sp>
      <p:sp>
        <p:nvSpPr>
          <p:cNvPr id="6" name="Footer Placeholder 5"/>
          <p:cNvSpPr>
            <a:spLocks noGrp="1"/>
          </p:cNvSpPr>
          <p:nvPr>
            <p:ph type="ftr" sz="quarter" idx="11"/>
          </p:nvPr>
        </p:nvSpPr>
        <p:spPr/>
        <p:txBody>
          <a:bodyPr/>
          <a:lstStyle/>
          <a:p>
            <a:pPr>
              <a:defRPr/>
            </a:pPr>
            <a:r>
              <a:rPr lang="en-IN" smtClean="0"/>
              <a:t>vignan university</a:t>
            </a:r>
            <a:endParaRPr lang="en-IN"/>
          </a:p>
        </p:txBody>
      </p:sp>
      <p:sp>
        <p:nvSpPr>
          <p:cNvPr id="7" name="Slide Number Placeholder 6"/>
          <p:cNvSpPr>
            <a:spLocks noGrp="1"/>
          </p:cNvSpPr>
          <p:nvPr>
            <p:ph type="sldNum" sz="quarter" idx="12"/>
          </p:nvPr>
        </p:nvSpPr>
        <p:spPr/>
        <p:txBody>
          <a:bodyPr/>
          <a:lstStyle/>
          <a:p>
            <a:fld id="{CFFDA3F8-A2EC-4EF8-9904-55DDC8E6CF62}" type="slidenum">
              <a:rPr lang="en-IN" altLang="en-US" smtClean="0"/>
              <a:pPr/>
              <a:t>‹#›</a:t>
            </a:fld>
            <a:endParaRPr lang="en-IN" altLang="en-US"/>
          </a:p>
        </p:txBody>
      </p:sp>
    </p:spTree>
    <p:extLst>
      <p:ext uri="{BB962C8B-B14F-4D97-AF65-F5344CB8AC3E}">
        <p14:creationId xmlns:p14="http://schemas.microsoft.com/office/powerpoint/2010/main" val="395028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8E4AF42-33AE-4602-AD8A-C18A50C4A17D}" type="datetime5">
              <a:rPr lang="en-US" smtClean="0"/>
              <a:pPr>
                <a:defRPr/>
              </a:pPr>
              <a:t>18-Dec-18</a:t>
            </a:fld>
            <a:endParaRPr lang="en-IN"/>
          </a:p>
        </p:txBody>
      </p:sp>
      <p:sp>
        <p:nvSpPr>
          <p:cNvPr id="6" name="Footer Placeholder 5"/>
          <p:cNvSpPr>
            <a:spLocks noGrp="1"/>
          </p:cNvSpPr>
          <p:nvPr>
            <p:ph type="ftr" sz="quarter" idx="11"/>
          </p:nvPr>
        </p:nvSpPr>
        <p:spPr/>
        <p:txBody>
          <a:bodyPr/>
          <a:lstStyle/>
          <a:p>
            <a:pPr>
              <a:defRPr/>
            </a:pPr>
            <a:r>
              <a:rPr lang="en-IN" smtClean="0"/>
              <a:t>vignan university</a:t>
            </a:r>
            <a:endParaRPr lang="en-IN"/>
          </a:p>
        </p:txBody>
      </p:sp>
      <p:sp>
        <p:nvSpPr>
          <p:cNvPr id="7" name="Slide Number Placeholder 6"/>
          <p:cNvSpPr>
            <a:spLocks noGrp="1"/>
          </p:cNvSpPr>
          <p:nvPr>
            <p:ph type="sldNum" sz="quarter" idx="12"/>
          </p:nvPr>
        </p:nvSpPr>
        <p:spPr/>
        <p:txBody>
          <a:bodyPr/>
          <a:lstStyle/>
          <a:p>
            <a:fld id="{4C18E7B5-501C-4097-9E53-50B32A6507E0}" type="slidenum">
              <a:rPr lang="en-IN" altLang="en-US" smtClean="0"/>
              <a:pPr/>
              <a:t>‹#›</a:t>
            </a:fld>
            <a:endParaRPr lang="en-IN" altLang="en-US"/>
          </a:p>
        </p:txBody>
      </p:sp>
    </p:spTree>
    <p:extLst>
      <p:ext uri="{BB962C8B-B14F-4D97-AF65-F5344CB8AC3E}">
        <p14:creationId xmlns:p14="http://schemas.microsoft.com/office/powerpoint/2010/main" val="13445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71EAFE3-574B-4FE5-9F7C-9E41CE931BEE}" type="datetime5">
              <a:rPr lang="en-US" smtClean="0"/>
              <a:pPr>
                <a:defRPr/>
              </a:pPr>
              <a:t>18-Dec-18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IN" smtClean="0"/>
              <a:t>vignan university</a:t>
            </a: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B4C449-356F-47F4-83C1-FD3F97822CB6}" type="slidenum">
              <a:rPr lang="en-IN" altLang="en-US" smtClean="0"/>
              <a:pPr/>
              <a:t>‹#›</a:t>
            </a:fld>
            <a:endParaRPr lang="en-IN" altLang="en-US"/>
          </a:p>
        </p:txBody>
      </p:sp>
    </p:spTree>
    <p:extLst>
      <p:ext uri="{BB962C8B-B14F-4D97-AF65-F5344CB8AC3E}">
        <p14:creationId xmlns:p14="http://schemas.microsoft.com/office/powerpoint/2010/main" val="53214073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234" y="909613"/>
            <a:ext cx="8229600" cy="947751"/>
          </a:xfrm>
        </p:spPr>
        <p:txBody>
          <a:bodyPr>
            <a:normAutofit/>
          </a:bodyPr>
          <a:lstStyle/>
          <a:p>
            <a:pPr indent="0" algn="ctr" eaLnBrk="1" fontAlgn="auto" hangingPunct="1">
              <a:spcAft>
                <a:spcPts val="0"/>
              </a:spcAft>
              <a:defRPr/>
            </a:pPr>
            <a:r>
              <a:rPr lang="en-US" b="1" dirty="0" smtClean="0">
                <a:solidFill>
                  <a:schemeClr val="tx2">
                    <a:tint val="100000"/>
                    <a:shade val="90000"/>
                    <a:satMod val="250000"/>
                    <a:alpha val="100000"/>
                  </a:schemeClr>
                </a:solidFill>
              </a:rPr>
              <a:t>Block Diagram of Intel 8086</a:t>
            </a:r>
            <a:endParaRPr lang="en-IN" b="1" dirty="0">
              <a:solidFill>
                <a:schemeClr val="tx2">
                  <a:tint val="100000"/>
                  <a:shade val="90000"/>
                  <a:satMod val="250000"/>
                  <a:alpha val="100000"/>
                </a:schemeClr>
              </a:solidFill>
            </a:endParaRPr>
          </a:p>
        </p:txBody>
      </p:sp>
      <p:sp>
        <p:nvSpPr>
          <p:cNvPr id="10245" name="Subtitle 7"/>
          <p:cNvSpPr>
            <a:spLocks noGrp="1"/>
          </p:cNvSpPr>
          <p:nvPr>
            <p:ph type="subTitle" idx="1"/>
          </p:nvPr>
        </p:nvSpPr>
        <p:spPr>
          <a:xfrm>
            <a:off x="2357438" y="4357688"/>
            <a:ext cx="6559550" cy="1752600"/>
          </a:xfrm>
        </p:spPr>
        <p:txBody>
          <a:bodyPr/>
          <a:lstStyle/>
          <a:p>
            <a:pPr algn="r">
              <a:spcBef>
                <a:spcPct val="0"/>
              </a:spcBef>
            </a:pPr>
            <a:r>
              <a:rPr lang="en-IN" altLang="en-US" dirty="0" smtClean="0"/>
              <a:t>T. V. </a:t>
            </a:r>
            <a:r>
              <a:rPr lang="en-IN" altLang="en-US" dirty="0" err="1" smtClean="0"/>
              <a:t>Murali</a:t>
            </a:r>
            <a:r>
              <a:rPr lang="en-IN" altLang="en-US" dirty="0" smtClean="0"/>
              <a:t> Krishna</a:t>
            </a:r>
          </a:p>
          <a:p>
            <a:pPr algn="r">
              <a:spcBef>
                <a:spcPct val="0"/>
              </a:spcBef>
            </a:pPr>
            <a:r>
              <a:rPr lang="en-IN" altLang="en-US" dirty="0" smtClean="0"/>
              <a:t>Asst. Professor</a:t>
            </a:r>
          </a:p>
        </p:txBody>
      </p:sp>
      <p:sp>
        <p:nvSpPr>
          <p:cNvPr id="4" name="Date Placeholder 3"/>
          <p:cNvSpPr>
            <a:spLocks noGrp="1"/>
          </p:cNvSpPr>
          <p:nvPr>
            <p:ph type="dt" sz="half" idx="10"/>
          </p:nvPr>
        </p:nvSpPr>
        <p:spPr/>
        <p:txBody>
          <a:bodyPr/>
          <a:lstStyle/>
          <a:p>
            <a:pPr>
              <a:defRPr/>
            </a:pPr>
            <a:fld id="{DB81891B-D9FB-46C0-B80F-168E62390C7F}" type="datetime5">
              <a:rPr lang="en-US"/>
              <a:pPr>
                <a:defRPr/>
              </a:pPr>
              <a:t>18-Dec-18</a:t>
            </a:fld>
            <a:endParaRPr lang="en-IN"/>
          </a:p>
        </p:txBody>
      </p:sp>
      <p:sp>
        <p:nvSpPr>
          <p:cNvPr id="6" name="Footer Placeholder 5"/>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8B1F07-1F0C-4715-A9FF-081059A73BFB}" type="slidenum">
              <a:rPr lang="en-IN" altLang="en-US">
                <a:solidFill>
                  <a:srgbClr val="DFE0D4"/>
                </a:solidFill>
              </a:rPr>
              <a:pPr eaLnBrk="1" hangingPunct="1"/>
              <a:t>1</a:t>
            </a:fld>
            <a:endParaRPr lang="en-IN" altLang="en-US">
              <a:solidFill>
                <a:srgbClr val="DFE0D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Instruction Queue</a:t>
            </a:r>
            <a:endParaRPr b="1">
              <a:solidFill>
                <a:schemeClr val="tx2">
                  <a:tint val="100000"/>
                  <a:shade val="90000"/>
                  <a:satMod val="250000"/>
                  <a:alpha val="100000"/>
                </a:schemeClr>
              </a:solidFill>
            </a:endParaRPr>
          </a:p>
        </p:txBody>
      </p:sp>
      <p:sp>
        <p:nvSpPr>
          <p:cNvPr id="16387" name="Content Placeholder 6"/>
          <p:cNvSpPr>
            <a:spLocks noGrp="1"/>
          </p:cNvSpPr>
          <p:nvPr>
            <p:ph idx="1"/>
          </p:nvPr>
        </p:nvSpPr>
        <p:spPr>
          <a:xfrm>
            <a:off x="428625" y="1600200"/>
            <a:ext cx="8258175" cy="4525963"/>
          </a:xfrm>
        </p:spPr>
        <p:txBody>
          <a:bodyPr>
            <a:normAutofit/>
          </a:bodyPr>
          <a:lstStyle/>
          <a:p>
            <a:pPr eaLnBrk="1" hangingPunct="1">
              <a:spcAft>
                <a:spcPts val="1800"/>
              </a:spcAft>
              <a:defRPr/>
            </a:pPr>
            <a:r>
              <a:rPr lang="en-IN" dirty="0" smtClean="0"/>
              <a:t>To increase the execution speed, BIU fetches as many as six instruction bytes ahead to time from memory.</a:t>
            </a:r>
          </a:p>
          <a:p>
            <a:pPr eaLnBrk="1" hangingPunct="1">
              <a:spcAft>
                <a:spcPts val="1800"/>
              </a:spcAft>
              <a:defRPr/>
            </a:pPr>
            <a:r>
              <a:rPr lang="en-IN" dirty="0" smtClean="0"/>
              <a:t>All six bytes are then held in first-in-first-out 6-byte register called instruction queue.</a:t>
            </a:r>
          </a:p>
          <a:p>
            <a:pPr eaLnBrk="1" hangingPunct="1">
              <a:spcAft>
                <a:spcPts val="1800"/>
              </a:spcAft>
              <a:defRPr/>
            </a:pPr>
            <a:r>
              <a:rPr lang="en-IN" dirty="0" smtClean="0"/>
              <a:t>Then all bytes are given to EU one by one.</a:t>
            </a:r>
          </a:p>
          <a:p>
            <a:pPr eaLnBrk="1" hangingPunct="1">
              <a:spcAft>
                <a:spcPts val="1800"/>
              </a:spcAft>
              <a:defRPr/>
            </a:pPr>
            <a:r>
              <a:rPr lang="en-IN" dirty="0" smtClean="0"/>
              <a:t>This pre-fetching operation of BIU may be in parallel with execution operation of EU, which improves the execution speed of the instruction.</a:t>
            </a:r>
          </a:p>
        </p:txBody>
      </p:sp>
      <p:sp>
        <p:nvSpPr>
          <p:cNvPr id="10" name="Date Placeholder 9"/>
          <p:cNvSpPr>
            <a:spLocks noGrp="1"/>
          </p:cNvSpPr>
          <p:nvPr>
            <p:ph type="dt" sz="half" idx="10"/>
          </p:nvPr>
        </p:nvSpPr>
        <p:spPr/>
        <p:txBody>
          <a:bodyPr/>
          <a:lstStyle/>
          <a:p>
            <a:pPr>
              <a:defRPr/>
            </a:pPr>
            <a:fld id="{DB8538B4-2C84-4C3B-B9D7-D0712A93FB3A}"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BCE366-8874-4A66-9AA5-02DB08FBF615}" type="slidenum">
              <a:rPr lang="en-US" altLang="en-US">
                <a:solidFill>
                  <a:srgbClr val="DFE0D4"/>
                </a:solidFill>
              </a:rPr>
              <a:pPr eaLnBrk="1" hangingPunct="1"/>
              <a:t>10</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Functions of Execution Unit</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US" dirty="0" smtClean="0"/>
              <a:t>It receives </a:t>
            </a:r>
            <a:r>
              <a:rPr lang="en-US" dirty="0" err="1" smtClean="0"/>
              <a:t>opcode</a:t>
            </a:r>
            <a:r>
              <a:rPr lang="en-US" dirty="0" smtClean="0"/>
              <a:t> of an instruction from the QUEUE.</a:t>
            </a:r>
          </a:p>
          <a:p>
            <a:pPr lvl="1">
              <a:spcBef>
                <a:spcPts val="0"/>
              </a:spcBef>
              <a:spcAft>
                <a:spcPts val="1800"/>
              </a:spcAft>
              <a:buFont typeface="Wingdings 2"/>
              <a:buChar char=""/>
              <a:defRPr/>
            </a:pPr>
            <a:r>
              <a:rPr lang="en-IN" dirty="0"/>
              <a:t>An </a:t>
            </a:r>
            <a:r>
              <a:rPr lang="en-IN" b="1" dirty="0" err="1"/>
              <a:t>opcode</a:t>
            </a:r>
            <a:r>
              <a:rPr lang="en-IN"/>
              <a:t> is the first byte of an instruction in machine language which tells the hardware what operation needs to be performed with this instruction.</a:t>
            </a:r>
            <a:endParaRPr lang="en-US" dirty="0" smtClean="0"/>
          </a:p>
          <a:p>
            <a:pPr eaLnBrk="1" fontAlgn="auto" hangingPunct="1">
              <a:spcBef>
                <a:spcPts val="0"/>
              </a:spcBef>
              <a:spcAft>
                <a:spcPts val="1800"/>
              </a:spcAft>
              <a:buFont typeface="Wingdings 2"/>
              <a:buChar char=""/>
              <a:defRPr/>
            </a:pPr>
            <a:r>
              <a:rPr lang="en-US" dirty="0" smtClean="0"/>
              <a:t>It decodes it and then executes it.</a:t>
            </a:r>
          </a:p>
          <a:p>
            <a:pPr eaLnBrk="1" fontAlgn="auto" hangingPunct="1">
              <a:spcBef>
                <a:spcPts val="0"/>
              </a:spcBef>
              <a:spcAft>
                <a:spcPts val="1800"/>
              </a:spcAft>
              <a:buFont typeface="Wingdings 2"/>
              <a:buChar char=""/>
              <a:defRPr/>
            </a:pPr>
            <a:r>
              <a:rPr lang="en-IN" dirty="0" smtClean="0"/>
              <a:t>It tells BIU where to fetch the instructions or data from.</a:t>
            </a:r>
            <a:endParaRPr lang="en-US" dirty="0" smtClean="0"/>
          </a:p>
          <a:p>
            <a:pPr eaLnBrk="1" fontAlgn="auto" hangingPunct="1">
              <a:spcBef>
                <a:spcPts val="0"/>
              </a:spcBef>
              <a:spcAft>
                <a:spcPts val="1800"/>
              </a:spcAft>
              <a:buFont typeface="Wingdings 2"/>
              <a:buChar char=""/>
              <a:defRPr/>
            </a:pPr>
            <a:r>
              <a:rPr lang="en-IN" dirty="0" smtClean="0"/>
              <a:t>It contains the control circuitry to perform various internal operations.</a:t>
            </a:r>
          </a:p>
          <a:p>
            <a:pPr eaLnBrk="1" fontAlgn="auto" hangingPunct="1">
              <a:spcBef>
                <a:spcPts val="0"/>
              </a:spcBef>
              <a:spcAft>
                <a:spcPts val="1800"/>
              </a:spcAft>
              <a:buFont typeface="Wingdings 2"/>
              <a:buChar char=""/>
              <a:defRPr/>
            </a:pPr>
            <a:r>
              <a:rPr lang="en-IN" dirty="0" smtClean="0"/>
              <a:t>It has 16-bit ALU, which can perform arithmetic and logical operations on 8-bit as well as 16-bit data.</a:t>
            </a:r>
            <a:endParaRPr lang="en-US" dirty="0" smtClean="0"/>
          </a:p>
        </p:txBody>
      </p:sp>
      <p:sp>
        <p:nvSpPr>
          <p:cNvPr id="10" name="Date Placeholder 9"/>
          <p:cNvSpPr>
            <a:spLocks noGrp="1"/>
          </p:cNvSpPr>
          <p:nvPr>
            <p:ph type="dt" sz="half" idx="10"/>
          </p:nvPr>
        </p:nvSpPr>
        <p:spPr/>
        <p:txBody>
          <a:bodyPr/>
          <a:lstStyle/>
          <a:p>
            <a:pPr>
              <a:defRPr/>
            </a:pPr>
            <a:fld id="{2A7F4D27-6FD5-4D86-A06D-CD1A5762D26A}"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01C1B4-9A3B-4E9D-B7E7-C54B19FF0AFC}" type="slidenum">
              <a:rPr lang="en-US" altLang="en-US">
                <a:solidFill>
                  <a:srgbClr val="DFE0D4"/>
                </a:solidFill>
              </a:rPr>
              <a:pPr eaLnBrk="1" hangingPunct="1"/>
              <a:t>11</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Pipelining</a:t>
            </a:r>
            <a:endParaRPr b="1">
              <a:solidFill>
                <a:schemeClr val="tx2">
                  <a:tint val="100000"/>
                  <a:shade val="90000"/>
                  <a:satMod val="250000"/>
                  <a:alpha val="100000"/>
                </a:schemeClr>
              </a:solidFill>
            </a:endParaRPr>
          </a:p>
        </p:txBody>
      </p:sp>
      <p:sp>
        <p:nvSpPr>
          <p:cNvPr id="21507"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smtClean="0"/>
              <a:t>While EU executes instructions, BIU fetches instructions from memory and stores them in the QUEUE.</a:t>
            </a:r>
          </a:p>
          <a:p>
            <a:pPr eaLnBrk="1" hangingPunct="1">
              <a:spcAft>
                <a:spcPts val="1800"/>
              </a:spcAft>
            </a:pPr>
            <a:r>
              <a:rPr lang="en-US" altLang="en-US" smtClean="0"/>
              <a:t>BIU and EU operate in parallel independent of each other.</a:t>
            </a:r>
          </a:p>
          <a:p>
            <a:pPr eaLnBrk="1" hangingPunct="1">
              <a:spcAft>
                <a:spcPts val="1800"/>
              </a:spcAft>
            </a:pPr>
            <a:r>
              <a:rPr lang="en-US" altLang="en-US" smtClean="0"/>
              <a:t>This type of overlapped operation of the functional units of a MP is called </a:t>
            </a:r>
            <a:r>
              <a:rPr lang="en-US" altLang="en-US" b="1" smtClean="0">
                <a:solidFill>
                  <a:srgbClr val="FFC000"/>
                </a:solidFill>
              </a:rPr>
              <a:t>Pipelining</a:t>
            </a:r>
            <a:r>
              <a:rPr lang="en-US" altLang="en-US" smtClean="0"/>
              <a:t>.</a:t>
            </a:r>
          </a:p>
        </p:txBody>
      </p:sp>
      <p:sp>
        <p:nvSpPr>
          <p:cNvPr id="10" name="Date Placeholder 9"/>
          <p:cNvSpPr>
            <a:spLocks noGrp="1"/>
          </p:cNvSpPr>
          <p:nvPr>
            <p:ph type="dt" sz="half" idx="10"/>
          </p:nvPr>
        </p:nvSpPr>
        <p:spPr/>
        <p:txBody>
          <a:bodyPr/>
          <a:lstStyle/>
          <a:p>
            <a:pPr>
              <a:defRPr/>
            </a:pPr>
            <a:fld id="{28004E35-12F6-4B36-BFEE-3E14A995B329}"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6566C9-EDDC-4F0E-B968-01E0029BA316}" type="slidenum">
              <a:rPr lang="en-US" altLang="en-US">
                <a:solidFill>
                  <a:srgbClr val="DFE0D4"/>
                </a:solidFill>
              </a:rPr>
              <a:pPr eaLnBrk="1" hangingPunct="1"/>
              <a:t>12</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Registers of Intel 8086</a:t>
            </a:r>
            <a:endParaRPr b="1">
              <a:solidFill>
                <a:schemeClr val="tx2">
                  <a:tint val="100000"/>
                  <a:shade val="90000"/>
                  <a:satMod val="250000"/>
                  <a:alpha val="100000"/>
                </a:schemeClr>
              </a:solidFill>
            </a:endParaRPr>
          </a:p>
        </p:txBody>
      </p:sp>
      <p:sp>
        <p:nvSpPr>
          <p:cNvPr id="22531"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dirty="0" smtClean="0"/>
              <a:t>Intel 8086 contains following registers:</a:t>
            </a:r>
          </a:p>
          <a:p>
            <a:pPr lvl="1" eaLnBrk="1" hangingPunct="1">
              <a:spcBef>
                <a:spcPct val="0"/>
              </a:spcBef>
              <a:spcAft>
                <a:spcPts val="1800"/>
              </a:spcAft>
              <a:buFont typeface="Wingdings 2" panose="05020102010507070707" pitchFamily="18" charset="2"/>
              <a:buChar char=""/>
            </a:pPr>
            <a:r>
              <a:rPr lang="en-US" altLang="en-US" dirty="0" smtClean="0"/>
              <a:t>General Purpose Registers</a:t>
            </a:r>
          </a:p>
          <a:p>
            <a:pPr lvl="1" eaLnBrk="1" hangingPunct="1">
              <a:spcBef>
                <a:spcPct val="0"/>
              </a:spcBef>
              <a:spcAft>
                <a:spcPts val="1800"/>
              </a:spcAft>
              <a:buFont typeface="Wingdings 2" panose="05020102010507070707" pitchFamily="18" charset="2"/>
              <a:buChar char=""/>
            </a:pPr>
            <a:r>
              <a:rPr lang="en-US" altLang="en-US" dirty="0" smtClean="0"/>
              <a:t>Pointer and Index Registers</a:t>
            </a:r>
          </a:p>
          <a:p>
            <a:pPr lvl="1" eaLnBrk="1" hangingPunct="1">
              <a:spcBef>
                <a:spcPct val="0"/>
              </a:spcBef>
              <a:spcAft>
                <a:spcPts val="1800"/>
              </a:spcAft>
              <a:buFont typeface="Wingdings 2" panose="05020102010507070707" pitchFamily="18" charset="2"/>
              <a:buChar char=""/>
            </a:pPr>
            <a:r>
              <a:rPr lang="en-US" altLang="en-US" dirty="0" smtClean="0"/>
              <a:t>Segment Registers</a:t>
            </a:r>
          </a:p>
          <a:p>
            <a:pPr lvl="1" eaLnBrk="1" hangingPunct="1">
              <a:spcBef>
                <a:spcPct val="0"/>
              </a:spcBef>
              <a:spcAft>
                <a:spcPts val="1800"/>
              </a:spcAft>
              <a:buFont typeface="Wingdings 2" panose="05020102010507070707" pitchFamily="18" charset="2"/>
              <a:buChar char=""/>
            </a:pPr>
            <a:r>
              <a:rPr lang="en-US" altLang="en-US" dirty="0" smtClean="0"/>
              <a:t>Status </a:t>
            </a:r>
            <a:r>
              <a:rPr lang="en-US" altLang="en-US" dirty="0" smtClean="0"/>
              <a:t>Flags</a:t>
            </a:r>
          </a:p>
        </p:txBody>
      </p:sp>
      <p:sp>
        <p:nvSpPr>
          <p:cNvPr id="10" name="Date Placeholder 9"/>
          <p:cNvSpPr>
            <a:spLocks noGrp="1"/>
          </p:cNvSpPr>
          <p:nvPr>
            <p:ph type="dt" sz="half" idx="10"/>
          </p:nvPr>
        </p:nvSpPr>
        <p:spPr/>
        <p:txBody>
          <a:bodyPr/>
          <a:lstStyle/>
          <a:p>
            <a:pPr>
              <a:defRPr/>
            </a:pPr>
            <a:fld id="{59549374-B766-431B-B0E8-E74628B76797}"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08E244-C439-41BC-AF3F-674632828D8E}" type="slidenum">
              <a:rPr lang="en-US" altLang="en-US">
                <a:solidFill>
                  <a:srgbClr val="DFE0D4"/>
                </a:solidFill>
              </a:rPr>
              <a:pPr eaLnBrk="1" hangingPunct="1"/>
              <a:t>13</a:t>
            </a:fld>
            <a:endParaRPr lang="en-US" altLang="en-US">
              <a:solidFill>
                <a:srgbClr val="DFE0D4"/>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2180028"/>
            <a:ext cx="5436096" cy="394613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General Purpose Registers</a:t>
            </a:r>
            <a:endParaRPr b="1">
              <a:solidFill>
                <a:schemeClr val="tx2">
                  <a:tint val="100000"/>
                  <a:shade val="90000"/>
                  <a:satMod val="250000"/>
                  <a:alpha val="100000"/>
                </a:schemeClr>
              </a:solidFill>
            </a:endParaRPr>
          </a:p>
        </p:txBody>
      </p:sp>
      <p:sp>
        <p:nvSpPr>
          <p:cNvPr id="23555"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smtClean="0"/>
              <a:t>There are four 16-bit general purpose registers:</a:t>
            </a:r>
          </a:p>
          <a:p>
            <a:pPr lvl="1" eaLnBrk="1" hangingPunct="1">
              <a:spcBef>
                <a:spcPct val="0"/>
              </a:spcBef>
              <a:spcAft>
                <a:spcPts val="1800"/>
              </a:spcAft>
              <a:buFont typeface="Wingdings 2" panose="05020102010507070707" pitchFamily="18" charset="2"/>
              <a:buChar char=""/>
            </a:pPr>
            <a:r>
              <a:rPr lang="en-US" altLang="en-US" smtClean="0"/>
              <a:t>AX</a:t>
            </a:r>
          </a:p>
          <a:p>
            <a:pPr lvl="1" eaLnBrk="1" hangingPunct="1">
              <a:spcBef>
                <a:spcPct val="0"/>
              </a:spcBef>
              <a:spcAft>
                <a:spcPts val="1800"/>
              </a:spcAft>
              <a:buFont typeface="Wingdings 2" panose="05020102010507070707" pitchFamily="18" charset="2"/>
              <a:buChar char=""/>
            </a:pPr>
            <a:r>
              <a:rPr lang="en-US" altLang="en-US" smtClean="0"/>
              <a:t>BX</a:t>
            </a:r>
          </a:p>
          <a:p>
            <a:pPr lvl="1" eaLnBrk="1" hangingPunct="1">
              <a:spcBef>
                <a:spcPct val="0"/>
              </a:spcBef>
              <a:spcAft>
                <a:spcPts val="1800"/>
              </a:spcAft>
              <a:buFont typeface="Wingdings 2" panose="05020102010507070707" pitchFamily="18" charset="2"/>
              <a:buChar char=""/>
            </a:pPr>
            <a:r>
              <a:rPr lang="en-US" altLang="en-US" smtClean="0"/>
              <a:t>CX</a:t>
            </a:r>
          </a:p>
          <a:p>
            <a:pPr lvl="1" eaLnBrk="1" hangingPunct="1">
              <a:spcBef>
                <a:spcPct val="0"/>
              </a:spcBef>
              <a:spcAft>
                <a:spcPts val="1800"/>
              </a:spcAft>
              <a:buFont typeface="Wingdings 2" panose="05020102010507070707" pitchFamily="18" charset="2"/>
              <a:buChar char=""/>
            </a:pPr>
            <a:r>
              <a:rPr lang="en-US" altLang="en-US" smtClean="0"/>
              <a:t>DX</a:t>
            </a:r>
          </a:p>
        </p:txBody>
      </p:sp>
      <p:sp>
        <p:nvSpPr>
          <p:cNvPr id="10" name="Date Placeholder 9"/>
          <p:cNvSpPr>
            <a:spLocks noGrp="1"/>
          </p:cNvSpPr>
          <p:nvPr>
            <p:ph type="dt" sz="half" idx="10"/>
          </p:nvPr>
        </p:nvSpPr>
        <p:spPr/>
        <p:txBody>
          <a:bodyPr/>
          <a:lstStyle/>
          <a:p>
            <a:pPr>
              <a:defRPr/>
            </a:pPr>
            <a:fld id="{0E5FA32B-170A-41C3-BEA1-E9194433D6AA}"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838094-BCE9-4543-9D58-4E3B30777CF2}" type="slidenum">
              <a:rPr lang="en-US" altLang="en-US">
                <a:solidFill>
                  <a:srgbClr val="DFE0D4"/>
                </a:solidFill>
              </a:rPr>
              <a:pPr eaLnBrk="1" hangingPunct="1"/>
              <a:t>14</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General Purpose Registers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defRPr/>
            </a:pPr>
            <a:r>
              <a:rPr lang="en-US" dirty="0" smtClean="0"/>
              <a:t>Each of these 16-bit registers are further subdivided into two 8-bit registers.</a:t>
            </a:r>
          </a:p>
          <a:p>
            <a:pPr eaLnBrk="1" fontAlgn="auto" hangingPunct="1">
              <a:spcBef>
                <a:spcPts val="0"/>
              </a:spcBef>
              <a:spcAft>
                <a:spcPts val="1800"/>
              </a:spcAft>
              <a:buFont typeface="Wingdings 2" panose="05020102010507070707" pitchFamily="18" charset="2"/>
              <a:buNone/>
              <a:defRPr/>
            </a:pPr>
            <a:endParaRPr lang="en-US" dirty="0" smtClean="0"/>
          </a:p>
          <a:p>
            <a:pPr eaLnBrk="1" fontAlgn="auto" hangingPunct="1">
              <a:spcBef>
                <a:spcPts val="0"/>
              </a:spcBef>
              <a:spcAft>
                <a:spcPts val="1800"/>
              </a:spcAft>
              <a:buFont typeface="Wingdings 2" panose="05020102010507070707" pitchFamily="18" charset="2"/>
              <a:buNone/>
              <a:defRPr/>
            </a:pPr>
            <a:r>
              <a:rPr lang="en-US" dirty="0" smtClean="0"/>
              <a:t>	AX</a:t>
            </a:r>
          </a:p>
          <a:p>
            <a:pPr eaLnBrk="1" fontAlgn="auto" hangingPunct="1">
              <a:spcBef>
                <a:spcPts val="0"/>
              </a:spcBef>
              <a:spcAft>
                <a:spcPts val="1800"/>
              </a:spcAft>
              <a:buFont typeface="Wingdings 2" panose="05020102010507070707" pitchFamily="18" charset="2"/>
              <a:buNone/>
              <a:defRPr/>
            </a:pPr>
            <a:r>
              <a:rPr lang="en-US" dirty="0" smtClean="0"/>
              <a:t>	BX</a:t>
            </a:r>
          </a:p>
          <a:p>
            <a:pPr eaLnBrk="1" fontAlgn="auto" hangingPunct="1">
              <a:spcBef>
                <a:spcPts val="0"/>
              </a:spcBef>
              <a:spcAft>
                <a:spcPts val="1800"/>
              </a:spcAft>
              <a:buFont typeface="Wingdings 2" panose="05020102010507070707" pitchFamily="18" charset="2"/>
              <a:buNone/>
              <a:defRPr/>
            </a:pPr>
            <a:r>
              <a:rPr lang="en-US" dirty="0" smtClean="0"/>
              <a:t>	CX</a:t>
            </a:r>
          </a:p>
          <a:p>
            <a:pPr eaLnBrk="1" fontAlgn="auto" hangingPunct="1">
              <a:spcBef>
                <a:spcPts val="0"/>
              </a:spcBef>
              <a:spcAft>
                <a:spcPts val="1800"/>
              </a:spcAft>
              <a:buFont typeface="Wingdings 2" panose="05020102010507070707" pitchFamily="18" charset="2"/>
              <a:buNone/>
              <a:defRPr/>
            </a:pPr>
            <a:r>
              <a:rPr lang="en-US" dirty="0" smtClean="0"/>
              <a:t>	DX</a:t>
            </a:r>
          </a:p>
        </p:txBody>
      </p:sp>
      <p:sp>
        <p:nvSpPr>
          <p:cNvPr id="10" name="Date Placeholder 9"/>
          <p:cNvSpPr>
            <a:spLocks noGrp="1"/>
          </p:cNvSpPr>
          <p:nvPr>
            <p:ph type="dt" sz="half" idx="10"/>
          </p:nvPr>
        </p:nvSpPr>
        <p:spPr/>
        <p:txBody>
          <a:bodyPr/>
          <a:lstStyle/>
          <a:p>
            <a:pPr>
              <a:defRPr/>
            </a:pPr>
            <a:fld id="{8DA118AD-6354-4BF1-972C-93691FF812F9}"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69827B-4117-4257-8384-765B0A006CCB}" type="slidenum">
              <a:rPr lang="en-US" altLang="en-US">
                <a:solidFill>
                  <a:srgbClr val="DFE0D4"/>
                </a:solidFill>
              </a:rPr>
              <a:pPr eaLnBrk="1" hangingPunct="1"/>
              <a:t>15</a:t>
            </a:fld>
            <a:endParaRPr lang="en-US" altLang="en-US">
              <a:solidFill>
                <a:srgbClr val="DFE0D4"/>
              </a:solidFill>
            </a:endParaRPr>
          </a:p>
        </p:txBody>
      </p:sp>
      <p:graphicFrame>
        <p:nvGraphicFramePr>
          <p:cNvPr id="11" name="Table 10"/>
          <p:cNvGraphicFramePr>
            <a:graphicFrameLocks noGrp="1"/>
          </p:cNvGraphicFramePr>
          <p:nvPr/>
        </p:nvGraphicFramePr>
        <p:xfrm>
          <a:off x="1857375" y="3214688"/>
          <a:ext cx="6096000" cy="2768600"/>
        </p:xfrm>
        <a:graphic>
          <a:graphicData uri="http://schemas.openxmlformats.org/drawingml/2006/table">
            <a:tbl>
              <a:tblPr firstRow="1" bandRow="1">
                <a:tableStyleId>{5940675A-B579-460E-94D1-54222C63F5DA}</a:tableStyleId>
              </a:tblPr>
              <a:tblGrid>
                <a:gridCol w="3048000"/>
                <a:gridCol w="3048000"/>
              </a:tblGrid>
              <a:tr h="692150">
                <a:tc>
                  <a:txBody>
                    <a:bodyPr/>
                    <a:lstStyle/>
                    <a:p>
                      <a:pPr algn="ctr">
                        <a:spcBef>
                          <a:spcPts val="300"/>
                        </a:spcBef>
                        <a:spcAft>
                          <a:spcPts val="300"/>
                        </a:spcAft>
                      </a:pPr>
                      <a:r>
                        <a:rPr lang="en-US" sz="3200" dirty="0" smtClean="0"/>
                        <a:t>AH</a:t>
                      </a:r>
                      <a:endParaRPr lang="en-IN" sz="3200" dirty="0"/>
                    </a:p>
                  </a:txBody>
                  <a:tcPr marT="45709" marB="45709"/>
                </a:tc>
                <a:tc>
                  <a:txBody>
                    <a:bodyPr/>
                    <a:lstStyle/>
                    <a:p>
                      <a:pPr algn="ctr">
                        <a:spcBef>
                          <a:spcPts val="300"/>
                        </a:spcBef>
                        <a:spcAft>
                          <a:spcPts val="300"/>
                        </a:spcAft>
                      </a:pPr>
                      <a:r>
                        <a:rPr lang="en-US" sz="3200" dirty="0" smtClean="0"/>
                        <a:t>AL</a:t>
                      </a:r>
                      <a:endParaRPr lang="en-IN" sz="3200" dirty="0"/>
                    </a:p>
                  </a:txBody>
                  <a:tcPr marT="45709" marB="45709"/>
                </a:tc>
              </a:tr>
              <a:tr h="692150">
                <a:tc>
                  <a:txBody>
                    <a:bodyPr/>
                    <a:lstStyle/>
                    <a:p>
                      <a:pPr algn="ctr">
                        <a:spcBef>
                          <a:spcPts val="300"/>
                        </a:spcBef>
                        <a:spcAft>
                          <a:spcPts val="300"/>
                        </a:spcAft>
                      </a:pPr>
                      <a:r>
                        <a:rPr lang="en-US" sz="3200" dirty="0" smtClean="0"/>
                        <a:t>BH</a:t>
                      </a:r>
                      <a:endParaRPr lang="en-IN" sz="3200" dirty="0"/>
                    </a:p>
                  </a:txBody>
                  <a:tcPr marT="45709" marB="45709"/>
                </a:tc>
                <a:tc>
                  <a:txBody>
                    <a:bodyPr/>
                    <a:lstStyle/>
                    <a:p>
                      <a:pPr algn="ctr">
                        <a:spcBef>
                          <a:spcPts val="300"/>
                        </a:spcBef>
                        <a:spcAft>
                          <a:spcPts val="300"/>
                        </a:spcAft>
                      </a:pPr>
                      <a:r>
                        <a:rPr lang="en-US" sz="3200" dirty="0" smtClean="0"/>
                        <a:t>BL</a:t>
                      </a:r>
                      <a:endParaRPr lang="en-IN" sz="3200" dirty="0"/>
                    </a:p>
                  </a:txBody>
                  <a:tcPr marT="45709" marB="45709"/>
                </a:tc>
              </a:tr>
              <a:tr h="692150">
                <a:tc>
                  <a:txBody>
                    <a:bodyPr/>
                    <a:lstStyle/>
                    <a:p>
                      <a:pPr algn="ctr">
                        <a:spcBef>
                          <a:spcPts val="300"/>
                        </a:spcBef>
                        <a:spcAft>
                          <a:spcPts val="300"/>
                        </a:spcAft>
                      </a:pPr>
                      <a:r>
                        <a:rPr lang="en-US" sz="3200" dirty="0" smtClean="0"/>
                        <a:t>CH</a:t>
                      </a:r>
                      <a:endParaRPr lang="en-IN" sz="3200" dirty="0"/>
                    </a:p>
                  </a:txBody>
                  <a:tcPr marT="45709" marB="45709"/>
                </a:tc>
                <a:tc>
                  <a:txBody>
                    <a:bodyPr/>
                    <a:lstStyle/>
                    <a:p>
                      <a:pPr algn="ctr">
                        <a:spcBef>
                          <a:spcPts val="300"/>
                        </a:spcBef>
                        <a:spcAft>
                          <a:spcPts val="300"/>
                        </a:spcAft>
                      </a:pPr>
                      <a:r>
                        <a:rPr lang="en-US" sz="3200" dirty="0" smtClean="0"/>
                        <a:t>CL</a:t>
                      </a:r>
                      <a:endParaRPr lang="en-IN" sz="3200" dirty="0"/>
                    </a:p>
                  </a:txBody>
                  <a:tcPr marT="45709" marB="45709"/>
                </a:tc>
              </a:tr>
              <a:tr h="692150">
                <a:tc>
                  <a:txBody>
                    <a:bodyPr/>
                    <a:lstStyle/>
                    <a:p>
                      <a:pPr algn="ctr">
                        <a:spcBef>
                          <a:spcPts val="300"/>
                        </a:spcBef>
                        <a:spcAft>
                          <a:spcPts val="300"/>
                        </a:spcAft>
                      </a:pPr>
                      <a:r>
                        <a:rPr lang="en-US" sz="3200" dirty="0" smtClean="0"/>
                        <a:t>DH</a:t>
                      </a:r>
                      <a:endParaRPr lang="en-IN" sz="3200" dirty="0"/>
                    </a:p>
                  </a:txBody>
                  <a:tcPr marT="45709" marB="45709"/>
                </a:tc>
                <a:tc>
                  <a:txBody>
                    <a:bodyPr/>
                    <a:lstStyle/>
                    <a:p>
                      <a:pPr algn="ctr">
                        <a:spcBef>
                          <a:spcPts val="300"/>
                        </a:spcBef>
                        <a:spcAft>
                          <a:spcPts val="300"/>
                        </a:spcAft>
                      </a:pPr>
                      <a:r>
                        <a:rPr lang="en-US" sz="3200" dirty="0" smtClean="0"/>
                        <a:t>DL</a:t>
                      </a:r>
                      <a:endParaRPr lang="en-IN" sz="3200" dirty="0"/>
                    </a:p>
                  </a:txBody>
                  <a:tcPr marT="45709" marB="45709"/>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General Purpose Registers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IN" b="1" dirty="0" smtClean="0">
                <a:solidFill>
                  <a:srgbClr val="FFC000"/>
                </a:solidFill>
              </a:rPr>
              <a:t>AX Register</a:t>
            </a:r>
            <a:r>
              <a:rPr lang="en-IN" dirty="0" smtClean="0"/>
              <a:t>: AX register is also known as accumulator register that stores operands for arithmetic operation like divided, rotate.</a:t>
            </a:r>
          </a:p>
          <a:p>
            <a:pPr eaLnBrk="1" fontAlgn="auto" hangingPunct="1">
              <a:spcBef>
                <a:spcPts val="0"/>
              </a:spcBef>
              <a:spcAft>
                <a:spcPts val="1800"/>
              </a:spcAft>
              <a:buFont typeface="Wingdings 2"/>
              <a:buChar char=""/>
              <a:defRPr/>
            </a:pPr>
            <a:r>
              <a:rPr lang="en-IN" b="1" dirty="0" smtClean="0">
                <a:solidFill>
                  <a:srgbClr val="FFC000"/>
                </a:solidFill>
              </a:rPr>
              <a:t>BX Register</a:t>
            </a:r>
            <a:r>
              <a:rPr lang="en-IN" dirty="0" smtClean="0"/>
              <a:t>: This register is mainly used as a base register. It holds the starting base location of a memory region within a data segment.</a:t>
            </a:r>
          </a:p>
          <a:p>
            <a:pPr eaLnBrk="1" fontAlgn="auto" hangingPunct="1">
              <a:spcBef>
                <a:spcPts val="0"/>
              </a:spcBef>
              <a:spcAft>
                <a:spcPts val="1800"/>
              </a:spcAft>
              <a:buFont typeface="Wingdings 2"/>
              <a:buChar char=""/>
              <a:defRPr/>
            </a:pPr>
            <a:r>
              <a:rPr lang="en-IN" b="1" dirty="0" smtClean="0">
                <a:solidFill>
                  <a:srgbClr val="FFC000"/>
                </a:solidFill>
              </a:rPr>
              <a:t>CX Register</a:t>
            </a:r>
            <a:r>
              <a:rPr lang="en-IN" dirty="0" smtClean="0"/>
              <a:t>: It is defined as a counter. It is primarily used in loop instruction to store loop counter.</a:t>
            </a:r>
          </a:p>
          <a:p>
            <a:pPr eaLnBrk="1" fontAlgn="auto" hangingPunct="1">
              <a:spcBef>
                <a:spcPts val="0"/>
              </a:spcBef>
              <a:spcAft>
                <a:spcPts val="1800"/>
              </a:spcAft>
              <a:buFont typeface="Wingdings 2"/>
              <a:buChar char=""/>
              <a:defRPr/>
            </a:pPr>
            <a:r>
              <a:rPr lang="en-IN" b="1" dirty="0" smtClean="0">
                <a:solidFill>
                  <a:srgbClr val="FFC000"/>
                </a:solidFill>
              </a:rPr>
              <a:t>DX Register</a:t>
            </a:r>
            <a:r>
              <a:rPr lang="en-IN" dirty="0" smtClean="0"/>
              <a:t>: DX register is used to contain I/O port address for I/O instruction.</a:t>
            </a:r>
          </a:p>
          <a:p>
            <a:pPr eaLnBrk="1" fontAlgn="auto" hangingPunct="1">
              <a:spcBef>
                <a:spcPts val="0"/>
              </a:spcBef>
              <a:spcAft>
                <a:spcPts val="1800"/>
              </a:spcAft>
              <a:buFont typeface="Wingdings 2"/>
              <a:buChar char=""/>
              <a:defRPr/>
            </a:pPr>
            <a:endParaRPr lang="en-US" dirty="0" smtClean="0"/>
          </a:p>
        </p:txBody>
      </p:sp>
      <p:sp>
        <p:nvSpPr>
          <p:cNvPr id="10" name="Date Placeholder 9"/>
          <p:cNvSpPr>
            <a:spLocks noGrp="1"/>
          </p:cNvSpPr>
          <p:nvPr>
            <p:ph type="dt" sz="half" idx="10"/>
          </p:nvPr>
        </p:nvSpPr>
        <p:spPr/>
        <p:txBody>
          <a:bodyPr/>
          <a:lstStyle/>
          <a:p>
            <a:pPr>
              <a:defRPr/>
            </a:pPr>
            <a:fld id="{256794D5-42AC-45AA-95A6-4DFD94D1D5E3}"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3C94F8-19F7-4BE2-B20C-F85333424734}" type="slidenum">
              <a:rPr lang="en-US" altLang="en-US">
                <a:solidFill>
                  <a:srgbClr val="DFE0D4"/>
                </a:solidFill>
              </a:rPr>
              <a:pPr eaLnBrk="1" hangingPunct="1"/>
              <a:t>16</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Pointer and Index Registers</a:t>
            </a:r>
            <a:endParaRPr b="1">
              <a:solidFill>
                <a:schemeClr val="tx2">
                  <a:tint val="100000"/>
                  <a:shade val="90000"/>
                  <a:satMod val="250000"/>
                  <a:alpha val="100000"/>
                </a:schemeClr>
              </a:solidFill>
            </a:endParaRPr>
          </a:p>
        </p:txBody>
      </p:sp>
      <p:sp>
        <p:nvSpPr>
          <p:cNvPr id="26627"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smtClean="0"/>
              <a:t>Following four registers are under this category:</a:t>
            </a:r>
          </a:p>
          <a:p>
            <a:pPr lvl="1" eaLnBrk="1" hangingPunct="1">
              <a:spcBef>
                <a:spcPct val="0"/>
              </a:spcBef>
              <a:spcAft>
                <a:spcPts val="1800"/>
              </a:spcAft>
              <a:buFont typeface="Wingdings 2" panose="05020102010507070707" pitchFamily="18" charset="2"/>
              <a:buChar char=""/>
            </a:pPr>
            <a:r>
              <a:rPr lang="en-US" altLang="en-US" smtClean="0"/>
              <a:t>Stack Pointer (SP)</a:t>
            </a:r>
          </a:p>
          <a:p>
            <a:pPr lvl="1" eaLnBrk="1" hangingPunct="1">
              <a:spcBef>
                <a:spcPct val="0"/>
              </a:spcBef>
              <a:spcAft>
                <a:spcPts val="1800"/>
              </a:spcAft>
              <a:buFont typeface="Wingdings 2" panose="05020102010507070707" pitchFamily="18" charset="2"/>
              <a:buChar char=""/>
            </a:pPr>
            <a:r>
              <a:rPr lang="en-US" altLang="en-US" smtClean="0"/>
              <a:t>Base Pointer (BP)</a:t>
            </a:r>
          </a:p>
          <a:p>
            <a:pPr lvl="1" eaLnBrk="1" hangingPunct="1">
              <a:spcBef>
                <a:spcPct val="0"/>
              </a:spcBef>
              <a:spcAft>
                <a:spcPts val="1800"/>
              </a:spcAft>
              <a:buFont typeface="Wingdings 2" panose="05020102010507070707" pitchFamily="18" charset="2"/>
              <a:buChar char=""/>
            </a:pPr>
            <a:r>
              <a:rPr lang="en-US" altLang="en-US" smtClean="0"/>
              <a:t>Source Index (SI)</a:t>
            </a:r>
          </a:p>
          <a:p>
            <a:pPr lvl="1" eaLnBrk="1" hangingPunct="1">
              <a:spcBef>
                <a:spcPct val="0"/>
              </a:spcBef>
              <a:spcAft>
                <a:spcPts val="1800"/>
              </a:spcAft>
              <a:buFont typeface="Wingdings 2" panose="05020102010507070707" pitchFamily="18" charset="2"/>
              <a:buChar char=""/>
            </a:pPr>
            <a:r>
              <a:rPr lang="en-US" altLang="en-US" smtClean="0"/>
              <a:t>Destination Index (DI)</a:t>
            </a:r>
          </a:p>
        </p:txBody>
      </p:sp>
      <p:sp>
        <p:nvSpPr>
          <p:cNvPr id="10" name="Date Placeholder 9"/>
          <p:cNvSpPr>
            <a:spLocks noGrp="1"/>
          </p:cNvSpPr>
          <p:nvPr>
            <p:ph type="dt" sz="half" idx="10"/>
          </p:nvPr>
        </p:nvSpPr>
        <p:spPr/>
        <p:txBody>
          <a:bodyPr/>
          <a:lstStyle/>
          <a:p>
            <a:pPr>
              <a:defRPr/>
            </a:pPr>
            <a:fld id="{70D28A8B-5CFD-4460-BD0C-0E2BEE3246A2}"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2B76E2-552A-472F-9344-D2C6A3CB01FF}" type="slidenum">
              <a:rPr lang="en-US" altLang="en-US">
                <a:solidFill>
                  <a:srgbClr val="DFE0D4"/>
                </a:solidFill>
              </a:rPr>
              <a:pPr eaLnBrk="1" hangingPunct="1"/>
              <a:t>17</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Pointer and Index Registers</a:t>
            </a:r>
            <a:endParaRPr b="1">
              <a:solidFill>
                <a:schemeClr val="tx2">
                  <a:tint val="100000"/>
                  <a:shade val="90000"/>
                  <a:satMod val="250000"/>
                  <a:alpha val="100000"/>
                </a:schemeClr>
              </a:solidFill>
            </a:endParaRPr>
          </a:p>
        </p:txBody>
      </p:sp>
      <p:sp>
        <p:nvSpPr>
          <p:cNvPr id="27651"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dirty="0" smtClean="0"/>
              <a:t>Stack Pointer (SP):</a:t>
            </a:r>
          </a:p>
          <a:p>
            <a:pPr lvl="1" eaLnBrk="1" hangingPunct="1">
              <a:spcBef>
                <a:spcPct val="0"/>
              </a:spcBef>
              <a:spcAft>
                <a:spcPts val="1800"/>
              </a:spcAft>
              <a:buFont typeface="Wingdings 2" panose="05020102010507070707" pitchFamily="18" charset="2"/>
              <a:buChar char=""/>
            </a:pPr>
            <a:r>
              <a:rPr lang="en-US" altLang="en-US" dirty="0" smtClean="0"/>
              <a:t>It </a:t>
            </a:r>
            <a:r>
              <a:rPr lang="en-US" altLang="en-US" dirty="0" smtClean="0"/>
              <a:t>stores the address of top element in the stack.</a:t>
            </a:r>
          </a:p>
          <a:p>
            <a:pPr eaLnBrk="1" hangingPunct="1">
              <a:spcAft>
                <a:spcPts val="1800"/>
              </a:spcAft>
            </a:pPr>
            <a:endParaRPr lang="en-US" altLang="en-US" dirty="0" smtClean="0"/>
          </a:p>
          <a:p>
            <a:pPr eaLnBrk="1" hangingPunct="1">
              <a:spcAft>
                <a:spcPts val="1800"/>
              </a:spcAft>
            </a:pPr>
            <a:r>
              <a:rPr lang="en-US" altLang="en-US" dirty="0" smtClean="0"/>
              <a:t>BP, SI &amp; DI are used in memory address computation. </a:t>
            </a:r>
            <a:r>
              <a:rPr lang="en-US" altLang="en-US" sz="2000" b="1" dirty="0" smtClean="0">
                <a:solidFill>
                  <a:srgbClr val="FFC000"/>
                </a:solidFill>
              </a:rPr>
              <a:t>(Will be discussed later)</a:t>
            </a:r>
            <a:endParaRPr lang="en-US" altLang="en-US" b="1" dirty="0" smtClean="0">
              <a:solidFill>
                <a:srgbClr val="FFC000"/>
              </a:solidFill>
            </a:endParaRPr>
          </a:p>
        </p:txBody>
      </p:sp>
      <p:sp>
        <p:nvSpPr>
          <p:cNvPr id="10" name="Date Placeholder 9"/>
          <p:cNvSpPr>
            <a:spLocks noGrp="1"/>
          </p:cNvSpPr>
          <p:nvPr>
            <p:ph type="dt" sz="half" idx="10"/>
          </p:nvPr>
        </p:nvSpPr>
        <p:spPr/>
        <p:txBody>
          <a:bodyPr/>
          <a:lstStyle/>
          <a:p>
            <a:pPr>
              <a:defRPr/>
            </a:pPr>
            <a:fld id="{BCEB1AF4-3AFD-4EA0-8B66-7407B00E438A}"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1A9B00-6769-4643-9987-D15E4A0FB5F6}" type="slidenum">
              <a:rPr lang="en-US" altLang="en-US">
                <a:solidFill>
                  <a:srgbClr val="DFE0D4"/>
                </a:solidFill>
              </a:rPr>
              <a:pPr eaLnBrk="1" hangingPunct="1"/>
              <a:t>18</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sp>
        <p:nvSpPr>
          <p:cNvPr id="28675"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smtClean="0"/>
              <a:t>There are four segment registers in Intel 8086:</a:t>
            </a:r>
          </a:p>
          <a:p>
            <a:pPr lvl="1" eaLnBrk="1" hangingPunct="1">
              <a:spcBef>
                <a:spcPct val="0"/>
              </a:spcBef>
              <a:spcAft>
                <a:spcPts val="1800"/>
              </a:spcAft>
              <a:buFont typeface="Wingdings 2" panose="05020102010507070707" pitchFamily="18" charset="2"/>
              <a:buChar char=""/>
            </a:pPr>
            <a:r>
              <a:rPr lang="en-US" altLang="en-US" smtClean="0"/>
              <a:t>Code Segment Register (CS)</a:t>
            </a:r>
          </a:p>
          <a:p>
            <a:pPr lvl="1" eaLnBrk="1" hangingPunct="1">
              <a:spcBef>
                <a:spcPct val="0"/>
              </a:spcBef>
              <a:spcAft>
                <a:spcPts val="1800"/>
              </a:spcAft>
              <a:buFont typeface="Wingdings 2" panose="05020102010507070707" pitchFamily="18" charset="2"/>
              <a:buChar char=""/>
            </a:pPr>
            <a:r>
              <a:rPr lang="en-US" altLang="en-US" smtClean="0"/>
              <a:t>Data Segment Register (DS)</a:t>
            </a:r>
          </a:p>
          <a:p>
            <a:pPr lvl="1" eaLnBrk="1" hangingPunct="1">
              <a:spcBef>
                <a:spcPct val="0"/>
              </a:spcBef>
              <a:spcAft>
                <a:spcPts val="1800"/>
              </a:spcAft>
              <a:buFont typeface="Wingdings 2" panose="05020102010507070707" pitchFamily="18" charset="2"/>
              <a:buChar char=""/>
            </a:pPr>
            <a:r>
              <a:rPr lang="en-US" altLang="en-US" smtClean="0"/>
              <a:t>Stack Segment Register (SS)</a:t>
            </a:r>
          </a:p>
          <a:p>
            <a:pPr lvl="1" eaLnBrk="1" hangingPunct="1">
              <a:spcBef>
                <a:spcPct val="0"/>
              </a:spcBef>
              <a:spcAft>
                <a:spcPts val="1800"/>
              </a:spcAft>
              <a:buFont typeface="Wingdings 2" panose="05020102010507070707" pitchFamily="18" charset="2"/>
              <a:buChar char=""/>
            </a:pPr>
            <a:r>
              <a:rPr lang="en-US" altLang="en-US" smtClean="0"/>
              <a:t>Extra Segment Register (ES)</a:t>
            </a:r>
          </a:p>
        </p:txBody>
      </p:sp>
      <p:sp>
        <p:nvSpPr>
          <p:cNvPr id="10" name="Date Placeholder 9"/>
          <p:cNvSpPr>
            <a:spLocks noGrp="1"/>
          </p:cNvSpPr>
          <p:nvPr>
            <p:ph type="dt" sz="half" idx="10"/>
          </p:nvPr>
        </p:nvSpPr>
        <p:spPr/>
        <p:txBody>
          <a:bodyPr/>
          <a:lstStyle/>
          <a:p>
            <a:pPr>
              <a:defRPr/>
            </a:pPr>
            <a:fld id="{52A1C8DA-3402-4002-896A-4D0BEBE1BDD4}"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561075-FF8D-4940-B027-D98579EB9245}" type="slidenum">
              <a:rPr lang="en-US" altLang="en-US">
                <a:solidFill>
                  <a:srgbClr val="DFE0D4"/>
                </a:solidFill>
              </a:rPr>
              <a:pPr eaLnBrk="1" hangingPunct="1"/>
              <a:t>19</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b="1" smtClean="0">
                <a:solidFill>
                  <a:schemeClr val="tx2">
                    <a:tint val="100000"/>
                    <a:shade val="90000"/>
                    <a:satMod val="250000"/>
                    <a:alpha val="100000"/>
                  </a:schemeClr>
                </a:solidFill>
              </a:rPr>
              <a:t>Intel 8086</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11638" y="1600200"/>
            <a:ext cx="4475162" cy="4525963"/>
          </a:xfrm>
        </p:spPr>
        <p:txBody>
          <a:bodyPr>
            <a:normAutofit/>
          </a:bodyPr>
          <a:lstStyle/>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Intel 8086 was launched in 1978.</a:t>
            </a:r>
          </a:p>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It was the first 16-bit microprocessor.</a:t>
            </a:r>
          </a:p>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This microprocessor had major improvement over the execution speed of 8085.</a:t>
            </a:r>
          </a:p>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It is available as 40-pin Dual-Inline-Package (DIP).</a:t>
            </a:r>
          </a:p>
        </p:txBody>
      </p:sp>
      <p:sp>
        <p:nvSpPr>
          <p:cNvPr id="10" name="Date Placeholder 9"/>
          <p:cNvSpPr>
            <a:spLocks noGrp="1"/>
          </p:cNvSpPr>
          <p:nvPr>
            <p:ph type="dt" sz="half" idx="10"/>
          </p:nvPr>
        </p:nvSpPr>
        <p:spPr/>
        <p:txBody>
          <a:bodyPr/>
          <a:lstStyle/>
          <a:p>
            <a:pPr>
              <a:defRPr/>
            </a:pPr>
            <a:fld id="{DDE63416-2607-469F-B57E-7D998C18F705}"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1A9A57-F757-4444-A2AE-6B09FAB6211F}" type="slidenum">
              <a:rPr lang="en-US" altLang="en-US">
                <a:solidFill>
                  <a:srgbClr val="DFE0D4"/>
                </a:solidFill>
              </a:rPr>
              <a:pPr eaLnBrk="1" hangingPunct="1"/>
              <a:t>2</a:t>
            </a:fld>
            <a:endParaRPr lang="en-US" altLang="en-US">
              <a:solidFill>
                <a:srgbClr val="DFE0D4"/>
              </a:solidFill>
            </a:endParaRPr>
          </a:p>
        </p:txBody>
      </p:sp>
      <p:pic>
        <p:nvPicPr>
          <p:cNvPr id="11269"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492375"/>
            <a:ext cx="359251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sp>
        <p:nvSpPr>
          <p:cNvPr id="29699"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smtClean="0"/>
              <a:t>In 8086, memory is divided into four segments:</a:t>
            </a:r>
          </a:p>
          <a:p>
            <a:pPr lvl="1" eaLnBrk="1" hangingPunct="1">
              <a:spcBef>
                <a:spcPct val="0"/>
              </a:spcBef>
              <a:spcAft>
                <a:spcPts val="1800"/>
              </a:spcAft>
              <a:buFont typeface="Wingdings 2" panose="05020102010507070707" pitchFamily="18" charset="2"/>
              <a:buChar char=""/>
            </a:pPr>
            <a:r>
              <a:rPr lang="en-US" altLang="en-US" smtClean="0"/>
              <a:t>Code Segment</a:t>
            </a:r>
          </a:p>
          <a:p>
            <a:pPr lvl="1" eaLnBrk="1" hangingPunct="1">
              <a:spcBef>
                <a:spcPct val="0"/>
              </a:spcBef>
              <a:spcAft>
                <a:spcPts val="1800"/>
              </a:spcAft>
              <a:buFont typeface="Wingdings 2" panose="05020102010507070707" pitchFamily="18" charset="2"/>
              <a:buChar char=""/>
            </a:pPr>
            <a:r>
              <a:rPr lang="en-US" altLang="en-US" smtClean="0"/>
              <a:t>Data Segment</a:t>
            </a:r>
          </a:p>
          <a:p>
            <a:pPr lvl="1" eaLnBrk="1" hangingPunct="1">
              <a:spcBef>
                <a:spcPct val="0"/>
              </a:spcBef>
              <a:spcAft>
                <a:spcPts val="1800"/>
              </a:spcAft>
              <a:buFont typeface="Wingdings 2" panose="05020102010507070707" pitchFamily="18" charset="2"/>
              <a:buChar char=""/>
            </a:pPr>
            <a:r>
              <a:rPr lang="en-US" altLang="en-US" smtClean="0"/>
              <a:t>Stack Segment</a:t>
            </a:r>
          </a:p>
          <a:p>
            <a:pPr lvl="1" eaLnBrk="1" hangingPunct="1">
              <a:spcBef>
                <a:spcPct val="0"/>
              </a:spcBef>
              <a:spcAft>
                <a:spcPts val="1800"/>
              </a:spcAft>
              <a:buFont typeface="Wingdings 2" panose="05020102010507070707" pitchFamily="18" charset="2"/>
              <a:buChar char=""/>
            </a:pPr>
            <a:r>
              <a:rPr lang="en-US" altLang="en-US" smtClean="0"/>
              <a:t>Extra Segment</a:t>
            </a:r>
          </a:p>
        </p:txBody>
      </p:sp>
      <p:sp>
        <p:nvSpPr>
          <p:cNvPr id="10" name="Date Placeholder 9"/>
          <p:cNvSpPr>
            <a:spLocks noGrp="1"/>
          </p:cNvSpPr>
          <p:nvPr>
            <p:ph type="dt" sz="half" idx="10"/>
          </p:nvPr>
        </p:nvSpPr>
        <p:spPr/>
        <p:txBody>
          <a:bodyPr/>
          <a:lstStyle/>
          <a:p>
            <a:pPr>
              <a:defRPr/>
            </a:pPr>
            <a:fld id="{568035B7-B874-439B-9211-A35A1B40A9E7}"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29B6D2-951D-4E15-B456-B0A7A0403ACF}" type="slidenum">
              <a:rPr lang="en-US" altLang="en-US">
                <a:solidFill>
                  <a:srgbClr val="DFE0D4"/>
                </a:solidFill>
              </a:rPr>
              <a:pPr eaLnBrk="1" hangingPunct="1"/>
              <a:t>20</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US" dirty="0" smtClean="0"/>
              <a:t>A segment register points to the starting address of a memory segment.</a:t>
            </a:r>
          </a:p>
          <a:p>
            <a:pPr eaLnBrk="1" fontAlgn="auto" hangingPunct="1">
              <a:spcBef>
                <a:spcPts val="0"/>
              </a:spcBef>
              <a:spcAft>
                <a:spcPts val="1800"/>
              </a:spcAft>
              <a:buFont typeface="Wingdings 2"/>
              <a:buChar char=""/>
              <a:defRPr/>
            </a:pPr>
            <a:r>
              <a:rPr lang="en-US" dirty="0" smtClean="0"/>
              <a:t>For e.g.:</a:t>
            </a:r>
          </a:p>
          <a:p>
            <a:pPr lvl="1" eaLnBrk="1" fontAlgn="auto" hangingPunct="1">
              <a:spcBef>
                <a:spcPts val="0"/>
              </a:spcBef>
              <a:spcAft>
                <a:spcPts val="1800"/>
              </a:spcAft>
              <a:buFont typeface="Wingdings 2"/>
              <a:buChar char=""/>
              <a:defRPr/>
            </a:pPr>
            <a:r>
              <a:rPr lang="en-US" dirty="0" smtClean="0"/>
              <a:t>The code segment register points to the starting address of the code segment.</a:t>
            </a:r>
          </a:p>
          <a:p>
            <a:pPr lvl="1" eaLnBrk="1" fontAlgn="auto" hangingPunct="1">
              <a:spcBef>
                <a:spcPts val="0"/>
              </a:spcBef>
              <a:spcAft>
                <a:spcPts val="1800"/>
              </a:spcAft>
              <a:buFont typeface="Wingdings 2"/>
              <a:buChar char=""/>
              <a:defRPr/>
            </a:pPr>
            <a:r>
              <a:rPr lang="en-US" dirty="0" smtClean="0"/>
              <a:t>The data segment register points to the starting address of the data segment, and so on.</a:t>
            </a:r>
          </a:p>
          <a:p>
            <a:pPr eaLnBrk="1" fontAlgn="auto" hangingPunct="1">
              <a:spcBef>
                <a:spcPts val="0"/>
              </a:spcBef>
              <a:spcAft>
                <a:spcPts val="1800"/>
              </a:spcAft>
              <a:buFont typeface="Wingdings 2"/>
              <a:buChar char=""/>
              <a:defRPr/>
            </a:pPr>
            <a:r>
              <a:rPr lang="en-US" dirty="0" smtClean="0"/>
              <a:t>The maximum capacity of a segment may be up to 64 KB.</a:t>
            </a:r>
          </a:p>
        </p:txBody>
      </p:sp>
      <p:sp>
        <p:nvSpPr>
          <p:cNvPr id="10" name="Date Placeholder 9"/>
          <p:cNvSpPr>
            <a:spLocks noGrp="1"/>
          </p:cNvSpPr>
          <p:nvPr>
            <p:ph type="dt" sz="half" idx="10"/>
          </p:nvPr>
        </p:nvSpPr>
        <p:spPr/>
        <p:txBody>
          <a:bodyPr/>
          <a:lstStyle/>
          <a:p>
            <a:pPr>
              <a:defRPr/>
            </a:pPr>
            <a:fld id="{4743B3A7-D247-4255-9E0C-ADFA6D46A060}"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66E20D-F369-4296-A3FA-8BB968840009}" type="slidenum">
              <a:rPr lang="en-US" altLang="en-US">
                <a:solidFill>
                  <a:srgbClr val="DFE0D4"/>
                </a:solidFill>
              </a:rPr>
              <a:pPr eaLnBrk="1" hangingPunct="1"/>
              <a:t>21</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pic>
        <p:nvPicPr>
          <p:cNvPr id="3174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957512" y="2429669"/>
            <a:ext cx="3228975" cy="3143250"/>
          </a:xfrm>
          <a:noFill/>
        </p:spPr>
      </p:pic>
      <p:sp>
        <p:nvSpPr>
          <p:cNvPr id="10" name="Date Placeholder 9"/>
          <p:cNvSpPr>
            <a:spLocks noGrp="1"/>
          </p:cNvSpPr>
          <p:nvPr>
            <p:ph type="dt" sz="half" idx="10"/>
          </p:nvPr>
        </p:nvSpPr>
        <p:spPr/>
        <p:txBody>
          <a:bodyPr/>
          <a:lstStyle/>
          <a:p>
            <a:pPr>
              <a:defRPr/>
            </a:pPr>
            <a:fld id="{6D12D3C2-8050-45C7-A89D-576EF6A1E390}"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FBE928-1B9C-479C-8D9C-D8DCBEA4FCBB}" type="slidenum">
              <a:rPr lang="en-US" altLang="en-US">
                <a:solidFill>
                  <a:srgbClr val="DFE0D4"/>
                </a:solidFill>
              </a:rPr>
              <a:pPr eaLnBrk="1" hangingPunct="1"/>
              <a:t>22</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US" dirty="0" smtClean="0"/>
              <a:t>The instructions of 8086 specify 16-bit address.</a:t>
            </a:r>
          </a:p>
          <a:p>
            <a:pPr eaLnBrk="1" fontAlgn="auto" hangingPunct="1">
              <a:spcBef>
                <a:spcPts val="0"/>
              </a:spcBef>
              <a:spcAft>
                <a:spcPts val="1800"/>
              </a:spcAft>
              <a:buFont typeface="Wingdings 2"/>
              <a:buChar char=""/>
              <a:defRPr/>
            </a:pPr>
            <a:r>
              <a:rPr lang="en-US" dirty="0" smtClean="0"/>
              <a:t>But the actual physical addresses are of 20-bit.</a:t>
            </a:r>
          </a:p>
          <a:p>
            <a:pPr eaLnBrk="1" fontAlgn="auto" hangingPunct="1">
              <a:spcBef>
                <a:spcPts val="0"/>
              </a:spcBef>
              <a:spcAft>
                <a:spcPts val="1800"/>
              </a:spcAft>
              <a:buFont typeface="Wingdings 2"/>
              <a:buChar char=""/>
              <a:defRPr/>
            </a:pPr>
            <a:r>
              <a:rPr lang="en-US" dirty="0" smtClean="0"/>
              <a:t>Therefore, they are calculated using the contents of the segment registers and the effective memory address.</a:t>
            </a:r>
          </a:p>
          <a:p>
            <a:pPr marL="0" indent="0" eaLnBrk="1" fontAlgn="auto" hangingPunct="1">
              <a:spcBef>
                <a:spcPts val="0"/>
              </a:spcBef>
              <a:spcAft>
                <a:spcPts val="1800"/>
              </a:spcAft>
              <a:buNone/>
              <a:defRPr/>
            </a:pPr>
            <a:endParaRPr lang="en-US" sz="2400" b="1" dirty="0" smtClean="0">
              <a:solidFill>
                <a:srgbClr val="FFC000"/>
              </a:solidFill>
            </a:endParaRPr>
          </a:p>
        </p:txBody>
      </p:sp>
      <p:sp>
        <p:nvSpPr>
          <p:cNvPr id="10" name="Date Placeholder 9"/>
          <p:cNvSpPr>
            <a:spLocks noGrp="1"/>
          </p:cNvSpPr>
          <p:nvPr>
            <p:ph type="dt" sz="half" idx="10"/>
          </p:nvPr>
        </p:nvSpPr>
        <p:spPr/>
        <p:txBody>
          <a:bodyPr/>
          <a:lstStyle/>
          <a:p>
            <a:pPr>
              <a:defRPr/>
            </a:pPr>
            <a:fld id="{33ABF580-C32D-4590-BF5A-88A43B03A8DE}"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06AAD1-5CAA-4137-831B-C0E06703D31D}" type="slidenum">
              <a:rPr lang="en-US" altLang="en-US">
                <a:solidFill>
                  <a:srgbClr val="DFE0D4"/>
                </a:solidFill>
              </a:rPr>
              <a:pPr eaLnBrk="1" hangingPunct="1"/>
              <a:t>23</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Instruction Pointer</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US" dirty="0" smtClean="0"/>
              <a:t>The Instruction Pointer (IP) in 8086 acts as a Program Counter.</a:t>
            </a:r>
          </a:p>
          <a:p>
            <a:pPr eaLnBrk="1" fontAlgn="auto" hangingPunct="1">
              <a:spcBef>
                <a:spcPts val="0"/>
              </a:spcBef>
              <a:spcAft>
                <a:spcPts val="1800"/>
              </a:spcAft>
              <a:buFont typeface="Wingdings 2"/>
              <a:buChar char=""/>
              <a:defRPr/>
            </a:pPr>
            <a:r>
              <a:rPr lang="en-US" dirty="0" smtClean="0"/>
              <a:t>It points to the address of the next instruction to be executed.</a:t>
            </a:r>
          </a:p>
          <a:p>
            <a:pPr eaLnBrk="1" fontAlgn="auto" hangingPunct="1">
              <a:spcBef>
                <a:spcPts val="0"/>
              </a:spcBef>
              <a:spcAft>
                <a:spcPts val="1800"/>
              </a:spcAft>
              <a:buFont typeface="Wingdings 2"/>
              <a:buChar char=""/>
              <a:defRPr/>
            </a:pPr>
            <a:r>
              <a:rPr lang="en-US" dirty="0" smtClean="0"/>
              <a:t>Its content is automatically incremented when the execution of a program proceeds further.</a:t>
            </a:r>
          </a:p>
          <a:p>
            <a:pPr eaLnBrk="1" fontAlgn="auto" hangingPunct="1">
              <a:spcBef>
                <a:spcPts val="0"/>
              </a:spcBef>
              <a:spcAft>
                <a:spcPts val="1800"/>
              </a:spcAft>
              <a:buFont typeface="Wingdings 2"/>
              <a:buChar char=""/>
              <a:defRPr/>
            </a:pPr>
            <a:r>
              <a:rPr lang="en-US" dirty="0" smtClean="0"/>
              <a:t>The contents of the IP and Code Segment Register are used to compute the memory address of the instruction code to be fetched.</a:t>
            </a:r>
          </a:p>
          <a:p>
            <a:pPr eaLnBrk="1" fontAlgn="auto" hangingPunct="1">
              <a:spcBef>
                <a:spcPts val="0"/>
              </a:spcBef>
              <a:spcAft>
                <a:spcPts val="1800"/>
              </a:spcAft>
              <a:buFont typeface="Wingdings 2"/>
              <a:buChar char=""/>
              <a:defRPr/>
            </a:pPr>
            <a:r>
              <a:rPr lang="en-US" dirty="0" smtClean="0"/>
              <a:t>This is done during the Fetch Cycle.</a:t>
            </a:r>
          </a:p>
        </p:txBody>
      </p:sp>
      <p:sp>
        <p:nvSpPr>
          <p:cNvPr id="10" name="Date Placeholder 9"/>
          <p:cNvSpPr>
            <a:spLocks noGrp="1"/>
          </p:cNvSpPr>
          <p:nvPr>
            <p:ph type="dt" sz="half" idx="10"/>
          </p:nvPr>
        </p:nvSpPr>
        <p:spPr/>
        <p:txBody>
          <a:bodyPr/>
          <a:lstStyle/>
          <a:p>
            <a:pPr>
              <a:defRPr/>
            </a:pPr>
            <a:fld id="{9E1777B1-2CB7-4B09-9876-1CE088787714}"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371A37-E409-4C7D-B323-1491D67692DD}" type="slidenum">
              <a:rPr lang="en-US" altLang="en-US">
                <a:solidFill>
                  <a:srgbClr val="DFE0D4"/>
                </a:solidFill>
              </a:rPr>
              <a:pPr eaLnBrk="1" hangingPunct="1"/>
              <a:t>24</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Status Flags</a:t>
            </a:r>
            <a:endParaRPr b="1">
              <a:solidFill>
                <a:schemeClr val="tx2">
                  <a:tint val="100000"/>
                  <a:shade val="90000"/>
                  <a:satMod val="250000"/>
                  <a:alpha val="100000"/>
                </a:schemeClr>
              </a:solidFill>
            </a:endParaRPr>
          </a:p>
        </p:txBody>
      </p:sp>
      <p:sp>
        <p:nvSpPr>
          <p:cNvPr id="34819" name="Content Placeholder 6"/>
          <p:cNvSpPr>
            <a:spLocks noGrp="1"/>
          </p:cNvSpPr>
          <p:nvPr>
            <p:ph idx="1"/>
          </p:nvPr>
        </p:nvSpPr>
        <p:spPr>
          <a:xfrm>
            <a:off x="428625" y="1600200"/>
            <a:ext cx="8258175" cy="4525963"/>
          </a:xfrm>
        </p:spPr>
        <p:txBody>
          <a:bodyPr/>
          <a:lstStyle/>
          <a:p>
            <a:pPr eaLnBrk="1" hangingPunct="1">
              <a:spcAft>
                <a:spcPts val="1800"/>
              </a:spcAft>
            </a:pPr>
            <a:r>
              <a:rPr lang="en-IN" altLang="en-US" smtClean="0"/>
              <a:t>Status Flags determines the current state of the accumulator.</a:t>
            </a:r>
          </a:p>
          <a:p>
            <a:pPr eaLnBrk="1" hangingPunct="1">
              <a:spcAft>
                <a:spcPts val="1800"/>
              </a:spcAft>
            </a:pPr>
            <a:r>
              <a:rPr lang="en-IN" altLang="en-US" smtClean="0"/>
              <a:t>They are modified automatically by CPU after mathematical operations.</a:t>
            </a:r>
          </a:p>
          <a:p>
            <a:pPr eaLnBrk="1" hangingPunct="1">
              <a:spcAft>
                <a:spcPts val="1800"/>
              </a:spcAft>
            </a:pPr>
            <a:r>
              <a:rPr lang="en-IN" altLang="en-US" smtClean="0"/>
              <a:t>This allows to determine the type of the result.</a:t>
            </a:r>
            <a:endParaRPr lang="en-US" altLang="en-US" smtClean="0"/>
          </a:p>
        </p:txBody>
      </p:sp>
      <p:sp>
        <p:nvSpPr>
          <p:cNvPr id="10" name="Date Placeholder 9"/>
          <p:cNvSpPr>
            <a:spLocks noGrp="1"/>
          </p:cNvSpPr>
          <p:nvPr>
            <p:ph type="dt" sz="half" idx="10"/>
          </p:nvPr>
        </p:nvSpPr>
        <p:spPr/>
        <p:txBody>
          <a:bodyPr/>
          <a:lstStyle/>
          <a:p>
            <a:pPr>
              <a:defRPr/>
            </a:pPr>
            <a:fld id="{5E102607-5533-454E-9F6B-3A767B3B4E51}"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B514C8-DE9F-4FBC-803A-6C4E8ADA6EAB}" type="slidenum">
              <a:rPr lang="en-US" altLang="en-US">
                <a:solidFill>
                  <a:srgbClr val="DFE0D4"/>
                </a:solidFill>
              </a:rPr>
              <a:pPr eaLnBrk="1" hangingPunct="1"/>
              <a:t>25</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Status Flags</a:t>
            </a:r>
            <a:endParaRPr b="1">
              <a:solidFill>
                <a:schemeClr val="tx2">
                  <a:tint val="100000"/>
                  <a:shade val="90000"/>
                  <a:satMod val="250000"/>
                  <a:alpha val="100000"/>
                </a:schemeClr>
              </a:solidFill>
            </a:endParaRPr>
          </a:p>
        </p:txBody>
      </p:sp>
      <p:sp>
        <p:nvSpPr>
          <p:cNvPr id="11" name="Content Placeholder 6"/>
          <p:cNvSpPr>
            <a:spLocks noGrp="1"/>
          </p:cNvSpPr>
          <p:nvPr>
            <p:ph idx="1"/>
          </p:nvPr>
        </p:nvSpPr>
        <p:spPr>
          <a:xfrm>
            <a:off x="428625" y="1600200"/>
            <a:ext cx="8286750" cy="2757488"/>
          </a:xfrm>
        </p:spPr>
        <p:txBody>
          <a:bodyPr>
            <a:normAutofit/>
          </a:bodyPr>
          <a:lstStyle/>
          <a:p>
            <a:pPr eaLnBrk="1" hangingPunct="1">
              <a:spcAft>
                <a:spcPts val="1800"/>
              </a:spcAft>
              <a:defRPr/>
            </a:pPr>
            <a:r>
              <a:rPr lang="en-IN" dirty="0" smtClean="0"/>
              <a:t>8086 has 16-bit status register.</a:t>
            </a:r>
          </a:p>
          <a:p>
            <a:pPr eaLnBrk="1" hangingPunct="1">
              <a:spcAft>
                <a:spcPts val="1800"/>
              </a:spcAft>
              <a:defRPr/>
            </a:pPr>
            <a:r>
              <a:rPr lang="en-US" dirty="0" smtClean="0"/>
              <a:t>It is also called Flag Register or Program Status Word (PSW).</a:t>
            </a:r>
          </a:p>
          <a:p>
            <a:pPr eaLnBrk="1" hangingPunct="1">
              <a:spcAft>
                <a:spcPts val="1800"/>
              </a:spcAft>
              <a:defRPr/>
            </a:pPr>
            <a:r>
              <a:rPr lang="en-US" dirty="0" smtClean="0"/>
              <a:t>There are nine status flags and seven bit positions remain unused.</a:t>
            </a:r>
            <a:endParaRPr lang="en-IN" dirty="0" smtClean="0"/>
          </a:p>
        </p:txBody>
      </p:sp>
      <p:sp>
        <p:nvSpPr>
          <p:cNvPr id="10" name="Date Placeholder 9"/>
          <p:cNvSpPr>
            <a:spLocks noGrp="1"/>
          </p:cNvSpPr>
          <p:nvPr>
            <p:ph type="dt" sz="half" idx="10"/>
          </p:nvPr>
        </p:nvSpPr>
        <p:spPr/>
        <p:txBody>
          <a:bodyPr/>
          <a:lstStyle/>
          <a:p>
            <a:pPr>
              <a:defRPr/>
            </a:pPr>
            <a:fld id="{72E0410A-0F10-4DD6-9C73-F48CCC0CBC7C}"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00C1AB-B26B-4AE4-B681-39F0E5FF0483}" type="slidenum">
              <a:rPr lang="en-US" altLang="en-US">
                <a:solidFill>
                  <a:srgbClr val="DFE0D4"/>
                </a:solidFill>
              </a:rPr>
              <a:pPr eaLnBrk="1" hangingPunct="1"/>
              <a:t>26</a:t>
            </a:fld>
            <a:endParaRPr lang="en-US" altLang="en-US">
              <a:solidFill>
                <a:srgbClr val="DFE0D4"/>
              </a:solidFill>
            </a:endParaRPr>
          </a:p>
        </p:txBody>
      </p:sp>
      <p:pic>
        <p:nvPicPr>
          <p:cNvPr id="35845" name="Picture 2" descr="Flagregi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3" y="4714875"/>
            <a:ext cx="8316912"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Box 7"/>
          <p:cNvSpPr txBox="1">
            <a:spLocks noChangeArrowheads="1"/>
          </p:cNvSpPr>
          <p:nvPr/>
        </p:nvSpPr>
        <p:spPr bwMode="auto">
          <a:xfrm>
            <a:off x="2714625" y="5905500"/>
            <a:ext cx="380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t>Flag Register of 8086</a:t>
            </a:r>
            <a:endParaRPr lang="en-IN" altLang="en-US" sz="28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Status Flags</a:t>
            </a:r>
            <a:endParaRPr b="1">
              <a:solidFill>
                <a:schemeClr val="tx2">
                  <a:tint val="100000"/>
                  <a:shade val="90000"/>
                  <a:satMod val="250000"/>
                  <a:alpha val="100000"/>
                </a:schemeClr>
              </a:solidFill>
            </a:endParaRPr>
          </a:p>
        </p:txBody>
      </p:sp>
      <p:sp>
        <p:nvSpPr>
          <p:cNvPr id="36867" name="Content Placeholder 6"/>
          <p:cNvSpPr>
            <a:spLocks noGrp="1"/>
          </p:cNvSpPr>
          <p:nvPr>
            <p:ph idx="1"/>
          </p:nvPr>
        </p:nvSpPr>
        <p:spPr>
          <a:xfrm>
            <a:off x="428625" y="1600200"/>
            <a:ext cx="8258175" cy="4525963"/>
          </a:xfrm>
        </p:spPr>
        <p:txBody>
          <a:bodyPr/>
          <a:lstStyle/>
          <a:p>
            <a:pPr eaLnBrk="1" hangingPunct="1">
              <a:spcAft>
                <a:spcPts val="1800"/>
              </a:spcAft>
            </a:pPr>
            <a:r>
              <a:rPr lang="en-IN" altLang="en-US" smtClean="0"/>
              <a:t>8086 has 9 flags and they are divided into two categories:</a:t>
            </a:r>
          </a:p>
          <a:p>
            <a:pPr eaLnBrk="1" hangingPunct="1">
              <a:spcAft>
                <a:spcPts val="1800"/>
              </a:spcAft>
            </a:pPr>
            <a:endParaRPr lang="en-IN" altLang="en-US" smtClean="0"/>
          </a:p>
          <a:p>
            <a:pPr lvl="1" eaLnBrk="1" hangingPunct="1">
              <a:spcBef>
                <a:spcPct val="0"/>
              </a:spcBef>
              <a:spcAft>
                <a:spcPts val="1800"/>
              </a:spcAft>
              <a:buFont typeface="Wingdings 2" panose="05020102010507070707" pitchFamily="18" charset="2"/>
              <a:buChar char=""/>
            </a:pPr>
            <a:r>
              <a:rPr lang="en-IN" altLang="en-US" smtClean="0"/>
              <a:t>Condition Flags</a:t>
            </a:r>
          </a:p>
          <a:p>
            <a:pPr lvl="1" eaLnBrk="1" hangingPunct="1">
              <a:spcBef>
                <a:spcPct val="0"/>
              </a:spcBef>
              <a:spcAft>
                <a:spcPts val="1800"/>
              </a:spcAft>
              <a:buFont typeface="Wingdings 2" panose="05020102010507070707" pitchFamily="18" charset="2"/>
              <a:buChar char=""/>
            </a:pPr>
            <a:r>
              <a:rPr lang="en-IN" altLang="en-US" smtClean="0"/>
              <a:t>Control Flags</a:t>
            </a:r>
          </a:p>
        </p:txBody>
      </p:sp>
      <p:sp>
        <p:nvSpPr>
          <p:cNvPr id="10" name="Date Placeholder 9"/>
          <p:cNvSpPr>
            <a:spLocks noGrp="1"/>
          </p:cNvSpPr>
          <p:nvPr>
            <p:ph type="dt" sz="half" idx="10"/>
          </p:nvPr>
        </p:nvSpPr>
        <p:spPr/>
        <p:txBody>
          <a:bodyPr/>
          <a:lstStyle/>
          <a:p>
            <a:pPr>
              <a:defRPr/>
            </a:pPr>
            <a:fld id="{9ACC5AC4-532A-48C7-AE15-BBC70410E740}"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0B4866-2CC3-45F3-B7F0-C8C1957E94E6}" type="slidenum">
              <a:rPr lang="en-US" altLang="en-US">
                <a:solidFill>
                  <a:srgbClr val="DFE0D4"/>
                </a:solidFill>
              </a:rPr>
              <a:pPr eaLnBrk="1" hangingPunct="1"/>
              <a:t>27</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Status Flags</a:t>
            </a:r>
            <a:endParaRPr b="1">
              <a:solidFill>
                <a:schemeClr val="tx2">
                  <a:tint val="100000"/>
                  <a:shade val="90000"/>
                  <a:satMod val="250000"/>
                  <a:alpha val="100000"/>
                </a:schemeClr>
              </a:solidFill>
            </a:endParaRPr>
          </a:p>
        </p:txBody>
      </p:sp>
      <p:sp>
        <p:nvSpPr>
          <p:cNvPr id="37891" name="Content Placeholder 6"/>
          <p:cNvSpPr>
            <a:spLocks noGrp="1"/>
          </p:cNvSpPr>
          <p:nvPr>
            <p:ph idx="1"/>
          </p:nvPr>
        </p:nvSpPr>
        <p:spPr>
          <a:xfrm>
            <a:off x="428625" y="1600200"/>
            <a:ext cx="8258175" cy="757238"/>
          </a:xfrm>
        </p:spPr>
        <p:txBody>
          <a:bodyPr/>
          <a:lstStyle/>
          <a:p>
            <a:pPr eaLnBrk="1" hangingPunct="1">
              <a:spcAft>
                <a:spcPts val="1800"/>
              </a:spcAft>
            </a:pPr>
            <a:r>
              <a:rPr lang="en-US" altLang="en-US" smtClean="0"/>
              <a:t>Following are the nine flags:</a:t>
            </a:r>
          </a:p>
        </p:txBody>
      </p:sp>
      <p:sp>
        <p:nvSpPr>
          <p:cNvPr id="10" name="Date Placeholder 9"/>
          <p:cNvSpPr>
            <a:spLocks noGrp="1"/>
          </p:cNvSpPr>
          <p:nvPr>
            <p:ph type="dt" sz="half" idx="10"/>
          </p:nvPr>
        </p:nvSpPr>
        <p:spPr/>
        <p:txBody>
          <a:bodyPr/>
          <a:lstStyle/>
          <a:p>
            <a:pPr>
              <a:defRPr/>
            </a:pPr>
            <a:fld id="{7E10596A-C4C7-495B-B9E4-75E26B0E39C8}"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9FAC7D-F75F-4B95-A49A-AF418A1434F2}" type="slidenum">
              <a:rPr lang="en-US" altLang="en-US">
                <a:solidFill>
                  <a:srgbClr val="DFE0D4"/>
                </a:solidFill>
              </a:rPr>
              <a:pPr eaLnBrk="1" hangingPunct="1"/>
              <a:t>28</a:t>
            </a:fld>
            <a:endParaRPr lang="en-US" altLang="en-US">
              <a:solidFill>
                <a:srgbClr val="DFE0D4"/>
              </a:solidFill>
            </a:endParaRPr>
          </a:p>
        </p:txBody>
      </p:sp>
      <p:graphicFrame>
        <p:nvGraphicFramePr>
          <p:cNvPr id="8" name="Table 7"/>
          <p:cNvGraphicFramePr>
            <a:graphicFrameLocks noGrp="1"/>
          </p:cNvGraphicFramePr>
          <p:nvPr/>
        </p:nvGraphicFramePr>
        <p:xfrm>
          <a:off x="857250" y="2547938"/>
          <a:ext cx="7358064" cy="3200400"/>
        </p:xfrm>
        <a:graphic>
          <a:graphicData uri="http://schemas.openxmlformats.org/drawingml/2006/table">
            <a:tbl>
              <a:tblPr firstRow="1" bandRow="1">
                <a:tableStyleId>{5C22544A-7EE6-4342-B048-85BDC9FD1C3A}</a:tableStyleId>
              </a:tblPr>
              <a:tblGrid>
                <a:gridCol w="3679032"/>
                <a:gridCol w="3679032"/>
              </a:tblGrid>
              <a:tr h="370840">
                <a:tc>
                  <a:txBody>
                    <a:bodyPr/>
                    <a:lstStyle/>
                    <a:p>
                      <a:pPr algn="ctr"/>
                      <a:r>
                        <a:rPr lang="en-US" sz="2400" dirty="0" smtClean="0"/>
                        <a:t>Condition Flags</a:t>
                      </a:r>
                      <a:endParaRPr lang="en-IN" sz="2400" dirty="0"/>
                    </a:p>
                  </a:txBody>
                  <a:tcPr marL="91439" marR="91439"/>
                </a:tc>
                <a:tc>
                  <a:txBody>
                    <a:bodyPr/>
                    <a:lstStyle/>
                    <a:p>
                      <a:pPr algn="ctr"/>
                      <a:r>
                        <a:rPr lang="en-US" sz="2400" dirty="0" smtClean="0"/>
                        <a:t>Control Flags</a:t>
                      </a:r>
                      <a:endParaRPr lang="en-IN" sz="2400" dirty="0"/>
                    </a:p>
                  </a:txBody>
                  <a:tcPr marL="91439" marR="91439"/>
                </a:tc>
              </a:tr>
              <a:tr h="370840">
                <a:tc>
                  <a:txBody>
                    <a:bodyPr/>
                    <a:lstStyle/>
                    <a:p>
                      <a:pPr marL="342900" indent="-342900">
                        <a:buFont typeface="+mj-lt"/>
                        <a:buAutoNum type="arabicPeriod"/>
                      </a:pPr>
                      <a:r>
                        <a:rPr lang="en-US" sz="2400" dirty="0" smtClean="0"/>
                        <a:t>Carry Flag</a:t>
                      </a:r>
                      <a:endParaRPr lang="en-IN" sz="2400" dirty="0"/>
                    </a:p>
                  </a:txBody>
                  <a:tcPr marL="91439" marR="91439"/>
                </a:tc>
                <a:tc>
                  <a:txBody>
                    <a:bodyPr/>
                    <a:lstStyle/>
                    <a:p>
                      <a:pPr marL="342900" indent="-342900">
                        <a:buFont typeface="+mj-lt"/>
                        <a:buAutoNum type="arabicPeriod"/>
                      </a:pPr>
                      <a:r>
                        <a:rPr lang="en-US" sz="2400" dirty="0" smtClean="0"/>
                        <a:t>Trap Flag</a:t>
                      </a:r>
                      <a:endParaRPr lang="en-IN" sz="2400" dirty="0"/>
                    </a:p>
                  </a:txBody>
                  <a:tcPr marL="91439" marR="91439"/>
                </a:tc>
              </a:tr>
              <a:tr h="370840">
                <a:tc>
                  <a:txBody>
                    <a:bodyPr/>
                    <a:lstStyle/>
                    <a:p>
                      <a:pPr marL="342900" indent="-342900">
                        <a:buFont typeface="+mj-lt"/>
                        <a:buAutoNum type="arabicPeriod" startAt="2"/>
                      </a:pPr>
                      <a:r>
                        <a:rPr lang="en-US" sz="2400" dirty="0" smtClean="0"/>
                        <a:t>Auxiliary Carry</a:t>
                      </a:r>
                      <a:r>
                        <a:rPr lang="en-US" sz="2400" baseline="0" dirty="0" smtClean="0"/>
                        <a:t> Flag</a:t>
                      </a:r>
                      <a:endParaRPr lang="en-IN" sz="2400" dirty="0"/>
                    </a:p>
                  </a:txBody>
                  <a:tcPr marL="91439" marR="91439"/>
                </a:tc>
                <a:tc>
                  <a:txBody>
                    <a:bodyPr/>
                    <a:lstStyle/>
                    <a:p>
                      <a:pPr marL="342900" indent="-342900">
                        <a:buFont typeface="+mj-lt"/>
                        <a:buAutoNum type="arabicPeriod" startAt="2"/>
                      </a:pPr>
                      <a:r>
                        <a:rPr lang="en-US" sz="2400" dirty="0" smtClean="0"/>
                        <a:t>Interrupt Flag</a:t>
                      </a:r>
                      <a:endParaRPr lang="en-IN" sz="2400" dirty="0"/>
                    </a:p>
                  </a:txBody>
                  <a:tcPr marL="91439" marR="91439"/>
                </a:tc>
              </a:tr>
              <a:tr h="370840">
                <a:tc>
                  <a:txBody>
                    <a:bodyPr/>
                    <a:lstStyle/>
                    <a:p>
                      <a:pPr marL="342900" indent="-342900">
                        <a:buFont typeface="+mj-lt"/>
                        <a:buAutoNum type="arabicPeriod" startAt="3"/>
                      </a:pPr>
                      <a:r>
                        <a:rPr lang="en-US" sz="2400" dirty="0" smtClean="0"/>
                        <a:t>Zero Flag</a:t>
                      </a:r>
                      <a:endParaRPr lang="en-IN" sz="2400" dirty="0"/>
                    </a:p>
                  </a:txBody>
                  <a:tcPr marL="91439" marR="91439"/>
                </a:tc>
                <a:tc>
                  <a:txBody>
                    <a:bodyPr/>
                    <a:lstStyle/>
                    <a:p>
                      <a:pPr marL="342900" indent="-342900">
                        <a:buFont typeface="+mj-lt"/>
                        <a:buAutoNum type="arabicPeriod" startAt="3"/>
                      </a:pPr>
                      <a:r>
                        <a:rPr lang="en-US" sz="2400" dirty="0" smtClean="0"/>
                        <a:t>Directional Flag</a:t>
                      </a:r>
                      <a:endParaRPr lang="en-IN" sz="2400" dirty="0"/>
                    </a:p>
                  </a:txBody>
                  <a:tcPr marL="91439" marR="91439"/>
                </a:tc>
              </a:tr>
              <a:tr h="370840">
                <a:tc>
                  <a:txBody>
                    <a:bodyPr/>
                    <a:lstStyle/>
                    <a:p>
                      <a:pPr marL="342900" indent="-342900">
                        <a:buFont typeface="+mj-lt"/>
                        <a:buAutoNum type="arabicPeriod" startAt="4"/>
                      </a:pPr>
                      <a:r>
                        <a:rPr lang="en-US" sz="2400" dirty="0" smtClean="0"/>
                        <a:t>Sign Flag</a:t>
                      </a:r>
                      <a:endParaRPr lang="en-IN" sz="2400" dirty="0"/>
                    </a:p>
                  </a:txBody>
                  <a:tcPr marL="91439" marR="91439"/>
                </a:tc>
                <a:tc>
                  <a:txBody>
                    <a:bodyPr/>
                    <a:lstStyle/>
                    <a:p>
                      <a:pPr marL="342900" indent="-342900">
                        <a:buFont typeface="+mj-lt"/>
                        <a:buAutoNum type="arabicPeriod"/>
                      </a:pPr>
                      <a:endParaRPr lang="en-IN" sz="2400" dirty="0"/>
                    </a:p>
                  </a:txBody>
                  <a:tcPr marL="91439" marR="91439"/>
                </a:tc>
              </a:tr>
              <a:tr h="370840">
                <a:tc>
                  <a:txBody>
                    <a:bodyPr/>
                    <a:lstStyle/>
                    <a:p>
                      <a:pPr marL="342900" indent="-342900">
                        <a:buFont typeface="+mj-lt"/>
                        <a:buAutoNum type="arabicPeriod" startAt="5"/>
                      </a:pPr>
                      <a:r>
                        <a:rPr lang="en-US" sz="2400" dirty="0" smtClean="0"/>
                        <a:t>Parity Flag</a:t>
                      </a:r>
                      <a:endParaRPr lang="en-IN" sz="2400" dirty="0"/>
                    </a:p>
                  </a:txBody>
                  <a:tcPr marL="91439" marR="91439"/>
                </a:tc>
                <a:tc>
                  <a:txBody>
                    <a:bodyPr/>
                    <a:lstStyle/>
                    <a:p>
                      <a:pPr marL="342900" indent="-342900">
                        <a:buFont typeface="+mj-lt"/>
                        <a:buAutoNum type="arabicPeriod"/>
                      </a:pPr>
                      <a:endParaRPr lang="en-IN" sz="2400" dirty="0"/>
                    </a:p>
                  </a:txBody>
                  <a:tcPr marL="91439" marR="91439"/>
                </a:tc>
              </a:tr>
              <a:tr h="370840">
                <a:tc>
                  <a:txBody>
                    <a:bodyPr/>
                    <a:lstStyle/>
                    <a:p>
                      <a:pPr marL="342900" indent="-342900">
                        <a:buFont typeface="+mj-lt"/>
                        <a:buAutoNum type="arabicPeriod" startAt="6"/>
                      </a:pPr>
                      <a:r>
                        <a:rPr lang="en-US" sz="2400" dirty="0" smtClean="0"/>
                        <a:t>Overflow Flag</a:t>
                      </a:r>
                      <a:endParaRPr lang="en-IN" sz="2400" dirty="0"/>
                    </a:p>
                  </a:txBody>
                  <a:tcPr marL="91439" marR="91439"/>
                </a:tc>
                <a:tc>
                  <a:txBody>
                    <a:bodyPr/>
                    <a:lstStyle/>
                    <a:p>
                      <a:pPr marL="342900" indent="-342900">
                        <a:buFont typeface="+mj-lt"/>
                        <a:buAutoNum type="arabicPeriod"/>
                      </a:pPr>
                      <a:endParaRPr lang="en-IN" sz="2400" dirty="0"/>
                    </a:p>
                  </a:txBody>
                  <a:tcPr marL="91439" marR="91439"/>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Condition Flags</a:t>
            </a:r>
            <a:endParaRPr b="1">
              <a:solidFill>
                <a:schemeClr val="tx2">
                  <a:tint val="100000"/>
                  <a:shade val="90000"/>
                  <a:satMod val="250000"/>
                  <a:alpha val="100000"/>
                </a:schemeClr>
              </a:solidFill>
            </a:endParaRPr>
          </a:p>
        </p:txBody>
      </p:sp>
      <p:sp>
        <p:nvSpPr>
          <p:cNvPr id="38915" name="Content Placeholder 6"/>
          <p:cNvSpPr>
            <a:spLocks noGrp="1"/>
          </p:cNvSpPr>
          <p:nvPr>
            <p:ph idx="1"/>
          </p:nvPr>
        </p:nvSpPr>
        <p:spPr>
          <a:xfrm>
            <a:off x="428625" y="1600200"/>
            <a:ext cx="8258175" cy="4525963"/>
          </a:xfrm>
        </p:spPr>
        <p:txBody>
          <a:bodyPr/>
          <a:lstStyle/>
          <a:p>
            <a:pPr eaLnBrk="1" hangingPunct="1">
              <a:spcAft>
                <a:spcPts val="1800"/>
              </a:spcAft>
            </a:pPr>
            <a:r>
              <a:rPr lang="en-IN" altLang="en-US" sz="2200" smtClean="0"/>
              <a:t>Condition flags represent result of last arithmetic or logical instruction executed. Conditional flags are as follows:</a:t>
            </a:r>
          </a:p>
          <a:p>
            <a:pPr eaLnBrk="1" hangingPunct="1">
              <a:spcAft>
                <a:spcPts val="1800"/>
              </a:spcAft>
            </a:pPr>
            <a:r>
              <a:rPr lang="en-IN" altLang="en-US" sz="2200" b="1" smtClean="0">
                <a:solidFill>
                  <a:srgbClr val="FFC000"/>
                </a:solidFill>
              </a:rPr>
              <a:t>Carry Flag (CF):</a:t>
            </a:r>
            <a:r>
              <a:rPr lang="en-IN" altLang="en-US" sz="2200" smtClean="0"/>
              <a:t> This flag is set if there is a carry / borrow after an integer arithmetic.</a:t>
            </a:r>
          </a:p>
          <a:p>
            <a:pPr eaLnBrk="1" hangingPunct="1">
              <a:spcAft>
                <a:spcPts val="1800"/>
              </a:spcAft>
            </a:pPr>
            <a:r>
              <a:rPr lang="en-IN" altLang="en-US" sz="2200" b="1" smtClean="0">
                <a:solidFill>
                  <a:srgbClr val="FFC000"/>
                </a:solidFill>
              </a:rPr>
              <a:t>Auxiliary Carry Flag (AF):</a:t>
            </a:r>
            <a:r>
              <a:rPr lang="en-IN" altLang="en-US" sz="2200" smtClean="0"/>
              <a:t> If an operation performed in ALU generates a carry / borrow from lower nibble (i.e. D</a:t>
            </a:r>
            <a:r>
              <a:rPr lang="en-IN" altLang="en-US" sz="2200" baseline="-25000" smtClean="0"/>
              <a:t>0</a:t>
            </a:r>
            <a:r>
              <a:rPr lang="en-IN" altLang="en-US" sz="2200" smtClean="0"/>
              <a:t> – D</a:t>
            </a:r>
            <a:r>
              <a:rPr lang="en-IN" altLang="en-US" sz="2200" baseline="-25000" smtClean="0"/>
              <a:t>3</a:t>
            </a:r>
            <a:r>
              <a:rPr lang="en-IN" altLang="en-US" sz="2200" smtClean="0"/>
              <a:t>) to upper nibble (i.e. D</a:t>
            </a:r>
            <a:r>
              <a:rPr lang="en-IN" altLang="en-US" sz="2200" baseline="-25000" smtClean="0"/>
              <a:t>4</a:t>
            </a:r>
            <a:r>
              <a:rPr lang="en-IN" altLang="en-US" sz="2200" smtClean="0"/>
              <a:t> – D</a:t>
            </a:r>
            <a:r>
              <a:rPr lang="en-IN" altLang="en-US" sz="2200" baseline="-25000" smtClean="0"/>
              <a:t>7</a:t>
            </a:r>
            <a:r>
              <a:rPr lang="en-IN" altLang="en-US" sz="2200" smtClean="0"/>
              <a:t>), then AF is set. It is used in BCD Addition.</a:t>
            </a:r>
          </a:p>
          <a:p>
            <a:pPr eaLnBrk="1" hangingPunct="1">
              <a:spcAft>
                <a:spcPts val="1800"/>
              </a:spcAft>
            </a:pPr>
            <a:r>
              <a:rPr lang="en-IN" altLang="en-US" sz="2200" b="1" smtClean="0">
                <a:solidFill>
                  <a:srgbClr val="FFC000"/>
                </a:solidFill>
              </a:rPr>
              <a:t>Parity Flag (PF):</a:t>
            </a:r>
            <a:r>
              <a:rPr lang="en-IN" altLang="en-US" sz="2200" smtClean="0"/>
              <a:t> This flag is used to indicate the parity of result. If the result contains even number of 1’s, the Parity Flag is set and for odd number of 1’s, the Parity Flag is reset.</a:t>
            </a:r>
          </a:p>
        </p:txBody>
      </p:sp>
      <p:sp>
        <p:nvSpPr>
          <p:cNvPr id="10" name="Date Placeholder 9"/>
          <p:cNvSpPr>
            <a:spLocks noGrp="1"/>
          </p:cNvSpPr>
          <p:nvPr>
            <p:ph type="dt" sz="half" idx="10"/>
          </p:nvPr>
        </p:nvSpPr>
        <p:spPr/>
        <p:txBody>
          <a:bodyPr/>
          <a:lstStyle/>
          <a:p>
            <a:pPr>
              <a:defRPr/>
            </a:pPr>
            <a:fld id="{771F5B62-CFA7-4102-AF67-CE0D514B4D0D}"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54F045-527B-4034-97B3-93BA431D8A26}" type="slidenum">
              <a:rPr lang="en-US" altLang="en-US">
                <a:solidFill>
                  <a:srgbClr val="DFE0D4"/>
                </a:solidFill>
              </a:rPr>
              <a:pPr eaLnBrk="1" hangingPunct="1"/>
              <a:t>29</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b="1" smtClean="0">
                <a:solidFill>
                  <a:schemeClr val="tx2">
                    <a:tint val="100000"/>
                    <a:shade val="90000"/>
                    <a:satMod val="250000"/>
                    <a:alpha val="100000"/>
                  </a:schemeClr>
                </a:solidFill>
              </a:rPr>
              <a:t>Intel 8086</a:t>
            </a:r>
            <a:endParaRPr b="1">
              <a:solidFill>
                <a:schemeClr val="tx2">
                  <a:tint val="100000"/>
                  <a:shade val="90000"/>
                  <a:satMod val="250000"/>
                  <a:alpha val="100000"/>
                </a:schemeClr>
              </a:solidFill>
            </a:endParaRPr>
          </a:p>
        </p:txBody>
      </p:sp>
      <p:sp>
        <p:nvSpPr>
          <p:cNvPr id="12291" name="Content Placeholder 6"/>
          <p:cNvSpPr>
            <a:spLocks noGrp="1"/>
          </p:cNvSpPr>
          <p:nvPr>
            <p:ph idx="1"/>
          </p:nvPr>
        </p:nvSpPr>
        <p:spPr>
          <a:xfrm>
            <a:off x="4211638" y="1600200"/>
            <a:ext cx="4475162" cy="4525963"/>
          </a:xfrm>
        </p:spPr>
        <p:txBody>
          <a:bodyPr>
            <a:normAutofit/>
          </a:bodyPr>
          <a:lstStyle/>
          <a:p>
            <a:pPr>
              <a:spcBef>
                <a:spcPts val="0"/>
              </a:spcBef>
              <a:spcAft>
                <a:spcPts val="1800"/>
              </a:spcAft>
              <a:buFont typeface="Wingdings 2"/>
              <a:buChar char=""/>
              <a:defRPr/>
            </a:pPr>
            <a:r>
              <a:rPr lang="en-US" altLang="en-US" sz="2000" dirty="0">
                <a:latin typeface="Times New Roman" panose="02020603050405020304" pitchFamily="18" charset="0"/>
                <a:cs typeface="Times New Roman" panose="02020603050405020304" pitchFamily="18" charset="0"/>
              </a:rPr>
              <a:t>It is available in three versions:</a:t>
            </a:r>
          </a:p>
          <a:p>
            <a:pPr marL="514350" lvl="2">
              <a:spcBef>
                <a:spcPts val="0"/>
              </a:spcBef>
              <a:spcAft>
                <a:spcPts val="1800"/>
              </a:spcAft>
              <a:buFont typeface="Wingdings 2"/>
              <a:buChar char=""/>
              <a:defRPr/>
            </a:pPr>
            <a:r>
              <a:rPr lang="en-US" altLang="en-US" sz="2000" dirty="0">
                <a:latin typeface="Times New Roman" panose="02020603050405020304" pitchFamily="18" charset="0"/>
                <a:cs typeface="Times New Roman" panose="02020603050405020304" pitchFamily="18" charset="0"/>
              </a:rPr>
              <a:t>8086	(5 MHz)</a:t>
            </a:r>
          </a:p>
          <a:p>
            <a:pPr marL="514350" lvl="2">
              <a:spcBef>
                <a:spcPts val="0"/>
              </a:spcBef>
              <a:spcAft>
                <a:spcPts val="1800"/>
              </a:spcAft>
              <a:buFont typeface="Wingdings 2"/>
              <a:buChar char=""/>
              <a:defRPr/>
            </a:pPr>
            <a:r>
              <a:rPr lang="en-US" altLang="en-US" sz="2000" dirty="0">
                <a:latin typeface="Times New Roman" panose="02020603050405020304" pitchFamily="18" charset="0"/>
                <a:cs typeface="Times New Roman" panose="02020603050405020304" pitchFamily="18" charset="0"/>
              </a:rPr>
              <a:t>8086-2	(8 MHz)</a:t>
            </a:r>
          </a:p>
          <a:p>
            <a:pPr marL="514350" lvl="2">
              <a:spcBef>
                <a:spcPts val="0"/>
              </a:spcBef>
              <a:spcAft>
                <a:spcPts val="1800"/>
              </a:spcAft>
              <a:buFont typeface="Wingdings 2"/>
              <a:buChar char=""/>
              <a:defRPr/>
            </a:pPr>
            <a:r>
              <a:rPr lang="en-US" altLang="en-US" sz="2000" dirty="0">
                <a:latin typeface="Times New Roman" panose="02020603050405020304" pitchFamily="18" charset="0"/>
                <a:cs typeface="Times New Roman" panose="02020603050405020304" pitchFamily="18" charset="0"/>
              </a:rPr>
              <a:t>8086-1	(10 MHz)</a:t>
            </a:r>
          </a:p>
        </p:txBody>
      </p:sp>
      <p:sp>
        <p:nvSpPr>
          <p:cNvPr id="9" name="Date Placeholder 8"/>
          <p:cNvSpPr>
            <a:spLocks noGrp="1"/>
          </p:cNvSpPr>
          <p:nvPr>
            <p:ph type="dt" sz="half" idx="10"/>
          </p:nvPr>
        </p:nvSpPr>
        <p:spPr/>
        <p:txBody>
          <a:bodyPr/>
          <a:lstStyle/>
          <a:p>
            <a:pPr>
              <a:defRPr/>
            </a:pPr>
            <a:fld id="{274635B9-B381-4B1C-B87B-7ECAA4AE9D5F}"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BDC8CA-E054-4FD7-AF18-DA52419680B8}" type="slidenum">
              <a:rPr lang="en-US" altLang="en-US">
                <a:solidFill>
                  <a:srgbClr val="DFE0D4"/>
                </a:solidFill>
              </a:rPr>
              <a:pPr eaLnBrk="1" hangingPunct="1"/>
              <a:t>3</a:t>
            </a:fld>
            <a:endParaRPr lang="en-US" altLang="en-US">
              <a:solidFill>
                <a:srgbClr val="DFE0D4"/>
              </a:solidFill>
            </a:endParaRPr>
          </a:p>
        </p:txBody>
      </p:sp>
      <p:pic>
        <p:nvPicPr>
          <p:cNvPr id="12293"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492375"/>
            <a:ext cx="359251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Condition Flags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IN" b="1" dirty="0" smtClean="0">
                <a:solidFill>
                  <a:srgbClr val="FFC000"/>
                </a:solidFill>
              </a:rPr>
              <a:t>Zero Flag (ZF):</a:t>
            </a:r>
            <a:r>
              <a:rPr lang="en-IN" dirty="0" smtClean="0"/>
              <a:t> It is set; if the result of arithmetic or logical operation is zero else it is reset.</a:t>
            </a:r>
          </a:p>
          <a:p>
            <a:pPr eaLnBrk="1" fontAlgn="auto" hangingPunct="1">
              <a:spcBef>
                <a:spcPts val="0"/>
              </a:spcBef>
              <a:spcAft>
                <a:spcPts val="1800"/>
              </a:spcAft>
              <a:buFont typeface="Wingdings 2"/>
              <a:buChar char=""/>
              <a:defRPr/>
            </a:pPr>
            <a:r>
              <a:rPr lang="en-IN" b="1" dirty="0" smtClean="0">
                <a:solidFill>
                  <a:srgbClr val="FFC000"/>
                </a:solidFill>
              </a:rPr>
              <a:t>Sign Flag (SF):</a:t>
            </a:r>
            <a:r>
              <a:rPr lang="en-IN" dirty="0" smtClean="0"/>
              <a:t> In sign magnitude format the sign of number is indicated by MSB bit. If the result of operation is negative, sign flag is set.</a:t>
            </a:r>
          </a:p>
          <a:p>
            <a:pPr eaLnBrk="1" fontAlgn="auto" hangingPunct="1">
              <a:spcBef>
                <a:spcPts val="0"/>
              </a:spcBef>
              <a:spcAft>
                <a:spcPts val="1800"/>
              </a:spcAft>
              <a:buFont typeface="Wingdings 2"/>
              <a:buChar char=""/>
              <a:defRPr/>
            </a:pPr>
            <a:r>
              <a:rPr lang="en-IN" b="1" dirty="0" smtClean="0">
                <a:solidFill>
                  <a:srgbClr val="FFC000"/>
                </a:solidFill>
              </a:rPr>
              <a:t>Overflow Flag (OF):</a:t>
            </a:r>
            <a:r>
              <a:rPr lang="en-IN" dirty="0" smtClean="0"/>
              <a:t> It occurs when signed numbers are added or subtracted. An OF indicates that the result has exceeded the capacity of machine.</a:t>
            </a:r>
          </a:p>
        </p:txBody>
      </p:sp>
      <p:sp>
        <p:nvSpPr>
          <p:cNvPr id="10" name="Date Placeholder 9"/>
          <p:cNvSpPr>
            <a:spLocks noGrp="1"/>
          </p:cNvSpPr>
          <p:nvPr>
            <p:ph type="dt" sz="half" idx="10"/>
          </p:nvPr>
        </p:nvSpPr>
        <p:spPr/>
        <p:txBody>
          <a:bodyPr/>
          <a:lstStyle/>
          <a:p>
            <a:pPr>
              <a:defRPr/>
            </a:pPr>
            <a:fld id="{E9E6CBB0-74AC-424C-B519-263B80765F8A}"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49DB78-3FC5-4A9D-A220-E23AD6E90AF4}" type="slidenum">
              <a:rPr lang="en-US" altLang="en-US">
                <a:solidFill>
                  <a:srgbClr val="DFE0D4"/>
                </a:solidFill>
              </a:rPr>
              <a:pPr eaLnBrk="1" hangingPunct="1"/>
              <a:t>30</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Control Flags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IN" dirty="0" smtClean="0"/>
              <a:t>Control flags are set or reset deliberately to control the operations of the execution unit. Control flags are as follows:</a:t>
            </a:r>
          </a:p>
          <a:p>
            <a:pPr eaLnBrk="1" fontAlgn="auto" hangingPunct="1">
              <a:spcBef>
                <a:spcPts val="0"/>
              </a:spcBef>
              <a:spcAft>
                <a:spcPts val="1800"/>
              </a:spcAft>
              <a:buFont typeface="Wingdings 2"/>
              <a:buChar char=""/>
              <a:defRPr/>
            </a:pPr>
            <a:r>
              <a:rPr lang="en-IN" b="1" dirty="0" smtClean="0">
                <a:solidFill>
                  <a:srgbClr val="FFC000"/>
                </a:solidFill>
              </a:rPr>
              <a:t>Trap Flag (TP):</a:t>
            </a:r>
          </a:p>
          <a:p>
            <a:pPr lvl="1" eaLnBrk="1" fontAlgn="auto" hangingPunct="1">
              <a:spcBef>
                <a:spcPts val="0"/>
              </a:spcBef>
              <a:spcAft>
                <a:spcPts val="1800"/>
              </a:spcAft>
              <a:buFont typeface="Wingdings 2"/>
              <a:buChar char=""/>
              <a:defRPr/>
            </a:pPr>
            <a:r>
              <a:rPr lang="en-IN" dirty="0" smtClean="0"/>
              <a:t>It is used for single step control.</a:t>
            </a:r>
          </a:p>
          <a:p>
            <a:pPr lvl="1" eaLnBrk="1" fontAlgn="auto" hangingPunct="1">
              <a:spcBef>
                <a:spcPts val="0"/>
              </a:spcBef>
              <a:spcAft>
                <a:spcPts val="1800"/>
              </a:spcAft>
              <a:buFont typeface="Wingdings 2"/>
              <a:buChar char=""/>
              <a:defRPr/>
            </a:pPr>
            <a:r>
              <a:rPr lang="en-IN" dirty="0" smtClean="0"/>
              <a:t>It allows user to execute one instruction of a program at a time for debugging.</a:t>
            </a:r>
          </a:p>
          <a:p>
            <a:pPr lvl="1" eaLnBrk="1" fontAlgn="auto" hangingPunct="1">
              <a:spcBef>
                <a:spcPts val="0"/>
              </a:spcBef>
              <a:spcAft>
                <a:spcPts val="1800"/>
              </a:spcAft>
              <a:buFont typeface="Wingdings 2"/>
              <a:buChar char=""/>
              <a:defRPr/>
            </a:pPr>
            <a:r>
              <a:rPr lang="en-IN" dirty="0" smtClean="0"/>
              <a:t>When trap flag is set, program can be run in single step mode.</a:t>
            </a:r>
          </a:p>
        </p:txBody>
      </p:sp>
      <p:sp>
        <p:nvSpPr>
          <p:cNvPr id="10" name="Date Placeholder 9"/>
          <p:cNvSpPr>
            <a:spLocks noGrp="1"/>
          </p:cNvSpPr>
          <p:nvPr>
            <p:ph type="dt" sz="half" idx="10"/>
          </p:nvPr>
        </p:nvSpPr>
        <p:spPr/>
        <p:txBody>
          <a:bodyPr/>
          <a:lstStyle/>
          <a:p>
            <a:pPr>
              <a:defRPr/>
            </a:pPr>
            <a:fld id="{421C78FC-2C18-47B6-AEF8-CED073CE803B}"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001FA8-EF26-4FB8-8AAD-493CC821453E}" type="slidenum">
              <a:rPr lang="en-US" altLang="en-US">
                <a:solidFill>
                  <a:srgbClr val="DFE0D4"/>
                </a:solidFill>
              </a:rPr>
              <a:pPr eaLnBrk="1" hangingPunct="1"/>
              <a:t>31</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Control Flags</a:t>
            </a:r>
            <a:endParaRPr b="1">
              <a:solidFill>
                <a:schemeClr val="tx2">
                  <a:tint val="100000"/>
                  <a:shade val="90000"/>
                  <a:satMod val="250000"/>
                  <a:alpha val="100000"/>
                </a:schemeClr>
              </a:solidFill>
            </a:endParaRPr>
          </a:p>
        </p:txBody>
      </p:sp>
      <p:sp>
        <p:nvSpPr>
          <p:cNvPr id="41987" name="Content Placeholder 6"/>
          <p:cNvSpPr>
            <a:spLocks noGrp="1"/>
          </p:cNvSpPr>
          <p:nvPr>
            <p:ph idx="1"/>
          </p:nvPr>
        </p:nvSpPr>
        <p:spPr>
          <a:xfrm>
            <a:off x="428625" y="1600200"/>
            <a:ext cx="8258175" cy="4525963"/>
          </a:xfrm>
        </p:spPr>
        <p:txBody>
          <a:bodyPr/>
          <a:lstStyle/>
          <a:p>
            <a:pPr eaLnBrk="1" hangingPunct="1">
              <a:spcAft>
                <a:spcPts val="1800"/>
              </a:spcAft>
            </a:pPr>
            <a:r>
              <a:rPr lang="en-IN" altLang="en-US" b="1" dirty="0" smtClean="0">
                <a:solidFill>
                  <a:srgbClr val="FFC000"/>
                </a:solidFill>
              </a:rPr>
              <a:t>Interrupt Flag (IF):</a:t>
            </a:r>
          </a:p>
          <a:p>
            <a:pPr lvl="1" eaLnBrk="1" hangingPunct="1">
              <a:spcBef>
                <a:spcPct val="0"/>
              </a:spcBef>
              <a:spcAft>
                <a:spcPts val="1800"/>
              </a:spcAft>
              <a:buFont typeface="Wingdings 2" panose="05020102010507070707" pitchFamily="18" charset="2"/>
              <a:buChar char=""/>
            </a:pPr>
            <a:r>
              <a:rPr lang="en-IN" altLang="en-US" dirty="0" smtClean="0"/>
              <a:t>It is an interrupt enable / disable flag.</a:t>
            </a:r>
          </a:p>
          <a:p>
            <a:pPr lvl="1" eaLnBrk="1" hangingPunct="1">
              <a:spcBef>
                <a:spcPct val="0"/>
              </a:spcBef>
              <a:spcAft>
                <a:spcPts val="1800"/>
              </a:spcAft>
              <a:buFont typeface="Wingdings 2" panose="05020102010507070707" pitchFamily="18" charset="2"/>
              <a:buChar char=""/>
            </a:pPr>
            <a:r>
              <a:rPr lang="en-IN" altLang="en-US" dirty="0" smtClean="0"/>
              <a:t>If it is set, the INTR interrupt of 8086 is enabled and if it is reset then INTR is disabled.</a:t>
            </a:r>
          </a:p>
          <a:p>
            <a:pPr lvl="1" eaLnBrk="1" hangingPunct="1">
              <a:spcBef>
                <a:spcPct val="0"/>
              </a:spcBef>
              <a:spcAft>
                <a:spcPts val="1800"/>
              </a:spcAft>
              <a:buFont typeface="Wingdings 2" panose="05020102010507070707" pitchFamily="18" charset="2"/>
              <a:buChar char=""/>
            </a:pPr>
            <a:r>
              <a:rPr lang="en-IN" altLang="en-US" dirty="0" smtClean="0"/>
              <a:t>It can be set by executing instruction STI and can be cleared by executing CLI instruction.</a:t>
            </a:r>
          </a:p>
        </p:txBody>
      </p:sp>
      <p:sp>
        <p:nvSpPr>
          <p:cNvPr id="10" name="Date Placeholder 9"/>
          <p:cNvSpPr>
            <a:spLocks noGrp="1"/>
          </p:cNvSpPr>
          <p:nvPr>
            <p:ph type="dt" sz="half" idx="10"/>
          </p:nvPr>
        </p:nvSpPr>
        <p:spPr/>
        <p:txBody>
          <a:bodyPr/>
          <a:lstStyle/>
          <a:p>
            <a:pPr>
              <a:defRPr/>
            </a:pPr>
            <a:fld id="{6FA6E07F-861B-49E8-8FAE-08B3E1F24033}"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FC1DE6-1DDE-4D90-9D8E-B0B6C39D9614}" type="slidenum">
              <a:rPr lang="en-US" altLang="en-US">
                <a:solidFill>
                  <a:srgbClr val="DFE0D4"/>
                </a:solidFill>
              </a:rPr>
              <a:pPr eaLnBrk="1" hangingPunct="1"/>
              <a:t>32</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Control Flags</a:t>
            </a:r>
            <a:endParaRPr b="1">
              <a:solidFill>
                <a:schemeClr val="tx2">
                  <a:tint val="100000"/>
                  <a:shade val="90000"/>
                  <a:satMod val="250000"/>
                  <a:alpha val="100000"/>
                </a:schemeClr>
              </a:solidFill>
            </a:endParaRPr>
          </a:p>
        </p:txBody>
      </p:sp>
      <p:sp>
        <p:nvSpPr>
          <p:cNvPr id="41987" name="Content Placeholder 6"/>
          <p:cNvSpPr>
            <a:spLocks noGrp="1"/>
          </p:cNvSpPr>
          <p:nvPr>
            <p:ph idx="1"/>
          </p:nvPr>
        </p:nvSpPr>
        <p:spPr>
          <a:xfrm>
            <a:off x="428625" y="1600200"/>
            <a:ext cx="8258175" cy="4525963"/>
          </a:xfrm>
        </p:spPr>
        <p:txBody>
          <a:bodyPr>
            <a:normAutofit/>
          </a:bodyPr>
          <a:lstStyle/>
          <a:p>
            <a:pPr eaLnBrk="1" hangingPunct="1">
              <a:spcAft>
                <a:spcPts val="1800"/>
              </a:spcAft>
              <a:defRPr/>
            </a:pPr>
            <a:r>
              <a:rPr lang="en-IN" b="1" dirty="0" smtClean="0">
                <a:solidFill>
                  <a:srgbClr val="FFC000"/>
                </a:solidFill>
              </a:rPr>
              <a:t>Directional Flag (DF):</a:t>
            </a:r>
          </a:p>
          <a:p>
            <a:pPr lvl="1" eaLnBrk="1" hangingPunct="1">
              <a:spcBef>
                <a:spcPct val="0"/>
              </a:spcBef>
              <a:spcAft>
                <a:spcPts val="1800"/>
              </a:spcAft>
              <a:buFont typeface="Wingdings 2" pitchFamily="18" charset="2"/>
              <a:buChar char=""/>
              <a:defRPr/>
            </a:pPr>
            <a:r>
              <a:rPr lang="en-IN" dirty="0" smtClean="0"/>
              <a:t>It is used in string operation.</a:t>
            </a:r>
          </a:p>
          <a:p>
            <a:pPr lvl="1" eaLnBrk="1" hangingPunct="1">
              <a:spcBef>
                <a:spcPct val="0"/>
              </a:spcBef>
              <a:spcAft>
                <a:spcPts val="1800"/>
              </a:spcAft>
              <a:buFont typeface="Wingdings 2" pitchFamily="18" charset="2"/>
              <a:buChar char=""/>
              <a:defRPr/>
            </a:pPr>
            <a:r>
              <a:rPr lang="en-IN" dirty="0" smtClean="0"/>
              <a:t>If it is set, string bytes are accessed from higher memory address to lower memory address.</a:t>
            </a:r>
          </a:p>
          <a:p>
            <a:pPr lvl="1" eaLnBrk="1" hangingPunct="1">
              <a:spcBef>
                <a:spcPct val="0"/>
              </a:spcBef>
              <a:spcAft>
                <a:spcPts val="1800"/>
              </a:spcAft>
              <a:buFont typeface="Wingdings 2" pitchFamily="18" charset="2"/>
              <a:buChar char=""/>
              <a:defRPr/>
            </a:pPr>
            <a:r>
              <a:rPr lang="en-IN" dirty="0" smtClean="0"/>
              <a:t>When it is reset, the string bytes are accessed from lower memory address to higher memory address.</a:t>
            </a:r>
          </a:p>
          <a:p>
            <a:pPr lvl="1" eaLnBrk="1" hangingPunct="1">
              <a:spcBef>
                <a:spcPct val="0"/>
              </a:spcBef>
              <a:spcAft>
                <a:spcPts val="1800"/>
              </a:spcAft>
              <a:buFont typeface="Wingdings 2" pitchFamily="18" charset="2"/>
              <a:buChar char=""/>
              <a:defRPr/>
            </a:pPr>
            <a:r>
              <a:rPr lang="en-US" dirty="0" smtClean="0"/>
              <a:t>It is set with STD instruction and cleared with CLD instruction.</a:t>
            </a:r>
            <a:endParaRPr lang="en-IN" dirty="0" smtClean="0"/>
          </a:p>
        </p:txBody>
      </p:sp>
      <p:sp>
        <p:nvSpPr>
          <p:cNvPr id="10" name="Date Placeholder 9"/>
          <p:cNvSpPr>
            <a:spLocks noGrp="1"/>
          </p:cNvSpPr>
          <p:nvPr>
            <p:ph type="dt" sz="half" idx="10"/>
          </p:nvPr>
        </p:nvSpPr>
        <p:spPr/>
        <p:txBody>
          <a:bodyPr/>
          <a:lstStyle/>
          <a:p>
            <a:pPr>
              <a:defRPr/>
            </a:pPr>
            <a:fld id="{5887AF6B-3A94-4343-8899-691CC3D9EE6D}"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D4B0D2-930F-4169-A784-C0706F5E3D74}" type="slidenum">
              <a:rPr lang="en-US" altLang="en-US">
                <a:solidFill>
                  <a:srgbClr val="DFE0D4"/>
                </a:solidFill>
              </a:rPr>
              <a:pPr eaLnBrk="1" hangingPunct="1"/>
              <a:t>33</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Content Placeholder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1763" y="1903413"/>
            <a:ext cx="1619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593682" y="2564358"/>
            <a:ext cx="3654718" cy="923330"/>
          </a:xfrm>
          <a:prstGeom prst="rect">
            <a:avLst/>
          </a:prstGeom>
          <a:noFill/>
        </p:spPr>
        <p:txBody>
          <a:bodyPr wrap="none">
            <a:spAutoFit/>
          </a:bodyPr>
          <a:lstStyle/>
          <a:p>
            <a:pPr algn="ctr" fontAlgn="auto">
              <a:spcBef>
                <a:spcPts val="0"/>
              </a:spcBef>
              <a:spcAft>
                <a:spcPts val="0"/>
              </a:spcAft>
              <a:defRPr/>
            </a:pPr>
            <a:r>
              <a:rPr lang="en-US" sz="5400" b="1" dirty="0">
                <a:ln w="19050">
                  <a:solidFill>
                    <a:schemeClr val="tx2">
                      <a:tint val="1000"/>
                    </a:schemeClr>
                  </a:solidFill>
                  <a:prstDash val="solid"/>
                </a:ln>
                <a:solidFill>
                  <a:schemeClr val="accent1"/>
                </a:solidFill>
                <a:effectLst>
                  <a:outerShdw blurRad="50000" dist="50800" dir="7500000" algn="tl">
                    <a:srgbClr val="000000">
                      <a:shade val="5000"/>
                      <a:alpha val="35000"/>
                    </a:srgbClr>
                  </a:outerShdw>
                </a:effectLst>
                <a:latin typeface="+mn-lt"/>
              </a:rPr>
              <a:t>Thank You</a:t>
            </a:r>
          </a:p>
        </p:txBody>
      </p:sp>
      <p:sp>
        <p:nvSpPr>
          <p:cNvPr id="6" name="Rectangle 5"/>
          <p:cNvSpPr/>
          <p:nvPr/>
        </p:nvSpPr>
        <p:spPr>
          <a:xfrm>
            <a:off x="1693623" y="3572470"/>
            <a:ext cx="5532285" cy="923330"/>
          </a:xfrm>
          <a:prstGeom prst="rect">
            <a:avLst/>
          </a:prstGeom>
          <a:noFill/>
        </p:spPr>
        <p:txBody>
          <a:bodyPr wrap="none">
            <a:spAutoFit/>
          </a:bodyPr>
          <a:lstStyle/>
          <a:p>
            <a:pPr algn="ctr" fontAlgn="auto">
              <a:spcBef>
                <a:spcPts val="0"/>
              </a:spcBef>
              <a:spcAft>
                <a:spcPts val="0"/>
              </a:spcAft>
              <a:defRPr/>
            </a:pPr>
            <a:r>
              <a:rPr lang="en-US" sz="5400" b="1" dirty="0">
                <a:ln w="19050">
                  <a:solidFill>
                    <a:schemeClr val="tx2">
                      <a:tint val="1000"/>
                    </a:schemeClr>
                  </a:solidFill>
                  <a:prstDash val="solid"/>
                </a:ln>
                <a:solidFill>
                  <a:schemeClr val="accent1"/>
                </a:solidFill>
                <a:effectLst>
                  <a:outerShdw blurRad="50000" dist="50800" dir="7500000" algn="tl">
                    <a:srgbClr val="000000">
                      <a:shade val="5000"/>
                      <a:alpha val="35000"/>
                    </a:srgbClr>
                  </a:outerShdw>
                </a:effectLst>
                <a:latin typeface="+mn-lt"/>
              </a:rPr>
              <a:t>Have a Nice Day</a:t>
            </a:r>
          </a:p>
        </p:txBody>
      </p:sp>
      <p:sp>
        <p:nvSpPr>
          <p:cNvPr id="7" name="Date Placeholder 6"/>
          <p:cNvSpPr>
            <a:spLocks noGrp="1"/>
          </p:cNvSpPr>
          <p:nvPr>
            <p:ph type="dt" sz="half" idx="10"/>
          </p:nvPr>
        </p:nvSpPr>
        <p:spPr/>
        <p:txBody>
          <a:bodyPr/>
          <a:lstStyle/>
          <a:p>
            <a:pPr>
              <a:defRPr/>
            </a:pPr>
            <a:fld id="{2C05D2BF-41DA-4716-B17B-FD85CEE0AB43}"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858589-54E1-465C-ACA4-686F57827550}" type="slidenum">
              <a:rPr lang="en-US" altLang="en-US">
                <a:solidFill>
                  <a:srgbClr val="DFE0D4"/>
                </a:solidFill>
              </a:rPr>
              <a:pPr eaLnBrk="1" hangingPunct="1"/>
              <a:t>34</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b="1" smtClean="0">
                <a:solidFill>
                  <a:schemeClr val="tx2">
                    <a:tint val="100000"/>
                    <a:shade val="90000"/>
                    <a:satMod val="250000"/>
                    <a:alpha val="100000"/>
                  </a:schemeClr>
                </a:solidFill>
              </a:rPr>
              <a:t>Intel 8086</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11638" y="1600200"/>
            <a:ext cx="4475162" cy="4525963"/>
          </a:xfrm>
        </p:spPr>
        <p:txBody>
          <a:bodyPr>
            <a:normAutofit/>
          </a:bodyPr>
          <a:lstStyle/>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It has a 16 line data bus.</a:t>
            </a:r>
          </a:p>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And 20 line address bus.</a:t>
            </a:r>
          </a:p>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It could address up to 1 MB of memory.</a:t>
            </a:r>
          </a:p>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It has more than 20,000 instructions.</a:t>
            </a:r>
          </a:p>
          <a:p>
            <a:pPr eaLnBrk="1" fontAlgn="auto" hangingPunct="1">
              <a:spcBef>
                <a:spcPts val="0"/>
              </a:spcBef>
              <a:spcAft>
                <a:spcPts val="1800"/>
              </a:spcAft>
              <a:buFont typeface="Wingdings 2"/>
              <a:buChar char=""/>
              <a:defRPr/>
            </a:pPr>
            <a:r>
              <a:rPr lang="en-US" sz="2000" dirty="0" smtClean="0">
                <a:latin typeface="Times New Roman" panose="02020603050405020304" pitchFamily="18" charset="0"/>
                <a:cs typeface="Times New Roman" panose="02020603050405020304" pitchFamily="18" charset="0"/>
              </a:rPr>
              <a:t>It supports multiplication and division.</a:t>
            </a:r>
          </a:p>
        </p:txBody>
      </p:sp>
      <p:sp>
        <p:nvSpPr>
          <p:cNvPr id="10" name="Date Placeholder 9"/>
          <p:cNvSpPr>
            <a:spLocks noGrp="1"/>
          </p:cNvSpPr>
          <p:nvPr>
            <p:ph type="dt" sz="half" idx="10"/>
          </p:nvPr>
        </p:nvSpPr>
        <p:spPr/>
        <p:txBody>
          <a:bodyPr/>
          <a:lstStyle/>
          <a:p>
            <a:pPr>
              <a:defRPr/>
            </a:pPr>
            <a:fld id="{C8EF0861-C139-40A3-BEEC-B35E8E2F79AB}"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24343D-A114-4AFD-8C5A-0F849DCA1392}" type="slidenum">
              <a:rPr lang="en-US" altLang="en-US">
                <a:solidFill>
                  <a:srgbClr val="DFE0D4"/>
                </a:solidFill>
              </a:rPr>
              <a:pPr eaLnBrk="1" hangingPunct="1"/>
              <a:t>4</a:t>
            </a:fld>
            <a:endParaRPr lang="en-US" altLang="en-US">
              <a:solidFill>
                <a:srgbClr val="DFE0D4"/>
              </a:solidFill>
            </a:endParaRPr>
          </a:p>
        </p:txBody>
      </p:sp>
      <p:pic>
        <p:nvPicPr>
          <p:cNvPr id="1331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492375"/>
            <a:ext cx="359251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1D1F010C-F96F-42E8-9284-E9DE0BFB0EA9}" type="datetime5">
              <a:rPr lang="en-US"/>
              <a:pPr>
                <a:defRPr/>
              </a:pPr>
              <a:t>18-Dec-18</a:t>
            </a:fld>
            <a:endParaRPr lang="en-IN" dirty="0"/>
          </a:p>
        </p:txBody>
      </p:sp>
      <p:sp>
        <p:nvSpPr>
          <p:cNvPr id="7" name="Footer Placeholder 6"/>
          <p:cNvSpPr>
            <a:spLocks noGrp="1"/>
          </p:cNvSpPr>
          <p:nvPr>
            <p:ph type="ftr" sz="quarter" idx="11"/>
          </p:nvPr>
        </p:nvSpPr>
        <p:spPr/>
        <p:txBody>
          <a:bodyPr/>
          <a:lstStyle/>
          <a:p>
            <a:pPr>
              <a:defRPr/>
            </a:pPr>
            <a:r>
              <a:rPr lang="en-IN"/>
              <a:t>vignan university</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B1C001-E559-465D-B1BF-A24D59D1B359}" type="slidenum">
              <a:rPr lang="en-IN" altLang="en-US">
                <a:solidFill>
                  <a:srgbClr val="DFE0D4"/>
                </a:solidFill>
              </a:rPr>
              <a:pPr eaLnBrk="1" hangingPunct="1"/>
              <a:t>5</a:t>
            </a:fld>
            <a:endParaRPr lang="en-IN" altLang="en-US">
              <a:solidFill>
                <a:srgbClr val="DFE0D4"/>
              </a:solidFill>
            </a:endParaRPr>
          </a:p>
        </p:txBody>
      </p:sp>
      <p:sp>
        <p:nvSpPr>
          <p:cNvPr id="4" name="Title 3"/>
          <p:cNvSpPr>
            <a:spLocks noGrp="1"/>
          </p:cNvSpPr>
          <p:nvPr>
            <p:ph type="title" idx="4294967295"/>
          </p:nvPr>
        </p:nvSpPr>
        <p:spPr>
          <a:xfrm>
            <a:off x="0" y="214313"/>
            <a:ext cx="7715250" cy="714375"/>
          </a:xfrm>
        </p:spPr>
        <p:txBody>
          <a:bodyPr rtlCol="0">
            <a:normAutofit/>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Architecture of </a:t>
            </a:r>
            <a:r>
              <a:rPr lang="en-US" b="1" dirty="0" smtClean="0">
                <a:solidFill>
                  <a:schemeClr val="tx2">
                    <a:tint val="100000"/>
                    <a:shade val="90000"/>
                    <a:satMod val="250000"/>
                    <a:alpha val="100000"/>
                  </a:schemeClr>
                </a:solidFill>
              </a:rPr>
              <a:t>Intel 8086</a:t>
            </a:r>
            <a:endParaRPr lang="en-IN" b="1" dirty="0" smtClean="0">
              <a:solidFill>
                <a:schemeClr val="tx2">
                  <a:tint val="100000"/>
                  <a:shade val="90000"/>
                  <a:satMod val="250000"/>
                  <a:alpha val="100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836712"/>
            <a:ext cx="8424936" cy="602128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857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Block Diagram of </a:t>
            </a:r>
            <a:r>
              <a:rPr b="1" smtClean="0">
                <a:solidFill>
                  <a:schemeClr val="tx2">
                    <a:tint val="100000"/>
                    <a:shade val="90000"/>
                    <a:satMod val="250000"/>
                    <a:alpha val="100000"/>
                  </a:schemeClr>
                </a:solidFill>
              </a:rPr>
              <a:t>Intel 8086</a:t>
            </a:r>
            <a:endParaRPr b="1">
              <a:solidFill>
                <a:schemeClr val="tx2">
                  <a:tint val="100000"/>
                  <a:shade val="90000"/>
                  <a:satMod val="250000"/>
                  <a:alpha val="100000"/>
                </a:schemeClr>
              </a:solidFill>
            </a:endParaRPr>
          </a:p>
        </p:txBody>
      </p:sp>
      <p:sp>
        <p:nvSpPr>
          <p:cNvPr id="15363"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smtClean="0"/>
              <a:t>Intel 8086 contains two independent functional units:</a:t>
            </a:r>
          </a:p>
          <a:p>
            <a:pPr eaLnBrk="1" hangingPunct="1">
              <a:spcAft>
                <a:spcPts val="1800"/>
              </a:spcAft>
            </a:pPr>
            <a:endParaRPr lang="en-US" altLang="en-US" smtClean="0"/>
          </a:p>
          <a:p>
            <a:pPr lvl="1" eaLnBrk="1" hangingPunct="1">
              <a:spcBef>
                <a:spcPct val="0"/>
              </a:spcBef>
              <a:spcAft>
                <a:spcPts val="1800"/>
              </a:spcAft>
              <a:buFont typeface="Wingdings 2" panose="05020102010507070707" pitchFamily="18" charset="2"/>
              <a:buChar char=""/>
            </a:pPr>
            <a:r>
              <a:rPr lang="en-US" altLang="en-US" smtClean="0"/>
              <a:t>Bus Interface Unit (BIU)</a:t>
            </a:r>
          </a:p>
          <a:p>
            <a:pPr lvl="1" eaLnBrk="1" hangingPunct="1">
              <a:spcBef>
                <a:spcPct val="0"/>
              </a:spcBef>
              <a:spcAft>
                <a:spcPts val="1800"/>
              </a:spcAft>
              <a:buFont typeface="Wingdings 2" panose="05020102010507070707" pitchFamily="18" charset="2"/>
              <a:buChar char=""/>
            </a:pPr>
            <a:r>
              <a:rPr lang="en-US" altLang="en-US" smtClean="0"/>
              <a:t>Execution Unit (EU)</a:t>
            </a:r>
          </a:p>
        </p:txBody>
      </p:sp>
      <p:sp>
        <p:nvSpPr>
          <p:cNvPr id="10" name="Date Placeholder 9"/>
          <p:cNvSpPr>
            <a:spLocks noGrp="1"/>
          </p:cNvSpPr>
          <p:nvPr>
            <p:ph type="dt" sz="half" idx="10"/>
          </p:nvPr>
        </p:nvSpPr>
        <p:spPr/>
        <p:txBody>
          <a:bodyPr/>
          <a:lstStyle/>
          <a:p>
            <a:pPr>
              <a:defRPr/>
            </a:pPr>
            <a:fld id="{AAD59074-4777-4497-AA9C-8B287286EDAF}"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EE27DE-C401-443C-8E2D-E3ADFD6BDC4E}" type="slidenum">
              <a:rPr lang="en-US" altLang="en-US">
                <a:solidFill>
                  <a:srgbClr val="DFE0D4"/>
                </a:solidFill>
              </a:rPr>
              <a:pPr eaLnBrk="1" hangingPunct="1"/>
              <a:t>6</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Bus Interface Unit</a:t>
            </a:r>
            <a:endParaRPr b="1">
              <a:solidFill>
                <a:schemeClr val="tx2">
                  <a:tint val="100000"/>
                  <a:shade val="90000"/>
                  <a:satMod val="250000"/>
                  <a:alpha val="100000"/>
                </a:schemeClr>
              </a:solidFill>
            </a:endParaRPr>
          </a:p>
        </p:txBody>
      </p:sp>
      <p:sp>
        <p:nvSpPr>
          <p:cNvPr id="16387" name="Content Placeholder 6"/>
          <p:cNvSpPr>
            <a:spLocks noGrp="1"/>
          </p:cNvSpPr>
          <p:nvPr>
            <p:ph idx="1"/>
          </p:nvPr>
        </p:nvSpPr>
        <p:spPr>
          <a:xfrm>
            <a:off x="428625" y="1600200"/>
            <a:ext cx="8258175" cy="4525963"/>
          </a:xfrm>
        </p:spPr>
        <p:txBody>
          <a:bodyPr/>
          <a:lstStyle/>
          <a:p>
            <a:pPr eaLnBrk="1" hangingPunct="1">
              <a:spcAft>
                <a:spcPts val="1800"/>
              </a:spcAft>
            </a:pPr>
            <a:r>
              <a:rPr lang="en-US" altLang="en-US" smtClean="0"/>
              <a:t>Bus Interface Unit contains:</a:t>
            </a:r>
          </a:p>
          <a:p>
            <a:pPr eaLnBrk="1" hangingPunct="1">
              <a:spcAft>
                <a:spcPts val="1800"/>
              </a:spcAft>
            </a:pPr>
            <a:endParaRPr lang="en-US" altLang="en-US" smtClean="0"/>
          </a:p>
          <a:p>
            <a:pPr lvl="1" eaLnBrk="1" hangingPunct="1">
              <a:spcBef>
                <a:spcPct val="0"/>
              </a:spcBef>
              <a:spcAft>
                <a:spcPts val="1800"/>
              </a:spcAft>
              <a:buFont typeface="Wingdings 2" panose="05020102010507070707" pitchFamily="18" charset="2"/>
              <a:buChar char=""/>
            </a:pPr>
            <a:r>
              <a:rPr lang="en-US" altLang="en-US" smtClean="0"/>
              <a:t>Segment Registers</a:t>
            </a:r>
          </a:p>
          <a:p>
            <a:pPr lvl="1" eaLnBrk="1" hangingPunct="1">
              <a:spcBef>
                <a:spcPct val="0"/>
              </a:spcBef>
              <a:spcAft>
                <a:spcPts val="1800"/>
              </a:spcAft>
              <a:buFont typeface="Wingdings 2" panose="05020102010507070707" pitchFamily="18" charset="2"/>
              <a:buChar char=""/>
            </a:pPr>
            <a:r>
              <a:rPr lang="en-US" altLang="en-US" smtClean="0"/>
              <a:t>Instruction Pointer</a:t>
            </a:r>
          </a:p>
          <a:p>
            <a:pPr lvl="1" eaLnBrk="1" hangingPunct="1">
              <a:spcBef>
                <a:spcPct val="0"/>
              </a:spcBef>
              <a:spcAft>
                <a:spcPts val="1800"/>
              </a:spcAft>
              <a:buFont typeface="Wingdings 2" panose="05020102010507070707" pitchFamily="18" charset="2"/>
              <a:buChar char=""/>
            </a:pPr>
            <a:r>
              <a:rPr lang="en-US" altLang="en-US" smtClean="0"/>
              <a:t>6-Byte Instruction Queue</a:t>
            </a:r>
          </a:p>
          <a:p>
            <a:pPr lvl="1" eaLnBrk="1" hangingPunct="1">
              <a:spcBef>
                <a:spcPct val="0"/>
              </a:spcBef>
              <a:spcAft>
                <a:spcPts val="1800"/>
              </a:spcAft>
              <a:buFont typeface="Wingdings 2" panose="05020102010507070707" pitchFamily="18" charset="2"/>
              <a:buChar char=""/>
            </a:pPr>
            <a:r>
              <a:rPr lang="en-US" altLang="en-US" smtClean="0"/>
              <a:t>Adder/summer circuit</a:t>
            </a:r>
          </a:p>
        </p:txBody>
      </p:sp>
      <p:sp>
        <p:nvSpPr>
          <p:cNvPr id="10" name="Date Placeholder 9"/>
          <p:cNvSpPr>
            <a:spLocks noGrp="1"/>
          </p:cNvSpPr>
          <p:nvPr>
            <p:ph type="dt" sz="half" idx="10"/>
          </p:nvPr>
        </p:nvSpPr>
        <p:spPr/>
        <p:txBody>
          <a:bodyPr/>
          <a:lstStyle/>
          <a:p>
            <a:pPr>
              <a:defRPr/>
            </a:pPr>
            <a:fld id="{97A675B6-DA6C-4A21-8D18-621B61FBB7D3}"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AE97F0-4BE7-45D4-9701-EE0F9C2FDD80}" type="slidenum">
              <a:rPr lang="en-US" altLang="en-US">
                <a:solidFill>
                  <a:srgbClr val="DFE0D4"/>
                </a:solidFill>
              </a:rPr>
              <a:pPr eaLnBrk="1" hangingPunct="1"/>
              <a:t>7</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Execution Unit</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US" dirty="0" smtClean="0"/>
              <a:t>Execution Unit contains:</a:t>
            </a:r>
          </a:p>
          <a:p>
            <a:pPr lvl="1" eaLnBrk="1" fontAlgn="auto" hangingPunct="1">
              <a:spcBef>
                <a:spcPts val="0"/>
              </a:spcBef>
              <a:spcAft>
                <a:spcPts val="1800"/>
              </a:spcAft>
              <a:buFont typeface="Wingdings 2"/>
              <a:buChar char=""/>
              <a:defRPr/>
            </a:pPr>
            <a:r>
              <a:rPr lang="en-US" dirty="0" smtClean="0"/>
              <a:t>General Purposes Registers</a:t>
            </a:r>
          </a:p>
          <a:p>
            <a:pPr lvl="1" eaLnBrk="1" fontAlgn="auto" hangingPunct="1">
              <a:spcBef>
                <a:spcPts val="0"/>
              </a:spcBef>
              <a:spcAft>
                <a:spcPts val="1800"/>
              </a:spcAft>
              <a:buFont typeface="Wingdings 2"/>
              <a:buChar char=""/>
              <a:defRPr/>
            </a:pPr>
            <a:r>
              <a:rPr lang="en-US" dirty="0" smtClean="0"/>
              <a:t>Stack Pointer</a:t>
            </a:r>
          </a:p>
          <a:p>
            <a:pPr lvl="1" eaLnBrk="1" fontAlgn="auto" hangingPunct="1">
              <a:spcBef>
                <a:spcPts val="0"/>
              </a:spcBef>
              <a:spcAft>
                <a:spcPts val="1800"/>
              </a:spcAft>
              <a:buFont typeface="Wingdings 2"/>
              <a:buChar char=""/>
              <a:defRPr/>
            </a:pPr>
            <a:r>
              <a:rPr lang="en-US" dirty="0" smtClean="0"/>
              <a:t>Base Pointer</a:t>
            </a:r>
          </a:p>
          <a:p>
            <a:pPr lvl="1" eaLnBrk="1" fontAlgn="auto" hangingPunct="1">
              <a:spcBef>
                <a:spcPts val="0"/>
              </a:spcBef>
              <a:spcAft>
                <a:spcPts val="1800"/>
              </a:spcAft>
              <a:buFont typeface="Wingdings 2"/>
              <a:buChar char=""/>
              <a:defRPr/>
            </a:pPr>
            <a:r>
              <a:rPr lang="en-US" dirty="0" smtClean="0"/>
              <a:t>Index Registers</a:t>
            </a:r>
          </a:p>
          <a:p>
            <a:pPr lvl="1" eaLnBrk="1" fontAlgn="auto" hangingPunct="1">
              <a:spcBef>
                <a:spcPts val="0"/>
              </a:spcBef>
              <a:spcAft>
                <a:spcPts val="1800"/>
              </a:spcAft>
              <a:buFont typeface="Wingdings 2"/>
              <a:buChar char=""/>
              <a:defRPr/>
            </a:pPr>
            <a:r>
              <a:rPr lang="en-US" dirty="0" smtClean="0"/>
              <a:t>ALU</a:t>
            </a:r>
          </a:p>
          <a:p>
            <a:pPr lvl="1" eaLnBrk="1" fontAlgn="auto" hangingPunct="1">
              <a:spcBef>
                <a:spcPts val="0"/>
              </a:spcBef>
              <a:spcAft>
                <a:spcPts val="1800"/>
              </a:spcAft>
              <a:buFont typeface="Wingdings 2"/>
              <a:buChar char=""/>
              <a:defRPr/>
            </a:pPr>
            <a:r>
              <a:rPr lang="en-US" dirty="0" smtClean="0"/>
              <a:t>Flag Register</a:t>
            </a:r>
          </a:p>
          <a:p>
            <a:pPr lvl="1" eaLnBrk="1" fontAlgn="auto" hangingPunct="1">
              <a:spcBef>
                <a:spcPts val="0"/>
              </a:spcBef>
              <a:spcAft>
                <a:spcPts val="1800"/>
              </a:spcAft>
              <a:buFont typeface="Wingdings 2"/>
              <a:buChar char=""/>
              <a:defRPr/>
            </a:pPr>
            <a:r>
              <a:rPr lang="en-US" dirty="0" smtClean="0"/>
              <a:t>Instruction Decoder</a:t>
            </a:r>
          </a:p>
          <a:p>
            <a:pPr lvl="1" eaLnBrk="1" fontAlgn="auto" hangingPunct="1">
              <a:spcBef>
                <a:spcPts val="0"/>
              </a:spcBef>
              <a:spcAft>
                <a:spcPts val="1800"/>
              </a:spcAft>
              <a:buFont typeface="Wingdings 2"/>
              <a:buChar char=""/>
              <a:defRPr/>
            </a:pPr>
            <a:r>
              <a:rPr lang="en-US" dirty="0" smtClean="0"/>
              <a:t>Timing &amp; Control Unit</a:t>
            </a:r>
          </a:p>
        </p:txBody>
      </p:sp>
      <p:sp>
        <p:nvSpPr>
          <p:cNvPr id="10" name="Date Placeholder 9"/>
          <p:cNvSpPr>
            <a:spLocks noGrp="1"/>
          </p:cNvSpPr>
          <p:nvPr>
            <p:ph type="dt" sz="half" idx="10"/>
          </p:nvPr>
        </p:nvSpPr>
        <p:spPr/>
        <p:txBody>
          <a:bodyPr/>
          <a:lstStyle/>
          <a:p>
            <a:pPr>
              <a:defRPr/>
            </a:pPr>
            <a:fld id="{0B4F5F30-9B5A-4580-BF70-4935834EAD5F}" type="datetime5">
              <a:rPr lang="en-US"/>
              <a:pPr>
                <a:defRPr/>
              </a:pPr>
              <a:t>18-Dec-18</a:t>
            </a:fld>
            <a:endParaRPr lang="en-IN"/>
          </a:p>
        </p:txBody>
      </p:sp>
      <p:sp>
        <p:nvSpPr>
          <p:cNvPr id="8" name="Footer Placeholder 7"/>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B80DED-EEBD-42D4-A42E-02DDA078981E}" type="slidenum">
              <a:rPr lang="en-US" altLang="en-US">
                <a:solidFill>
                  <a:srgbClr val="DFE0D4"/>
                </a:solidFill>
              </a:rPr>
              <a:pPr eaLnBrk="1" hangingPunct="1"/>
              <a:t>8</a:t>
            </a:fld>
            <a:endParaRPr lang="en-US" altLang="en-US">
              <a:solidFill>
                <a:srgbClr val="DFE0D4"/>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Functions of Bus Interface Unit</a:t>
            </a:r>
            <a:endParaRPr b="1">
              <a:solidFill>
                <a:schemeClr val="tx2">
                  <a:tint val="100000"/>
                  <a:shade val="90000"/>
                  <a:satMod val="250000"/>
                  <a:alpha val="100000"/>
                </a:schemeClr>
              </a:solidFill>
            </a:endParaRPr>
          </a:p>
        </p:txBody>
      </p:sp>
      <p:sp>
        <p:nvSpPr>
          <p:cNvPr id="16387" name="Content Placeholder 6"/>
          <p:cNvSpPr>
            <a:spLocks noGrp="1"/>
          </p:cNvSpPr>
          <p:nvPr>
            <p:ph idx="1"/>
          </p:nvPr>
        </p:nvSpPr>
        <p:spPr>
          <a:xfrm>
            <a:off x="428625" y="1600200"/>
            <a:ext cx="8258175" cy="4525963"/>
          </a:xfrm>
        </p:spPr>
        <p:txBody>
          <a:bodyPr>
            <a:normAutofit/>
          </a:bodyPr>
          <a:lstStyle/>
          <a:p>
            <a:pPr eaLnBrk="1" hangingPunct="1">
              <a:spcAft>
                <a:spcPts val="1800"/>
              </a:spcAft>
              <a:defRPr/>
            </a:pPr>
            <a:r>
              <a:rPr lang="en-US" dirty="0" smtClean="0"/>
              <a:t>It handles transfer of data and addresses between the processor and memory / IO.</a:t>
            </a:r>
          </a:p>
          <a:p>
            <a:pPr eaLnBrk="1" hangingPunct="1">
              <a:spcAft>
                <a:spcPts val="1800"/>
              </a:spcAft>
              <a:defRPr/>
            </a:pPr>
            <a:r>
              <a:rPr lang="en-US" dirty="0" smtClean="0"/>
              <a:t>It reads data from memory and I/O devices.</a:t>
            </a:r>
          </a:p>
          <a:p>
            <a:pPr eaLnBrk="1" hangingPunct="1">
              <a:spcAft>
                <a:spcPts val="1800"/>
              </a:spcAft>
              <a:defRPr/>
            </a:pPr>
            <a:r>
              <a:rPr lang="en-US" dirty="0" smtClean="0"/>
              <a:t>It writes data to memory and I/O devices.</a:t>
            </a:r>
          </a:p>
          <a:p>
            <a:pPr eaLnBrk="1" hangingPunct="1">
              <a:spcAft>
                <a:spcPts val="1800"/>
              </a:spcAft>
              <a:defRPr/>
            </a:pPr>
            <a:r>
              <a:rPr lang="en-US" dirty="0" smtClean="0"/>
              <a:t>It computes and sends out addresses.</a:t>
            </a:r>
          </a:p>
          <a:p>
            <a:pPr eaLnBrk="1" hangingPunct="1">
              <a:spcAft>
                <a:spcPts val="1800"/>
              </a:spcAft>
              <a:defRPr/>
            </a:pPr>
            <a:r>
              <a:rPr lang="en-US" dirty="0" smtClean="0"/>
              <a:t>It fetches instruction codes.</a:t>
            </a:r>
          </a:p>
          <a:p>
            <a:pPr eaLnBrk="1" hangingPunct="1">
              <a:spcAft>
                <a:spcPts val="1800"/>
              </a:spcAft>
              <a:defRPr/>
            </a:pPr>
            <a:r>
              <a:rPr lang="en-US" dirty="0" smtClean="0"/>
              <a:t>It stores fetched instruction codes in a FIFO register called QUEUE.</a:t>
            </a:r>
          </a:p>
        </p:txBody>
      </p:sp>
      <p:sp>
        <p:nvSpPr>
          <p:cNvPr id="10" name="Date Placeholder 9"/>
          <p:cNvSpPr>
            <a:spLocks noGrp="1"/>
          </p:cNvSpPr>
          <p:nvPr>
            <p:ph type="dt" sz="half" idx="10"/>
          </p:nvPr>
        </p:nvSpPr>
        <p:spPr/>
        <p:txBody>
          <a:bodyPr/>
          <a:lstStyle/>
          <a:p>
            <a:pPr>
              <a:defRPr/>
            </a:pPr>
            <a:fld id="{45CE3EAF-DCA2-4A15-B37A-68F55546843A}" type="datetime5">
              <a:rPr lang="en-US"/>
              <a:pPr>
                <a:defRPr/>
              </a:pPr>
              <a:t>18-Dec-18</a:t>
            </a:fld>
            <a:endParaRPr lang="en-IN"/>
          </a:p>
        </p:txBody>
      </p:sp>
      <p:sp>
        <p:nvSpPr>
          <p:cNvPr id="7" name="Footer Placeholder 6"/>
          <p:cNvSpPr>
            <a:spLocks noGrp="1"/>
          </p:cNvSpPr>
          <p:nvPr>
            <p:ph type="ftr" sz="quarter" idx="11"/>
          </p:nvPr>
        </p:nvSpPr>
        <p:spPr/>
        <p:txBody>
          <a:bodyPr/>
          <a:lstStyle/>
          <a:p>
            <a:pPr>
              <a:defRPr/>
            </a:pPr>
            <a:r>
              <a:rPr lang="en-IN"/>
              <a:t>vignan university</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5A5292-C5FD-4967-9AEE-23E5892041BA}" type="slidenum">
              <a:rPr lang="en-US" altLang="en-US">
                <a:solidFill>
                  <a:srgbClr val="DFE0D4"/>
                </a:solidFill>
              </a:rPr>
              <a:pPr eaLnBrk="1" hangingPunct="1"/>
              <a:t>9</a:t>
            </a:fld>
            <a:endParaRPr lang="en-US" altLang="en-US">
              <a:solidFill>
                <a:srgbClr val="DFE0D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1480</Words>
  <Application>Microsoft Office PowerPoint</Application>
  <PresentationFormat>On-screen Show (4:3)</PresentationFormat>
  <Paragraphs>294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 2</vt:lpstr>
      <vt:lpstr>Office Theme</vt:lpstr>
      <vt:lpstr>Block Diagram of Intel 8086</vt:lpstr>
      <vt:lpstr>Intel 8086</vt:lpstr>
      <vt:lpstr>Intel 8086</vt:lpstr>
      <vt:lpstr>Intel 8086</vt:lpstr>
      <vt:lpstr>Architecture of Intel 8086</vt:lpstr>
      <vt:lpstr>Block Diagram of Intel 8086</vt:lpstr>
      <vt:lpstr>Bus Interface Unit</vt:lpstr>
      <vt:lpstr>Execution Unit</vt:lpstr>
      <vt:lpstr>Functions of Bus Interface Unit</vt:lpstr>
      <vt:lpstr>Instruction Queue</vt:lpstr>
      <vt:lpstr>Functions of Execution Unit</vt:lpstr>
      <vt:lpstr>Pipelining</vt:lpstr>
      <vt:lpstr>Registers of Intel 8086</vt:lpstr>
      <vt:lpstr>General Purpose Registers</vt:lpstr>
      <vt:lpstr>General Purpose Registers</vt:lpstr>
      <vt:lpstr>General Purpose Registers</vt:lpstr>
      <vt:lpstr>Pointer and Index Registers</vt:lpstr>
      <vt:lpstr>Pointer and Index Registers</vt:lpstr>
      <vt:lpstr>Segment Registers</vt:lpstr>
      <vt:lpstr>Segment Registers</vt:lpstr>
      <vt:lpstr>Segment Registers</vt:lpstr>
      <vt:lpstr>Segment Registers</vt:lpstr>
      <vt:lpstr>Segment Registers</vt:lpstr>
      <vt:lpstr>Instruction Pointer</vt:lpstr>
      <vt:lpstr>Status Flags</vt:lpstr>
      <vt:lpstr>Status Flags</vt:lpstr>
      <vt:lpstr>Status Flags</vt:lpstr>
      <vt:lpstr>Status Flags</vt:lpstr>
      <vt:lpstr>Condition Flags</vt:lpstr>
      <vt:lpstr>Condition Flags</vt:lpstr>
      <vt:lpstr>Control Flags</vt:lpstr>
      <vt:lpstr>Control Flags</vt:lpstr>
      <vt:lpstr>Control Flags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Diagram of Intel 8086</dc:title>
  <dc:creator>Harinder</dc:creator>
  <cp:lastModifiedBy>Admin</cp:lastModifiedBy>
  <cp:revision>62</cp:revision>
  <dcterms:created xsi:type="dcterms:W3CDTF">2010-09-17T06:57:52Z</dcterms:created>
  <dcterms:modified xsi:type="dcterms:W3CDTF">2018-12-18T01:11:32Z</dcterms:modified>
</cp:coreProperties>
</file>