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47"/>
  </p:notesMasterIdLst>
  <p:sldIdLst>
    <p:sldId id="256" r:id="rId2"/>
    <p:sldId id="283" r:id="rId3"/>
    <p:sldId id="284" r:id="rId4"/>
    <p:sldId id="285" r:id="rId5"/>
    <p:sldId id="329" r:id="rId6"/>
    <p:sldId id="286" r:id="rId7"/>
    <p:sldId id="287" r:id="rId8"/>
    <p:sldId id="330" r:id="rId9"/>
    <p:sldId id="289" r:id="rId10"/>
    <p:sldId id="331" r:id="rId11"/>
    <p:sldId id="332" r:id="rId12"/>
    <p:sldId id="333" r:id="rId13"/>
    <p:sldId id="334" r:id="rId14"/>
    <p:sldId id="335" r:id="rId15"/>
    <p:sldId id="336" r:id="rId16"/>
    <p:sldId id="337" r:id="rId17"/>
    <p:sldId id="338" r:id="rId18"/>
    <p:sldId id="339" r:id="rId19"/>
    <p:sldId id="340" r:id="rId20"/>
    <p:sldId id="341" r:id="rId21"/>
    <p:sldId id="342" r:id="rId22"/>
    <p:sldId id="343" r:id="rId23"/>
    <p:sldId id="344" r:id="rId24"/>
    <p:sldId id="345" r:id="rId25"/>
    <p:sldId id="346" r:id="rId26"/>
    <p:sldId id="347" r:id="rId27"/>
    <p:sldId id="348" r:id="rId28"/>
    <p:sldId id="349" r:id="rId29"/>
    <p:sldId id="350" r:id="rId30"/>
    <p:sldId id="351" r:id="rId31"/>
    <p:sldId id="352" r:id="rId32"/>
    <p:sldId id="353" r:id="rId33"/>
    <p:sldId id="354" r:id="rId34"/>
    <p:sldId id="355" r:id="rId35"/>
    <p:sldId id="356" r:id="rId36"/>
    <p:sldId id="357" r:id="rId37"/>
    <p:sldId id="358" r:id="rId38"/>
    <p:sldId id="359" r:id="rId39"/>
    <p:sldId id="360" r:id="rId40"/>
    <p:sldId id="361" r:id="rId41"/>
    <p:sldId id="362" r:id="rId42"/>
    <p:sldId id="324" r:id="rId43"/>
    <p:sldId id="363" r:id="rId44"/>
    <p:sldId id="364" r:id="rId45"/>
    <p:sldId id="365"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D65A3B-CEA2-4DD5-9CC0-2CE9DF36C29E}" type="datetimeFigureOut">
              <a:rPr lang="en-US" smtClean="0"/>
              <a:pPr/>
              <a:t>8/27/2016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43B42E-3C9B-413B-B0D4-23AD5D676E6E}" type="slidenum">
              <a:rPr lang="en-US" smtClean="0"/>
              <a:pPr/>
              <a:t>‹#›</a:t>
            </a:fld>
            <a:endParaRPr lang="en-US"/>
          </a:p>
        </p:txBody>
      </p:sp>
    </p:spTree>
    <p:extLst>
      <p:ext uri="{BB962C8B-B14F-4D97-AF65-F5344CB8AC3E}">
        <p14:creationId xmlns:p14="http://schemas.microsoft.com/office/powerpoint/2010/main" val="422969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1D238F93-9F01-4C46-B9AC-94984B1ECAEF}" type="slidenum">
              <a:rPr lang="en-US" smtClean="0"/>
              <a:pPr/>
              <a:t>2</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B388AD1-E122-4453-8B1B-B803AB39855D}" type="slidenum">
              <a:rPr lang="en-US" smtClean="0"/>
              <a:pPr/>
              <a:t>12</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B388AD1-E122-4453-8B1B-B803AB39855D}" type="slidenum">
              <a:rPr lang="en-US" smtClean="0"/>
              <a:pPr/>
              <a:t>13</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B388AD1-E122-4453-8B1B-B803AB39855D}" type="slidenum">
              <a:rPr lang="en-US" smtClean="0"/>
              <a:pPr/>
              <a:t>14</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B388AD1-E122-4453-8B1B-B803AB39855D}" type="slidenum">
              <a:rPr lang="en-US" smtClean="0"/>
              <a:pPr/>
              <a:t>15</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B388AD1-E122-4453-8B1B-B803AB39855D}" type="slidenum">
              <a:rPr lang="en-US" smtClean="0"/>
              <a:pPr/>
              <a:t>16</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B388AD1-E122-4453-8B1B-B803AB39855D}" type="slidenum">
              <a:rPr lang="en-US" smtClean="0"/>
              <a:pPr/>
              <a:t>17</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B388AD1-E122-4453-8B1B-B803AB39855D}" type="slidenum">
              <a:rPr lang="en-US" smtClean="0"/>
              <a:pPr/>
              <a:t>18</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B388AD1-E122-4453-8B1B-B803AB39855D}" type="slidenum">
              <a:rPr lang="en-US" smtClean="0"/>
              <a:pPr/>
              <a:t>19</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B388AD1-E122-4453-8B1B-B803AB39855D}" type="slidenum">
              <a:rPr lang="en-US" smtClean="0"/>
              <a:pPr/>
              <a:t>20</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B388AD1-E122-4453-8B1B-B803AB39855D}" type="slidenum">
              <a:rPr lang="en-US" smtClean="0"/>
              <a:pPr/>
              <a:t>21</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B388AD1-E122-4453-8B1B-B803AB39855D}" type="slidenum">
              <a:rPr lang="en-US" smtClean="0"/>
              <a:pPr/>
              <a:t>22</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B388AD1-E122-4453-8B1B-B803AB39855D}" type="slidenum">
              <a:rPr lang="en-US" smtClean="0"/>
              <a:pPr/>
              <a:t>23</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B388AD1-E122-4453-8B1B-B803AB39855D}" type="slidenum">
              <a:rPr lang="en-US" smtClean="0"/>
              <a:pPr/>
              <a:t>24</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B388AD1-E122-4453-8B1B-B803AB39855D}" type="slidenum">
              <a:rPr lang="en-US" smtClean="0"/>
              <a:pPr/>
              <a:t>25</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B388AD1-E122-4453-8B1B-B803AB39855D}" type="slidenum">
              <a:rPr lang="en-US" smtClean="0"/>
              <a:pPr/>
              <a:t>26</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B388AD1-E122-4453-8B1B-B803AB39855D}" type="slidenum">
              <a:rPr lang="en-US" smtClean="0"/>
              <a:pPr/>
              <a:t>27</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B388AD1-E122-4453-8B1B-B803AB39855D}" type="slidenum">
              <a:rPr lang="en-US" smtClean="0"/>
              <a:pPr/>
              <a:t>28</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B388AD1-E122-4453-8B1B-B803AB39855D}" type="slidenum">
              <a:rPr lang="en-US" smtClean="0"/>
              <a:pPr/>
              <a:t>29</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B388AD1-E122-4453-8B1B-B803AB39855D}" type="slidenum">
              <a:rPr lang="en-US" smtClean="0"/>
              <a:pPr/>
              <a:t>30</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B388AD1-E122-4453-8B1B-B803AB39855D}" type="slidenum">
              <a:rPr lang="en-US" smtClean="0"/>
              <a:pPr/>
              <a:t>31</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02A637D-E2B5-4E12-8C38-2010F565BEC3}" type="slidenum">
              <a:rPr lang="en-US" smtClean="0"/>
              <a:pPr/>
              <a:t>4</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B388AD1-E122-4453-8B1B-B803AB39855D}" type="slidenum">
              <a:rPr lang="en-US" smtClean="0"/>
              <a:pPr/>
              <a:t>32</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B388AD1-E122-4453-8B1B-B803AB39855D}" type="slidenum">
              <a:rPr lang="en-US" smtClean="0"/>
              <a:pPr/>
              <a:t>33</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B388AD1-E122-4453-8B1B-B803AB39855D}" type="slidenum">
              <a:rPr lang="en-US" smtClean="0"/>
              <a:pPr/>
              <a:t>34</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B388AD1-E122-4453-8B1B-B803AB39855D}" type="slidenum">
              <a:rPr lang="en-US" smtClean="0"/>
              <a:pPr/>
              <a:t>35</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B388AD1-E122-4453-8B1B-B803AB39855D}" type="slidenum">
              <a:rPr lang="en-US" smtClean="0"/>
              <a:pPr/>
              <a:t>36</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B388AD1-E122-4453-8B1B-B803AB39855D}" type="slidenum">
              <a:rPr lang="en-US" smtClean="0"/>
              <a:pPr/>
              <a:t>37</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B388AD1-E122-4453-8B1B-B803AB39855D}" type="slidenum">
              <a:rPr lang="en-US" smtClean="0"/>
              <a:pPr/>
              <a:t>38</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B388AD1-E122-4453-8B1B-B803AB39855D}" type="slidenum">
              <a:rPr lang="en-US" smtClean="0"/>
              <a:pPr/>
              <a:t>39</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B388AD1-E122-4453-8B1B-B803AB39855D}" type="slidenum">
              <a:rPr lang="en-US" smtClean="0"/>
              <a:pPr/>
              <a:t>40</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B388AD1-E122-4453-8B1B-B803AB39855D}" type="slidenum">
              <a:rPr lang="en-US" smtClean="0"/>
              <a:pPr/>
              <a:t>41</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02A637D-E2B5-4E12-8C38-2010F565BEC3}" type="slidenum">
              <a:rPr lang="en-US" smtClean="0"/>
              <a:pPr/>
              <a:t>5</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BA1592AD-B330-4D87-BB2C-3DB4A0DAD34B}" type="slidenum">
              <a:rPr lang="en-US" smtClean="0"/>
              <a:pPr/>
              <a:t>42</a:t>
            </a:fld>
            <a:endParaRPr 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BA1592AD-B330-4D87-BB2C-3DB4A0DAD34B}" type="slidenum">
              <a:rPr lang="en-US" smtClean="0"/>
              <a:pPr/>
              <a:t>43</a:t>
            </a:fld>
            <a:endParaRPr 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BA1592AD-B330-4D87-BB2C-3DB4A0DAD34B}" type="slidenum">
              <a:rPr lang="en-US" smtClean="0"/>
              <a:pPr/>
              <a:t>44</a:t>
            </a:fld>
            <a:endParaRPr 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BA1592AD-B330-4D87-BB2C-3DB4A0DAD34B}" type="slidenum">
              <a:rPr lang="en-US" smtClean="0"/>
              <a:pPr/>
              <a:t>45</a:t>
            </a:fld>
            <a:endParaRPr 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2FE2E5B4-D0BF-4B44-95DF-BD14A2F7C45B}" type="slidenum">
              <a:rPr lang="en-US" smtClean="0"/>
              <a:pPr/>
              <a:t>6</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B388AD1-E122-4453-8B1B-B803AB39855D}" type="slidenum">
              <a:rPr lang="en-US" smtClean="0"/>
              <a:pPr/>
              <a:t>7</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B388AD1-E122-4453-8B1B-B803AB39855D}" type="slidenum">
              <a:rPr lang="en-US" smtClean="0"/>
              <a:pPr/>
              <a:t>8</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B388AD1-E122-4453-8B1B-B803AB39855D}" type="slidenum">
              <a:rPr lang="en-US" smtClean="0"/>
              <a:pPr/>
              <a:t>10</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B388AD1-E122-4453-8B1B-B803AB39855D}" type="slidenum">
              <a:rPr lang="en-US" smtClean="0"/>
              <a:pPr/>
              <a:t>11</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300F4B4-6FF3-46B0-8DC1-771F05D3174F}" type="datetime1">
              <a:rPr lang="en-US" smtClean="0"/>
              <a:pPr/>
              <a:t>8/27/2016</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0FDA3F-B01B-468B-B911-A220F1F05B4D}" type="datetime1">
              <a:rPr lang="en-US" smtClean="0"/>
              <a:pPr/>
              <a:t>8/27/2016</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F64CC6-ADC1-49C3-B1A4-742A731EC18B}" type="datetime1">
              <a:rPr lang="en-US" smtClean="0"/>
              <a:pPr/>
              <a:t>8/27/2016</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C1796-934F-46A3-9538-6584755DB5F7}" type="datetime1">
              <a:rPr lang="en-US" smtClean="0"/>
              <a:pPr/>
              <a:t>8/27/2016</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92FEFD-C596-46BB-867E-EACCBF4CB24D}" type="datetime1">
              <a:rPr lang="en-US" smtClean="0"/>
              <a:pPr/>
              <a:t>8/27/2016</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3C996A-20BE-473D-87F9-55D243545865}" type="datetime1">
              <a:rPr lang="en-US" smtClean="0"/>
              <a:pPr/>
              <a:t>8/27/2016</a:t>
            </a:fld>
            <a:endParaRPr lang="en-US"/>
          </a:p>
        </p:txBody>
      </p:sp>
      <p:sp>
        <p:nvSpPr>
          <p:cNvPr id="6" name="Footer Placeholder 5"/>
          <p:cNvSpPr>
            <a:spLocks noGrp="1"/>
          </p:cNvSpPr>
          <p:nvPr>
            <p:ph type="ftr" sz="quarter" idx="11"/>
          </p:nvPr>
        </p:nvSpPr>
        <p:spPr/>
        <p:txBody>
          <a:bodyPr/>
          <a:lstStyle/>
          <a:p>
            <a:r>
              <a:rPr lang="en-US" smtClean="0"/>
              <a:t>Department of CSE</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C42952-5233-4494-81DA-63E6190D0B69}" type="datetime1">
              <a:rPr lang="en-US" smtClean="0"/>
              <a:pPr/>
              <a:t>8/27/2016</a:t>
            </a:fld>
            <a:endParaRPr lang="en-US"/>
          </a:p>
        </p:txBody>
      </p:sp>
      <p:sp>
        <p:nvSpPr>
          <p:cNvPr id="8" name="Footer Placeholder 7"/>
          <p:cNvSpPr>
            <a:spLocks noGrp="1"/>
          </p:cNvSpPr>
          <p:nvPr>
            <p:ph type="ftr" sz="quarter" idx="11"/>
          </p:nvPr>
        </p:nvSpPr>
        <p:spPr/>
        <p:txBody>
          <a:bodyPr/>
          <a:lstStyle/>
          <a:p>
            <a:r>
              <a:rPr lang="en-US" smtClean="0"/>
              <a:t>Department of CSE</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860E759-D75E-4882-801F-C9B31D5B9936}" type="datetime1">
              <a:rPr lang="en-US" smtClean="0"/>
              <a:pPr/>
              <a:t>8/27/2016</a:t>
            </a:fld>
            <a:endParaRPr lang="en-US"/>
          </a:p>
        </p:txBody>
      </p:sp>
      <p:sp>
        <p:nvSpPr>
          <p:cNvPr id="4" name="Footer Placeholder 3"/>
          <p:cNvSpPr>
            <a:spLocks noGrp="1"/>
          </p:cNvSpPr>
          <p:nvPr>
            <p:ph type="ftr" sz="quarter" idx="11"/>
          </p:nvPr>
        </p:nvSpPr>
        <p:spPr/>
        <p:txBody>
          <a:bodyPr/>
          <a:lstStyle/>
          <a:p>
            <a:r>
              <a:rPr lang="en-US" smtClean="0"/>
              <a:t>Department of CSE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8BEF27-1094-449D-BAE5-1B88E783D6A6}" type="datetime1">
              <a:rPr lang="en-US" smtClean="0"/>
              <a:pPr/>
              <a:t>8/27/2016</a:t>
            </a:fld>
            <a:endParaRPr lang="en-US"/>
          </a:p>
        </p:txBody>
      </p:sp>
      <p:sp>
        <p:nvSpPr>
          <p:cNvPr id="3" name="Footer Placeholder 2"/>
          <p:cNvSpPr>
            <a:spLocks noGrp="1"/>
          </p:cNvSpPr>
          <p:nvPr>
            <p:ph type="ftr" sz="quarter" idx="11"/>
          </p:nvPr>
        </p:nvSpPr>
        <p:spPr/>
        <p:txBody>
          <a:bodyPr/>
          <a:lstStyle/>
          <a:p>
            <a:r>
              <a:rPr lang="en-US" smtClean="0"/>
              <a:t>Department of CSE</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38214F-DA55-44C7-A8BB-28F8067C658D}" type="datetime1">
              <a:rPr lang="en-US" smtClean="0"/>
              <a:pPr/>
              <a:t>8/27/2016</a:t>
            </a:fld>
            <a:endParaRPr lang="en-US"/>
          </a:p>
        </p:txBody>
      </p:sp>
      <p:sp>
        <p:nvSpPr>
          <p:cNvPr id="6" name="Footer Placeholder 5"/>
          <p:cNvSpPr>
            <a:spLocks noGrp="1"/>
          </p:cNvSpPr>
          <p:nvPr>
            <p:ph type="ftr" sz="quarter" idx="11"/>
          </p:nvPr>
        </p:nvSpPr>
        <p:spPr/>
        <p:txBody>
          <a:bodyPr/>
          <a:lstStyle/>
          <a:p>
            <a:r>
              <a:rPr lang="en-US" smtClean="0"/>
              <a:t>Department of CSE</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1532AA-2E67-4223-9020-6D715DBC1634}" type="datetime1">
              <a:rPr lang="en-US" smtClean="0"/>
              <a:pPr/>
              <a:t>8/27/2016</a:t>
            </a:fld>
            <a:endParaRPr lang="en-US"/>
          </a:p>
        </p:txBody>
      </p:sp>
      <p:sp>
        <p:nvSpPr>
          <p:cNvPr id="6" name="Footer Placeholder 5"/>
          <p:cNvSpPr>
            <a:spLocks noGrp="1"/>
          </p:cNvSpPr>
          <p:nvPr>
            <p:ph type="ftr" sz="quarter" idx="11"/>
          </p:nvPr>
        </p:nvSpPr>
        <p:spPr/>
        <p:txBody>
          <a:bodyPr/>
          <a:lstStyle/>
          <a:p>
            <a:r>
              <a:rPr lang="en-US" smtClean="0"/>
              <a:t>Department of CSE</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9E85E12E-6023-4499-A698-6B276D7E79AA}" type="datetime1">
              <a:rPr lang="en-US" smtClean="0"/>
              <a:pPr/>
              <a:t>8/27/2016</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r>
              <a:rPr lang="en-US" smtClean="0"/>
              <a:t>Department of CSE</a:t>
            </a:r>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B6F15528-21DE-4FAA-801E-634DDDAF4B2B}" type="slidenum">
              <a:rPr lang="en-US" smtClean="0"/>
              <a:pPr/>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dt="0"/>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724400"/>
            <a:ext cx="7543800" cy="1219200"/>
          </a:xfrm>
        </p:spPr>
        <p:txBody>
          <a:bodyPr/>
          <a:lstStyle/>
          <a:p>
            <a:pPr algn="ctr"/>
            <a:r>
              <a:rPr lang="en-US" sz="2400" dirty="0" smtClean="0">
                <a:solidFill>
                  <a:schemeClr val="tx1"/>
                </a:solidFill>
                <a:latin typeface="Book Antiqua" pitchFamily="18" charset="0"/>
              </a:rPr>
              <a:t>VENKATRAMA PHANI KUMAR S</a:t>
            </a:r>
            <a:br>
              <a:rPr lang="en-US" sz="2400" dirty="0" smtClean="0">
                <a:solidFill>
                  <a:schemeClr val="tx1"/>
                </a:solidFill>
                <a:latin typeface="Book Antiqua" pitchFamily="18" charset="0"/>
              </a:rPr>
            </a:br>
            <a:r>
              <a:rPr lang="en-US" sz="2400" dirty="0" smtClean="0">
                <a:solidFill>
                  <a:schemeClr val="tx1"/>
                </a:solidFill>
                <a:latin typeface="Book Antiqua" pitchFamily="18" charset="0"/>
              </a:rPr>
              <a:t>Asst. Professor, Department of CSE</a:t>
            </a:r>
            <a:br>
              <a:rPr lang="en-US" sz="2400" dirty="0" smtClean="0">
                <a:solidFill>
                  <a:schemeClr val="tx1"/>
                </a:solidFill>
                <a:latin typeface="Book Antiqua" pitchFamily="18" charset="0"/>
              </a:rPr>
            </a:br>
            <a:r>
              <a:rPr lang="en-US" sz="2400" dirty="0" smtClean="0">
                <a:solidFill>
                  <a:schemeClr val="tx1"/>
                </a:solidFill>
                <a:latin typeface="Book Antiqua" pitchFamily="18" charset="0"/>
              </a:rPr>
              <a:t>VFSTR University</a:t>
            </a:r>
            <a:endParaRPr lang="en-US" sz="2400" dirty="0">
              <a:solidFill>
                <a:schemeClr val="tx1"/>
              </a:solidFill>
              <a:latin typeface="Book Antiqua" pitchFamily="18" charset="0"/>
            </a:endParaRPr>
          </a:p>
        </p:txBody>
      </p:sp>
      <p:sp>
        <p:nvSpPr>
          <p:cNvPr id="3" name="Subtitle 2"/>
          <p:cNvSpPr>
            <a:spLocks noGrp="1"/>
          </p:cNvSpPr>
          <p:nvPr>
            <p:ph type="subTitle" idx="1"/>
          </p:nvPr>
        </p:nvSpPr>
        <p:spPr>
          <a:xfrm>
            <a:off x="1066800" y="3048000"/>
            <a:ext cx="6858000" cy="1371600"/>
          </a:xfrm>
        </p:spPr>
        <p:txBody>
          <a:bodyPr>
            <a:normAutofit fontScale="92500" lnSpcReduction="10000"/>
          </a:bodyPr>
          <a:lstStyle/>
          <a:p>
            <a:pPr algn="ctr"/>
            <a:r>
              <a:rPr lang="en-US" sz="4400" b="1" dirty="0" smtClean="0">
                <a:effectLst>
                  <a:outerShdw blurRad="38100" dist="38100" dir="2700000" algn="tl">
                    <a:srgbClr val="000000">
                      <a:alpha val="43137"/>
                    </a:srgbClr>
                  </a:outerShdw>
                </a:effectLst>
              </a:rPr>
              <a:t>Process Synchronization</a:t>
            </a:r>
          </a:p>
          <a:p>
            <a:pPr algn="ctr"/>
            <a:r>
              <a:rPr lang="en-US" sz="4400" b="1" dirty="0" smtClean="0">
                <a:effectLst>
                  <a:outerShdw blurRad="38100" dist="38100" dir="2700000" algn="tl">
                    <a:srgbClr val="000000">
                      <a:alpha val="43137"/>
                    </a:srgbClr>
                  </a:outerShdw>
                </a:effectLst>
              </a:rPr>
              <a:t>UNIT-II</a:t>
            </a:r>
            <a:endParaRPr lang="en-US" sz="4400" b="1"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pic>
        <p:nvPicPr>
          <p:cNvPr id="1027" name="Picture 3" descr="C:\Users\vignan\Downloads\Operating_system_colors.jpg"/>
          <p:cNvPicPr>
            <a:picLocks noChangeAspect="1" noChangeArrowheads="1"/>
          </p:cNvPicPr>
          <p:nvPr/>
        </p:nvPicPr>
        <p:blipFill>
          <a:blip r:embed="rId2" cstate="print"/>
          <a:srcRect/>
          <a:stretch>
            <a:fillRect/>
          </a:stretch>
        </p:blipFill>
        <p:spPr bwMode="auto">
          <a:xfrm>
            <a:off x="4546600" y="3417888"/>
            <a:ext cx="50800" cy="22225"/>
          </a:xfrm>
          <a:prstGeom prst="rect">
            <a:avLst/>
          </a:prstGeom>
          <a:noFill/>
        </p:spPr>
      </p:pic>
      <p:pic>
        <p:nvPicPr>
          <p:cNvPr id="1028" name="Picture 4" descr="C:\Users\vignan\Downloads\Operating_system_colors.jpg"/>
          <p:cNvPicPr>
            <a:picLocks noChangeAspect="1" noChangeArrowheads="1"/>
          </p:cNvPicPr>
          <p:nvPr/>
        </p:nvPicPr>
        <p:blipFill>
          <a:blip r:embed="rId2" cstate="print"/>
          <a:srcRect/>
          <a:stretch>
            <a:fillRect/>
          </a:stretch>
        </p:blipFill>
        <p:spPr bwMode="auto">
          <a:xfrm>
            <a:off x="4546600" y="3417888"/>
            <a:ext cx="50800" cy="22225"/>
          </a:xfrm>
          <a:prstGeom prst="rect">
            <a:avLst/>
          </a:prstGeom>
          <a:noFill/>
        </p:spPr>
      </p:pic>
      <p:pic>
        <p:nvPicPr>
          <p:cNvPr id="1029" name="Picture 5" descr="C:\Users\vignan\Downloads\Operating_system_colors.jpg"/>
          <p:cNvPicPr>
            <a:picLocks noChangeAspect="1" noChangeArrowheads="1"/>
          </p:cNvPicPr>
          <p:nvPr/>
        </p:nvPicPr>
        <p:blipFill>
          <a:blip r:embed="rId2" cstate="print"/>
          <a:srcRect/>
          <a:stretch>
            <a:fillRect/>
          </a:stretch>
        </p:blipFill>
        <p:spPr bwMode="auto">
          <a:xfrm>
            <a:off x="4546600" y="3417888"/>
            <a:ext cx="50800" cy="22225"/>
          </a:xfrm>
          <a:prstGeom prst="rect">
            <a:avLst/>
          </a:prstGeom>
          <a:noFill/>
        </p:spPr>
      </p:pic>
      <p:pic>
        <p:nvPicPr>
          <p:cNvPr id="10" name="Picture 9" descr="Operating_system_colors.jpg"/>
          <p:cNvPicPr>
            <a:picLocks noChangeAspect="1"/>
          </p:cNvPicPr>
          <p:nvPr/>
        </p:nvPicPr>
        <p:blipFill>
          <a:blip r:embed="rId2" cstate="print"/>
          <a:stretch>
            <a:fillRect/>
          </a:stretch>
        </p:blipFill>
        <p:spPr>
          <a:xfrm>
            <a:off x="4546394" y="3418026"/>
            <a:ext cx="51212" cy="21948"/>
          </a:xfrm>
          <a:prstGeom prst="rect">
            <a:avLst/>
          </a:prstGeom>
        </p:spPr>
      </p:pic>
      <p:pic>
        <p:nvPicPr>
          <p:cNvPr id="1030" name="Picture 6" descr="C:\Users\vignan\Downloads\Operating_system_colors.jpg"/>
          <p:cNvPicPr>
            <a:picLocks noChangeAspect="1" noChangeArrowheads="1"/>
          </p:cNvPicPr>
          <p:nvPr/>
        </p:nvPicPr>
        <p:blipFill>
          <a:blip r:embed="rId2" cstate="print"/>
          <a:srcRect/>
          <a:stretch>
            <a:fillRect/>
          </a:stretch>
        </p:blipFill>
        <p:spPr bwMode="auto">
          <a:xfrm>
            <a:off x="4546394" y="3418026"/>
            <a:ext cx="51212" cy="21948"/>
          </a:xfrm>
          <a:prstGeom prst="rect">
            <a:avLst/>
          </a:prstGeom>
          <a:noFill/>
        </p:spPr>
      </p:pic>
      <p:pic>
        <p:nvPicPr>
          <p:cNvPr id="12" name="Picture 11" descr="Operating_system_colors.jpg"/>
          <p:cNvPicPr>
            <a:picLocks noChangeAspect="1"/>
          </p:cNvPicPr>
          <p:nvPr/>
        </p:nvPicPr>
        <p:blipFill>
          <a:blip r:embed="rId2" cstate="print"/>
          <a:stretch>
            <a:fillRect/>
          </a:stretch>
        </p:blipFill>
        <p:spPr>
          <a:xfrm>
            <a:off x="4546394" y="3418026"/>
            <a:ext cx="51212" cy="21948"/>
          </a:xfrm>
          <a:prstGeom prst="rect">
            <a:avLst/>
          </a:prstGeom>
        </p:spPr>
      </p:pic>
      <p:pic>
        <p:nvPicPr>
          <p:cNvPr id="13" name="Picture 12" descr="Operating_system_colors.jpg"/>
          <p:cNvPicPr>
            <a:picLocks noChangeAspect="1"/>
          </p:cNvPicPr>
          <p:nvPr/>
        </p:nvPicPr>
        <p:blipFill>
          <a:blip r:embed="rId3"/>
          <a:stretch>
            <a:fillRect/>
          </a:stretch>
        </p:blipFill>
        <p:spPr>
          <a:xfrm>
            <a:off x="838200" y="76200"/>
            <a:ext cx="7391400" cy="2895600"/>
          </a:xfrm>
          <a:prstGeom prst="rect">
            <a:avLst/>
          </a:prstGeom>
        </p:spPr>
      </p:pic>
    </p:spTree>
    <p:extLst>
      <p:ext uri="{BB962C8B-B14F-4D97-AF65-F5344CB8AC3E}">
        <p14:creationId xmlns:p14="http://schemas.microsoft.com/office/powerpoint/2010/main" val="769371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a:xfrm>
            <a:off x="762000" y="795338"/>
            <a:ext cx="7239000" cy="576262"/>
          </a:xfrm>
        </p:spPr>
        <p:txBody>
          <a:bodyPr>
            <a:noAutofit/>
          </a:bodyPr>
          <a:lstStyle/>
          <a:p>
            <a:pPr algn="ctr"/>
            <a:r>
              <a:rPr lang="en-US" sz="3600" dirty="0">
                <a:solidFill>
                  <a:schemeClr val="tx1"/>
                </a:solidFill>
              </a:rPr>
              <a:t>Solution to Critical-Section Problem</a:t>
            </a:r>
            <a:endParaRPr lang="en-US" sz="3600" dirty="0" smtClean="0">
              <a:solidFill>
                <a:schemeClr val="tx1"/>
              </a:solidFill>
            </a:endParaRPr>
          </a:p>
        </p:txBody>
      </p:sp>
      <p:pic>
        <p:nvPicPr>
          <p:cNvPr id="9220" name="Picture 3" descr="C:\Users\yakobu\Desktop\images_v.jpg"/>
          <p:cNvPicPr>
            <a:picLocks noChangeAspect="1" noChangeArrowheads="1"/>
          </p:cNvPicPr>
          <p:nvPr/>
        </p:nvPicPr>
        <p:blipFill>
          <a:blip r:embed="rId3"/>
          <a:srcRect/>
          <a:stretch>
            <a:fillRect/>
          </a:stretch>
        </p:blipFill>
        <p:spPr bwMode="auto">
          <a:xfrm>
            <a:off x="7835900" y="381000"/>
            <a:ext cx="1308100" cy="1512888"/>
          </a:xfrm>
          <a:prstGeom prst="rect">
            <a:avLst/>
          </a:prstGeom>
          <a:noFill/>
          <a:ln w="9525">
            <a:noFill/>
            <a:miter lim="800000"/>
            <a:headEnd/>
            <a:tailEnd/>
          </a:ln>
        </p:spPr>
      </p:pic>
      <p:sp>
        <p:nvSpPr>
          <p:cNvPr id="7" name="Slide Number Placeholder 6"/>
          <p:cNvSpPr>
            <a:spLocks noGrp="1"/>
          </p:cNvSpPr>
          <p:nvPr>
            <p:ph type="sldNum" sz="quarter" idx="4294967295"/>
          </p:nvPr>
        </p:nvSpPr>
        <p:spPr>
          <a:xfrm>
            <a:off x="8129016" y="5734050"/>
            <a:ext cx="609600" cy="521208"/>
          </a:xfrm>
          <a:prstGeom prst="rect">
            <a:avLst/>
          </a:prstGeom>
        </p:spPr>
        <p:txBody>
          <a:bodyPr/>
          <a:lstStyle/>
          <a:p>
            <a:pPr algn="ctr" eaLnBrk="1" latinLnBrk="0" hangingPunct="1"/>
            <a:fld id="{2BBB5E19-F10A-4C2F-BF6F-11C513378A2E}" type="slidenum">
              <a:rPr kumimoji="0" lang="en-US" smtClean="0"/>
              <a:pPr algn="ctr" eaLnBrk="1" latinLnBrk="0" hangingPunct="1"/>
              <a:t>10</a:t>
            </a:fld>
            <a:endParaRPr kumimoji="0" lang="en-US"/>
          </a:p>
        </p:txBody>
      </p:sp>
      <p:sp>
        <p:nvSpPr>
          <p:cNvPr id="3" name="Rectangle 2"/>
          <p:cNvSpPr/>
          <p:nvPr/>
        </p:nvSpPr>
        <p:spPr>
          <a:xfrm>
            <a:off x="762000" y="1893888"/>
            <a:ext cx="7727950" cy="3785652"/>
          </a:xfrm>
          <a:prstGeom prst="rect">
            <a:avLst/>
          </a:prstGeom>
        </p:spPr>
        <p:txBody>
          <a:bodyPr wrap="square">
            <a:spAutoFit/>
          </a:bodyPr>
          <a:lstStyle/>
          <a:p>
            <a:pPr algn="just"/>
            <a:r>
              <a:rPr lang="en-US" sz="2400" b="1" dirty="0">
                <a:solidFill>
                  <a:srgbClr val="3366FF"/>
                </a:solidFill>
                <a:latin typeface="Book Antiqua" pitchFamily="18" charset="0"/>
              </a:rPr>
              <a:t>Mutual Exclusion </a:t>
            </a:r>
            <a:r>
              <a:rPr lang="en-US" sz="2400" dirty="0">
                <a:latin typeface="Book Antiqua" pitchFamily="18" charset="0"/>
              </a:rPr>
              <a:t>- If process </a:t>
            </a:r>
            <a:r>
              <a:rPr lang="en-US" sz="2400" b="1" i="1" dirty="0">
                <a:latin typeface="Book Antiqua" pitchFamily="18" charset="0"/>
              </a:rPr>
              <a:t>P</a:t>
            </a:r>
            <a:r>
              <a:rPr lang="en-US" sz="2400" b="1" i="1" baseline="-25000" dirty="0">
                <a:latin typeface="Book Antiqua" pitchFamily="18" charset="0"/>
              </a:rPr>
              <a:t>i</a:t>
            </a:r>
            <a:r>
              <a:rPr lang="en-US" sz="2400" b="1" dirty="0">
                <a:latin typeface="Book Antiqua" pitchFamily="18" charset="0"/>
              </a:rPr>
              <a:t> </a:t>
            </a:r>
            <a:r>
              <a:rPr lang="en-US" sz="2400" dirty="0">
                <a:latin typeface="Book Antiqua" pitchFamily="18" charset="0"/>
              </a:rPr>
              <a:t>is executing in its critical section, then no other processes can be executing in their critical </a:t>
            </a:r>
            <a:r>
              <a:rPr lang="en-US" sz="2400" dirty="0" smtClean="0">
                <a:latin typeface="Book Antiqua" pitchFamily="18" charset="0"/>
              </a:rPr>
              <a:t>sections</a:t>
            </a:r>
          </a:p>
          <a:p>
            <a:pPr algn="just"/>
            <a:endParaRPr lang="en-US" sz="2400" dirty="0">
              <a:latin typeface="Book Antiqua" pitchFamily="18" charset="0"/>
            </a:endParaRPr>
          </a:p>
          <a:p>
            <a:pPr algn="just"/>
            <a:r>
              <a:rPr lang="en-US" sz="2400" b="1" dirty="0" smtClean="0">
                <a:solidFill>
                  <a:srgbClr val="3366FF"/>
                </a:solidFill>
                <a:latin typeface="Book Antiqua" pitchFamily="18" charset="0"/>
              </a:rPr>
              <a:t>Progress</a:t>
            </a:r>
            <a:r>
              <a:rPr lang="en-US" sz="2400" b="1" dirty="0" smtClean="0">
                <a:latin typeface="Book Antiqua" pitchFamily="18" charset="0"/>
              </a:rPr>
              <a:t> </a:t>
            </a:r>
            <a:r>
              <a:rPr lang="en-US" sz="2400" dirty="0">
                <a:latin typeface="Book Antiqua" pitchFamily="18" charset="0"/>
              </a:rPr>
              <a:t>- If no process is executing in its critical section and there exist some processes that wish to enter their critical section, then the selection of the processes that will enter the critical section next cannot be postponed indefinitely</a:t>
            </a:r>
          </a:p>
          <a:p>
            <a:endParaRPr lang="en-US" sz="2400" dirty="0">
              <a:latin typeface="Book Antiqua" pitchFamily="18" charset="0"/>
            </a:endParaRPr>
          </a:p>
        </p:txBody>
      </p:sp>
    </p:spTree>
    <p:extLst>
      <p:ext uri="{BB962C8B-B14F-4D97-AF65-F5344CB8AC3E}">
        <p14:creationId xmlns:p14="http://schemas.microsoft.com/office/powerpoint/2010/main" val="2895441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a:xfrm>
            <a:off x="762001" y="795338"/>
            <a:ext cx="7543800" cy="576262"/>
          </a:xfrm>
        </p:spPr>
        <p:txBody>
          <a:bodyPr>
            <a:noAutofit/>
          </a:bodyPr>
          <a:lstStyle/>
          <a:p>
            <a:pPr algn="ctr"/>
            <a:r>
              <a:rPr lang="en-US" sz="3200" dirty="0">
                <a:solidFill>
                  <a:schemeClr val="tx1"/>
                </a:solidFill>
              </a:rPr>
              <a:t>Solution to Critical-Section Problem</a:t>
            </a:r>
            <a:endParaRPr lang="en-US" sz="3200" dirty="0" smtClean="0">
              <a:solidFill>
                <a:schemeClr val="tx1"/>
              </a:solidFill>
            </a:endParaRPr>
          </a:p>
        </p:txBody>
      </p:sp>
      <p:pic>
        <p:nvPicPr>
          <p:cNvPr id="9220" name="Picture 3" descr="C:\Users\yakobu\Desktop\images_v.jpg"/>
          <p:cNvPicPr>
            <a:picLocks noChangeAspect="1" noChangeArrowheads="1"/>
          </p:cNvPicPr>
          <p:nvPr/>
        </p:nvPicPr>
        <p:blipFill>
          <a:blip r:embed="rId3"/>
          <a:srcRect/>
          <a:stretch>
            <a:fillRect/>
          </a:stretch>
        </p:blipFill>
        <p:spPr bwMode="auto">
          <a:xfrm>
            <a:off x="7835900" y="381000"/>
            <a:ext cx="1308100" cy="1512888"/>
          </a:xfrm>
          <a:prstGeom prst="rect">
            <a:avLst/>
          </a:prstGeom>
          <a:noFill/>
          <a:ln w="9525">
            <a:noFill/>
            <a:miter lim="800000"/>
            <a:headEnd/>
            <a:tailEnd/>
          </a:ln>
        </p:spPr>
      </p:pic>
      <p:sp>
        <p:nvSpPr>
          <p:cNvPr id="7" name="Slide Number Placeholder 6"/>
          <p:cNvSpPr>
            <a:spLocks noGrp="1"/>
          </p:cNvSpPr>
          <p:nvPr>
            <p:ph type="sldNum" sz="quarter" idx="4294967295"/>
          </p:nvPr>
        </p:nvSpPr>
        <p:spPr>
          <a:xfrm>
            <a:off x="8129016" y="5734050"/>
            <a:ext cx="609600" cy="521208"/>
          </a:xfrm>
          <a:prstGeom prst="rect">
            <a:avLst/>
          </a:prstGeom>
        </p:spPr>
        <p:txBody>
          <a:bodyPr/>
          <a:lstStyle/>
          <a:p>
            <a:pPr algn="ctr" eaLnBrk="1" latinLnBrk="0" hangingPunct="1"/>
            <a:fld id="{2BBB5E19-F10A-4C2F-BF6F-11C513378A2E}" type="slidenum">
              <a:rPr kumimoji="0" lang="en-US" smtClean="0"/>
              <a:pPr algn="ctr" eaLnBrk="1" latinLnBrk="0" hangingPunct="1"/>
              <a:t>11</a:t>
            </a:fld>
            <a:endParaRPr kumimoji="0" lang="en-US"/>
          </a:p>
        </p:txBody>
      </p:sp>
      <p:sp>
        <p:nvSpPr>
          <p:cNvPr id="3" name="Rectangle 2"/>
          <p:cNvSpPr/>
          <p:nvPr/>
        </p:nvSpPr>
        <p:spPr>
          <a:xfrm>
            <a:off x="762000" y="1893888"/>
            <a:ext cx="7727950" cy="3416320"/>
          </a:xfrm>
          <a:prstGeom prst="rect">
            <a:avLst/>
          </a:prstGeom>
        </p:spPr>
        <p:txBody>
          <a:bodyPr wrap="square">
            <a:spAutoFit/>
          </a:bodyPr>
          <a:lstStyle/>
          <a:p>
            <a:pPr algn="just"/>
            <a:r>
              <a:rPr lang="en-US" sz="2400" b="1" dirty="0" smtClean="0">
                <a:solidFill>
                  <a:srgbClr val="3366FF"/>
                </a:solidFill>
                <a:latin typeface="Book Antiqua" pitchFamily="18" charset="0"/>
              </a:rPr>
              <a:t>Bounded </a:t>
            </a:r>
            <a:r>
              <a:rPr lang="en-US" sz="2400" b="1" dirty="0">
                <a:solidFill>
                  <a:srgbClr val="3366FF"/>
                </a:solidFill>
                <a:latin typeface="Book Antiqua" pitchFamily="18" charset="0"/>
              </a:rPr>
              <a:t>Waiting </a:t>
            </a:r>
            <a:r>
              <a:rPr lang="en-US" sz="2400" dirty="0">
                <a:latin typeface="Book Antiqua" pitchFamily="18" charset="0"/>
              </a:rPr>
              <a:t>-  A bound must exist on the number of times that other processes are allowed to enter their critical sections after a process has made a request to enter its critical section and before that request is granted</a:t>
            </a:r>
          </a:p>
          <a:p>
            <a:pPr marL="795338" lvl="1" indent="-338138">
              <a:buSzPct val="125000"/>
              <a:buFont typeface="Wingdings 2" pitchFamily="18" charset="2"/>
              <a:buChar char=""/>
            </a:pPr>
            <a:r>
              <a:rPr lang="en-US" sz="2400" dirty="0">
                <a:latin typeface="Book Antiqua" pitchFamily="18" charset="0"/>
              </a:rPr>
              <a:t>Assume that each process executes at a nonzero speed </a:t>
            </a:r>
          </a:p>
          <a:p>
            <a:pPr marL="795338" lvl="1" indent="-338138">
              <a:buSzPct val="125000"/>
              <a:buFont typeface="Wingdings 2" pitchFamily="18" charset="2"/>
              <a:buChar char=""/>
            </a:pPr>
            <a:r>
              <a:rPr lang="en-US" sz="2400" dirty="0">
                <a:latin typeface="Book Antiqua" pitchFamily="18" charset="0"/>
              </a:rPr>
              <a:t>No assumption concerning </a:t>
            </a:r>
            <a:r>
              <a:rPr lang="en-US" sz="2400" b="1" dirty="0">
                <a:solidFill>
                  <a:srgbClr val="3366FF"/>
                </a:solidFill>
                <a:latin typeface="Book Antiqua" pitchFamily="18" charset="0"/>
              </a:rPr>
              <a:t>relative speed </a:t>
            </a:r>
            <a:r>
              <a:rPr lang="en-US" sz="2400" dirty="0">
                <a:latin typeface="Book Antiqua" pitchFamily="18" charset="0"/>
              </a:rPr>
              <a:t>of the</a:t>
            </a:r>
            <a:r>
              <a:rPr lang="en-US" sz="2400" b="1" dirty="0">
                <a:latin typeface="Book Antiqua" pitchFamily="18" charset="0"/>
              </a:rPr>
              <a:t> </a:t>
            </a:r>
            <a:r>
              <a:rPr lang="en-US" sz="2400" b="1" i="1" dirty="0">
                <a:solidFill>
                  <a:srgbClr val="000000"/>
                </a:solidFill>
                <a:latin typeface="Book Antiqua" pitchFamily="18" charset="0"/>
              </a:rPr>
              <a:t>n</a:t>
            </a:r>
            <a:r>
              <a:rPr lang="en-US" sz="2400" b="1" dirty="0">
                <a:solidFill>
                  <a:srgbClr val="000000"/>
                </a:solidFill>
                <a:latin typeface="Book Antiqua" pitchFamily="18" charset="0"/>
              </a:rPr>
              <a:t> </a:t>
            </a:r>
            <a:r>
              <a:rPr lang="en-US" sz="2400" dirty="0">
                <a:latin typeface="Book Antiqua" pitchFamily="18" charset="0"/>
              </a:rPr>
              <a:t>processes</a:t>
            </a:r>
          </a:p>
        </p:txBody>
      </p:sp>
    </p:spTree>
    <p:extLst>
      <p:ext uri="{BB962C8B-B14F-4D97-AF65-F5344CB8AC3E}">
        <p14:creationId xmlns:p14="http://schemas.microsoft.com/office/powerpoint/2010/main" val="24739335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a:xfrm>
            <a:off x="762001" y="533400"/>
            <a:ext cx="7543800" cy="838200"/>
          </a:xfrm>
        </p:spPr>
        <p:txBody>
          <a:bodyPr>
            <a:noAutofit/>
          </a:bodyPr>
          <a:lstStyle/>
          <a:p>
            <a:pPr algn="ctr"/>
            <a:r>
              <a:rPr lang="en-US" sz="4800" dirty="0">
                <a:solidFill>
                  <a:schemeClr val="tx1"/>
                </a:solidFill>
              </a:rPr>
              <a:t>Peterson’s Solution</a:t>
            </a:r>
            <a:endParaRPr lang="en-US" sz="4800" dirty="0" smtClean="0">
              <a:solidFill>
                <a:schemeClr val="tx1"/>
              </a:solidFill>
            </a:endParaRPr>
          </a:p>
        </p:txBody>
      </p:sp>
      <p:pic>
        <p:nvPicPr>
          <p:cNvPr id="9220" name="Picture 3" descr="C:\Users\yakobu\Desktop\images_v.jpg"/>
          <p:cNvPicPr>
            <a:picLocks noChangeAspect="1" noChangeArrowheads="1"/>
          </p:cNvPicPr>
          <p:nvPr/>
        </p:nvPicPr>
        <p:blipFill>
          <a:blip r:embed="rId3"/>
          <a:srcRect/>
          <a:stretch>
            <a:fillRect/>
          </a:stretch>
        </p:blipFill>
        <p:spPr bwMode="auto">
          <a:xfrm>
            <a:off x="7835900" y="381000"/>
            <a:ext cx="1308100" cy="1512888"/>
          </a:xfrm>
          <a:prstGeom prst="rect">
            <a:avLst/>
          </a:prstGeom>
          <a:noFill/>
          <a:ln w="9525">
            <a:noFill/>
            <a:miter lim="800000"/>
            <a:headEnd/>
            <a:tailEnd/>
          </a:ln>
        </p:spPr>
      </p:pic>
      <p:sp>
        <p:nvSpPr>
          <p:cNvPr id="7" name="Slide Number Placeholder 6"/>
          <p:cNvSpPr>
            <a:spLocks noGrp="1"/>
          </p:cNvSpPr>
          <p:nvPr>
            <p:ph type="sldNum" sz="quarter" idx="4294967295"/>
          </p:nvPr>
        </p:nvSpPr>
        <p:spPr>
          <a:xfrm>
            <a:off x="8129016" y="5734050"/>
            <a:ext cx="609600" cy="521208"/>
          </a:xfrm>
          <a:prstGeom prst="rect">
            <a:avLst/>
          </a:prstGeom>
        </p:spPr>
        <p:txBody>
          <a:bodyPr/>
          <a:lstStyle/>
          <a:p>
            <a:pPr algn="ctr" eaLnBrk="1" latinLnBrk="0" hangingPunct="1"/>
            <a:fld id="{2BBB5E19-F10A-4C2F-BF6F-11C513378A2E}" type="slidenum">
              <a:rPr kumimoji="0" lang="en-US" smtClean="0"/>
              <a:pPr algn="ctr" eaLnBrk="1" latinLnBrk="0" hangingPunct="1"/>
              <a:t>12</a:t>
            </a:fld>
            <a:endParaRPr kumimoji="0" lang="en-US"/>
          </a:p>
        </p:txBody>
      </p:sp>
      <p:sp>
        <p:nvSpPr>
          <p:cNvPr id="3" name="Rectangle 2"/>
          <p:cNvSpPr/>
          <p:nvPr/>
        </p:nvSpPr>
        <p:spPr>
          <a:xfrm>
            <a:off x="762000" y="1893888"/>
            <a:ext cx="7727950" cy="4081567"/>
          </a:xfrm>
          <a:prstGeom prst="rect">
            <a:avLst/>
          </a:prstGeom>
        </p:spPr>
        <p:txBody>
          <a:bodyPr wrap="square">
            <a:spAutoFit/>
          </a:bodyPr>
          <a:lstStyle/>
          <a:p>
            <a:pPr algn="just">
              <a:lnSpc>
                <a:spcPct val="90000"/>
              </a:lnSpc>
              <a:tabLst>
                <a:tab pos="739775" algn="l"/>
                <a:tab pos="1020763" algn="l"/>
                <a:tab pos="1257300" algn="l"/>
              </a:tabLst>
            </a:pPr>
            <a:r>
              <a:rPr lang="en-US" sz="2400" dirty="0">
                <a:latin typeface="Book Antiqua" pitchFamily="18" charset="0"/>
              </a:rPr>
              <a:t>Good algorithmic  description of solving the problem</a:t>
            </a:r>
          </a:p>
          <a:p>
            <a:pPr algn="just">
              <a:lnSpc>
                <a:spcPct val="90000"/>
              </a:lnSpc>
              <a:tabLst>
                <a:tab pos="739775" algn="l"/>
                <a:tab pos="1020763" algn="l"/>
                <a:tab pos="1257300" algn="l"/>
              </a:tabLst>
            </a:pPr>
            <a:r>
              <a:rPr lang="en-US" sz="2400" dirty="0">
                <a:latin typeface="Book Antiqua" pitchFamily="18" charset="0"/>
              </a:rPr>
              <a:t>Two process solution</a:t>
            </a:r>
          </a:p>
          <a:p>
            <a:pPr algn="just">
              <a:lnSpc>
                <a:spcPct val="90000"/>
              </a:lnSpc>
              <a:tabLst>
                <a:tab pos="739775" algn="l"/>
                <a:tab pos="1020763" algn="l"/>
                <a:tab pos="1257300" algn="l"/>
              </a:tabLst>
            </a:pPr>
            <a:r>
              <a:rPr lang="en-US" sz="2400" b="1" dirty="0" smtClean="0">
                <a:latin typeface="Book Antiqua" pitchFamily="18" charset="0"/>
                <a:cs typeface="Courier New" pitchFamily="49" charset="0"/>
              </a:rPr>
              <a:t>load</a:t>
            </a:r>
            <a:r>
              <a:rPr lang="en-US" sz="2400" dirty="0" smtClean="0">
                <a:latin typeface="Book Antiqua" pitchFamily="18" charset="0"/>
                <a:cs typeface="Courier New" pitchFamily="49" charset="0"/>
              </a:rPr>
              <a:t> </a:t>
            </a:r>
            <a:r>
              <a:rPr lang="en-US" sz="2400" dirty="0">
                <a:latin typeface="Book Antiqua" pitchFamily="18" charset="0"/>
              </a:rPr>
              <a:t>and </a:t>
            </a:r>
            <a:r>
              <a:rPr lang="en-US" sz="2400" b="1" dirty="0">
                <a:latin typeface="Book Antiqua" pitchFamily="18" charset="0"/>
                <a:cs typeface="Courier New" pitchFamily="49" charset="0"/>
              </a:rPr>
              <a:t>store</a:t>
            </a:r>
            <a:r>
              <a:rPr lang="en-US" sz="2400" dirty="0">
                <a:latin typeface="Book Antiqua" pitchFamily="18" charset="0"/>
              </a:rPr>
              <a:t> are </a:t>
            </a:r>
            <a:r>
              <a:rPr lang="en-US" sz="2400" dirty="0" smtClean="0">
                <a:latin typeface="Book Antiqua" pitchFamily="18" charset="0"/>
              </a:rPr>
              <a:t>atomic instructions; </a:t>
            </a:r>
          </a:p>
          <a:p>
            <a:pPr algn="just">
              <a:lnSpc>
                <a:spcPct val="90000"/>
              </a:lnSpc>
              <a:tabLst>
                <a:tab pos="739775" algn="l"/>
                <a:tab pos="1020763" algn="l"/>
                <a:tab pos="1257300" algn="l"/>
              </a:tabLst>
            </a:pPr>
            <a:r>
              <a:rPr lang="en-US" sz="2400" dirty="0">
                <a:latin typeface="Book Antiqua" pitchFamily="18" charset="0"/>
              </a:rPr>
              <a:t>	</a:t>
            </a:r>
            <a:r>
              <a:rPr lang="en-US" sz="2400" dirty="0" smtClean="0">
                <a:latin typeface="Book Antiqua" pitchFamily="18" charset="0"/>
              </a:rPr>
              <a:t>that </a:t>
            </a:r>
            <a:r>
              <a:rPr lang="en-US" sz="2400" dirty="0">
                <a:latin typeface="Book Antiqua" pitchFamily="18" charset="0"/>
              </a:rPr>
              <a:t>is, cannot be interrupted</a:t>
            </a:r>
          </a:p>
          <a:p>
            <a:pPr algn="just">
              <a:lnSpc>
                <a:spcPct val="90000"/>
              </a:lnSpc>
              <a:tabLst>
                <a:tab pos="739775" algn="l"/>
                <a:tab pos="1020763" algn="l"/>
                <a:tab pos="1257300" algn="l"/>
              </a:tabLst>
            </a:pPr>
            <a:r>
              <a:rPr lang="en-US" sz="2400" dirty="0">
                <a:solidFill>
                  <a:srgbClr val="000000"/>
                </a:solidFill>
                <a:latin typeface="Book Antiqua" pitchFamily="18" charset="0"/>
              </a:rPr>
              <a:t>The two processes share two variables:</a:t>
            </a:r>
          </a:p>
          <a:p>
            <a:pPr lvl="1" algn="just">
              <a:lnSpc>
                <a:spcPct val="90000"/>
              </a:lnSpc>
              <a:tabLst>
                <a:tab pos="739775" algn="l"/>
                <a:tab pos="1020763" algn="l"/>
                <a:tab pos="1257300" algn="l"/>
              </a:tabLst>
            </a:pPr>
            <a:r>
              <a:rPr lang="en-US" sz="2400" b="1" dirty="0" err="1">
                <a:latin typeface="Book Antiqua" pitchFamily="18" charset="0"/>
              </a:rPr>
              <a:t>int</a:t>
            </a:r>
            <a:r>
              <a:rPr lang="en-US" sz="2400" b="1" dirty="0">
                <a:latin typeface="Book Antiqua" pitchFamily="18" charset="0"/>
              </a:rPr>
              <a:t> turn; </a:t>
            </a:r>
          </a:p>
          <a:p>
            <a:pPr lvl="1" algn="just">
              <a:lnSpc>
                <a:spcPct val="90000"/>
              </a:lnSpc>
              <a:tabLst>
                <a:tab pos="739775" algn="l"/>
                <a:tab pos="1020763" algn="l"/>
                <a:tab pos="1257300" algn="l"/>
              </a:tabLst>
            </a:pPr>
            <a:r>
              <a:rPr lang="en-US" sz="2400" b="1" dirty="0">
                <a:latin typeface="Book Antiqua" pitchFamily="18" charset="0"/>
              </a:rPr>
              <a:t>Boolean flag[2</a:t>
            </a:r>
            <a:r>
              <a:rPr lang="en-US" sz="2400" b="1" dirty="0" smtClean="0">
                <a:latin typeface="Book Antiqua" pitchFamily="18" charset="0"/>
              </a:rPr>
              <a:t>]</a:t>
            </a:r>
            <a:endParaRPr lang="en-US" sz="2400" b="1" dirty="0">
              <a:solidFill>
                <a:srgbClr val="000000"/>
              </a:solidFill>
              <a:latin typeface="Book Antiqua" pitchFamily="18" charset="0"/>
            </a:endParaRPr>
          </a:p>
          <a:p>
            <a:pPr algn="just">
              <a:lnSpc>
                <a:spcPct val="90000"/>
              </a:lnSpc>
              <a:tabLst>
                <a:tab pos="739775" algn="l"/>
                <a:tab pos="1020763" algn="l"/>
                <a:tab pos="1257300" algn="l"/>
              </a:tabLst>
            </a:pPr>
            <a:r>
              <a:rPr lang="en-US" sz="2400" dirty="0">
                <a:solidFill>
                  <a:srgbClr val="000000"/>
                </a:solidFill>
                <a:latin typeface="Book Antiqua" pitchFamily="18" charset="0"/>
              </a:rPr>
              <a:t>The variable </a:t>
            </a:r>
            <a:r>
              <a:rPr lang="en-US" sz="2400" b="1" dirty="0">
                <a:latin typeface="Book Antiqua" pitchFamily="18" charset="0"/>
                <a:cs typeface="Courier New" pitchFamily="49" charset="0"/>
              </a:rPr>
              <a:t>turn</a:t>
            </a:r>
            <a:r>
              <a:rPr lang="en-US" sz="2400" dirty="0">
                <a:solidFill>
                  <a:srgbClr val="000000"/>
                </a:solidFill>
                <a:latin typeface="Book Antiqua" pitchFamily="18" charset="0"/>
              </a:rPr>
              <a:t> indicates whose turn it is to enter the critical section</a:t>
            </a:r>
          </a:p>
          <a:p>
            <a:pPr algn="just">
              <a:lnSpc>
                <a:spcPct val="90000"/>
              </a:lnSpc>
              <a:tabLst>
                <a:tab pos="739775" algn="l"/>
                <a:tab pos="1020763" algn="l"/>
                <a:tab pos="1257300" algn="l"/>
              </a:tabLst>
            </a:pPr>
            <a:r>
              <a:rPr lang="en-US" sz="2400" dirty="0">
                <a:solidFill>
                  <a:srgbClr val="000000"/>
                </a:solidFill>
                <a:latin typeface="Book Antiqua" pitchFamily="18" charset="0"/>
              </a:rPr>
              <a:t>The </a:t>
            </a:r>
            <a:r>
              <a:rPr lang="en-US" sz="2400" b="1" dirty="0">
                <a:latin typeface="Book Antiqua" pitchFamily="18" charset="0"/>
                <a:cs typeface="Courier New" pitchFamily="49" charset="0"/>
              </a:rPr>
              <a:t>flag </a:t>
            </a:r>
            <a:r>
              <a:rPr lang="en-US" sz="2400" dirty="0">
                <a:solidFill>
                  <a:srgbClr val="000000"/>
                </a:solidFill>
                <a:latin typeface="Book Antiqua" pitchFamily="18" charset="0"/>
              </a:rPr>
              <a:t>array is used to indicate if a process is ready to enter the critical section. </a:t>
            </a:r>
            <a:r>
              <a:rPr lang="en-US" sz="2400" b="1" dirty="0">
                <a:latin typeface="Book Antiqua" pitchFamily="18" charset="0"/>
                <a:cs typeface="Courier New" pitchFamily="49" charset="0"/>
              </a:rPr>
              <a:t>flag[i] = </a:t>
            </a:r>
            <a:r>
              <a:rPr lang="en-US" sz="2400" b="1" i="1" dirty="0">
                <a:latin typeface="Book Antiqua" pitchFamily="18" charset="0"/>
                <a:cs typeface="Courier New" pitchFamily="49" charset="0"/>
              </a:rPr>
              <a:t>true</a:t>
            </a:r>
            <a:r>
              <a:rPr lang="en-US" sz="2400" dirty="0">
                <a:solidFill>
                  <a:srgbClr val="000000"/>
                </a:solidFill>
                <a:latin typeface="Book Antiqua" pitchFamily="18" charset="0"/>
              </a:rPr>
              <a:t>  implies that process </a:t>
            </a:r>
            <a:r>
              <a:rPr lang="en-US" sz="2400" b="1" dirty="0">
                <a:solidFill>
                  <a:srgbClr val="000000"/>
                </a:solidFill>
                <a:latin typeface="Book Antiqua" pitchFamily="18" charset="0"/>
                <a:cs typeface="Courier New" pitchFamily="49" charset="0"/>
              </a:rPr>
              <a:t>P</a:t>
            </a:r>
            <a:r>
              <a:rPr lang="en-US" sz="2400" b="1" baseline="-25000" dirty="0">
                <a:solidFill>
                  <a:srgbClr val="000000"/>
                </a:solidFill>
                <a:latin typeface="Book Antiqua" pitchFamily="18" charset="0"/>
                <a:cs typeface="Courier New" pitchFamily="49" charset="0"/>
              </a:rPr>
              <a:t>i</a:t>
            </a:r>
            <a:r>
              <a:rPr lang="en-US" sz="2400" dirty="0">
                <a:solidFill>
                  <a:srgbClr val="000000"/>
                </a:solidFill>
                <a:latin typeface="Book Antiqua" pitchFamily="18" charset="0"/>
              </a:rPr>
              <a:t> is ready!</a:t>
            </a:r>
          </a:p>
        </p:txBody>
      </p:sp>
    </p:spTree>
    <p:extLst>
      <p:ext uri="{BB962C8B-B14F-4D97-AF65-F5344CB8AC3E}">
        <p14:creationId xmlns:p14="http://schemas.microsoft.com/office/powerpoint/2010/main" val="2054273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a:xfrm>
            <a:off x="762001" y="533400"/>
            <a:ext cx="7543800" cy="838200"/>
          </a:xfrm>
        </p:spPr>
        <p:txBody>
          <a:bodyPr>
            <a:noAutofit/>
          </a:bodyPr>
          <a:lstStyle/>
          <a:p>
            <a:pPr algn="ctr"/>
            <a:r>
              <a:rPr lang="en-US" sz="4800" dirty="0">
                <a:solidFill>
                  <a:schemeClr val="tx1"/>
                </a:solidFill>
              </a:rPr>
              <a:t>Peterson’s </a:t>
            </a:r>
            <a:r>
              <a:rPr lang="en-US" sz="4800" dirty="0" smtClean="0">
                <a:solidFill>
                  <a:schemeClr val="tx1"/>
                </a:solidFill>
              </a:rPr>
              <a:t>Solution </a:t>
            </a:r>
            <a:r>
              <a:rPr lang="en-US" sz="3600" dirty="0" smtClean="0">
                <a:solidFill>
                  <a:schemeClr val="tx1"/>
                </a:solidFill>
              </a:rPr>
              <a:t>Contd</a:t>
            </a:r>
            <a:r>
              <a:rPr lang="en-US" sz="4800" dirty="0" smtClean="0">
                <a:solidFill>
                  <a:schemeClr val="tx1"/>
                </a:solidFill>
              </a:rPr>
              <a:t>.</a:t>
            </a:r>
          </a:p>
        </p:txBody>
      </p:sp>
      <p:pic>
        <p:nvPicPr>
          <p:cNvPr id="9220" name="Picture 3" descr="C:\Users\yakobu\Desktop\images_v.jpg"/>
          <p:cNvPicPr>
            <a:picLocks noChangeAspect="1" noChangeArrowheads="1"/>
          </p:cNvPicPr>
          <p:nvPr/>
        </p:nvPicPr>
        <p:blipFill>
          <a:blip r:embed="rId3"/>
          <a:srcRect/>
          <a:stretch>
            <a:fillRect/>
          </a:stretch>
        </p:blipFill>
        <p:spPr bwMode="auto">
          <a:xfrm>
            <a:off x="7835900" y="381000"/>
            <a:ext cx="1308100" cy="1512888"/>
          </a:xfrm>
          <a:prstGeom prst="rect">
            <a:avLst/>
          </a:prstGeom>
          <a:noFill/>
          <a:ln w="9525">
            <a:noFill/>
            <a:miter lim="800000"/>
            <a:headEnd/>
            <a:tailEnd/>
          </a:ln>
        </p:spPr>
      </p:pic>
      <p:sp>
        <p:nvSpPr>
          <p:cNvPr id="7" name="Slide Number Placeholder 6"/>
          <p:cNvSpPr>
            <a:spLocks noGrp="1"/>
          </p:cNvSpPr>
          <p:nvPr>
            <p:ph type="sldNum" sz="quarter" idx="4294967295"/>
          </p:nvPr>
        </p:nvSpPr>
        <p:spPr>
          <a:xfrm>
            <a:off x="8129016" y="5734050"/>
            <a:ext cx="609600" cy="521208"/>
          </a:xfrm>
          <a:prstGeom prst="rect">
            <a:avLst/>
          </a:prstGeom>
        </p:spPr>
        <p:txBody>
          <a:bodyPr/>
          <a:lstStyle/>
          <a:p>
            <a:pPr algn="ctr" eaLnBrk="1" latinLnBrk="0" hangingPunct="1"/>
            <a:fld id="{2BBB5E19-F10A-4C2F-BF6F-11C513378A2E}" type="slidenum">
              <a:rPr kumimoji="0" lang="en-US" smtClean="0"/>
              <a:pPr algn="ctr" eaLnBrk="1" latinLnBrk="0" hangingPunct="1"/>
              <a:t>13</a:t>
            </a:fld>
            <a:endParaRPr kumimoji="0" lang="en-US"/>
          </a:p>
        </p:txBody>
      </p:sp>
      <p:sp>
        <p:nvSpPr>
          <p:cNvPr id="3" name="Rectangle 2"/>
          <p:cNvSpPr/>
          <p:nvPr/>
        </p:nvSpPr>
        <p:spPr>
          <a:xfrm>
            <a:off x="762000" y="2439412"/>
            <a:ext cx="7727950" cy="3046988"/>
          </a:xfrm>
          <a:prstGeom prst="rect">
            <a:avLst/>
          </a:prstGeom>
        </p:spPr>
        <p:txBody>
          <a:bodyPr wrap="square">
            <a:spAutoFit/>
          </a:bodyPr>
          <a:lstStyle/>
          <a:p>
            <a:r>
              <a:rPr lang="en-US" sz="2400" dirty="0">
                <a:solidFill>
                  <a:srgbClr val="000000"/>
                </a:solidFill>
                <a:cs typeface="Courier New" pitchFamily="49" charset="0"/>
              </a:rPr>
              <a:t>do { </a:t>
            </a:r>
          </a:p>
          <a:p>
            <a:r>
              <a:rPr lang="en-US" sz="2400" dirty="0">
                <a:solidFill>
                  <a:srgbClr val="000000"/>
                </a:solidFill>
                <a:cs typeface="Courier New" pitchFamily="49" charset="0"/>
              </a:rPr>
              <a:t>		flag[i] = true; </a:t>
            </a:r>
          </a:p>
          <a:p>
            <a:r>
              <a:rPr lang="en-US" sz="2400" dirty="0">
                <a:solidFill>
                  <a:srgbClr val="000000"/>
                </a:solidFill>
                <a:cs typeface="Courier New" pitchFamily="49" charset="0"/>
              </a:rPr>
              <a:t>		turn = j; </a:t>
            </a:r>
          </a:p>
          <a:p>
            <a:r>
              <a:rPr lang="en-US" sz="2400" dirty="0">
                <a:solidFill>
                  <a:srgbClr val="000000"/>
                </a:solidFill>
                <a:cs typeface="Courier New" pitchFamily="49" charset="0"/>
              </a:rPr>
              <a:t>		while (flag[j] &amp;&amp; turn = = j); </a:t>
            </a:r>
          </a:p>
          <a:p>
            <a:r>
              <a:rPr lang="en-US" sz="2400" dirty="0">
                <a:solidFill>
                  <a:srgbClr val="000000"/>
                </a:solidFill>
                <a:cs typeface="Courier New" pitchFamily="49" charset="0"/>
              </a:rPr>
              <a:t>			critical section </a:t>
            </a:r>
          </a:p>
          <a:p>
            <a:r>
              <a:rPr lang="en-US" sz="2400" dirty="0">
                <a:solidFill>
                  <a:srgbClr val="000000"/>
                </a:solidFill>
                <a:cs typeface="Courier New" pitchFamily="49" charset="0"/>
              </a:rPr>
              <a:t>		flag[i] = false; </a:t>
            </a:r>
          </a:p>
          <a:p>
            <a:r>
              <a:rPr lang="en-US" sz="2400" dirty="0">
                <a:solidFill>
                  <a:srgbClr val="000000"/>
                </a:solidFill>
                <a:cs typeface="Courier New" pitchFamily="49" charset="0"/>
              </a:rPr>
              <a:t>			remainder section </a:t>
            </a:r>
          </a:p>
          <a:p>
            <a:r>
              <a:rPr lang="en-US" sz="2400" dirty="0">
                <a:solidFill>
                  <a:srgbClr val="000000"/>
                </a:solidFill>
                <a:cs typeface="Courier New" pitchFamily="49" charset="0"/>
              </a:rPr>
              <a:t>	 } while (true); </a:t>
            </a:r>
          </a:p>
        </p:txBody>
      </p:sp>
      <p:sp>
        <p:nvSpPr>
          <p:cNvPr id="2" name="Rectangle 1"/>
          <p:cNvSpPr/>
          <p:nvPr/>
        </p:nvSpPr>
        <p:spPr>
          <a:xfrm>
            <a:off x="842133" y="1923967"/>
            <a:ext cx="3252814" cy="461665"/>
          </a:xfrm>
          <a:prstGeom prst="rect">
            <a:avLst/>
          </a:prstGeom>
        </p:spPr>
        <p:txBody>
          <a:bodyPr wrap="none">
            <a:spAutoFit/>
          </a:bodyPr>
          <a:lstStyle/>
          <a:p>
            <a:r>
              <a:rPr lang="en-US" sz="2400" dirty="0"/>
              <a:t>Algorithm for Process Pi</a:t>
            </a:r>
          </a:p>
        </p:txBody>
      </p:sp>
    </p:spTree>
    <p:extLst>
      <p:ext uri="{BB962C8B-B14F-4D97-AF65-F5344CB8AC3E}">
        <p14:creationId xmlns:p14="http://schemas.microsoft.com/office/powerpoint/2010/main" val="19712448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a:xfrm>
            <a:off x="762001" y="533400"/>
            <a:ext cx="7543800" cy="838200"/>
          </a:xfrm>
        </p:spPr>
        <p:txBody>
          <a:bodyPr>
            <a:noAutofit/>
          </a:bodyPr>
          <a:lstStyle/>
          <a:p>
            <a:pPr algn="ctr"/>
            <a:r>
              <a:rPr lang="en-US" sz="4800" dirty="0">
                <a:solidFill>
                  <a:schemeClr val="tx1"/>
                </a:solidFill>
              </a:rPr>
              <a:t>Peterson’s </a:t>
            </a:r>
            <a:r>
              <a:rPr lang="en-US" sz="4800" dirty="0" smtClean="0">
                <a:solidFill>
                  <a:schemeClr val="tx1"/>
                </a:solidFill>
              </a:rPr>
              <a:t>Solution </a:t>
            </a:r>
            <a:r>
              <a:rPr lang="en-US" sz="3600" dirty="0" smtClean="0">
                <a:solidFill>
                  <a:schemeClr val="tx1"/>
                </a:solidFill>
              </a:rPr>
              <a:t>Contd</a:t>
            </a:r>
            <a:r>
              <a:rPr lang="en-US" sz="4800" dirty="0" smtClean="0">
                <a:solidFill>
                  <a:schemeClr val="tx1"/>
                </a:solidFill>
              </a:rPr>
              <a:t>.</a:t>
            </a:r>
          </a:p>
        </p:txBody>
      </p:sp>
      <p:pic>
        <p:nvPicPr>
          <p:cNvPr id="9220" name="Picture 3" descr="C:\Users\yakobu\Desktop\images_v.jpg"/>
          <p:cNvPicPr>
            <a:picLocks noChangeAspect="1" noChangeArrowheads="1"/>
          </p:cNvPicPr>
          <p:nvPr/>
        </p:nvPicPr>
        <p:blipFill>
          <a:blip r:embed="rId3"/>
          <a:srcRect/>
          <a:stretch>
            <a:fillRect/>
          </a:stretch>
        </p:blipFill>
        <p:spPr bwMode="auto">
          <a:xfrm>
            <a:off x="7835900" y="381000"/>
            <a:ext cx="1308100" cy="1512888"/>
          </a:xfrm>
          <a:prstGeom prst="rect">
            <a:avLst/>
          </a:prstGeom>
          <a:noFill/>
          <a:ln w="9525">
            <a:noFill/>
            <a:miter lim="800000"/>
            <a:headEnd/>
            <a:tailEnd/>
          </a:ln>
        </p:spPr>
      </p:pic>
      <p:sp>
        <p:nvSpPr>
          <p:cNvPr id="7" name="Slide Number Placeholder 6"/>
          <p:cNvSpPr>
            <a:spLocks noGrp="1"/>
          </p:cNvSpPr>
          <p:nvPr>
            <p:ph type="sldNum" sz="quarter" idx="4294967295"/>
          </p:nvPr>
        </p:nvSpPr>
        <p:spPr>
          <a:xfrm>
            <a:off x="8129016" y="5734050"/>
            <a:ext cx="609600" cy="521208"/>
          </a:xfrm>
          <a:prstGeom prst="rect">
            <a:avLst/>
          </a:prstGeom>
        </p:spPr>
        <p:txBody>
          <a:bodyPr/>
          <a:lstStyle/>
          <a:p>
            <a:pPr algn="ctr" eaLnBrk="1" latinLnBrk="0" hangingPunct="1"/>
            <a:fld id="{2BBB5E19-F10A-4C2F-BF6F-11C513378A2E}" type="slidenum">
              <a:rPr kumimoji="0" lang="en-US" smtClean="0"/>
              <a:pPr algn="ctr" eaLnBrk="1" latinLnBrk="0" hangingPunct="1"/>
              <a:t>14</a:t>
            </a:fld>
            <a:endParaRPr kumimoji="0" lang="en-US"/>
          </a:p>
        </p:txBody>
      </p:sp>
      <p:sp>
        <p:nvSpPr>
          <p:cNvPr id="4" name="Rectangle 3"/>
          <p:cNvSpPr/>
          <p:nvPr/>
        </p:nvSpPr>
        <p:spPr>
          <a:xfrm>
            <a:off x="838200" y="2274838"/>
            <a:ext cx="7772400" cy="3416320"/>
          </a:xfrm>
          <a:prstGeom prst="rect">
            <a:avLst/>
          </a:prstGeom>
        </p:spPr>
        <p:txBody>
          <a:bodyPr wrap="square">
            <a:spAutoFit/>
          </a:bodyPr>
          <a:lstStyle/>
          <a:p>
            <a:r>
              <a:rPr lang="en-US" sz="2400" dirty="0">
                <a:solidFill>
                  <a:srgbClr val="000000"/>
                </a:solidFill>
              </a:rPr>
              <a:t>Provable that the three  CS requirement are met</a:t>
            </a:r>
            <a:r>
              <a:rPr lang="en-US" sz="2400" dirty="0" smtClean="0">
                <a:solidFill>
                  <a:srgbClr val="000000"/>
                </a:solidFill>
              </a:rPr>
              <a:t>:</a:t>
            </a:r>
          </a:p>
          <a:p>
            <a:endParaRPr lang="en-US" sz="2400" dirty="0">
              <a:solidFill>
                <a:srgbClr val="000000"/>
              </a:solidFill>
            </a:endParaRPr>
          </a:p>
          <a:p>
            <a:r>
              <a:rPr lang="en-US" sz="2400" dirty="0">
                <a:solidFill>
                  <a:srgbClr val="000000"/>
                </a:solidFill>
              </a:rPr>
              <a:t>        1.   Mutual exclusion is preserved</a:t>
            </a:r>
          </a:p>
          <a:p>
            <a:r>
              <a:rPr lang="en-US" sz="2400" dirty="0">
                <a:solidFill>
                  <a:srgbClr val="000000"/>
                </a:solidFill>
              </a:rPr>
              <a:t>                </a:t>
            </a:r>
            <a:r>
              <a:rPr lang="en-US" sz="2400" b="1" dirty="0">
                <a:solidFill>
                  <a:srgbClr val="000000"/>
                </a:solidFill>
                <a:cs typeface="Courier New" pitchFamily="49" charset="0"/>
              </a:rPr>
              <a:t>P</a:t>
            </a:r>
            <a:r>
              <a:rPr lang="en-US" sz="2400" b="1" baseline="-25000" dirty="0">
                <a:solidFill>
                  <a:srgbClr val="000000"/>
                </a:solidFill>
                <a:cs typeface="Courier New" pitchFamily="49" charset="0"/>
              </a:rPr>
              <a:t>i</a:t>
            </a:r>
            <a:r>
              <a:rPr lang="en-US" sz="2400" b="1" dirty="0">
                <a:solidFill>
                  <a:srgbClr val="000000"/>
                </a:solidFill>
                <a:cs typeface="Courier New" pitchFamily="49" charset="0"/>
              </a:rPr>
              <a:t> </a:t>
            </a:r>
            <a:r>
              <a:rPr lang="en-US" sz="2400" dirty="0">
                <a:solidFill>
                  <a:srgbClr val="000000"/>
                </a:solidFill>
              </a:rPr>
              <a:t>enters CS only if:</a:t>
            </a:r>
          </a:p>
          <a:p>
            <a:r>
              <a:rPr lang="en-US" sz="2400" dirty="0">
                <a:solidFill>
                  <a:srgbClr val="000000"/>
                </a:solidFill>
              </a:rPr>
              <a:t>                 either </a:t>
            </a:r>
            <a:r>
              <a:rPr lang="en-US" sz="2400" b="1" dirty="0">
                <a:solidFill>
                  <a:srgbClr val="000000"/>
                </a:solidFill>
                <a:cs typeface="Courier New" pitchFamily="49" charset="0"/>
              </a:rPr>
              <a:t>flag[j] = false </a:t>
            </a:r>
            <a:r>
              <a:rPr lang="en-US" sz="2400" dirty="0">
                <a:solidFill>
                  <a:srgbClr val="000000"/>
                </a:solidFill>
              </a:rPr>
              <a:t>or</a:t>
            </a:r>
            <a:r>
              <a:rPr lang="en-US" sz="2400" b="1" dirty="0">
                <a:solidFill>
                  <a:srgbClr val="000000"/>
                </a:solidFill>
                <a:cs typeface="Courier New" pitchFamily="49" charset="0"/>
              </a:rPr>
              <a:t> turn = </a:t>
            </a:r>
            <a:r>
              <a:rPr lang="en-US" sz="2400" b="1" dirty="0" smtClean="0">
                <a:solidFill>
                  <a:srgbClr val="000000"/>
                </a:solidFill>
                <a:cs typeface="Courier New" pitchFamily="49" charset="0"/>
              </a:rPr>
              <a:t>I</a:t>
            </a:r>
          </a:p>
          <a:p>
            <a:endParaRPr lang="en-US" sz="2400" dirty="0">
              <a:solidFill>
                <a:srgbClr val="000000"/>
              </a:solidFill>
            </a:endParaRPr>
          </a:p>
          <a:p>
            <a:r>
              <a:rPr lang="en-US" sz="2400" dirty="0">
                <a:solidFill>
                  <a:srgbClr val="000000"/>
                </a:solidFill>
              </a:rPr>
              <a:t>        2.   Progress requirement is </a:t>
            </a:r>
            <a:r>
              <a:rPr lang="en-US" sz="2400" dirty="0" smtClean="0">
                <a:solidFill>
                  <a:srgbClr val="000000"/>
                </a:solidFill>
              </a:rPr>
              <a:t>satisfied</a:t>
            </a:r>
          </a:p>
          <a:p>
            <a:endParaRPr lang="en-US" sz="2400" dirty="0">
              <a:solidFill>
                <a:srgbClr val="000000"/>
              </a:solidFill>
            </a:endParaRPr>
          </a:p>
          <a:p>
            <a:r>
              <a:rPr lang="en-US" sz="2400" dirty="0">
                <a:solidFill>
                  <a:srgbClr val="000000"/>
                </a:solidFill>
              </a:rPr>
              <a:t>        3.   Bounded-waiting requirement is met</a:t>
            </a:r>
          </a:p>
        </p:txBody>
      </p:sp>
    </p:spTree>
    <p:extLst>
      <p:ext uri="{BB962C8B-B14F-4D97-AF65-F5344CB8AC3E}">
        <p14:creationId xmlns:p14="http://schemas.microsoft.com/office/powerpoint/2010/main" val="36490125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a:xfrm>
            <a:off x="762001" y="533400"/>
            <a:ext cx="7543800" cy="838200"/>
          </a:xfrm>
        </p:spPr>
        <p:txBody>
          <a:bodyPr>
            <a:noAutofit/>
          </a:bodyPr>
          <a:lstStyle/>
          <a:p>
            <a:pPr algn="ctr"/>
            <a:r>
              <a:rPr lang="en-US" sz="4800" dirty="0">
                <a:solidFill>
                  <a:schemeClr val="tx1"/>
                </a:solidFill>
              </a:rPr>
              <a:t>Synchronization Hardware</a:t>
            </a:r>
            <a:endParaRPr lang="en-US" sz="4800" dirty="0" smtClean="0">
              <a:solidFill>
                <a:schemeClr val="tx1"/>
              </a:solidFill>
            </a:endParaRPr>
          </a:p>
        </p:txBody>
      </p:sp>
      <p:pic>
        <p:nvPicPr>
          <p:cNvPr id="9220" name="Picture 3" descr="C:\Users\yakobu\Desktop\images_v.jpg"/>
          <p:cNvPicPr>
            <a:picLocks noChangeAspect="1" noChangeArrowheads="1"/>
          </p:cNvPicPr>
          <p:nvPr/>
        </p:nvPicPr>
        <p:blipFill>
          <a:blip r:embed="rId3"/>
          <a:srcRect/>
          <a:stretch>
            <a:fillRect/>
          </a:stretch>
        </p:blipFill>
        <p:spPr bwMode="auto">
          <a:xfrm>
            <a:off x="7835900" y="381000"/>
            <a:ext cx="1308100" cy="1512888"/>
          </a:xfrm>
          <a:prstGeom prst="rect">
            <a:avLst/>
          </a:prstGeom>
          <a:noFill/>
          <a:ln w="9525">
            <a:noFill/>
            <a:miter lim="800000"/>
            <a:headEnd/>
            <a:tailEnd/>
          </a:ln>
        </p:spPr>
      </p:pic>
      <p:sp>
        <p:nvSpPr>
          <p:cNvPr id="7" name="Slide Number Placeholder 6"/>
          <p:cNvSpPr>
            <a:spLocks noGrp="1"/>
          </p:cNvSpPr>
          <p:nvPr>
            <p:ph type="sldNum" sz="quarter" idx="4294967295"/>
          </p:nvPr>
        </p:nvSpPr>
        <p:spPr>
          <a:xfrm>
            <a:off x="8129016" y="5734050"/>
            <a:ext cx="609600" cy="521208"/>
          </a:xfrm>
          <a:prstGeom prst="rect">
            <a:avLst/>
          </a:prstGeom>
        </p:spPr>
        <p:txBody>
          <a:bodyPr/>
          <a:lstStyle/>
          <a:p>
            <a:pPr algn="ctr" eaLnBrk="1" latinLnBrk="0" hangingPunct="1"/>
            <a:fld id="{2BBB5E19-F10A-4C2F-BF6F-11C513378A2E}" type="slidenum">
              <a:rPr kumimoji="0" lang="en-US" smtClean="0"/>
              <a:pPr algn="ctr" eaLnBrk="1" latinLnBrk="0" hangingPunct="1"/>
              <a:t>15</a:t>
            </a:fld>
            <a:endParaRPr kumimoji="0" lang="en-US"/>
          </a:p>
        </p:txBody>
      </p:sp>
      <p:sp>
        <p:nvSpPr>
          <p:cNvPr id="4" name="Rectangle 3"/>
          <p:cNvSpPr/>
          <p:nvPr/>
        </p:nvSpPr>
        <p:spPr>
          <a:xfrm>
            <a:off x="685800" y="1752600"/>
            <a:ext cx="8153400" cy="4413516"/>
          </a:xfrm>
          <a:prstGeom prst="rect">
            <a:avLst/>
          </a:prstGeom>
        </p:spPr>
        <p:txBody>
          <a:bodyPr wrap="square">
            <a:spAutoFit/>
          </a:bodyPr>
          <a:lstStyle/>
          <a:p>
            <a:pPr marL="342900" indent="-342900">
              <a:lnSpc>
                <a:spcPct val="90000"/>
              </a:lnSpc>
              <a:buFont typeface="Wingdings" pitchFamily="2" charset="2"/>
              <a:buChar char="§"/>
              <a:tabLst>
                <a:tab pos="739775" algn="l"/>
                <a:tab pos="1020763" algn="l"/>
                <a:tab pos="1257300" algn="l"/>
              </a:tabLst>
            </a:pPr>
            <a:r>
              <a:rPr lang="en-US" sz="2400" dirty="0"/>
              <a:t>Many systems provide hardware support for implementing the critical section code</a:t>
            </a:r>
            <a:r>
              <a:rPr lang="en-US" sz="2400" dirty="0" smtClean="0"/>
              <a:t>.</a:t>
            </a:r>
          </a:p>
          <a:p>
            <a:pPr marL="342900" indent="-342900">
              <a:lnSpc>
                <a:spcPct val="90000"/>
              </a:lnSpc>
              <a:buFont typeface="Wingdings" pitchFamily="2" charset="2"/>
              <a:buChar char="§"/>
              <a:tabLst>
                <a:tab pos="739775" algn="l"/>
                <a:tab pos="1020763" algn="l"/>
                <a:tab pos="1257300" algn="l"/>
              </a:tabLst>
            </a:pPr>
            <a:endParaRPr lang="en-US" sz="2400" dirty="0"/>
          </a:p>
          <a:p>
            <a:pPr marL="342900" indent="-342900">
              <a:lnSpc>
                <a:spcPct val="90000"/>
              </a:lnSpc>
              <a:buFont typeface="Wingdings" pitchFamily="2" charset="2"/>
              <a:buChar char="§"/>
              <a:tabLst>
                <a:tab pos="739775" algn="l"/>
                <a:tab pos="1020763" algn="l"/>
                <a:tab pos="1257300" algn="l"/>
              </a:tabLst>
            </a:pPr>
            <a:r>
              <a:rPr lang="en-US" sz="2400" dirty="0"/>
              <a:t>All solutions below based on idea of </a:t>
            </a:r>
            <a:r>
              <a:rPr lang="en-US" sz="2400" b="1" dirty="0">
                <a:solidFill>
                  <a:srgbClr val="3366FF"/>
                </a:solidFill>
              </a:rPr>
              <a:t>locking</a:t>
            </a:r>
          </a:p>
          <a:p>
            <a:pPr marL="800100" lvl="1" indent="-342900">
              <a:lnSpc>
                <a:spcPct val="90000"/>
              </a:lnSpc>
              <a:buFont typeface="Wingdings" pitchFamily="2" charset="2"/>
              <a:buChar char="§"/>
              <a:tabLst>
                <a:tab pos="739775" algn="l"/>
                <a:tab pos="1020763" algn="l"/>
                <a:tab pos="1257300" algn="l"/>
              </a:tabLst>
            </a:pPr>
            <a:r>
              <a:rPr lang="en-US" sz="2400" dirty="0"/>
              <a:t>Protecting critical regions via </a:t>
            </a:r>
            <a:r>
              <a:rPr lang="en-US" sz="2400" dirty="0" smtClean="0"/>
              <a:t>locks</a:t>
            </a:r>
          </a:p>
          <a:p>
            <a:pPr lvl="1">
              <a:lnSpc>
                <a:spcPct val="90000"/>
              </a:lnSpc>
              <a:tabLst>
                <a:tab pos="739775" algn="l"/>
                <a:tab pos="1020763" algn="l"/>
                <a:tab pos="1257300" algn="l"/>
              </a:tabLst>
            </a:pPr>
            <a:endParaRPr lang="en-US" sz="2400" dirty="0"/>
          </a:p>
          <a:p>
            <a:pPr marL="342900" indent="-342900">
              <a:lnSpc>
                <a:spcPct val="90000"/>
              </a:lnSpc>
              <a:buFont typeface="Wingdings" pitchFamily="2" charset="2"/>
              <a:buChar char="§"/>
              <a:tabLst>
                <a:tab pos="739775" algn="l"/>
                <a:tab pos="1020763" algn="l"/>
                <a:tab pos="1257300" algn="l"/>
              </a:tabLst>
            </a:pPr>
            <a:r>
              <a:rPr lang="en-US" sz="2400" dirty="0"/>
              <a:t>Uniprocessors – could disable interrupts</a:t>
            </a:r>
          </a:p>
          <a:p>
            <a:pPr marL="800100" lvl="1" indent="-342900">
              <a:lnSpc>
                <a:spcPct val="90000"/>
              </a:lnSpc>
              <a:buFont typeface="Wingdings" pitchFamily="2" charset="2"/>
              <a:buChar char="§"/>
              <a:tabLst>
                <a:tab pos="739775" algn="l"/>
                <a:tab pos="1020763" algn="l"/>
                <a:tab pos="1257300" algn="l"/>
              </a:tabLst>
            </a:pPr>
            <a:r>
              <a:rPr lang="en-US" sz="2400" dirty="0"/>
              <a:t>Currently running code would execute without preemption</a:t>
            </a:r>
          </a:p>
          <a:p>
            <a:pPr marL="342900" indent="-342900">
              <a:lnSpc>
                <a:spcPct val="90000"/>
              </a:lnSpc>
              <a:buFont typeface="Wingdings" pitchFamily="2" charset="2"/>
              <a:buChar char="§"/>
              <a:tabLst>
                <a:tab pos="739775" algn="l"/>
                <a:tab pos="1020763" algn="l"/>
                <a:tab pos="1257300" algn="l"/>
              </a:tabLst>
            </a:pPr>
            <a:r>
              <a:rPr lang="en-US" sz="2400" dirty="0" smtClean="0"/>
              <a:t>Modern machines provide special atomic hardware instructions</a:t>
            </a:r>
          </a:p>
          <a:p>
            <a:pPr marL="1257300" lvl="2" indent="-342900">
              <a:lnSpc>
                <a:spcPct val="90000"/>
              </a:lnSpc>
              <a:buFont typeface="Wingdings" pitchFamily="2" charset="2"/>
              <a:buChar char="§"/>
              <a:tabLst>
                <a:tab pos="739775" algn="l"/>
                <a:tab pos="1020763" algn="l"/>
                <a:tab pos="1257300" algn="l"/>
              </a:tabLst>
            </a:pPr>
            <a:r>
              <a:rPr lang="en-US" sz="2400" b="1" dirty="0" smtClean="0">
                <a:solidFill>
                  <a:srgbClr val="3366FF"/>
                </a:solidFill>
              </a:rPr>
              <a:t>Atomic</a:t>
            </a:r>
            <a:r>
              <a:rPr lang="en-US" sz="2400" dirty="0" smtClean="0"/>
              <a:t> = non-interruptible</a:t>
            </a:r>
          </a:p>
          <a:p>
            <a:pPr marL="800100" lvl="1" indent="-342900">
              <a:lnSpc>
                <a:spcPct val="90000"/>
              </a:lnSpc>
              <a:buFont typeface="Wingdings" pitchFamily="2" charset="2"/>
              <a:buChar char="§"/>
              <a:tabLst>
                <a:tab pos="739775" algn="l"/>
                <a:tab pos="1020763" algn="l"/>
                <a:tab pos="1257300" algn="l"/>
              </a:tabLst>
            </a:pPr>
            <a:r>
              <a:rPr lang="en-US" sz="2400" dirty="0" smtClean="0"/>
              <a:t>Either test memory word and set value</a:t>
            </a:r>
          </a:p>
          <a:p>
            <a:pPr marL="800100" lvl="1" indent="-342900">
              <a:lnSpc>
                <a:spcPct val="90000"/>
              </a:lnSpc>
              <a:buFont typeface="Wingdings" pitchFamily="2" charset="2"/>
              <a:buChar char="§"/>
              <a:tabLst>
                <a:tab pos="739775" algn="l"/>
                <a:tab pos="1020763" algn="l"/>
                <a:tab pos="1257300" algn="l"/>
              </a:tabLst>
            </a:pPr>
            <a:r>
              <a:rPr lang="en-US" sz="2400" dirty="0" smtClean="0"/>
              <a:t>Or swap contents of two memory words</a:t>
            </a:r>
            <a:endParaRPr lang="en-US" sz="2400" dirty="0"/>
          </a:p>
        </p:txBody>
      </p:sp>
    </p:spTree>
    <p:extLst>
      <p:ext uri="{BB962C8B-B14F-4D97-AF65-F5344CB8AC3E}">
        <p14:creationId xmlns:p14="http://schemas.microsoft.com/office/powerpoint/2010/main" val="3113781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a:xfrm>
            <a:off x="762001" y="762000"/>
            <a:ext cx="7543800" cy="838200"/>
          </a:xfrm>
        </p:spPr>
        <p:txBody>
          <a:bodyPr>
            <a:noAutofit/>
          </a:bodyPr>
          <a:lstStyle/>
          <a:p>
            <a:pPr algn="ctr"/>
            <a:r>
              <a:rPr lang="en-US" sz="3600" dirty="0">
                <a:solidFill>
                  <a:schemeClr val="tx1"/>
                </a:solidFill>
              </a:rPr>
              <a:t>Solution to Critical-section Problem Using Locks</a:t>
            </a:r>
            <a:endParaRPr lang="en-US" sz="3600" dirty="0" smtClean="0">
              <a:solidFill>
                <a:schemeClr val="tx1"/>
              </a:solidFill>
            </a:endParaRPr>
          </a:p>
        </p:txBody>
      </p:sp>
      <p:pic>
        <p:nvPicPr>
          <p:cNvPr id="9220" name="Picture 3" descr="C:\Users\yakobu\Desktop\images_v.jpg"/>
          <p:cNvPicPr>
            <a:picLocks noChangeAspect="1" noChangeArrowheads="1"/>
          </p:cNvPicPr>
          <p:nvPr/>
        </p:nvPicPr>
        <p:blipFill>
          <a:blip r:embed="rId3"/>
          <a:srcRect/>
          <a:stretch>
            <a:fillRect/>
          </a:stretch>
        </p:blipFill>
        <p:spPr bwMode="auto">
          <a:xfrm>
            <a:off x="7835900" y="381000"/>
            <a:ext cx="1308100" cy="1512888"/>
          </a:xfrm>
          <a:prstGeom prst="rect">
            <a:avLst/>
          </a:prstGeom>
          <a:noFill/>
          <a:ln w="9525">
            <a:noFill/>
            <a:miter lim="800000"/>
            <a:headEnd/>
            <a:tailEnd/>
          </a:ln>
        </p:spPr>
      </p:pic>
      <p:sp>
        <p:nvSpPr>
          <p:cNvPr id="7" name="Slide Number Placeholder 6"/>
          <p:cNvSpPr>
            <a:spLocks noGrp="1"/>
          </p:cNvSpPr>
          <p:nvPr>
            <p:ph type="sldNum" sz="quarter" idx="4294967295"/>
          </p:nvPr>
        </p:nvSpPr>
        <p:spPr>
          <a:xfrm>
            <a:off x="8129016" y="5734050"/>
            <a:ext cx="609600" cy="521208"/>
          </a:xfrm>
          <a:prstGeom prst="rect">
            <a:avLst/>
          </a:prstGeom>
        </p:spPr>
        <p:txBody>
          <a:bodyPr/>
          <a:lstStyle/>
          <a:p>
            <a:pPr algn="ctr" eaLnBrk="1" latinLnBrk="0" hangingPunct="1"/>
            <a:fld id="{2BBB5E19-F10A-4C2F-BF6F-11C513378A2E}" type="slidenum">
              <a:rPr kumimoji="0" lang="en-US" smtClean="0"/>
              <a:pPr algn="ctr" eaLnBrk="1" latinLnBrk="0" hangingPunct="1"/>
              <a:t>16</a:t>
            </a:fld>
            <a:endParaRPr kumimoji="0" lang="en-US"/>
          </a:p>
        </p:txBody>
      </p:sp>
      <p:sp>
        <p:nvSpPr>
          <p:cNvPr id="4" name="Rectangle 3"/>
          <p:cNvSpPr/>
          <p:nvPr/>
        </p:nvSpPr>
        <p:spPr>
          <a:xfrm>
            <a:off x="990600" y="2111276"/>
            <a:ext cx="7848600" cy="2308324"/>
          </a:xfrm>
          <a:prstGeom prst="rect">
            <a:avLst/>
          </a:prstGeom>
        </p:spPr>
        <p:txBody>
          <a:bodyPr wrap="square">
            <a:spAutoFit/>
          </a:bodyPr>
          <a:lstStyle/>
          <a:p>
            <a:r>
              <a:rPr lang="en-US" sz="2400" dirty="0">
                <a:solidFill>
                  <a:srgbClr val="000000"/>
                </a:solidFill>
                <a:cs typeface="Courier New" pitchFamily="49" charset="0"/>
              </a:rPr>
              <a:t>do { </a:t>
            </a:r>
          </a:p>
          <a:p>
            <a:r>
              <a:rPr lang="en-US" sz="2400" dirty="0">
                <a:solidFill>
                  <a:srgbClr val="000000"/>
                </a:solidFill>
                <a:cs typeface="Courier New" pitchFamily="49" charset="0"/>
              </a:rPr>
              <a:t>	acquire lock </a:t>
            </a:r>
          </a:p>
          <a:p>
            <a:r>
              <a:rPr lang="en-US" sz="2400" dirty="0">
                <a:solidFill>
                  <a:srgbClr val="000000"/>
                </a:solidFill>
                <a:cs typeface="Courier New" pitchFamily="49" charset="0"/>
              </a:rPr>
              <a:t>	critical section </a:t>
            </a:r>
          </a:p>
          <a:p>
            <a:r>
              <a:rPr lang="en-US" sz="2400" dirty="0">
                <a:solidFill>
                  <a:srgbClr val="000000"/>
                </a:solidFill>
                <a:cs typeface="Courier New" pitchFamily="49" charset="0"/>
              </a:rPr>
              <a:t>	release lock </a:t>
            </a:r>
          </a:p>
          <a:p>
            <a:r>
              <a:rPr lang="en-US" sz="2400" dirty="0">
                <a:solidFill>
                  <a:srgbClr val="000000"/>
                </a:solidFill>
                <a:cs typeface="Courier New" pitchFamily="49" charset="0"/>
              </a:rPr>
              <a:t>	remainder section </a:t>
            </a:r>
          </a:p>
          <a:p>
            <a:r>
              <a:rPr lang="en-US" sz="2400" dirty="0">
                <a:solidFill>
                  <a:srgbClr val="000000"/>
                </a:solidFill>
                <a:cs typeface="Courier New" pitchFamily="49" charset="0"/>
              </a:rPr>
              <a:t>	} while (TRUE); </a:t>
            </a:r>
          </a:p>
        </p:txBody>
      </p:sp>
    </p:spTree>
    <p:extLst>
      <p:ext uri="{BB962C8B-B14F-4D97-AF65-F5344CB8AC3E}">
        <p14:creationId xmlns:p14="http://schemas.microsoft.com/office/powerpoint/2010/main" val="4439467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a:xfrm>
            <a:off x="762001" y="609600"/>
            <a:ext cx="7543800" cy="838200"/>
          </a:xfrm>
        </p:spPr>
        <p:txBody>
          <a:bodyPr>
            <a:noAutofit/>
          </a:bodyPr>
          <a:lstStyle/>
          <a:p>
            <a:pPr algn="ctr"/>
            <a:r>
              <a:rPr lang="en-US" sz="4800" dirty="0" smtClean="0">
                <a:solidFill>
                  <a:schemeClr val="tx1"/>
                </a:solidFill>
              </a:rPr>
              <a:t>Test_and_Set  </a:t>
            </a:r>
            <a:r>
              <a:rPr lang="en-US" sz="4800" dirty="0">
                <a:solidFill>
                  <a:schemeClr val="tx1"/>
                </a:solidFill>
              </a:rPr>
              <a:t>Instruction </a:t>
            </a:r>
            <a:endParaRPr lang="en-US" sz="4800" dirty="0" smtClean="0">
              <a:solidFill>
                <a:schemeClr val="tx1"/>
              </a:solidFill>
            </a:endParaRPr>
          </a:p>
        </p:txBody>
      </p:sp>
      <p:pic>
        <p:nvPicPr>
          <p:cNvPr id="9220" name="Picture 3" descr="C:\Users\yakobu\Desktop\images_v.jpg"/>
          <p:cNvPicPr>
            <a:picLocks noChangeAspect="1" noChangeArrowheads="1"/>
          </p:cNvPicPr>
          <p:nvPr/>
        </p:nvPicPr>
        <p:blipFill>
          <a:blip r:embed="rId3"/>
          <a:srcRect/>
          <a:stretch>
            <a:fillRect/>
          </a:stretch>
        </p:blipFill>
        <p:spPr bwMode="auto">
          <a:xfrm>
            <a:off x="7835900" y="381000"/>
            <a:ext cx="1308100" cy="1512888"/>
          </a:xfrm>
          <a:prstGeom prst="rect">
            <a:avLst/>
          </a:prstGeom>
          <a:noFill/>
          <a:ln w="9525">
            <a:noFill/>
            <a:miter lim="800000"/>
            <a:headEnd/>
            <a:tailEnd/>
          </a:ln>
        </p:spPr>
      </p:pic>
      <p:sp>
        <p:nvSpPr>
          <p:cNvPr id="7" name="Slide Number Placeholder 6"/>
          <p:cNvSpPr>
            <a:spLocks noGrp="1"/>
          </p:cNvSpPr>
          <p:nvPr>
            <p:ph type="sldNum" sz="quarter" idx="4294967295"/>
          </p:nvPr>
        </p:nvSpPr>
        <p:spPr>
          <a:xfrm>
            <a:off x="8129016" y="5734050"/>
            <a:ext cx="609600" cy="521208"/>
          </a:xfrm>
          <a:prstGeom prst="rect">
            <a:avLst/>
          </a:prstGeom>
        </p:spPr>
        <p:txBody>
          <a:bodyPr/>
          <a:lstStyle/>
          <a:p>
            <a:pPr algn="ctr" eaLnBrk="1" latinLnBrk="0" hangingPunct="1"/>
            <a:fld id="{2BBB5E19-F10A-4C2F-BF6F-11C513378A2E}" type="slidenum">
              <a:rPr kumimoji="0" lang="en-US" smtClean="0"/>
              <a:pPr algn="ctr" eaLnBrk="1" latinLnBrk="0" hangingPunct="1"/>
              <a:t>17</a:t>
            </a:fld>
            <a:endParaRPr kumimoji="0" lang="en-US"/>
          </a:p>
        </p:txBody>
      </p:sp>
      <p:sp>
        <p:nvSpPr>
          <p:cNvPr id="4" name="Rectangle 3"/>
          <p:cNvSpPr/>
          <p:nvPr/>
        </p:nvSpPr>
        <p:spPr>
          <a:xfrm>
            <a:off x="990600" y="2111276"/>
            <a:ext cx="7848600" cy="3748719"/>
          </a:xfrm>
          <a:prstGeom prst="rect">
            <a:avLst/>
          </a:prstGeom>
        </p:spPr>
        <p:txBody>
          <a:bodyPr wrap="square">
            <a:spAutoFit/>
          </a:bodyPr>
          <a:lstStyle/>
          <a:p>
            <a:pPr>
              <a:lnSpc>
                <a:spcPct val="90000"/>
              </a:lnSpc>
              <a:tabLst>
                <a:tab pos="739775" algn="l"/>
                <a:tab pos="1020763" algn="l"/>
                <a:tab pos="1257300" algn="l"/>
              </a:tabLst>
            </a:pPr>
            <a:r>
              <a:rPr lang="en-US" sz="2400" dirty="0">
                <a:latin typeface="Book Antiqua" pitchFamily="18" charset="0"/>
              </a:rPr>
              <a:t> </a:t>
            </a:r>
            <a:r>
              <a:rPr lang="en-US" sz="2400" dirty="0"/>
              <a:t>Definition:</a:t>
            </a:r>
            <a:endParaRPr lang="en-US" sz="2400" b="1" dirty="0">
              <a:solidFill>
                <a:srgbClr val="000000"/>
              </a:solidFill>
              <a:cs typeface="Courier New" pitchFamily="49" charset="0"/>
            </a:endParaRPr>
          </a:p>
          <a:p>
            <a:pPr>
              <a:lnSpc>
                <a:spcPct val="90000"/>
              </a:lnSpc>
              <a:tabLst>
                <a:tab pos="739775" algn="l"/>
                <a:tab pos="1020763" algn="l"/>
                <a:tab pos="1257300" algn="l"/>
              </a:tabLst>
            </a:pPr>
            <a:r>
              <a:rPr lang="en-US" sz="2400" b="1" dirty="0">
                <a:solidFill>
                  <a:srgbClr val="000000"/>
                </a:solidFill>
                <a:cs typeface="Courier New" pitchFamily="49" charset="0"/>
              </a:rPr>
              <a:t>       </a:t>
            </a:r>
            <a:r>
              <a:rPr lang="en-US" sz="2400" dirty="0" err="1">
                <a:solidFill>
                  <a:srgbClr val="000000"/>
                </a:solidFill>
                <a:cs typeface="Courier New" pitchFamily="49" charset="0"/>
              </a:rPr>
              <a:t>boolean</a:t>
            </a:r>
            <a:r>
              <a:rPr lang="en-US" sz="2400" dirty="0">
                <a:solidFill>
                  <a:srgbClr val="000000"/>
                </a:solidFill>
                <a:cs typeface="Courier New" pitchFamily="49" charset="0"/>
              </a:rPr>
              <a:t> </a:t>
            </a:r>
            <a:r>
              <a:rPr lang="en-US" sz="2400" dirty="0" err="1">
                <a:solidFill>
                  <a:srgbClr val="000000"/>
                </a:solidFill>
                <a:cs typeface="Courier New" pitchFamily="49" charset="0"/>
              </a:rPr>
              <a:t>test_and_set</a:t>
            </a:r>
            <a:r>
              <a:rPr lang="en-US" sz="2400" dirty="0">
                <a:solidFill>
                  <a:srgbClr val="000000"/>
                </a:solidFill>
                <a:cs typeface="Courier New" pitchFamily="49" charset="0"/>
              </a:rPr>
              <a:t> (</a:t>
            </a:r>
            <a:r>
              <a:rPr lang="en-US" sz="2400" dirty="0" err="1">
                <a:solidFill>
                  <a:srgbClr val="000000"/>
                </a:solidFill>
                <a:cs typeface="Courier New" pitchFamily="49" charset="0"/>
              </a:rPr>
              <a:t>boolean</a:t>
            </a:r>
            <a:r>
              <a:rPr lang="en-US" sz="2400" dirty="0">
                <a:solidFill>
                  <a:srgbClr val="000000"/>
                </a:solidFill>
                <a:cs typeface="Courier New" pitchFamily="49" charset="0"/>
              </a:rPr>
              <a:t> *target)</a:t>
            </a:r>
          </a:p>
          <a:p>
            <a:pPr>
              <a:lnSpc>
                <a:spcPct val="90000"/>
              </a:lnSpc>
              <a:tabLst>
                <a:tab pos="739775" algn="l"/>
                <a:tab pos="1020763" algn="l"/>
                <a:tab pos="1257300" algn="l"/>
              </a:tabLst>
            </a:pPr>
            <a:r>
              <a:rPr lang="en-US" sz="2400" dirty="0">
                <a:solidFill>
                  <a:srgbClr val="000000"/>
                </a:solidFill>
                <a:cs typeface="Courier New" pitchFamily="49" charset="0"/>
              </a:rPr>
              <a:t>          {</a:t>
            </a:r>
          </a:p>
          <a:p>
            <a:pPr>
              <a:lnSpc>
                <a:spcPct val="90000"/>
              </a:lnSpc>
              <a:tabLst>
                <a:tab pos="739775" algn="l"/>
                <a:tab pos="1020763" algn="l"/>
                <a:tab pos="1257300" algn="l"/>
              </a:tabLst>
            </a:pPr>
            <a:r>
              <a:rPr lang="en-US" sz="2400" dirty="0">
                <a:solidFill>
                  <a:srgbClr val="000000"/>
                </a:solidFill>
                <a:cs typeface="Courier New" pitchFamily="49" charset="0"/>
              </a:rPr>
              <a:t>               </a:t>
            </a:r>
            <a:r>
              <a:rPr lang="en-US" sz="2400" dirty="0" err="1">
                <a:solidFill>
                  <a:srgbClr val="000000"/>
                </a:solidFill>
                <a:cs typeface="Courier New" pitchFamily="49" charset="0"/>
              </a:rPr>
              <a:t>boolean</a:t>
            </a:r>
            <a:r>
              <a:rPr lang="en-US" sz="2400" dirty="0">
                <a:solidFill>
                  <a:srgbClr val="000000"/>
                </a:solidFill>
                <a:cs typeface="Courier New" pitchFamily="49" charset="0"/>
              </a:rPr>
              <a:t> </a:t>
            </a:r>
            <a:r>
              <a:rPr lang="en-US" sz="2400" dirty="0" err="1">
                <a:solidFill>
                  <a:srgbClr val="000000"/>
                </a:solidFill>
                <a:cs typeface="Courier New" pitchFamily="49" charset="0"/>
              </a:rPr>
              <a:t>rv</a:t>
            </a:r>
            <a:r>
              <a:rPr lang="en-US" sz="2400" dirty="0">
                <a:solidFill>
                  <a:srgbClr val="000000"/>
                </a:solidFill>
                <a:cs typeface="Courier New" pitchFamily="49" charset="0"/>
              </a:rPr>
              <a:t> = *target;</a:t>
            </a:r>
          </a:p>
          <a:p>
            <a:pPr>
              <a:lnSpc>
                <a:spcPct val="90000"/>
              </a:lnSpc>
              <a:tabLst>
                <a:tab pos="739775" algn="l"/>
                <a:tab pos="1020763" algn="l"/>
                <a:tab pos="1257300" algn="l"/>
              </a:tabLst>
            </a:pPr>
            <a:r>
              <a:rPr lang="en-US" sz="2400" dirty="0">
                <a:solidFill>
                  <a:srgbClr val="000000"/>
                </a:solidFill>
                <a:cs typeface="Courier New" pitchFamily="49" charset="0"/>
              </a:rPr>
              <a:t>               *target = TRUE;</a:t>
            </a:r>
          </a:p>
          <a:p>
            <a:pPr>
              <a:lnSpc>
                <a:spcPct val="90000"/>
              </a:lnSpc>
              <a:tabLst>
                <a:tab pos="739775" algn="l"/>
                <a:tab pos="1020763" algn="l"/>
                <a:tab pos="1257300" algn="l"/>
              </a:tabLst>
            </a:pPr>
            <a:r>
              <a:rPr lang="en-US" sz="2400" dirty="0">
                <a:solidFill>
                  <a:srgbClr val="000000"/>
                </a:solidFill>
                <a:cs typeface="Courier New" pitchFamily="49" charset="0"/>
              </a:rPr>
              <a:t>               return </a:t>
            </a:r>
            <a:r>
              <a:rPr lang="en-US" sz="2400" dirty="0" err="1">
                <a:solidFill>
                  <a:srgbClr val="000000"/>
                </a:solidFill>
                <a:cs typeface="Courier New" pitchFamily="49" charset="0"/>
              </a:rPr>
              <a:t>rv</a:t>
            </a:r>
            <a:r>
              <a:rPr lang="en-US" sz="2400" dirty="0">
                <a:solidFill>
                  <a:srgbClr val="000000"/>
                </a:solidFill>
                <a:cs typeface="Courier New" pitchFamily="49" charset="0"/>
              </a:rPr>
              <a:t>:</a:t>
            </a:r>
          </a:p>
          <a:p>
            <a:pPr>
              <a:lnSpc>
                <a:spcPct val="90000"/>
              </a:lnSpc>
              <a:tabLst>
                <a:tab pos="739775" algn="l"/>
                <a:tab pos="1020763" algn="l"/>
                <a:tab pos="1257300" algn="l"/>
              </a:tabLst>
            </a:pPr>
            <a:r>
              <a:rPr lang="en-US" sz="2400" dirty="0">
                <a:solidFill>
                  <a:srgbClr val="000000"/>
                </a:solidFill>
                <a:cs typeface="Courier New" pitchFamily="49" charset="0"/>
              </a:rPr>
              <a:t>          </a:t>
            </a:r>
            <a:r>
              <a:rPr lang="en-US" sz="2400" dirty="0" smtClean="0">
                <a:solidFill>
                  <a:srgbClr val="000000"/>
                </a:solidFill>
                <a:cs typeface="Courier New" pitchFamily="49" charset="0"/>
              </a:rPr>
              <a:t>}</a:t>
            </a:r>
          </a:p>
          <a:p>
            <a:pPr>
              <a:lnSpc>
                <a:spcPct val="90000"/>
              </a:lnSpc>
              <a:tabLst>
                <a:tab pos="739775" algn="l"/>
                <a:tab pos="1020763" algn="l"/>
                <a:tab pos="1257300" algn="l"/>
              </a:tabLst>
            </a:pPr>
            <a:endParaRPr lang="en-US" sz="2400" dirty="0">
              <a:solidFill>
                <a:srgbClr val="0000FF"/>
              </a:solidFill>
            </a:endParaRPr>
          </a:p>
          <a:p>
            <a:pPr>
              <a:lnSpc>
                <a:spcPct val="90000"/>
              </a:lnSpc>
              <a:buFont typeface="Monotype Sorts" pitchFamily="-84" charset="2"/>
              <a:buAutoNum type="arabicPeriod"/>
              <a:tabLst>
                <a:tab pos="739775" algn="l"/>
                <a:tab pos="1020763" algn="l"/>
                <a:tab pos="1257300" algn="l"/>
              </a:tabLst>
            </a:pPr>
            <a:r>
              <a:rPr lang="en-US" sz="2400" dirty="0"/>
              <a:t>Executed atomically</a:t>
            </a:r>
          </a:p>
          <a:p>
            <a:pPr>
              <a:lnSpc>
                <a:spcPct val="90000"/>
              </a:lnSpc>
              <a:buFont typeface="Monotype Sorts" pitchFamily="-84" charset="2"/>
              <a:buAutoNum type="arabicPeriod"/>
              <a:tabLst>
                <a:tab pos="739775" algn="l"/>
                <a:tab pos="1020763" algn="l"/>
                <a:tab pos="1257300" algn="l"/>
              </a:tabLst>
            </a:pPr>
            <a:r>
              <a:rPr lang="en-US" sz="2400" dirty="0"/>
              <a:t>Returns the original value of passed parameter</a:t>
            </a:r>
          </a:p>
          <a:p>
            <a:pPr>
              <a:lnSpc>
                <a:spcPct val="90000"/>
              </a:lnSpc>
              <a:buFont typeface="Monotype Sorts" pitchFamily="-84" charset="2"/>
              <a:buAutoNum type="arabicPeriod"/>
              <a:tabLst>
                <a:tab pos="739775" algn="l"/>
                <a:tab pos="1020763" algn="l"/>
                <a:tab pos="1257300" algn="l"/>
              </a:tabLst>
            </a:pPr>
            <a:r>
              <a:rPr lang="en-US" sz="2400" dirty="0"/>
              <a:t>Set the new value of passed parameter to </a:t>
            </a:r>
            <a:r>
              <a:rPr lang="en-US" altLang="en-US" sz="2400" dirty="0"/>
              <a:t>“</a:t>
            </a:r>
            <a:r>
              <a:rPr lang="en-US" sz="2400" dirty="0"/>
              <a:t>TRUE</a:t>
            </a:r>
            <a:r>
              <a:rPr lang="en-US" altLang="en-US" sz="2400" dirty="0"/>
              <a:t>”</a:t>
            </a:r>
            <a:r>
              <a:rPr lang="en-US" sz="2400" dirty="0"/>
              <a:t>.</a:t>
            </a:r>
            <a:endParaRPr lang="en-US" sz="2400" dirty="0">
              <a:solidFill>
                <a:srgbClr val="000000"/>
              </a:solidFill>
              <a:cs typeface="Courier New" pitchFamily="49" charset="0"/>
            </a:endParaRPr>
          </a:p>
        </p:txBody>
      </p:sp>
    </p:spTree>
    <p:extLst>
      <p:ext uri="{BB962C8B-B14F-4D97-AF65-F5344CB8AC3E}">
        <p14:creationId xmlns:p14="http://schemas.microsoft.com/office/powerpoint/2010/main" val="38137290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a:xfrm>
            <a:off x="609600" y="609600"/>
            <a:ext cx="7543800" cy="838200"/>
          </a:xfrm>
        </p:spPr>
        <p:txBody>
          <a:bodyPr>
            <a:noAutofit/>
          </a:bodyPr>
          <a:lstStyle/>
          <a:p>
            <a:pPr algn="ctr"/>
            <a:r>
              <a:rPr lang="en-US" sz="4400" dirty="0">
                <a:solidFill>
                  <a:schemeClr val="tx1"/>
                </a:solidFill>
              </a:rPr>
              <a:t>Solution </a:t>
            </a:r>
            <a:r>
              <a:rPr lang="en-US" sz="4400" dirty="0" smtClean="0">
                <a:solidFill>
                  <a:schemeClr val="tx1"/>
                </a:solidFill>
              </a:rPr>
              <a:t>using Test_and_Set ()</a:t>
            </a:r>
          </a:p>
        </p:txBody>
      </p:sp>
      <p:pic>
        <p:nvPicPr>
          <p:cNvPr id="9220" name="Picture 3" descr="C:\Users\yakobu\Desktop\images_v.jpg"/>
          <p:cNvPicPr>
            <a:picLocks noChangeAspect="1" noChangeArrowheads="1"/>
          </p:cNvPicPr>
          <p:nvPr/>
        </p:nvPicPr>
        <p:blipFill>
          <a:blip r:embed="rId3"/>
          <a:srcRect/>
          <a:stretch>
            <a:fillRect/>
          </a:stretch>
        </p:blipFill>
        <p:spPr bwMode="auto">
          <a:xfrm>
            <a:off x="7835900" y="381000"/>
            <a:ext cx="1308100" cy="1512888"/>
          </a:xfrm>
          <a:prstGeom prst="rect">
            <a:avLst/>
          </a:prstGeom>
          <a:noFill/>
          <a:ln w="9525">
            <a:noFill/>
            <a:miter lim="800000"/>
            <a:headEnd/>
            <a:tailEnd/>
          </a:ln>
        </p:spPr>
      </p:pic>
      <p:sp>
        <p:nvSpPr>
          <p:cNvPr id="7" name="Slide Number Placeholder 6"/>
          <p:cNvSpPr>
            <a:spLocks noGrp="1"/>
          </p:cNvSpPr>
          <p:nvPr>
            <p:ph type="sldNum" sz="quarter" idx="4294967295"/>
          </p:nvPr>
        </p:nvSpPr>
        <p:spPr>
          <a:xfrm>
            <a:off x="8129016" y="5734050"/>
            <a:ext cx="609600" cy="521208"/>
          </a:xfrm>
          <a:prstGeom prst="rect">
            <a:avLst/>
          </a:prstGeom>
        </p:spPr>
        <p:txBody>
          <a:bodyPr/>
          <a:lstStyle/>
          <a:p>
            <a:pPr algn="ctr" eaLnBrk="1" latinLnBrk="0" hangingPunct="1"/>
            <a:fld id="{2BBB5E19-F10A-4C2F-BF6F-11C513378A2E}" type="slidenum">
              <a:rPr kumimoji="0" lang="en-US" smtClean="0"/>
              <a:pPr algn="ctr" eaLnBrk="1" latinLnBrk="0" hangingPunct="1"/>
              <a:t>18</a:t>
            </a:fld>
            <a:endParaRPr kumimoji="0" lang="en-US"/>
          </a:p>
        </p:txBody>
      </p:sp>
      <p:sp>
        <p:nvSpPr>
          <p:cNvPr id="4" name="Rectangle 3"/>
          <p:cNvSpPr/>
          <p:nvPr/>
        </p:nvSpPr>
        <p:spPr>
          <a:xfrm>
            <a:off x="990600" y="2111276"/>
            <a:ext cx="7315200" cy="3416320"/>
          </a:xfrm>
          <a:prstGeom prst="rect">
            <a:avLst/>
          </a:prstGeom>
        </p:spPr>
        <p:txBody>
          <a:bodyPr wrap="square">
            <a:spAutoFit/>
          </a:bodyPr>
          <a:lstStyle/>
          <a:p>
            <a:pPr>
              <a:lnSpc>
                <a:spcPct val="90000"/>
              </a:lnSpc>
              <a:tabLst>
                <a:tab pos="739775" algn="l"/>
                <a:tab pos="1020763" algn="l"/>
                <a:tab pos="1257300" algn="l"/>
              </a:tabLst>
            </a:pPr>
            <a:r>
              <a:rPr lang="en-US" sz="2400" dirty="0" smtClean="0"/>
              <a:t>Shared </a:t>
            </a:r>
            <a:r>
              <a:rPr lang="en-US" sz="2400" dirty="0"/>
              <a:t>Boolean variable lock, initialized to </a:t>
            </a:r>
            <a:r>
              <a:rPr lang="en-US" sz="2400" dirty="0" smtClean="0"/>
              <a:t>FALSE</a:t>
            </a:r>
          </a:p>
          <a:p>
            <a:pPr>
              <a:lnSpc>
                <a:spcPct val="90000"/>
              </a:lnSpc>
              <a:tabLst>
                <a:tab pos="739775" algn="l"/>
                <a:tab pos="1020763" algn="l"/>
                <a:tab pos="1257300" algn="l"/>
              </a:tabLst>
            </a:pPr>
            <a:endParaRPr lang="en-US" sz="2400" dirty="0"/>
          </a:p>
          <a:p>
            <a:pPr>
              <a:lnSpc>
                <a:spcPct val="90000"/>
              </a:lnSpc>
              <a:tabLst>
                <a:tab pos="739775" algn="l"/>
                <a:tab pos="1020763" algn="l"/>
                <a:tab pos="1257300" algn="l"/>
              </a:tabLst>
            </a:pPr>
            <a:r>
              <a:rPr lang="en-US" sz="2400" b="1" dirty="0"/>
              <a:t>Solution</a:t>
            </a:r>
            <a:r>
              <a:rPr lang="en-US" sz="2400" dirty="0"/>
              <a:t>:</a:t>
            </a:r>
          </a:p>
          <a:p>
            <a:pPr>
              <a:lnSpc>
                <a:spcPct val="90000"/>
              </a:lnSpc>
              <a:tabLst>
                <a:tab pos="739775" algn="l"/>
                <a:tab pos="1020763" algn="l"/>
                <a:tab pos="1257300" algn="l"/>
              </a:tabLst>
            </a:pPr>
            <a:r>
              <a:rPr lang="en-US" sz="2400" dirty="0"/>
              <a:t>       do {</a:t>
            </a:r>
            <a:br>
              <a:rPr lang="en-US" sz="2400" dirty="0"/>
            </a:br>
            <a:r>
              <a:rPr lang="en-US" sz="2400" dirty="0"/>
              <a:t>          while </a:t>
            </a:r>
            <a:r>
              <a:rPr lang="en-US" sz="2400" dirty="0" smtClean="0"/>
              <a:t>(Test_and_Set</a:t>
            </a:r>
            <a:r>
              <a:rPr lang="en-US" sz="2400" dirty="0"/>
              <a:t>(&amp;lock)) </a:t>
            </a:r>
          </a:p>
          <a:p>
            <a:pPr>
              <a:lnSpc>
                <a:spcPct val="90000"/>
              </a:lnSpc>
              <a:tabLst>
                <a:tab pos="739775" algn="l"/>
                <a:tab pos="1020763" algn="l"/>
                <a:tab pos="1257300" algn="l"/>
              </a:tabLst>
            </a:pPr>
            <a:r>
              <a:rPr lang="en-US" sz="2400" dirty="0"/>
              <a:t>             ; /* do nothing */ </a:t>
            </a:r>
          </a:p>
          <a:p>
            <a:pPr>
              <a:lnSpc>
                <a:spcPct val="90000"/>
              </a:lnSpc>
              <a:tabLst>
                <a:tab pos="739775" algn="l"/>
                <a:tab pos="1020763" algn="l"/>
                <a:tab pos="1257300" algn="l"/>
              </a:tabLst>
            </a:pPr>
            <a:r>
              <a:rPr lang="en-US" sz="2400" dirty="0"/>
              <a:t>                 /* critical section */ </a:t>
            </a:r>
          </a:p>
          <a:p>
            <a:pPr>
              <a:lnSpc>
                <a:spcPct val="90000"/>
              </a:lnSpc>
              <a:tabLst>
                <a:tab pos="739775" algn="l"/>
                <a:tab pos="1020763" algn="l"/>
                <a:tab pos="1257300" algn="l"/>
              </a:tabLst>
            </a:pPr>
            <a:r>
              <a:rPr lang="en-US" sz="2400" dirty="0"/>
              <a:t>          lock = false; </a:t>
            </a:r>
          </a:p>
          <a:p>
            <a:pPr>
              <a:lnSpc>
                <a:spcPct val="90000"/>
              </a:lnSpc>
              <a:tabLst>
                <a:tab pos="739775" algn="l"/>
                <a:tab pos="1020763" algn="l"/>
                <a:tab pos="1257300" algn="l"/>
              </a:tabLst>
            </a:pPr>
            <a:r>
              <a:rPr lang="en-US" sz="2400" dirty="0"/>
              <a:t>                 /* remainder section */ </a:t>
            </a:r>
          </a:p>
          <a:p>
            <a:pPr>
              <a:lnSpc>
                <a:spcPct val="90000"/>
              </a:lnSpc>
              <a:tabLst>
                <a:tab pos="739775" algn="l"/>
                <a:tab pos="1020763" algn="l"/>
                <a:tab pos="1257300" algn="l"/>
              </a:tabLst>
            </a:pPr>
            <a:r>
              <a:rPr lang="en-US" sz="2400" dirty="0"/>
              <a:t>       } while (true); </a:t>
            </a:r>
          </a:p>
        </p:txBody>
      </p:sp>
    </p:spTree>
    <p:extLst>
      <p:ext uri="{BB962C8B-B14F-4D97-AF65-F5344CB8AC3E}">
        <p14:creationId xmlns:p14="http://schemas.microsoft.com/office/powerpoint/2010/main" val="25931806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a:xfrm>
            <a:off x="457200" y="609600"/>
            <a:ext cx="7696200" cy="838200"/>
          </a:xfrm>
        </p:spPr>
        <p:txBody>
          <a:bodyPr>
            <a:noAutofit/>
          </a:bodyPr>
          <a:lstStyle/>
          <a:p>
            <a:pPr algn="ctr"/>
            <a:r>
              <a:rPr lang="en-US" sz="4200" dirty="0" smtClean="0">
                <a:solidFill>
                  <a:schemeClr val="tx1"/>
                </a:solidFill>
              </a:rPr>
              <a:t>Compare_and_Swap Instruction</a:t>
            </a:r>
          </a:p>
        </p:txBody>
      </p:sp>
      <p:pic>
        <p:nvPicPr>
          <p:cNvPr id="9220" name="Picture 3" descr="C:\Users\yakobu\Desktop\images_v.jpg"/>
          <p:cNvPicPr>
            <a:picLocks noChangeAspect="1" noChangeArrowheads="1"/>
          </p:cNvPicPr>
          <p:nvPr/>
        </p:nvPicPr>
        <p:blipFill>
          <a:blip r:embed="rId3"/>
          <a:srcRect/>
          <a:stretch>
            <a:fillRect/>
          </a:stretch>
        </p:blipFill>
        <p:spPr bwMode="auto">
          <a:xfrm>
            <a:off x="7835900" y="381000"/>
            <a:ext cx="1308100" cy="1512888"/>
          </a:xfrm>
          <a:prstGeom prst="rect">
            <a:avLst/>
          </a:prstGeom>
          <a:noFill/>
          <a:ln w="9525">
            <a:noFill/>
            <a:miter lim="800000"/>
            <a:headEnd/>
            <a:tailEnd/>
          </a:ln>
        </p:spPr>
      </p:pic>
      <p:sp>
        <p:nvSpPr>
          <p:cNvPr id="7" name="Slide Number Placeholder 6"/>
          <p:cNvSpPr>
            <a:spLocks noGrp="1"/>
          </p:cNvSpPr>
          <p:nvPr>
            <p:ph type="sldNum" sz="quarter" idx="4294967295"/>
          </p:nvPr>
        </p:nvSpPr>
        <p:spPr>
          <a:xfrm>
            <a:off x="8129016" y="5734050"/>
            <a:ext cx="609600" cy="521208"/>
          </a:xfrm>
          <a:prstGeom prst="rect">
            <a:avLst/>
          </a:prstGeom>
        </p:spPr>
        <p:txBody>
          <a:bodyPr/>
          <a:lstStyle/>
          <a:p>
            <a:pPr algn="ctr" eaLnBrk="1" latinLnBrk="0" hangingPunct="1"/>
            <a:fld id="{2BBB5E19-F10A-4C2F-BF6F-11C513378A2E}" type="slidenum">
              <a:rPr kumimoji="0" lang="en-US" smtClean="0"/>
              <a:pPr algn="ctr" eaLnBrk="1" latinLnBrk="0" hangingPunct="1"/>
              <a:t>19</a:t>
            </a:fld>
            <a:endParaRPr kumimoji="0" lang="en-US"/>
          </a:p>
        </p:txBody>
      </p:sp>
      <p:sp>
        <p:nvSpPr>
          <p:cNvPr id="4" name="Rectangle 3"/>
          <p:cNvSpPr/>
          <p:nvPr/>
        </p:nvSpPr>
        <p:spPr>
          <a:xfrm>
            <a:off x="609600" y="1905000"/>
            <a:ext cx="8077200" cy="4161139"/>
          </a:xfrm>
          <a:prstGeom prst="rect">
            <a:avLst/>
          </a:prstGeom>
        </p:spPr>
        <p:txBody>
          <a:bodyPr wrap="square">
            <a:spAutoFit/>
          </a:bodyPr>
          <a:lstStyle/>
          <a:p>
            <a:pPr>
              <a:lnSpc>
                <a:spcPct val="90000"/>
              </a:lnSpc>
              <a:tabLst>
                <a:tab pos="741363" algn="l"/>
                <a:tab pos="1022350" algn="l"/>
                <a:tab pos="1258888" algn="l"/>
              </a:tabLst>
            </a:pPr>
            <a:r>
              <a:rPr lang="en-US" sz="2400" b="1" dirty="0" err="1" smtClean="0">
                <a:latin typeface="Book Antiqua" pitchFamily="18" charset="0"/>
                <a:cs typeface="Courier New" pitchFamily="49" charset="0"/>
              </a:rPr>
              <a:t>int</a:t>
            </a:r>
            <a:r>
              <a:rPr lang="en-US" sz="2400" b="1" dirty="0" smtClean="0">
                <a:latin typeface="Book Antiqua" pitchFamily="18" charset="0"/>
                <a:cs typeface="Courier New" pitchFamily="49" charset="0"/>
              </a:rPr>
              <a:t> </a:t>
            </a:r>
            <a:r>
              <a:rPr lang="en-US" sz="2400" b="1" dirty="0">
                <a:latin typeface="Book Antiqua" pitchFamily="18" charset="0"/>
                <a:cs typeface="Courier New" pitchFamily="49" charset="0"/>
              </a:rPr>
              <a:t>compare </a:t>
            </a:r>
            <a:r>
              <a:rPr lang="en-US" sz="2400" b="1" dirty="0" smtClean="0">
                <a:latin typeface="Book Antiqua" pitchFamily="18" charset="0"/>
                <a:cs typeface="Courier New" pitchFamily="49" charset="0"/>
              </a:rPr>
              <a:t>and swap</a:t>
            </a:r>
            <a:r>
              <a:rPr lang="en-US" sz="2000" b="1" dirty="0" smtClean="0">
                <a:latin typeface="Book Antiqua" pitchFamily="18" charset="0"/>
                <a:cs typeface="Courier New" pitchFamily="49" charset="0"/>
              </a:rPr>
              <a:t>(</a:t>
            </a:r>
            <a:r>
              <a:rPr lang="en-US" sz="2000" b="1" dirty="0" err="1" smtClean="0">
                <a:latin typeface="Book Antiqua" pitchFamily="18" charset="0"/>
                <a:cs typeface="Courier New" pitchFamily="49" charset="0"/>
              </a:rPr>
              <a:t>int</a:t>
            </a:r>
            <a:r>
              <a:rPr lang="en-US" sz="2000" b="1" dirty="0" smtClean="0">
                <a:latin typeface="Book Antiqua" pitchFamily="18" charset="0"/>
                <a:cs typeface="Courier New" pitchFamily="49" charset="0"/>
              </a:rPr>
              <a:t> </a:t>
            </a:r>
            <a:r>
              <a:rPr lang="en-US" sz="2000" b="1" dirty="0">
                <a:latin typeface="Book Antiqua" pitchFamily="18" charset="0"/>
                <a:cs typeface="Courier New" pitchFamily="49" charset="0"/>
              </a:rPr>
              <a:t>*value, </a:t>
            </a:r>
            <a:r>
              <a:rPr lang="en-US" sz="2000" b="1" dirty="0" err="1">
                <a:latin typeface="Book Antiqua" pitchFamily="18" charset="0"/>
                <a:cs typeface="Courier New" pitchFamily="49" charset="0"/>
              </a:rPr>
              <a:t>int</a:t>
            </a:r>
            <a:r>
              <a:rPr lang="en-US" sz="2000" b="1" dirty="0">
                <a:latin typeface="Book Antiqua" pitchFamily="18" charset="0"/>
                <a:cs typeface="Courier New" pitchFamily="49" charset="0"/>
              </a:rPr>
              <a:t> expected, </a:t>
            </a:r>
            <a:r>
              <a:rPr lang="en-US" sz="2000" b="1" dirty="0" err="1">
                <a:latin typeface="Book Antiqua" pitchFamily="18" charset="0"/>
                <a:cs typeface="Courier New" pitchFamily="49" charset="0"/>
              </a:rPr>
              <a:t>int</a:t>
            </a:r>
            <a:r>
              <a:rPr lang="en-US" sz="2000" b="1" dirty="0">
                <a:latin typeface="Book Antiqua" pitchFamily="18" charset="0"/>
                <a:cs typeface="Courier New" pitchFamily="49" charset="0"/>
              </a:rPr>
              <a:t> </a:t>
            </a:r>
            <a:r>
              <a:rPr lang="en-US" sz="2000" b="1" dirty="0" err="1">
                <a:latin typeface="Book Antiqua" pitchFamily="18" charset="0"/>
                <a:cs typeface="Courier New" pitchFamily="49" charset="0"/>
              </a:rPr>
              <a:t>new_value</a:t>
            </a:r>
            <a:r>
              <a:rPr lang="en-US" sz="2000" b="1" dirty="0">
                <a:latin typeface="Book Antiqua" pitchFamily="18" charset="0"/>
                <a:cs typeface="Courier New" pitchFamily="49" charset="0"/>
              </a:rPr>
              <a:t>)</a:t>
            </a:r>
            <a:r>
              <a:rPr lang="en-US" sz="2400" b="1" dirty="0">
                <a:latin typeface="Book Antiqua" pitchFamily="18" charset="0"/>
                <a:cs typeface="Courier New" pitchFamily="49" charset="0"/>
              </a:rPr>
              <a:t> { </a:t>
            </a:r>
          </a:p>
          <a:p>
            <a:pPr>
              <a:tabLst>
                <a:tab pos="741363" algn="l"/>
                <a:tab pos="1022350" algn="l"/>
                <a:tab pos="1258888" algn="l"/>
              </a:tabLst>
            </a:pPr>
            <a:r>
              <a:rPr lang="en-US" sz="2400" b="1" dirty="0">
                <a:latin typeface="Book Antiqua" pitchFamily="18" charset="0"/>
                <a:cs typeface="Courier New" pitchFamily="49" charset="0"/>
              </a:rPr>
              <a:t>         </a:t>
            </a:r>
            <a:r>
              <a:rPr lang="en-US" sz="2400" b="1" dirty="0" err="1">
                <a:latin typeface="Book Antiqua" pitchFamily="18" charset="0"/>
                <a:cs typeface="Courier New" pitchFamily="49" charset="0"/>
              </a:rPr>
              <a:t>int</a:t>
            </a:r>
            <a:r>
              <a:rPr lang="en-US" sz="2400" b="1" dirty="0">
                <a:latin typeface="Book Antiqua" pitchFamily="18" charset="0"/>
                <a:cs typeface="Courier New" pitchFamily="49" charset="0"/>
              </a:rPr>
              <a:t> temp = *value; </a:t>
            </a:r>
          </a:p>
          <a:p>
            <a:pPr>
              <a:tabLst>
                <a:tab pos="741363" algn="l"/>
                <a:tab pos="1022350" algn="l"/>
                <a:tab pos="1258888" algn="l"/>
              </a:tabLst>
            </a:pPr>
            <a:r>
              <a:rPr lang="en-US" sz="2400" b="1" dirty="0" smtClean="0">
                <a:latin typeface="Book Antiqua" pitchFamily="18" charset="0"/>
                <a:cs typeface="Courier New" pitchFamily="49" charset="0"/>
              </a:rPr>
              <a:t>         </a:t>
            </a:r>
            <a:r>
              <a:rPr lang="en-US" sz="2400" b="1" dirty="0">
                <a:latin typeface="Book Antiqua" pitchFamily="18" charset="0"/>
                <a:cs typeface="Courier New" pitchFamily="49" charset="0"/>
              </a:rPr>
              <a:t>if (*value == expected) </a:t>
            </a:r>
          </a:p>
          <a:p>
            <a:pPr>
              <a:tabLst>
                <a:tab pos="741363" algn="l"/>
                <a:tab pos="1022350" algn="l"/>
                <a:tab pos="1258888" algn="l"/>
              </a:tabLst>
            </a:pPr>
            <a:r>
              <a:rPr lang="en-US" sz="2400" b="1" dirty="0">
                <a:latin typeface="Book Antiqua" pitchFamily="18" charset="0"/>
                <a:cs typeface="Courier New" pitchFamily="49" charset="0"/>
              </a:rPr>
              <a:t>            *value = </a:t>
            </a:r>
            <a:r>
              <a:rPr lang="en-US" sz="2400" b="1" dirty="0" err="1">
                <a:latin typeface="Book Antiqua" pitchFamily="18" charset="0"/>
                <a:cs typeface="Courier New" pitchFamily="49" charset="0"/>
              </a:rPr>
              <a:t>new_value</a:t>
            </a:r>
            <a:r>
              <a:rPr lang="en-US" sz="2400" b="1" dirty="0">
                <a:latin typeface="Book Antiqua" pitchFamily="18" charset="0"/>
                <a:cs typeface="Courier New" pitchFamily="49" charset="0"/>
              </a:rPr>
              <a:t>; </a:t>
            </a:r>
          </a:p>
          <a:p>
            <a:pPr>
              <a:tabLst>
                <a:tab pos="741363" algn="l"/>
                <a:tab pos="1022350" algn="l"/>
                <a:tab pos="1258888" algn="l"/>
              </a:tabLst>
            </a:pPr>
            <a:r>
              <a:rPr lang="en-US" sz="2400" b="1" dirty="0">
                <a:latin typeface="Book Antiqua" pitchFamily="18" charset="0"/>
                <a:cs typeface="Courier New" pitchFamily="49" charset="0"/>
              </a:rPr>
              <a:t>      return temp; </a:t>
            </a:r>
          </a:p>
          <a:p>
            <a:pPr>
              <a:tabLst>
                <a:tab pos="741363" algn="l"/>
                <a:tab pos="1022350" algn="l"/>
                <a:tab pos="1258888" algn="l"/>
              </a:tabLst>
            </a:pPr>
            <a:r>
              <a:rPr lang="en-US" sz="2400" b="1" dirty="0">
                <a:latin typeface="Book Antiqua" pitchFamily="18" charset="0"/>
                <a:cs typeface="Courier New" pitchFamily="49" charset="0"/>
              </a:rPr>
              <a:t>     } </a:t>
            </a:r>
            <a:endParaRPr lang="en-US" sz="2400" b="1" dirty="0" smtClean="0">
              <a:latin typeface="Book Antiqua" pitchFamily="18" charset="0"/>
              <a:cs typeface="Courier New" pitchFamily="49" charset="0"/>
            </a:endParaRPr>
          </a:p>
          <a:p>
            <a:pPr>
              <a:spcBef>
                <a:spcPts val="600"/>
              </a:spcBef>
              <a:buFont typeface="Monotype Sorts" pitchFamily="-84" charset="2"/>
              <a:buAutoNum type="arabicPeriod"/>
              <a:tabLst>
                <a:tab pos="741363" algn="l"/>
                <a:tab pos="1022350" algn="l"/>
                <a:tab pos="1258888" algn="l"/>
              </a:tabLst>
            </a:pPr>
            <a:r>
              <a:rPr lang="en-US" sz="2400" dirty="0" smtClean="0">
                <a:latin typeface="Book Antiqua" pitchFamily="18" charset="0"/>
              </a:rPr>
              <a:t>Executed </a:t>
            </a:r>
            <a:r>
              <a:rPr lang="en-US" sz="2400" dirty="0">
                <a:latin typeface="Book Antiqua" pitchFamily="18" charset="0"/>
              </a:rPr>
              <a:t>atomically</a:t>
            </a:r>
          </a:p>
          <a:p>
            <a:pPr>
              <a:spcBef>
                <a:spcPts val="600"/>
              </a:spcBef>
              <a:buFont typeface="Monotype Sorts" pitchFamily="-84" charset="2"/>
              <a:buAutoNum type="arabicPeriod"/>
              <a:tabLst>
                <a:tab pos="741363" algn="l"/>
                <a:tab pos="1022350" algn="l"/>
                <a:tab pos="1258888" algn="l"/>
              </a:tabLst>
            </a:pPr>
            <a:r>
              <a:rPr lang="en-US" sz="2400" dirty="0">
                <a:latin typeface="Book Antiqua" pitchFamily="18" charset="0"/>
              </a:rPr>
              <a:t>Returns the original value of passed parameter </a:t>
            </a:r>
            <a:r>
              <a:rPr lang="en-US" altLang="en-US" sz="2400" dirty="0">
                <a:latin typeface="Book Antiqua" pitchFamily="18" charset="0"/>
              </a:rPr>
              <a:t>“</a:t>
            </a:r>
            <a:r>
              <a:rPr lang="en-US" sz="2400" dirty="0">
                <a:latin typeface="Book Antiqua" pitchFamily="18" charset="0"/>
              </a:rPr>
              <a:t>value</a:t>
            </a:r>
            <a:r>
              <a:rPr lang="en-US" altLang="en-US" sz="2400" dirty="0">
                <a:latin typeface="Book Antiqua" pitchFamily="18" charset="0"/>
              </a:rPr>
              <a:t>”</a:t>
            </a:r>
            <a:endParaRPr lang="en-US" sz="2400" dirty="0">
              <a:latin typeface="Book Antiqua" pitchFamily="18" charset="0"/>
            </a:endParaRPr>
          </a:p>
          <a:p>
            <a:pPr>
              <a:lnSpc>
                <a:spcPct val="90000"/>
              </a:lnSpc>
              <a:buFont typeface="Monotype Sorts" pitchFamily="-84" charset="2"/>
              <a:buAutoNum type="arabicPeriod"/>
              <a:tabLst>
                <a:tab pos="741363" algn="l"/>
                <a:tab pos="1022350" algn="l"/>
                <a:tab pos="1258888" algn="l"/>
              </a:tabLst>
            </a:pPr>
            <a:r>
              <a:rPr lang="en-US" sz="2400" dirty="0">
                <a:latin typeface="Book Antiqua" pitchFamily="18" charset="0"/>
              </a:rPr>
              <a:t>Set  the variable </a:t>
            </a:r>
            <a:r>
              <a:rPr lang="en-US" altLang="en-US" sz="2400" dirty="0">
                <a:latin typeface="Book Antiqua" pitchFamily="18" charset="0"/>
              </a:rPr>
              <a:t>“</a:t>
            </a:r>
            <a:r>
              <a:rPr lang="en-US" sz="2400" dirty="0">
                <a:latin typeface="Book Antiqua" pitchFamily="18" charset="0"/>
              </a:rPr>
              <a:t>value</a:t>
            </a:r>
            <a:r>
              <a:rPr lang="en-US" altLang="en-US" sz="2400" dirty="0">
                <a:latin typeface="Book Antiqua" pitchFamily="18" charset="0"/>
              </a:rPr>
              <a:t>”</a:t>
            </a:r>
            <a:r>
              <a:rPr lang="en-US" sz="2400" dirty="0">
                <a:latin typeface="Book Antiqua" pitchFamily="18" charset="0"/>
              </a:rPr>
              <a:t>  the value of the passed parameter </a:t>
            </a:r>
            <a:r>
              <a:rPr lang="en-US" altLang="en-US" sz="2400" dirty="0">
                <a:latin typeface="Book Antiqua" pitchFamily="18" charset="0"/>
              </a:rPr>
              <a:t>“</a:t>
            </a:r>
            <a:r>
              <a:rPr lang="en-US" sz="2400" dirty="0" err="1">
                <a:latin typeface="Book Antiqua" pitchFamily="18" charset="0"/>
              </a:rPr>
              <a:t>new_value</a:t>
            </a:r>
            <a:r>
              <a:rPr lang="en-US" altLang="en-US" sz="2400" dirty="0">
                <a:latin typeface="Book Antiqua" pitchFamily="18" charset="0"/>
              </a:rPr>
              <a:t>”</a:t>
            </a:r>
            <a:r>
              <a:rPr lang="en-US" sz="2400" dirty="0">
                <a:latin typeface="Book Antiqua" pitchFamily="18" charset="0"/>
              </a:rPr>
              <a:t> but only if </a:t>
            </a:r>
            <a:r>
              <a:rPr lang="en-US" altLang="en-US" sz="2400" dirty="0">
                <a:latin typeface="Book Antiqua" pitchFamily="18" charset="0"/>
              </a:rPr>
              <a:t>“</a:t>
            </a:r>
            <a:r>
              <a:rPr lang="en-US" sz="2400" dirty="0">
                <a:latin typeface="Book Antiqua" pitchFamily="18" charset="0"/>
              </a:rPr>
              <a:t>value</a:t>
            </a:r>
            <a:r>
              <a:rPr lang="en-US" altLang="en-US" sz="2400" dirty="0">
                <a:latin typeface="Book Antiqua" pitchFamily="18" charset="0"/>
              </a:rPr>
              <a:t>”</a:t>
            </a:r>
            <a:r>
              <a:rPr lang="en-US" sz="2400" dirty="0">
                <a:latin typeface="Book Antiqua" pitchFamily="18" charset="0"/>
              </a:rPr>
              <a:t> ==</a:t>
            </a:r>
            <a:r>
              <a:rPr lang="en-US" altLang="en-US" sz="2400" dirty="0">
                <a:latin typeface="Book Antiqua" pitchFamily="18" charset="0"/>
              </a:rPr>
              <a:t>“</a:t>
            </a:r>
            <a:r>
              <a:rPr lang="en-US" sz="2400" dirty="0">
                <a:latin typeface="Book Antiqua" pitchFamily="18" charset="0"/>
              </a:rPr>
              <a:t>expected</a:t>
            </a:r>
            <a:r>
              <a:rPr lang="en-US" altLang="en-US" sz="2400" dirty="0">
                <a:latin typeface="Book Antiqua" pitchFamily="18" charset="0"/>
              </a:rPr>
              <a:t>”</a:t>
            </a:r>
            <a:r>
              <a:rPr lang="en-US" sz="2400" dirty="0">
                <a:latin typeface="Book Antiqua" pitchFamily="18" charset="0"/>
              </a:rPr>
              <a:t>. That is, the swap takes place only under this condition.</a:t>
            </a:r>
          </a:p>
        </p:txBody>
      </p:sp>
    </p:spTree>
    <p:extLst>
      <p:ext uri="{BB962C8B-B14F-4D97-AF65-F5344CB8AC3E}">
        <p14:creationId xmlns:p14="http://schemas.microsoft.com/office/powerpoint/2010/main" val="19132564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447800" y="609600"/>
            <a:ext cx="7356577" cy="576262"/>
          </a:xfrm>
        </p:spPr>
        <p:txBody>
          <a:bodyPr>
            <a:noAutofit/>
          </a:bodyPr>
          <a:lstStyle/>
          <a:p>
            <a:r>
              <a:rPr lang="en-US" sz="4800" dirty="0" smtClean="0"/>
              <a:t>Topics to be Covered</a:t>
            </a:r>
            <a:endParaRPr lang="en-US" sz="4900" dirty="0" smtClean="0">
              <a:solidFill>
                <a:schemeClr val="tx1"/>
              </a:solidFill>
            </a:endParaRPr>
          </a:p>
        </p:txBody>
      </p:sp>
      <p:sp>
        <p:nvSpPr>
          <p:cNvPr id="4099" name="Rectangle 3"/>
          <p:cNvSpPr>
            <a:spLocks noGrp="1" noChangeArrowheads="1"/>
          </p:cNvSpPr>
          <p:nvPr>
            <p:ph sz="quarter" idx="1"/>
          </p:nvPr>
        </p:nvSpPr>
        <p:spPr>
          <a:xfrm>
            <a:off x="847725" y="1562100"/>
            <a:ext cx="7249140" cy="4344025"/>
          </a:xfrm>
        </p:spPr>
        <p:txBody>
          <a:bodyPr>
            <a:normAutofit lnSpcReduction="10000"/>
          </a:bodyPr>
          <a:lstStyle/>
          <a:p>
            <a:pPr eaLnBrk="1" hangingPunct="1"/>
            <a:r>
              <a:rPr lang="en-US" sz="2400" dirty="0" smtClean="0">
                <a:latin typeface="Book Antiqua" pitchFamily="18" charset="0"/>
              </a:rPr>
              <a:t>Background</a:t>
            </a:r>
          </a:p>
          <a:p>
            <a:pPr eaLnBrk="1" hangingPunct="1"/>
            <a:r>
              <a:rPr lang="en-US" sz="2400" dirty="0" smtClean="0">
                <a:latin typeface="Book Antiqua" pitchFamily="18" charset="0"/>
              </a:rPr>
              <a:t>The Critical-Section Problem</a:t>
            </a:r>
          </a:p>
          <a:p>
            <a:pPr eaLnBrk="1" hangingPunct="1"/>
            <a:r>
              <a:rPr lang="en-US" sz="2400" dirty="0" smtClean="0">
                <a:latin typeface="Book Antiqua" pitchFamily="18" charset="0"/>
              </a:rPr>
              <a:t>Peterson</a:t>
            </a:r>
            <a:r>
              <a:rPr lang="en-US" dirty="0" smtClean="0">
                <a:latin typeface="Book Antiqua" pitchFamily="18" charset="0"/>
              </a:rPr>
              <a:t>’</a:t>
            </a:r>
            <a:r>
              <a:rPr lang="en-US" altLang="ja-JP" sz="2400" dirty="0" smtClean="0">
                <a:latin typeface="Book Antiqua" pitchFamily="18" charset="0"/>
              </a:rPr>
              <a:t>s Solution</a:t>
            </a:r>
          </a:p>
          <a:p>
            <a:pPr eaLnBrk="1" hangingPunct="1"/>
            <a:r>
              <a:rPr lang="en-US" sz="2400" dirty="0" smtClean="0">
                <a:latin typeface="Book Antiqua" pitchFamily="18" charset="0"/>
              </a:rPr>
              <a:t>Synchronization Hardware</a:t>
            </a:r>
          </a:p>
          <a:p>
            <a:pPr eaLnBrk="1" hangingPunct="1"/>
            <a:r>
              <a:rPr lang="en-US" sz="2400" dirty="0" smtClean="0">
                <a:latin typeface="Book Antiqua" pitchFamily="18" charset="0"/>
              </a:rPr>
              <a:t>Mutex Locks</a:t>
            </a:r>
          </a:p>
          <a:p>
            <a:pPr eaLnBrk="1" hangingPunct="1"/>
            <a:r>
              <a:rPr lang="en-US" sz="2400" dirty="0" smtClean="0">
                <a:latin typeface="Book Antiqua" pitchFamily="18" charset="0"/>
              </a:rPr>
              <a:t>Semaphores</a:t>
            </a:r>
          </a:p>
          <a:p>
            <a:pPr eaLnBrk="1" hangingPunct="1"/>
            <a:r>
              <a:rPr lang="en-US" sz="2400" dirty="0" smtClean="0">
                <a:latin typeface="Book Antiqua" pitchFamily="18" charset="0"/>
              </a:rPr>
              <a:t>Classic Problems of Synchronization</a:t>
            </a:r>
          </a:p>
          <a:p>
            <a:pPr eaLnBrk="1" hangingPunct="1"/>
            <a:r>
              <a:rPr lang="en-US" sz="2400" dirty="0" smtClean="0">
                <a:latin typeface="Book Antiqua" pitchFamily="18" charset="0"/>
              </a:rPr>
              <a:t>Monitors</a:t>
            </a:r>
          </a:p>
          <a:p>
            <a:pPr eaLnBrk="1" hangingPunct="1"/>
            <a:r>
              <a:rPr lang="en-US" sz="2400" dirty="0" smtClean="0">
                <a:latin typeface="Book Antiqua" pitchFamily="18" charset="0"/>
              </a:rPr>
              <a:t>Synchronization Examples </a:t>
            </a:r>
          </a:p>
          <a:p>
            <a:pPr eaLnBrk="1" hangingPunct="1"/>
            <a:r>
              <a:rPr lang="en-US" sz="2400" dirty="0" smtClean="0">
                <a:latin typeface="Book Antiqua" pitchFamily="18" charset="0"/>
              </a:rPr>
              <a:t>Alternative Approaches</a:t>
            </a:r>
          </a:p>
        </p:txBody>
      </p:sp>
      <p:sp>
        <p:nvSpPr>
          <p:cNvPr id="4100" name="Rectangle 5"/>
          <p:cNvSpPr>
            <a:spLocks noChangeArrowheads="1"/>
          </p:cNvSpPr>
          <p:nvPr/>
        </p:nvSpPr>
        <p:spPr bwMode="auto">
          <a:xfrm>
            <a:off x="2286000" y="5116513"/>
            <a:ext cx="4078288" cy="923925"/>
          </a:xfrm>
          <a:prstGeom prst="rect">
            <a:avLst/>
          </a:prstGeom>
          <a:noFill/>
          <a:ln w="9525">
            <a:noFill/>
            <a:miter lim="800000"/>
            <a:headEnd/>
            <a:tailEnd/>
          </a:ln>
        </p:spPr>
        <p:txBody>
          <a:bodyPr lIns="91426" tIns="45714" rIns="91426" bIns="45714">
            <a:spAutoFit/>
          </a:bodyPr>
          <a:lstStyle/>
          <a:p>
            <a:endParaRPr kumimoji="1" lang="en-US">
              <a:latin typeface="Helvetica" pitchFamily="-84" charset="0"/>
            </a:endParaRPr>
          </a:p>
          <a:p>
            <a:endParaRPr kumimoji="1" lang="en-US">
              <a:latin typeface="Helvetica" pitchFamily="-84" charset="0"/>
            </a:endParaRPr>
          </a:p>
          <a:p>
            <a:endParaRPr kumimoji="1" lang="en-US">
              <a:latin typeface="Helvetica" pitchFamily="-84" charset="0"/>
            </a:endParaRPr>
          </a:p>
        </p:txBody>
      </p:sp>
      <p:pic>
        <p:nvPicPr>
          <p:cNvPr id="4101" name="Picture 4" descr="C:\Users\yakobu\Desktop\images_v.jpg"/>
          <p:cNvPicPr>
            <a:picLocks noChangeAspect="1" noChangeArrowheads="1"/>
          </p:cNvPicPr>
          <p:nvPr/>
        </p:nvPicPr>
        <p:blipFill>
          <a:blip r:embed="rId3"/>
          <a:srcRect/>
          <a:stretch>
            <a:fillRect/>
          </a:stretch>
        </p:blipFill>
        <p:spPr bwMode="auto">
          <a:xfrm>
            <a:off x="7835900" y="381000"/>
            <a:ext cx="1308100" cy="1512888"/>
          </a:xfrm>
          <a:prstGeom prst="rect">
            <a:avLst/>
          </a:prstGeom>
          <a:noFill/>
          <a:ln w="9525">
            <a:noFill/>
            <a:miter lim="800000"/>
            <a:headEnd/>
            <a:tailEnd/>
          </a:ln>
        </p:spPr>
      </p:pic>
      <p:sp>
        <p:nvSpPr>
          <p:cNvPr id="8" name="Slide Number Placeholder 7"/>
          <p:cNvSpPr>
            <a:spLocks noGrp="1"/>
          </p:cNvSpPr>
          <p:nvPr>
            <p:ph type="sldNum" sz="quarter" idx="4294967295"/>
          </p:nvPr>
        </p:nvSpPr>
        <p:spPr>
          <a:xfrm>
            <a:off x="8129016" y="5734050"/>
            <a:ext cx="609600" cy="521208"/>
          </a:xfrm>
          <a:prstGeom prst="rect">
            <a:avLst/>
          </a:prstGeom>
        </p:spPr>
        <p:txBody>
          <a:bodyPr/>
          <a:lstStyle/>
          <a:p>
            <a:pPr algn="ctr" eaLnBrk="1" latinLnBrk="0" hangingPunct="1"/>
            <a:fld id="{2BBB5E19-F10A-4C2F-BF6F-11C513378A2E}" type="slidenum">
              <a:rPr kumimoji="0" lang="en-US" smtClean="0"/>
              <a:pPr algn="ctr" eaLnBrk="1" latinLnBrk="0" hangingPunct="1"/>
              <a:t>2</a:t>
            </a:fld>
            <a:endParaRPr kumimoji="0"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a:xfrm>
            <a:off x="304800" y="609600"/>
            <a:ext cx="7848600" cy="838200"/>
          </a:xfrm>
        </p:spPr>
        <p:txBody>
          <a:bodyPr>
            <a:noAutofit/>
          </a:bodyPr>
          <a:lstStyle/>
          <a:p>
            <a:pPr algn="ctr"/>
            <a:r>
              <a:rPr lang="en-US" sz="3600" dirty="0">
                <a:solidFill>
                  <a:schemeClr val="tx1"/>
                </a:solidFill>
              </a:rPr>
              <a:t>Solution using </a:t>
            </a:r>
            <a:r>
              <a:rPr lang="en-US" sz="4000" dirty="0" smtClean="0">
                <a:solidFill>
                  <a:schemeClr val="tx1"/>
                </a:solidFill>
              </a:rPr>
              <a:t>Compare_and_Swap</a:t>
            </a:r>
          </a:p>
        </p:txBody>
      </p:sp>
      <p:pic>
        <p:nvPicPr>
          <p:cNvPr id="9220" name="Picture 3" descr="C:\Users\yakobu\Desktop\images_v.jpg"/>
          <p:cNvPicPr>
            <a:picLocks noChangeAspect="1" noChangeArrowheads="1"/>
          </p:cNvPicPr>
          <p:nvPr/>
        </p:nvPicPr>
        <p:blipFill>
          <a:blip r:embed="rId3"/>
          <a:srcRect/>
          <a:stretch>
            <a:fillRect/>
          </a:stretch>
        </p:blipFill>
        <p:spPr bwMode="auto">
          <a:xfrm>
            <a:off x="7835900" y="381000"/>
            <a:ext cx="1308100" cy="1512888"/>
          </a:xfrm>
          <a:prstGeom prst="rect">
            <a:avLst/>
          </a:prstGeom>
          <a:noFill/>
          <a:ln w="9525">
            <a:noFill/>
            <a:miter lim="800000"/>
            <a:headEnd/>
            <a:tailEnd/>
          </a:ln>
        </p:spPr>
      </p:pic>
      <p:sp>
        <p:nvSpPr>
          <p:cNvPr id="7" name="Slide Number Placeholder 6"/>
          <p:cNvSpPr>
            <a:spLocks noGrp="1"/>
          </p:cNvSpPr>
          <p:nvPr>
            <p:ph type="sldNum" sz="quarter" idx="4294967295"/>
          </p:nvPr>
        </p:nvSpPr>
        <p:spPr>
          <a:xfrm>
            <a:off x="8129016" y="5734050"/>
            <a:ext cx="609600" cy="521208"/>
          </a:xfrm>
          <a:prstGeom prst="rect">
            <a:avLst/>
          </a:prstGeom>
        </p:spPr>
        <p:txBody>
          <a:bodyPr/>
          <a:lstStyle/>
          <a:p>
            <a:pPr algn="ctr" eaLnBrk="1" latinLnBrk="0" hangingPunct="1"/>
            <a:fld id="{2BBB5E19-F10A-4C2F-BF6F-11C513378A2E}" type="slidenum">
              <a:rPr kumimoji="0" lang="en-US" smtClean="0"/>
              <a:pPr algn="ctr" eaLnBrk="1" latinLnBrk="0" hangingPunct="1"/>
              <a:t>20</a:t>
            </a:fld>
            <a:endParaRPr kumimoji="0" lang="en-US"/>
          </a:p>
        </p:txBody>
      </p:sp>
      <p:sp>
        <p:nvSpPr>
          <p:cNvPr id="2" name="Rectangle 1"/>
          <p:cNvSpPr/>
          <p:nvPr/>
        </p:nvSpPr>
        <p:spPr>
          <a:xfrm>
            <a:off x="914400" y="2025539"/>
            <a:ext cx="7239000" cy="3674852"/>
          </a:xfrm>
          <a:prstGeom prst="rect">
            <a:avLst/>
          </a:prstGeom>
        </p:spPr>
        <p:txBody>
          <a:bodyPr wrap="square">
            <a:spAutoFit/>
          </a:bodyPr>
          <a:lstStyle/>
          <a:p>
            <a:pPr>
              <a:lnSpc>
                <a:spcPct val="90000"/>
              </a:lnSpc>
              <a:tabLst>
                <a:tab pos="741363" algn="l"/>
                <a:tab pos="1022350" algn="l"/>
                <a:tab pos="1258888" algn="l"/>
              </a:tabLst>
            </a:pPr>
            <a:r>
              <a:rPr lang="en-US" sz="2400" dirty="0"/>
              <a:t>Shared integer  </a:t>
            </a:r>
            <a:r>
              <a:rPr lang="ja-JP" altLang="en-US" sz="2400" dirty="0"/>
              <a:t>“</a:t>
            </a:r>
            <a:r>
              <a:rPr lang="en-US" altLang="ja-JP" sz="2400" dirty="0"/>
              <a:t>lock</a:t>
            </a:r>
            <a:r>
              <a:rPr lang="ja-JP" altLang="en-US" sz="2400" dirty="0"/>
              <a:t>”</a:t>
            </a:r>
            <a:r>
              <a:rPr lang="en-US" altLang="ja-JP" sz="2400" dirty="0"/>
              <a:t>  initialized to 0; </a:t>
            </a:r>
          </a:p>
          <a:p>
            <a:pPr>
              <a:lnSpc>
                <a:spcPct val="90000"/>
              </a:lnSpc>
              <a:tabLst>
                <a:tab pos="741363" algn="l"/>
                <a:tab pos="1022350" algn="l"/>
                <a:tab pos="1258888" algn="l"/>
              </a:tabLst>
            </a:pPr>
            <a:endParaRPr lang="en-US" sz="2400" dirty="0" smtClean="0"/>
          </a:p>
          <a:p>
            <a:pPr>
              <a:lnSpc>
                <a:spcPct val="90000"/>
              </a:lnSpc>
              <a:tabLst>
                <a:tab pos="741363" algn="l"/>
                <a:tab pos="1022350" algn="l"/>
                <a:tab pos="1258888" algn="l"/>
              </a:tabLst>
            </a:pPr>
            <a:r>
              <a:rPr lang="en-US" sz="2400" dirty="0" smtClean="0"/>
              <a:t>Solution</a:t>
            </a:r>
            <a:r>
              <a:rPr lang="en-US" sz="2400" dirty="0"/>
              <a:t>:</a:t>
            </a:r>
          </a:p>
          <a:p>
            <a:pPr>
              <a:tabLst>
                <a:tab pos="741363" algn="l"/>
                <a:tab pos="1022350" algn="l"/>
                <a:tab pos="1258888" algn="l"/>
              </a:tabLst>
            </a:pPr>
            <a:r>
              <a:rPr lang="en-US" sz="2400" b="1" dirty="0">
                <a:cs typeface="Courier New" pitchFamily="49" charset="0"/>
              </a:rPr>
              <a:t>      do {</a:t>
            </a:r>
            <a:br>
              <a:rPr lang="en-US" sz="2400" b="1" dirty="0">
                <a:cs typeface="Courier New" pitchFamily="49" charset="0"/>
              </a:rPr>
            </a:br>
            <a:r>
              <a:rPr lang="en-US" sz="2400" b="1" dirty="0">
                <a:cs typeface="Courier New" pitchFamily="49" charset="0"/>
              </a:rPr>
              <a:t>         while (</a:t>
            </a:r>
            <a:r>
              <a:rPr lang="en-US" sz="2400" b="1" dirty="0" err="1">
                <a:cs typeface="Courier New" pitchFamily="49" charset="0"/>
              </a:rPr>
              <a:t>compare_and_swap</a:t>
            </a:r>
            <a:r>
              <a:rPr lang="en-US" sz="2400" b="1" dirty="0">
                <a:cs typeface="Courier New" pitchFamily="49" charset="0"/>
              </a:rPr>
              <a:t>(&amp;lock, 0, 1) != 0) </a:t>
            </a:r>
          </a:p>
          <a:p>
            <a:pPr>
              <a:tabLst>
                <a:tab pos="741363" algn="l"/>
                <a:tab pos="1022350" algn="l"/>
                <a:tab pos="1258888" algn="l"/>
              </a:tabLst>
            </a:pPr>
            <a:r>
              <a:rPr lang="en-US" sz="2400" b="1" dirty="0">
                <a:cs typeface="Courier New" pitchFamily="49" charset="0"/>
              </a:rPr>
              <a:t>            ; /* do nothing */ </a:t>
            </a:r>
          </a:p>
          <a:p>
            <a:pPr>
              <a:tabLst>
                <a:tab pos="741363" algn="l"/>
                <a:tab pos="1022350" algn="l"/>
                <a:tab pos="1258888" algn="l"/>
              </a:tabLst>
            </a:pPr>
            <a:r>
              <a:rPr lang="en-US" sz="2400" b="1" dirty="0">
                <a:cs typeface="Courier New" pitchFamily="49" charset="0"/>
              </a:rPr>
              <a:t>          /* critical section */ </a:t>
            </a:r>
          </a:p>
          <a:p>
            <a:pPr>
              <a:tabLst>
                <a:tab pos="741363" algn="l"/>
                <a:tab pos="1022350" algn="l"/>
                <a:tab pos="1258888" algn="l"/>
              </a:tabLst>
            </a:pPr>
            <a:r>
              <a:rPr lang="en-US" sz="2400" b="1" dirty="0">
                <a:cs typeface="Courier New" pitchFamily="49" charset="0"/>
              </a:rPr>
              <a:t>       lock = 0; </a:t>
            </a:r>
          </a:p>
          <a:p>
            <a:pPr>
              <a:tabLst>
                <a:tab pos="741363" algn="l"/>
                <a:tab pos="1022350" algn="l"/>
                <a:tab pos="1258888" algn="l"/>
              </a:tabLst>
            </a:pPr>
            <a:r>
              <a:rPr lang="en-US" sz="2400" b="1" dirty="0">
                <a:cs typeface="Courier New" pitchFamily="49" charset="0"/>
              </a:rPr>
              <a:t>          /* remainder section */ </a:t>
            </a:r>
          </a:p>
          <a:p>
            <a:pPr>
              <a:tabLst>
                <a:tab pos="741363" algn="l"/>
                <a:tab pos="1022350" algn="l"/>
                <a:tab pos="1258888" algn="l"/>
              </a:tabLst>
            </a:pPr>
            <a:r>
              <a:rPr lang="en-US" sz="2400" b="1" dirty="0">
                <a:cs typeface="Courier New" pitchFamily="49" charset="0"/>
              </a:rPr>
              <a:t>      } while (true); </a:t>
            </a:r>
          </a:p>
        </p:txBody>
      </p:sp>
    </p:spTree>
    <p:extLst>
      <p:ext uri="{BB962C8B-B14F-4D97-AF65-F5344CB8AC3E}">
        <p14:creationId xmlns:p14="http://schemas.microsoft.com/office/powerpoint/2010/main" val="15359984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a:xfrm>
            <a:off x="304800" y="533400"/>
            <a:ext cx="7848600" cy="838200"/>
          </a:xfrm>
        </p:spPr>
        <p:txBody>
          <a:bodyPr>
            <a:noAutofit/>
          </a:bodyPr>
          <a:lstStyle/>
          <a:p>
            <a:pPr algn="ctr"/>
            <a:r>
              <a:rPr lang="en-US" sz="4400" dirty="0" smtClean="0">
                <a:solidFill>
                  <a:schemeClr val="tx1"/>
                </a:solidFill>
              </a:rPr>
              <a:t>Locks</a:t>
            </a:r>
            <a:endParaRPr lang="en-US" sz="4000" dirty="0" smtClean="0">
              <a:solidFill>
                <a:schemeClr val="tx1"/>
              </a:solidFill>
            </a:endParaRPr>
          </a:p>
        </p:txBody>
      </p:sp>
      <p:pic>
        <p:nvPicPr>
          <p:cNvPr id="9220" name="Picture 3" descr="C:\Users\yakobu\Desktop\images_v.jpg"/>
          <p:cNvPicPr>
            <a:picLocks noChangeAspect="1" noChangeArrowheads="1"/>
          </p:cNvPicPr>
          <p:nvPr/>
        </p:nvPicPr>
        <p:blipFill>
          <a:blip r:embed="rId3"/>
          <a:srcRect/>
          <a:stretch>
            <a:fillRect/>
          </a:stretch>
        </p:blipFill>
        <p:spPr bwMode="auto">
          <a:xfrm>
            <a:off x="7835900" y="381000"/>
            <a:ext cx="1308100" cy="1512888"/>
          </a:xfrm>
          <a:prstGeom prst="rect">
            <a:avLst/>
          </a:prstGeom>
          <a:noFill/>
          <a:ln w="9525">
            <a:noFill/>
            <a:miter lim="800000"/>
            <a:headEnd/>
            <a:tailEnd/>
          </a:ln>
        </p:spPr>
      </p:pic>
      <p:sp>
        <p:nvSpPr>
          <p:cNvPr id="7" name="Slide Number Placeholder 6"/>
          <p:cNvSpPr>
            <a:spLocks noGrp="1"/>
          </p:cNvSpPr>
          <p:nvPr>
            <p:ph type="sldNum" sz="quarter" idx="4294967295"/>
          </p:nvPr>
        </p:nvSpPr>
        <p:spPr>
          <a:xfrm>
            <a:off x="8129016" y="5734050"/>
            <a:ext cx="609600" cy="521208"/>
          </a:xfrm>
          <a:prstGeom prst="rect">
            <a:avLst/>
          </a:prstGeom>
        </p:spPr>
        <p:txBody>
          <a:bodyPr/>
          <a:lstStyle/>
          <a:p>
            <a:pPr algn="ctr" eaLnBrk="1" latinLnBrk="0" hangingPunct="1"/>
            <a:fld id="{2BBB5E19-F10A-4C2F-BF6F-11C513378A2E}" type="slidenum">
              <a:rPr kumimoji="0" lang="en-US" smtClean="0"/>
              <a:pPr algn="ctr" eaLnBrk="1" latinLnBrk="0" hangingPunct="1"/>
              <a:t>21</a:t>
            </a:fld>
            <a:endParaRPr kumimoji="0" lang="en-US"/>
          </a:p>
        </p:txBody>
      </p:sp>
      <p:sp>
        <p:nvSpPr>
          <p:cNvPr id="2" name="Rectangle 1"/>
          <p:cNvSpPr/>
          <p:nvPr/>
        </p:nvSpPr>
        <p:spPr>
          <a:xfrm>
            <a:off x="685800" y="1676400"/>
            <a:ext cx="8229600" cy="4413516"/>
          </a:xfrm>
          <a:prstGeom prst="rect">
            <a:avLst/>
          </a:prstGeom>
        </p:spPr>
        <p:txBody>
          <a:bodyPr wrap="square">
            <a:spAutoFit/>
          </a:bodyPr>
          <a:lstStyle/>
          <a:p>
            <a:pPr marL="342900" indent="-342900">
              <a:lnSpc>
                <a:spcPct val="90000"/>
              </a:lnSpc>
              <a:buFont typeface="Wingdings" pitchFamily="2" charset="2"/>
              <a:buChar char="§"/>
              <a:defRPr/>
            </a:pPr>
            <a:r>
              <a:rPr lang="en-US" sz="2400" dirty="0">
                <a:latin typeface="Book Antiqua" pitchFamily="18" charset="0"/>
                <a:ea typeface="ＭＳ Ｐゴシック" charset="0"/>
                <a:cs typeface="ＭＳ Ｐゴシック" charset="0"/>
              </a:rPr>
              <a:t>Previous solutions are complicated and generally inaccessible to application programmers</a:t>
            </a:r>
          </a:p>
          <a:p>
            <a:pPr marL="342900" indent="-342900">
              <a:lnSpc>
                <a:spcPct val="90000"/>
              </a:lnSpc>
              <a:buFont typeface="Wingdings" pitchFamily="2" charset="2"/>
              <a:buChar char="§"/>
              <a:defRPr/>
            </a:pPr>
            <a:r>
              <a:rPr lang="en-US" sz="2400" dirty="0">
                <a:latin typeface="Book Antiqua" pitchFamily="18" charset="0"/>
                <a:ea typeface="ＭＳ Ｐゴシック" charset="0"/>
                <a:cs typeface="ＭＳ Ｐゴシック" charset="0"/>
              </a:rPr>
              <a:t>OS designers build software tools to solve critical section problem</a:t>
            </a:r>
          </a:p>
          <a:p>
            <a:pPr marL="342900" indent="-342900">
              <a:lnSpc>
                <a:spcPct val="90000"/>
              </a:lnSpc>
              <a:buFont typeface="Wingdings" pitchFamily="2" charset="2"/>
              <a:buChar char="§"/>
              <a:defRPr/>
            </a:pPr>
            <a:r>
              <a:rPr lang="en-US" sz="2400" dirty="0">
                <a:latin typeface="Book Antiqua" pitchFamily="18" charset="0"/>
                <a:ea typeface="ＭＳ Ｐゴシック" charset="0"/>
                <a:cs typeface="ＭＳ Ｐゴシック" charset="0"/>
              </a:rPr>
              <a:t>Simplest is mutex lock</a:t>
            </a:r>
          </a:p>
          <a:p>
            <a:pPr marL="342900" indent="-342900">
              <a:lnSpc>
                <a:spcPct val="90000"/>
              </a:lnSpc>
              <a:buFont typeface="Wingdings" pitchFamily="2" charset="2"/>
              <a:buChar char="§"/>
              <a:defRPr/>
            </a:pPr>
            <a:r>
              <a:rPr lang="en-US" sz="2400" dirty="0">
                <a:latin typeface="Book Antiqua" pitchFamily="18" charset="0"/>
                <a:ea typeface="ＭＳ Ｐゴシック" charset="0"/>
                <a:cs typeface="ＭＳ Ｐゴシック" charset="0"/>
              </a:rPr>
              <a:t>Protect a critical section  by first </a:t>
            </a:r>
            <a:r>
              <a:rPr lang="en-US" sz="2400" b="1" dirty="0">
                <a:latin typeface="Book Antiqua" pitchFamily="18" charset="0"/>
                <a:ea typeface="ＭＳ Ｐゴシック" charset="0"/>
                <a:cs typeface="Courier New"/>
              </a:rPr>
              <a:t>acquire()</a:t>
            </a:r>
            <a:r>
              <a:rPr lang="en-US" sz="2400" dirty="0">
                <a:latin typeface="Book Antiqua" pitchFamily="18" charset="0"/>
                <a:ea typeface="ＭＳ Ｐゴシック" charset="0"/>
                <a:cs typeface="ＭＳ Ｐゴシック" charset="0"/>
              </a:rPr>
              <a:t> a lock then </a:t>
            </a:r>
            <a:r>
              <a:rPr lang="en-US" sz="2400" b="1" dirty="0">
                <a:latin typeface="Book Antiqua" pitchFamily="18" charset="0"/>
                <a:ea typeface="ＭＳ Ｐゴシック" charset="0"/>
                <a:cs typeface="Courier New"/>
              </a:rPr>
              <a:t>release()</a:t>
            </a:r>
            <a:r>
              <a:rPr lang="en-US" sz="2400" dirty="0">
                <a:latin typeface="Book Antiqua" pitchFamily="18" charset="0"/>
                <a:ea typeface="ＭＳ Ｐゴシック" charset="0"/>
                <a:cs typeface="ＭＳ Ｐゴシック" charset="0"/>
              </a:rPr>
              <a:t> the lock</a:t>
            </a:r>
          </a:p>
          <a:p>
            <a:pPr marL="800054" lvl="1" indent="-342900">
              <a:lnSpc>
                <a:spcPct val="90000"/>
              </a:lnSpc>
              <a:buFont typeface="Wingdings" pitchFamily="2" charset="2"/>
              <a:buChar char="§"/>
              <a:defRPr/>
            </a:pPr>
            <a:r>
              <a:rPr lang="en-US" sz="2400" dirty="0">
                <a:latin typeface="Book Antiqua" pitchFamily="18" charset="0"/>
                <a:ea typeface="ＭＳ Ｐゴシック" charset="0"/>
                <a:cs typeface="ＭＳ Ｐゴシック" charset="0"/>
              </a:rPr>
              <a:t>Boolean variable indicating if lock is available or not</a:t>
            </a:r>
          </a:p>
          <a:p>
            <a:pPr marL="342900" indent="-342900">
              <a:lnSpc>
                <a:spcPct val="90000"/>
              </a:lnSpc>
              <a:buFont typeface="Wingdings" pitchFamily="2" charset="2"/>
              <a:buChar char="§"/>
              <a:defRPr/>
            </a:pPr>
            <a:r>
              <a:rPr lang="en-US" sz="2400" dirty="0">
                <a:latin typeface="Book Antiqua" pitchFamily="18" charset="0"/>
                <a:ea typeface="ＭＳ Ｐゴシック" charset="0"/>
                <a:cs typeface="ＭＳ Ｐゴシック" charset="0"/>
              </a:rPr>
              <a:t>Calls to </a:t>
            </a:r>
            <a:r>
              <a:rPr lang="en-US" sz="2400" b="1" dirty="0">
                <a:latin typeface="Book Antiqua" pitchFamily="18" charset="0"/>
                <a:ea typeface="ＭＳ Ｐゴシック" charset="0"/>
                <a:cs typeface="Courier New"/>
              </a:rPr>
              <a:t>acquire()</a:t>
            </a:r>
            <a:r>
              <a:rPr lang="en-US" sz="2400" dirty="0">
                <a:latin typeface="Book Antiqua" pitchFamily="18" charset="0"/>
                <a:ea typeface="ＭＳ Ｐゴシック" charset="0"/>
                <a:cs typeface="ＭＳ Ｐゴシック" charset="0"/>
              </a:rPr>
              <a:t> and </a:t>
            </a:r>
            <a:r>
              <a:rPr lang="en-US" sz="2400" b="1" dirty="0">
                <a:latin typeface="Book Antiqua" pitchFamily="18" charset="0"/>
                <a:ea typeface="ＭＳ Ｐゴシック" charset="0"/>
                <a:cs typeface="Courier New"/>
              </a:rPr>
              <a:t>release()</a:t>
            </a:r>
            <a:r>
              <a:rPr lang="en-US" sz="2400" dirty="0">
                <a:latin typeface="Book Antiqua" pitchFamily="18" charset="0"/>
                <a:ea typeface="ＭＳ Ｐゴシック" charset="0"/>
                <a:cs typeface="ＭＳ Ｐゴシック" charset="0"/>
              </a:rPr>
              <a:t> must be atomic</a:t>
            </a:r>
          </a:p>
          <a:p>
            <a:pPr marL="800054" lvl="1" indent="-342900">
              <a:lnSpc>
                <a:spcPct val="90000"/>
              </a:lnSpc>
              <a:buFont typeface="Wingdings" pitchFamily="2" charset="2"/>
              <a:buChar char="§"/>
              <a:defRPr/>
            </a:pPr>
            <a:r>
              <a:rPr lang="en-US" sz="2400" dirty="0">
                <a:latin typeface="Book Antiqua" pitchFamily="18" charset="0"/>
                <a:ea typeface="ＭＳ Ｐゴシック" charset="0"/>
                <a:cs typeface="ＭＳ Ｐゴシック" charset="0"/>
              </a:rPr>
              <a:t>Usually implemented via hardware atomic instructions</a:t>
            </a:r>
          </a:p>
          <a:p>
            <a:pPr marL="342900" indent="-342900">
              <a:lnSpc>
                <a:spcPct val="90000"/>
              </a:lnSpc>
              <a:buFont typeface="Wingdings" pitchFamily="2" charset="2"/>
              <a:buChar char="§"/>
              <a:defRPr/>
            </a:pPr>
            <a:r>
              <a:rPr lang="en-US" sz="2400" dirty="0">
                <a:latin typeface="Book Antiqua" pitchFamily="18" charset="0"/>
                <a:ea typeface="ＭＳ Ｐゴシック" charset="0"/>
                <a:cs typeface="ＭＳ Ｐゴシック" charset="0"/>
              </a:rPr>
              <a:t>But this solution requires </a:t>
            </a:r>
            <a:r>
              <a:rPr lang="en-US" sz="2400" b="1" dirty="0">
                <a:solidFill>
                  <a:srgbClr val="3366FF"/>
                </a:solidFill>
                <a:latin typeface="Book Antiqua" pitchFamily="18" charset="0"/>
                <a:ea typeface="ＭＳ Ｐゴシック" charset="0"/>
              </a:rPr>
              <a:t>busy waiting</a:t>
            </a:r>
          </a:p>
          <a:p>
            <a:pPr marL="742930" lvl="1" indent="-342900">
              <a:lnSpc>
                <a:spcPct val="90000"/>
              </a:lnSpc>
              <a:buFont typeface="Wingdings" pitchFamily="2" charset="2"/>
              <a:buChar char="§"/>
              <a:defRPr/>
            </a:pPr>
            <a:r>
              <a:rPr lang="en-US" sz="2400" dirty="0">
                <a:latin typeface="Book Antiqua" pitchFamily="18" charset="0"/>
                <a:ea typeface="ＭＳ Ｐゴシック" charset="0"/>
                <a:cs typeface="ＭＳ Ｐゴシック" charset="0"/>
              </a:rPr>
              <a:t>This lock therefore called a </a:t>
            </a:r>
            <a:r>
              <a:rPr lang="en-US" sz="2400" b="1" dirty="0">
                <a:solidFill>
                  <a:srgbClr val="3366FF"/>
                </a:solidFill>
                <a:latin typeface="Book Antiqua" pitchFamily="18" charset="0"/>
                <a:ea typeface="ＭＳ Ｐゴシック" charset="0"/>
                <a:cs typeface="ＭＳ Ｐゴシック" charset="-128"/>
              </a:rPr>
              <a:t>spinlock</a:t>
            </a:r>
          </a:p>
        </p:txBody>
      </p:sp>
    </p:spTree>
    <p:extLst>
      <p:ext uri="{BB962C8B-B14F-4D97-AF65-F5344CB8AC3E}">
        <p14:creationId xmlns:p14="http://schemas.microsoft.com/office/powerpoint/2010/main" val="6001935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a:xfrm>
            <a:off x="304800" y="533400"/>
            <a:ext cx="7848600" cy="838200"/>
          </a:xfrm>
        </p:spPr>
        <p:txBody>
          <a:bodyPr>
            <a:noAutofit/>
          </a:bodyPr>
          <a:lstStyle/>
          <a:p>
            <a:pPr algn="ctr"/>
            <a:r>
              <a:rPr lang="en-US" sz="4400" dirty="0">
                <a:solidFill>
                  <a:schemeClr val="tx1"/>
                </a:solidFill>
              </a:rPr>
              <a:t>acquire() and release()</a:t>
            </a:r>
            <a:endParaRPr lang="en-US" sz="4000" dirty="0" smtClean="0">
              <a:solidFill>
                <a:schemeClr val="tx1"/>
              </a:solidFill>
            </a:endParaRPr>
          </a:p>
        </p:txBody>
      </p:sp>
      <p:pic>
        <p:nvPicPr>
          <p:cNvPr id="9220" name="Picture 3" descr="C:\Users\yakobu\Desktop\images_v.jpg"/>
          <p:cNvPicPr>
            <a:picLocks noChangeAspect="1" noChangeArrowheads="1"/>
          </p:cNvPicPr>
          <p:nvPr/>
        </p:nvPicPr>
        <p:blipFill>
          <a:blip r:embed="rId3"/>
          <a:srcRect/>
          <a:stretch>
            <a:fillRect/>
          </a:stretch>
        </p:blipFill>
        <p:spPr bwMode="auto">
          <a:xfrm>
            <a:off x="7835900" y="381000"/>
            <a:ext cx="1308100" cy="1512888"/>
          </a:xfrm>
          <a:prstGeom prst="rect">
            <a:avLst/>
          </a:prstGeom>
          <a:noFill/>
          <a:ln w="9525">
            <a:noFill/>
            <a:miter lim="800000"/>
            <a:headEnd/>
            <a:tailEnd/>
          </a:ln>
        </p:spPr>
      </p:pic>
      <p:sp>
        <p:nvSpPr>
          <p:cNvPr id="7" name="Slide Number Placeholder 6"/>
          <p:cNvSpPr>
            <a:spLocks noGrp="1"/>
          </p:cNvSpPr>
          <p:nvPr>
            <p:ph type="sldNum" sz="quarter" idx="4294967295"/>
          </p:nvPr>
        </p:nvSpPr>
        <p:spPr>
          <a:xfrm>
            <a:off x="8129016" y="5734050"/>
            <a:ext cx="609600" cy="521208"/>
          </a:xfrm>
          <a:prstGeom prst="rect">
            <a:avLst/>
          </a:prstGeom>
        </p:spPr>
        <p:txBody>
          <a:bodyPr/>
          <a:lstStyle/>
          <a:p>
            <a:pPr algn="ctr" eaLnBrk="1" latinLnBrk="0" hangingPunct="1"/>
            <a:fld id="{2BBB5E19-F10A-4C2F-BF6F-11C513378A2E}" type="slidenum">
              <a:rPr kumimoji="0" lang="en-US" smtClean="0"/>
              <a:pPr algn="ctr" eaLnBrk="1" latinLnBrk="0" hangingPunct="1"/>
              <a:t>22</a:t>
            </a:fld>
            <a:endParaRPr kumimoji="0" lang="en-US"/>
          </a:p>
        </p:txBody>
      </p:sp>
      <p:sp>
        <p:nvSpPr>
          <p:cNvPr id="3" name="Rectangle 2"/>
          <p:cNvSpPr/>
          <p:nvPr/>
        </p:nvSpPr>
        <p:spPr>
          <a:xfrm>
            <a:off x="1257300" y="1443841"/>
            <a:ext cx="3467100" cy="4832092"/>
          </a:xfrm>
          <a:prstGeom prst="rect">
            <a:avLst/>
          </a:prstGeom>
        </p:spPr>
        <p:txBody>
          <a:bodyPr wrap="square">
            <a:spAutoFit/>
          </a:bodyPr>
          <a:lstStyle/>
          <a:p>
            <a:r>
              <a:rPr lang="en-US" sz="2200" dirty="0"/>
              <a:t>acquire() {</a:t>
            </a:r>
            <a:br>
              <a:rPr lang="en-US" sz="2200" dirty="0"/>
            </a:br>
            <a:r>
              <a:rPr lang="en-US" sz="2200" dirty="0"/>
              <a:t>       while (!available) </a:t>
            </a:r>
          </a:p>
          <a:p>
            <a:r>
              <a:rPr lang="en-US" sz="2200" dirty="0"/>
              <a:t>          ; /* busy wait */ </a:t>
            </a:r>
          </a:p>
          <a:p>
            <a:r>
              <a:rPr lang="en-US" sz="2200" dirty="0"/>
              <a:t>       available = false;; </a:t>
            </a:r>
          </a:p>
          <a:p>
            <a:r>
              <a:rPr lang="en-US" sz="2200" dirty="0"/>
              <a:t>    } </a:t>
            </a:r>
          </a:p>
          <a:p>
            <a:r>
              <a:rPr lang="en-US" sz="2200" dirty="0"/>
              <a:t>   release() { </a:t>
            </a:r>
          </a:p>
          <a:p>
            <a:r>
              <a:rPr lang="en-US" sz="2200" dirty="0"/>
              <a:t>       available = true; </a:t>
            </a:r>
          </a:p>
          <a:p>
            <a:r>
              <a:rPr lang="en-US" sz="2200" dirty="0"/>
              <a:t>    } </a:t>
            </a:r>
          </a:p>
          <a:p>
            <a:r>
              <a:rPr lang="en-US" sz="2200" dirty="0"/>
              <a:t>   do { </a:t>
            </a:r>
          </a:p>
          <a:p>
            <a:r>
              <a:rPr lang="en-US" sz="2200" dirty="0"/>
              <a:t>    acquire lock</a:t>
            </a:r>
          </a:p>
          <a:p>
            <a:r>
              <a:rPr lang="en-US" sz="2200" dirty="0"/>
              <a:t>       critical section</a:t>
            </a:r>
          </a:p>
          <a:p>
            <a:r>
              <a:rPr lang="en-US" sz="2200" dirty="0"/>
              <a:t>    release lock </a:t>
            </a:r>
          </a:p>
          <a:p>
            <a:r>
              <a:rPr lang="en-US" sz="2200" dirty="0"/>
              <a:t>      remainder section </a:t>
            </a:r>
          </a:p>
          <a:p>
            <a:r>
              <a:rPr lang="en-US" sz="2200" dirty="0"/>
              <a:t> } while (true); </a:t>
            </a:r>
          </a:p>
        </p:txBody>
      </p:sp>
    </p:spTree>
    <p:extLst>
      <p:ext uri="{BB962C8B-B14F-4D97-AF65-F5344CB8AC3E}">
        <p14:creationId xmlns:p14="http://schemas.microsoft.com/office/powerpoint/2010/main" val="34757479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a:xfrm>
            <a:off x="304800" y="533400"/>
            <a:ext cx="7848600" cy="838200"/>
          </a:xfrm>
        </p:spPr>
        <p:txBody>
          <a:bodyPr>
            <a:noAutofit/>
          </a:bodyPr>
          <a:lstStyle/>
          <a:p>
            <a:pPr algn="ctr"/>
            <a:r>
              <a:rPr lang="en-US" sz="4400" dirty="0">
                <a:solidFill>
                  <a:schemeClr val="tx1"/>
                </a:solidFill>
              </a:rPr>
              <a:t>Semaphore</a:t>
            </a:r>
            <a:endParaRPr lang="en-US" sz="4000" dirty="0" smtClean="0">
              <a:solidFill>
                <a:schemeClr val="tx1"/>
              </a:solidFill>
            </a:endParaRPr>
          </a:p>
        </p:txBody>
      </p:sp>
      <p:pic>
        <p:nvPicPr>
          <p:cNvPr id="9220" name="Picture 3" descr="C:\Users\yakobu\Desktop\images_v.jpg"/>
          <p:cNvPicPr>
            <a:picLocks noChangeAspect="1" noChangeArrowheads="1"/>
          </p:cNvPicPr>
          <p:nvPr/>
        </p:nvPicPr>
        <p:blipFill>
          <a:blip r:embed="rId3"/>
          <a:srcRect/>
          <a:stretch>
            <a:fillRect/>
          </a:stretch>
        </p:blipFill>
        <p:spPr bwMode="auto">
          <a:xfrm>
            <a:off x="7835900" y="381000"/>
            <a:ext cx="1308100" cy="1512888"/>
          </a:xfrm>
          <a:prstGeom prst="rect">
            <a:avLst/>
          </a:prstGeom>
          <a:noFill/>
          <a:ln w="9525">
            <a:noFill/>
            <a:miter lim="800000"/>
            <a:headEnd/>
            <a:tailEnd/>
          </a:ln>
        </p:spPr>
      </p:pic>
      <p:sp>
        <p:nvSpPr>
          <p:cNvPr id="7" name="Slide Number Placeholder 6"/>
          <p:cNvSpPr>
            <a:spLocks noGrp="1"/>
          </p:cNvSpPr>
          <p:nvPr>
            <p:ph type="sldNum" sz="quarter" idx="4294967295"/>
          </p:nvPr>
        </p:nvSpPr>
        <p:spPr>
          <a:xfrm>
            <a:off x="8129016" y="5734050"/>
            <a:ext cx="609600" cy="521208"/>
          </a:xfrm>
          <a:prstGeom prst="rect">
            <a:avLst/>
          </a:prstGeom>
        </p:spPr>
        <p:txBody>
          <a:bodyPr/>
          <a:lstStyle/>
          <a:p>
            <a:pPr algn="ctr" eaLnBrk="1" latinLnBrk="0" hangingPunct="1"/>
            <a:fld id="{2BBB5E19-F10A-4C2F-BF6F-11C513378A2E}" type="slidenum">
              <a:rPr kumimoji="0" lang="en-US" smtClean="0"/>
              <a:pPr algn="ctr" eaLnBrk="1" latinLnBrk="0" hangingPunct="1"/>
              <a:t>23</a:t>
            </a:fld>
            <a:endParaRPr kumimoji="0" lang="en-US"/>
          </a:p>
        </p:txBody>
      </p:sp>
      <p:sp>
        <p:nvSpPr>
          <p:cNvPr id="3" name="Rectangle 2"/>
          <p:cNvSpPr/>
          <p:nvPr/>
        </p:nvSpPr>
        <p:spPr>
          <a:xfrm>
            <a:off x="685800" y="1606284"/>
            <a:ext cx="7620000" cy="4413516"/>
          </a:xfrm>
          <a:prstGeom prst="rect">
            <a:avLst/>
          </a:prstGeom>
        </p:spPr>
        <p:txBody>
          <a:bodyPr wrap="square">
            <a:spAutoFit/>
          </a:bodyPr>
          <a:lstStyle/>
          <a:p>
            <a:pPr>
              <a:lnSpc>
                <a:spcPct val="90000"/>
              </a:lnSpc>
            </a:pPr>
            <a:r>
              <a:rPr lang="en-US" sz="2400" dirty="0"/>
              <a:t>Synchronization tool that provides more sophisticated ways </a:t>
            </a:r>
            <a:r>
              <a:rPr lang="en-US" sz="2400" dirty="0" smtClean="0"/>
              <a:t>for </a:t>
            </a:r>
            <a:r>
              <a:rPr lang="en-US" sz="2400" dirty="0"/>
              <a:t>process to synchronize their activities</a:t>
            </a:r>
            <a:r>
              <a:rPr lang="en-US" sz="2400" dirty="0" smtClean="0"/>
              <a:t>.</a:t>
            </a:r>
          </a:p>
          <a:p>
            <a:pPr>
              <a:lnSpc>
                <a:spcPct val="90000"/>
              </a:lnSpc>
            </a:pPr>
            <a:endParaRPr lang="en-US" sz="2400" i="1" dirty="0">
              <a:solidFill>
                <a:schemeClr val="tx2"/>
              </a:solidFill>
            </a:endParaRPr>
          </a:p>
          <a:p>
            <a:pPr>
              <a:lnSpc>
                <a:spcPct val="90000"/>
              </a:lnSpc>
            </a:pPr>
            <a:r>
              <a:rPr lang="en-US" sz="2400" dirty="0"/>
              <a:t>Semaphore </a:t>
            </a:r>
            <a:r>
              <a:rPr lang="en-US" sz="2400" b="1" i="1" dirty="0"/>
              <a:t>S</a:t>
            </a:r>
            <a:r>
              <a:rPr lang="en-US" sz="2400" dirty="0"/>
              <a:t> – integer variable</a:t>
            </a:r>
          </a:p>
          <a:p>
            <a:pPr>
              <a:lnSpc>
                <a:spcPct val="90000"/>
              </a:lnSpc>
            </a:pPr>
            <a:r>
              <a:rPr lang="en-US" sz="2400" dirty="0"/>
              <a:t>Can only be accessed via two indivisible (atomic) operations</a:t>
            </a:r>
          </a:p>
          <a:p>
            <a:pPr lvl="1">
              <a:lnSpc>
                <a:spcPct val="90000"/>
              </a:lnSpc>
            </a:pPr>
            <a:r>
              <a:rPr lang="en-US" sz="2400" b="1" dirty="0">
                <a:solidFill>
                  <a:srgbClr val="000000"/>
                </a:solidFill>
              </a:rPr>
              <a:t>wait()</a:t>
            </a:r>
            <a:r>
              <a:rPr lang="en-US" sz="2400" dirty="0">
                <a:solidFill>
                  <a:srgbClr val="000000"/>
                </a:solidFill>
              </a:rPr>
              <a:t> and </a:t>
            </a:r>
            <a:r>
              <a:rPr lang="en-US" sz="2400" b="1" dirty="0">
                <a:solidFill>
                  <a:srgbClr val="000000"/>
                </a:solidFill>
              </a:rPr>
              <a:t>signal</a:t>
            </a:r>
            <a:r>
              <a:rPr lang="en-US" sz="2400" b="1" dirty="0" smtClean="0">
                <a:solidFill>
                  <a:srgbClr val="000000"/>
                </a:solidFill>
              </a:rPr>
              <a:t>()- </a:t>
            </a:r>
            <a:r>
              <a:rPr lang="en-US" sz="2400" dirty="0" smtClean="0"/>
              <a:t>called </a:t>
            </a:r>
            <a:r>
              <a:rPr lang="en-US" sz="2400" b="1" dirty="0">
                <a:solidFill>
                  <a:srgbClr val="000000"/>
                </a:solidFill>
              </a:rPr>
              <a:t>P()</a:t>
            </a:r>
            <a:r>
              <a:rPr lang="en-US" sz="2400" dirty="0"/>
              <a:t> and </a:t>
            </a:r>
            <a:r>
              <a:rPr lang="en-US" sz="2400" b="1" dirty="0">
                <a:solidFill>
                  <a:srgbClr val="000000"/>
                </a:solidFill>
              </a:rPr>
              <a:t>V()</a:t>
            </a:r>
          </a:p>
          <a:p>
            <a:pPr>
              <a:lnSpc>
                <a:spcPct val="90000"/>
              </a:lnSpc>
            </a:pPr>
            <a:endParaRPr lang="en-US" sz="2400" b="1" dirty="0" smtClean="0">
              <a:solidFill>
                <a:srgbClr val="000000"/>
              </a:solidFill>
              <a:cs typeface="Courier New" pitchFamily="49" charset="0"/>
            </a:endParaRPr>
          </a:p>
          <a:p>
            <a:pPr>
              <a:lnSpc>
                <a:spcPct val="90000"/>
              </a:lnSpc>
            </a:pPr>
            <a:r>
              <a:rPr lang="en-US" sz="2400" b="1" dirty="0" smtClean="0">
                <a:solidFill>
                  <a:srgbClr val="000000"/>
                </a:solidFill>
                <a:cs typeface="Courier New" pitchFamily="49" charset="0"/>
              </a:rPr>
              <a:t>wait</a:t>
            </a:r>
            <a:r>
              <a:rPr lang="en-US" sz="2400" b="1" dirty="0">
                <a:solidFill>
                  <a:srgbClr val="000000"/>
                </a:solidFill>
                <a:cs typeface="Courier New" pitchFamily="49" charset="0"/>
              </a:rPr>
              <a:t>() operation</a:t>
            </a:r>
          </a:p>
          <a:p>
            <a:pPr lvl="1">
              <a:lnSpc>
                <a:spcPct val="90000"/>
              </a:lnSpc>
            </a:pPr>
            <a:r>
              <a:rPr lang="en-US" sz="2400" dirty="0">
                <a:sym typeface="Symbol" pitchFamily="18" charset="2"/>
              </a:rPr>
              <a:t>wait(S) { </a:t>
            </a:r>
          </a:p>
          <a:p>
            <a:pPr lvl="1">
              <a:lnSpc>
                <a:spcPct val="90000"/>
              </a:lnSpc>
            </a:pPr>
            <a:r>
              <a:rPr lang="en-US" sz="2400" dirty="0">
                <a:sym typeface="Symbol" pitchFamily="18" charset="2"/>
              </a:rPr>
              <a:t>    while (S &lt;= 0)</a:t>
            </a:r>
          </a:p>
          <a:p>
            <a:pPr lvl="1">
              <a:lnSpc>
                <a:spcPct val="90000"/>
              </a:lnSpc>
            </a:pPr>
            <a:r>
              <a:rPr lang="en-US" sz="2400" dirty="0">
                <a:sym typeface="Symbol" pitchFamily="18" charset="2"/>
              </a:rPr>
              <a:t>       ; // busy wait</a:t>
            </a:r>
          </a:p>
          <a:p>
            <a:pPr lvl="1">
              <a:lnSpc>
                <a:spcPct val="90000"/>
              </a:lnSpc>
            </a:pPr>
            <a:r>
              <a:rPr lang="en-US" sz="2400" dirty="0">
                <a:sym typeface="Symbol" pitchFamily="18" charset="2"/>
              </a:rPr>
              <a:t>    S--;</a:t>
            </a:r>
          </a:p>
          <a:p>
            <a:pPr lvl="1">
              <a:lnSpc>
                <a:spcPct val="90000"/>
              </a:lnSpc>
            </a:pPr>
            <a:r>
              <a:rPr lang="en-US" sz="2400" dirty="0">
                <a:sym typeface="Symbol" pitchFamily="18" charset="2"/>
              </a:rPr>
              <a:t>}</a:t>
            </a:r>
          </a:p>
        </p:txBody>
      </p:sp>
      <p:sp>
        <p:nvSpPr>
          <p:cNvPr id="6" name="Rectangle 3"/>
          <p:cNvSpPr>
            <a:spLocks noGrp="1" noChangeArrowheads="1"/>
          </p:cNvSpPr>
          <p:nvPr>
            <p:ph sz="quarter" idx="1"/>
          </p:nvPr>
        </p:nvSpPr>
        <p:spPr>
          <a:xfrm>
            <a:off x="4592782" y="3581400"/>
            <a:ext cx="2754311" cy="2057400"/>
          </a:xfrm>
        </p:spPr>
        <p:txBody>
          <a:bodyPr/>
          <a:lstStyle/>
          <a:p>
            <a:pPr marL="0" indent="0" eaLnBrk="1" hangingPunct="1">
              <a:lnSpc>
                <a:spcPct val="90000"/>
              </a:lnSpc>
              <a:buNone/>
            </a:pPr>
            <a:endParaRPr lang="en-US" sz="2400" b="1" dirty="0" smtClean="0">
              <a:solidFill>
                <a:srgbClr val="000000"/>
              </a:solidFill>
              <a:cs typeface="Courier New" pitchFamily="49" charset="0"/>
            </a:endParaRPr>
          </a:p>
          <a:p>
            <a:pPr marL="0" indent="0" eaLnBrk="1" hangingPunct="1">
              <a:lnSpc>
                <a:spcPct val="90000"/>
              </a:lnSpc>
              <a:buNone/>
            </a:pPr>
            <a:r>
              <a:rPr lang="en-US" sz="2400" b="1" dirty="0" smtClean="0">
                <a:solidFill>
                  <a:srgbClr val="000000"/>
                </a:solidFill>
                <a:cs typeface="Courier New" pitchFamily="49" charset="0"/>
              </a:rPr>
              <a:t>signal() operation</a:t>
            </a:r>
            <a:endParaRPr lang="en-US" sz="2400" b="1" dirty="0" smtClean="0">
              <a:cs typeface="Courier New" pitchFamily="49" charset="0"/>
              <a:sym typeface="Symbol" pitchFamily="18" charset="2"/>
            </a:endParaRPr>
          </a:p>
          <a:p>
            <a:pPr lvl="1" eaLnBrk="1" hangingPunct="1">
              <a:lnSpc>
                <a:spcPct val="90000"/>
              </a:lnSpc>
              <a:buFont typeface="Monotype Sorts" pitchFamily="-84" charset="2"/>
              <a:buNone/>
            </a:pPr>
            <a:r>
              <a:rPr lang="en-US" sz="2400" dirty="0" smtClean="0">
                <a:sym typeface="Symbol" pitchFamily="18" charset="2"/>
              </a:rPr>
              <a:t>signal(S) { </a:t>
            </a:r>
          </a:p>
          <a:p>
            <a:pPr lvl="1" eaLnBrk="1" hangingPunct="1">
              <a:lnSpc>
                <a:spcPct val="90000"/>
              </a:lnSpc>
              <a:buFont typeface="Monotype Sorts" pitchFamily="-84" charset="2"/>
              <a:buNone/>
            </a:pPr>
            <a:r>
              <a:rPr lang="en-US" sz="2400" dirty="0" smtClean="0">
                <a:sym typeface="Symbol" pitchFamily="18" charset="2"/>
              </a:rPr>
              <a:t>    S++;</a:t>
            </a:r>
          </a:p>
          <a:p>
            <a:pPr lvl="1" eaLnBrk="1" hangingPunct="1">
              <a:lnSpc>
                <a:spcPct val="90000"/>
              </a:lnSpc>
              <a:buFont typeface="Monotype Sorts" pitchFamily="-84" charset="2"/>
              <a:buNone/>
            </a:pPr>
            <a:r>
              <a:rPr lang="en-US" sz="2400" dirty="0" smtClean="0">
                <a:sym typeface="Symbol" pitchFamily="18" charset="2"/>
              </a:rPr>
              <a:t>}</a:t>
            </a:r>
          </a:p>
        </p:txBody>
      </p:sp>
    </p:spTree>
    <p:extLst>
      <p:ext uri="{BB962C8B-B14F-4D97-AF65-F5344CB8AC3E}">
        <p14:creationId xmlns:p14="http://schemas.microsoft.com/office/powerpoint/2010/main" val="32840607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a:xfrm>
            <a:off x="304800" y="533400"/>
            <a:ext cx="7848600" cy="838200"/>
          </a:xfrm>
        </p:spPr>
        <p:txBody>
          <a:bodyPr>
            <a:noAutofit/>
          </a:bodyPr>
          <a:lstStyle/>
          <a:p>
            <a:pPr algn="ctr"/>
            <a:r>
              <a:rPr lang="en-US" sz="4400" dirty="0">
                <a:solidFill>
                  <a:schemeClr val="tx1"/>
                </a:solidFill>
              </a:rPr>
              <a:t>Semaphore Usage</a:t>
            </a:r>
            <a:endParaRPr lang="en-US" sz="4000" dirty="0" smtClean="0">
              <a:solidFill>
                <a:schemeClr val="tx1"/>
              </a:solidFill>
            </a:endParaRPr>
          </a:p>
        </p:txBody>
      </p:sp>
      <p:pic>
        <p:nvPicPr>
          <p:cNvPr id="9220" name="Picture 3" descr="C:\Users\yakobu\Desktop\images_v.jpg"/>
          <p:cNvPicPr>
            <a:picLocks noChangeAspect="1" noChangeArrowheads="1"/>
          </p:cNvPicPr>
          <p:nvPr/>
        </p:nvPicPr>
        <p:blipFill>
          <a:blip r:embed="rId3"/>
          <a:srcRect/>
          <a:stretch>
            <a:fillRect/>
          </a:stretch>
        </p:blipFill>
        <p:spPr bwMode="auto">
          <a:xfrm>
            <a:off x="7835900" y="381000"/>
            <a:ext cx="1308100" cy="1512888"/>
          </a:xfrm>
          <a:prstGeom prst="rect">
            <a:avLst/>
          </a:prstGeom>
          <a:noFill/>
          <a:ln w="9525">
            <a:noFill/>
            <a:miter lim="800000"/>
            <a:headEnd/>
            <a:tailEnd/>
          </a:ln>
        </p:spPr>
      </p:pic>
      <p:sp>
        <p:nvSpPr>
          <p:cNvPr id="7" name="Slide Number Placeholder 6"/>
          <p:cNvSpPr>
            <a:spLocks noGrp="1"/>
          </p:cNvSpPr>
          <p:nvPr>
            <p:ph type="sldNum" sz="quarter" idx="4294967295"/>
          </p:nvPr>
        </p:nvSpPr>
        <p:spPr>
          <a:xfrm>
            <a:off x="8129016" y="5734050"/>
            <a:ext cx="609600" cy="521208"/>
          </a:xfrm>
          <a:prstGeom prst="rect">
            <a:avLst/>
          </a:prstGeom>
        </p:spPr>
        <p:txBody>
          <a:bodyPr/>
          <a:lstStyle/>
          <a:p>
            <a:pPr algn="ctr" eaLnBrk="1" latinLnBrk="0" hangingPunct="1"/>
            <a:fld id="{2BBB5E19-F10A-4C2F-BF6F-11C513378A2E}" type="slidenum">
              <a:rPr kumimoji="0" lang="en-US" smtClean="0"/>
              <a:pPr algn="ctr" eaLnBrk="1" latinLnBrk="0" hangingPunct="1"/>
              <a:t>24</a:t>
            </a:fld>
            <a:endParaRPr kumimoji="0" lang="en-US"/>
          </a:p>
        </p:txBody>
      </p:sp>
      <p:sp>
        <p:nvSpPr>
          <p:cNvPr id="4" name="Rectangle 3"/>
          <p:cNvSpPr/>
          <p:nvPr/>
        </p:nvSpPr>
        <p:spPr>
          <a:xfrm>
            <a:off x="762000" y="1463219"/>
            <a:ext cx="7543800" cy="4832092"/>
          </a:xfrm>
          <a:prstGeom prst="rect">
            <a:avLst/>
          </a:prstGeom>
        </p:spPr>
        <p:txBody>
          <a:bodyPr wrap="square">
            <a:spAutoFit/>
          </a:bodyPr>
          <a:lstStyle/>
          <a:p>
            <a:pPr algn="just">
              <a:tabLst>
                <a:tab pos="2001838" algn="ctr"/>
                <a:tab pos="4513263" algn="ctr"/>
              </a:tabLst>
            </a:pPr>
            <a:r>
              <a:rPr lang="en-US" sz="2200" b="1" dirty="0">
                <a:solidFill>
                  <a:srgbClr val="3366FF"/>
                </a:solidFill>
              </a:rPr>
              <a:t>Counting semaphore </a:t>
            </a:r>
            <a:r>
              <a:rPr lang="en-US" sz="2200" dirty="0"/>
              <a:t>– integer value can range over an unrestricted domain</a:t>
            </a:r>
          </a:p>
          <a:p>
            <a:pPr algn="just">
              <a:tabLst>
                <a:tab pos="2001838" algn="ctr"/>
                <a:tab pos="4513263" algn="ctr"/>
              </a:tabLst>
            </a:pPr>
            <a:r>
              <a:rPr lang="en-US" sz="2200" b="1" dirty="0">
                <a:solidFill>
                  <a:srgbClr val="3366FF"/>
                </a:solidFill>
              </a:rPr>
              <a:t>Binary semaphore </a:t>
            </a:r>
            <a:r>
              <a:rPr lang="en-US" sz="2200" dirty="0"/>
              <a:t>– integer value can range only between 0 </a:t>
            </a:r>
            <a:r>
              <a:rPr lang="en-US" sz="2200" dirty="0" smtClean="0"/>
              <a:t>&amp; 1 </a:t>
            </a:r>
            <a:r>
              <a:rPr lang="en-US" sz="2200" dirty="0" smtClean="0">
                <a:sym typeface="MT Extra" pitchFamily="18" charset="2"/>
              </a:rPr>
              <a:t>Same </a:t>
            </a:r>
            <a:r>
              <a:rPr lang="en-US" sz="2200" dirty="0">
                <a:sym typeface="MT Extra" pitchFamily="18" charset="2"/>
              </a:rPr>
              <a:t>as a </a:t>
            </a:r>
            <a:r>
              <a:rPr lang="en-US" sz="2200" b="1" dirty="0">
                <a:solidFill>
                  <a:srgbClr val="3366FF"/>
                </a:solidFill>
                <a:sym typeface="MT Extra" pitchFamily="18" charset="2"/>
              </a:rPr>
              <a:t>mutex lock</a:t>
            </a:r>
            <a:endParaRPr lang="en-US" sz="2200" b="1" dirty="0">
              <a:solidFill>
                <a:srgbClr val="3366FF"/>
              </a:solidFill>
            </a:endParaRPr>
          </a:p>
          <a:p>
            <a:pPr algn="just">
              <a:tabLst>
                <a:tab pos="2001838" algn="ctr"/>
                <a:tab pos="4513263" algn="ctr"/>
              </a:tabLst>
            </a:pPr>
            <a:endParaRPr lang="en-US" sz="2200" dirty="0" smtClean="0">
              <a:sym typeface="MT Extra" pitchFamily="18" charset="2"/>
            </a:endParaRPr>
          </a:p>
          <a:p>
            <a:pPr algn="just">
              <a:tabLst>
                <a:tab pos="2001838" algn="ctr"/>
                <a:tab pos="4513263" algn="ctr"/>
              </a:tabLst>
            </a:pPr>
            <a:r>
              <a:rPr lang="en-US" sz="2200" dirty="0" smtClean="0">
                <a:sym typeface="MT Extra" pitchFamily="18" charset="2"/>
              </a:rPr>
              <a:t>Consider </a:t>
            </a:r>
            <a:r>
              <a:rPr lang="en-US" sz="2200" b="1" i="1" dirty="0">
                <a:sym typeface="MT Extra" pitchFamily="18" charset="2"/>
              </a:rPr>
              <a:t>P</a:t>
            </a:r>
            <a:r>
              <a:rPr lang="en-US" sz="2200" b="1" i="1" baseline="-25000" dirty="0">
                <a:sym typeface="MT Extra" pitchFamily="18" charset="2"/>
              </a:rPr>
              <a:t>1</a:t>
            </a:r>
            <a:r>
              <a:rPr lang="en-US" sz="2200" b="1" i="1" dirty="0">
                <a:sym typeface="MT Extra" pitchFamily="18" charset="2"/>
              </a:rPr>
              <a:t> </a:t>
            </a:r>
            <a:r>
              <a:rPr lang="en-US" sz="2200" dirty="0">
                <a:sym typeface="MT Extra" pitchFamily="18" charset="2"/>
              </a:rPr>
              <a:t> and </a:t>
            </a:r>
            <a:r>
              <a:rPr lang="en-US" sz="2200" b="1" i="1" dirty="0">
                <a:sym typeface="MT Extra" pitchFamily="18" charset="2"/>
              </a:rPr>
              <a:t>P</a:t>
            </a:r>
            <a:r>
              <a:rPr lang="en-US" sz="2200" b="1" i="1" baseline="-25000" dirty="0">
                <a:sym typeface="MT Extra" pitchFamily="18" charset="2"/>
              </a:rPr>
              <a:t>2</a:t>
            </a:r>
            <a:r>
              <a:rPr lang="en-US" sz="2200" dirty="0">
                <a:sym typeface="MT Extra" pitchFamily="18" charset="2"/>
              </a:rPr>
              <a:t> that require</a:t>
            </a:r>
            <a:r>
              <a:rPr lang="en-US" sz="2200" b="1" i="1" dirty="0">
                <a:sym typeface="MT Extra" pitchFamily="18" charset="2"/>
              </a:rPr>
              <a:t> S</a:t>
            </a:r>
            <a:r>
              <a:rPr lang="en-US" sz="2200" b="1" i="1" baseline="-25000" dirty="0">
                <a:sym typeface="MT Extra" pitchFamily="18" charset="2"/>
              </a:rPr>
              <a:t>1</a:t>
            </a:r>
            <a:r>
              <a:rPr lang="en-US" sz="2200" b="1" i="1" dirty="0">
                <a:sym typeface="MT Extra" pitchFamily="18" charset="2"/>
              </a:rPr>
              <a:t> </a:t>
            </a:r>
            <a:r>
              <a:rPr lang="en-US" sz="2200" dirty="0">
                <a:sym typeface="MT Extra" pitchFamily="18" charset="2"/>
              </a:rPr>
              <a:t>to happen before </a:t>
            </a:r>
            <a:r>
              <a:rPr lang="en-US" sz="2200" b="1" i="1" dirty="0">
                <a:sym typeface="MT Extra" pitchFamily="18" charset="2"/>
              </a:rPr>
              <a:t>S</a:t>
            </a:r>
            <a:r>
              <a:rPr lang="en-US" sz="2200" b="1" i="1" baseline="-25000" dirty="0">
                <a:sym typeface="MT Extra" pitchFamily="18" charset="2"/>
              </a:rPr>
              <a:t>2</a:t>
            </a:r>
          </a:p>
          <a:p>
            <a:pPr algn="just">
              <a:tabLst>
                <a:tab pos="2001838" algn="ctr"/>
                <a:tab pos="4513263" algn="ctr"/>
              </a:tabLst>
            </a:pPr>
            <a:r>
              <a:rPr lang="en-US" sz="2200" dirty="0">
                <a:sym typeface="MT Extra" pitchFamily="18" charset="2"/>
              </a:rPr>
              <a:t>       Create a semaphore </a:t>
            </a:r>
            <a:r>
              <a:rPr lang="en-US" altLang="en-US" sz="2200" dirty="0">
                <a:sym typeface="MT Extra" pitchFamily="18" charset="2"/>
              </a:rPr>
              <a:t>“</a:t>
            </a:r>
            <a:r>
              <a:rPr lang="en-US" altLang="ja-JP" sz="2200" b="1" dirty="0">
                <a:solidFill>
                  <a:srgbClr val="000000"/>
                </a:solidFill>
                <a:cs typeface="Courier New" pitchFamily="49" charset="0"/>
                <a:sym typeface="MT Extra" pitchFamily="18" charset="2"/>
              </a:rPr>
              <a:t>synch</a:t>
            </a:r>
            <a:r>
              <a:rPr lang="en-US" altLang="en-US" sz="2200" dirty="0">
                <a:sym typeface="MT Extra" pitchFamily="18" charset="2"/>
              </a:rPr>
              <a:t>”</a:t>
            </a:r>
            <a:r>
              <a:rPr lang="en-US" altLang="ja-JP" sz="2200" dirty="0">
                <a:sym typeface="MT Extra" pitchFamily="18" charset="2"/>
              </a:rPr>
              <a:t> initialized to 0 </a:t>
            </a:r>
          </a:p>
          <a:p>
            <a:pPr lvl="1" algn="just">
              <a:tabLst>
                <a:tab pos="2001838" algn="ctr"/>
                <a:tab pos="4513263" algn="ctr"/>
              </a:tabLst>
            </a:pPr>
            <a:r>
              <a:rPr lang="en-US" sz="2200" b="1" dirty="0">
                <a:solidFill>
                  <a:srgbClr val="000000"/>
                </a:solidFill>
                <a:cs typeface="Courier New" pitchFamily="49" charset="0"/>
                <a:sym typeface="MT Extra" pitchFamily="18" charset="2"/>
              </a:rPr>
              <a:t>P1:</a:t>
            </a:r>
          </a:p>
          <a:p>
            <a:pPr lvl="1" algn="just">
              <a:tabLst>
                <a:tab pos="2001838" algn="ctr"/>
                <a:tab pos="4513263" algn="ctr"/>
              </a:tabLst>
            </a:pPr>
            <a:r>
              <a:rPr lang="en-US" sz="2200" b="1" dirty="0">
                <a:solidFill>
                  <a:srgbClr val="000000"/>
                </a:solidFill>
                <a:cs typeface="Courier New" pitchFamily="49" charset="0"/>
                <a:sym typeface="MT Extra" pitchFamily="18" charset="2"/>
              </a:rPr>
              <a:t>   S</a:t>
            </a:r>
            <a:r>
              <a:rPr lang="en-US" sz="2200" b="1" baseline="-25000" dirty="0">
                <a:solidFill>
                  <a:srgbClr val="000000"/>
                </a:solidFill>
                <a:cs typeface="Courier New" pitchFamily="49" charset="0"/>
                <a:sym typeface="MT Extra" pitchFamily="18" charset="2"/>
              </a:rPr>
              <a:t>1</a:t>
            </a:r>
            <a:r>
              <a:rPr lang="en-US" sz="2200" b="1" dirty="0">
                <a:solidFill>
                  <a:srgbClr val="000000"/>
                </a:solidFill>
                <a:cs typeface="Courier New" pitchFamily="49" charset="0"/>
                <a:sym typeface="MT Extra" pitchFamily="18" charset="2"/>
              </a:rPr>
              <a:t>;</a:t>
            </a:r>
          </a:p>
          <a:p>
            <a:pPr lvl="1" algn="just">
              <a:tabLst>
                <a:tab pos="2001838" algn="ctr"/>
                <a:tab pos="4513263" algn="ctr"/>
              </a:tabLst>
            </a:pPr>
            <a:r>
              <a:rPr lang="en-US" sz="2200" b="1" dirty="0">
                <a:solidFill>
                  <a:srgbClr val="000000"/>
                </a:solidFill>
                <a:cs typeface="Courier New" pitchFamily="49" charset="0"/>
                <a:sym typeface="MT Extra" pitchFamily="18" charset="2"/>
              </a:rPr>
              <a:t>   signal(synch);</a:t>
            </a:r>
          </a:p>
          <a:p>
            <a:pPr lvl="1" algn="just">
              <a:tabLst>
                <a:tab pos="2001838" algn="ctr"/>
                <a:tab pos="4513263" algn="ctr"/>
              </a:tabLst>
            </a:pPr>
            <a:r>
              <a:rPr lang="en-US" sz="2200" b="1" dirty="0">
                <a:solidFill>
                  <a:srgbClr val="000000"/>
                </a:solidFill>
                <a:cs typeface="Courier New" pitchFamily="49" charset="0"/>
                <a:sym typeface="MT Extra" pitchFamily="18" charset="2"/>
              </a:rPr>
              <a:t>P2:</a:t>
            </a:r>
          </a:p>
          <a:p>
            <a:pPr lvl="1" algn="just">
              <a:tabLst>
                <a:tab pos="2001838" algn="ctr"/>
                <a:tab pos="4513263" algn="ctr"/>
              </a:tabLst>
            </a:pPr>
            <a:r>
              <a:rPr lang="en-US" sz="2200" b="1" dirty="0">
                <a:solidFill>
                  <a:srgbClr val="000000"/>
                </a:solidFill>
                <a:cs typeface="Courier New" pitchFamily="49" charset="0"/>
                <a:sym typeface="MT Extra" pitchFamily="18" charset="2"/>
              </a:rPr>
              <a:t>   wait(synch)</a:t>
            </a:r>
            <a:r>
              <a:rPr lang="en-US" sz="2200" dirty="0">
                <a:solidFill>
                  <a:srgbClr val="0000FF"/>
                </a:solidFill>
                <a:sym typeface="MT Extra" pitchFamily="18" charset="2"/>
              </a:rPr>
              <a:t>;</a:t>
            </a:r>
            <a:endParaRPr lang="en-US" sz="2200" b="1" dirty="0">
              <a:solidFill>
                <a:srgbClr val="000000"/>
              </a:solidFill>
              <a:cs typeface="Courier New" pitchFamily="49" charset="0"/>
              <a:sym typeface="MT Extra" pitchFamily="18" charset="2"/>
            </a:endParaRPr>
          </a:p>
          <a:p>
            <a:pPr lvl="1" algn="just">
              <a:tabLst>
                <a:tab pos="2001838" algn="ctr"/>
                <a:tab pos="4513263" algn="ctr"/>
              </a:tabLst>
            </a:pPr>
            <a:r>
              <a:rPr lang="en-US" sz="2200" b="1" dirty="0">
                <a:solidFill>
                  <a:srgbClr val="000000"/>
                </a:solidFill>
                <a:cs typeface="Courier New" pitchFamily="49" charset="0"/>
                <a:sym typeface="MT Extra" pitchFamily="18" charset="2"/>
              </a:rPr>
              <a:t>   S</a:t>
            </a:r>
            <a:r>
              <a:rPr lang="en-US" sz="2200" b="1" baseline="-25000" dirty="0">
                <a:solidFill>
                  <a:srgbClr val="000000"/>
                </a:solidFill>
                <a:cs typeface="Courier New" pitchFamily="49" charset="0"/>
                <a:sym typeface="MT Extra" pitchFamily="18" charset="2"/>
              </a:rPr>
              <a:t>2</a:t>
            </a:r>
            <a:r>
              <a:rPr lang="en-US" sz="2200" b="1" dirty="0">
                <a:solidFill>
                  <a:srgbClr val="000000"/>
                </a:solidFill>
                <a:cs typeface="Courier New" pitchFamily="49" charset="0"/>
                <a:sym typeface="MT Extra" pitchFamily="18" charset="2"/>
              </a:rPr>
              <a:t>;</a:t>
            </a:r>
            <a:endParaRPr lang="en-US" sz="2200" dirty="0">
              <a:sym typeface="MT Extra" pitchFamily="18" charset="2"/>
            </a:endParaRPr>
          </a:p>
          <a:p>
            <a:pPr algn="just">
              <a:tabLst>
                <a:tab pos="2001838" algn="ctr"/>
                <a:tab pos="4513263" algn="ctr"/>
              </a:tabLst>
            </a:pPr>
            <a:r>
              <a:rPr lang="en-US" sz="2200" dirty="0"/>
              <a:t>Can implement a counting semaphore </a:t>
            </a:r>
            <a:r>
              <a:rPr lang="en-US" sz="2200" b="1" i="1" dirty="0">
                <a:solidFill>
                  <a:srgbClr val="000000"/>
                </a:solidFill>
              </a:rPr>
              <a:t>S</a:t>
            </a:r>
            <a:r>
              <a:rPr lang="en-US" sz="2200" dirty="0"/>
              <a:t> as a binary semaphore</a:t>
            </a:r>
          </a:p>
        </p:txBody>
      </p:sp>
    </p:spTree>
    <p:extLst>
      <p:ext uri="{BB962C8B-B14F-4D97-AF65-F5344CB8AC3E}">
        <p14:creationId xmlns:p14="http://schemas.microsoft.com/office/powerpoint/2010/main" val="16979845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a:xfrm>
            <a:off x="304800" y="533400"/>
            <a:ext cx="7848600" cy="838200"/>
          </a:xfrm>
        </p:spPr>
        <p:txBody>
          <a:bodyPr>
            <a:noAutofit/>
          </a:bodyPr>
          <a:lstStyle/>
          <a:p>
            <a:pPr algn="ctr"/>
            <a:r>
              <a:rPr lang="en-US" sz="4400" dirty="0">
                <a:solidFill>
                  <a:schemeClr val="tx1"/>
                </a:solidFill>
              </a:rPr>
              <a:t>Semaphore Implementation</a:t>
            </a:r>
            <a:endParaRPr lang="en-US" sz="4000" dirty="0" smtClean="0">
              <a:solidFill>
                <a:schemeClr val="tx1"/>
              </a:solidFill>
            </a:endParaRPr>
          </a:p>
        </p:txBody>
      </p:sp>
      <p:pic>
        <p:nvPicPr>
          <p:cNvPr id="9220" name="Picture 3" descr="C:\Users\yakobu\Desktop\images_v.jpg"/>
          <p:cNvPicPr>
            <a:picLocks noChangeAspect="1" noChangeArrowheads="1"/>
          </p:cNvPicPr>
          <p:nvPr/>
        </p:nvPicPr>
        <p:blipFill>
          <a:blip r:embed="rId3"/>
          <a:srcRect/>
          <a:stretch>
            <a:fillRect/>
          </a:stretch>
        </p:blipFill>
        <p:spPr bwMode="auto">
          <a:xfrm>
            <a:off x="7835900" y="381000"/>
            <a:ext cx="1308100" cy="1512888"/>
          </a:xfrm>
          <a:prstGeom prst="rect">
            <a:avLst/>
          </a:prstGeom>
          <a:noFill/>
          <a:ln w="9525">
            <a:noFill/>
            <a:miter lim="800000"/>
            <a:headEnd/>
            <a:tailEnd/>
          </a:ln>
        </p:spPr>
      </p:pic>
      <p:sp>
        <p:nvSpPr>
          <p:cNvPr id="7" name="Slide Number Placeholder 6"/>
          <p:cNvSpPr>
            <a:spLocks noGrp="1"/>
          </p:cNvSpPr>
          <p:nvPr>
            <p:ph type="sldNum" sz="quarter" idx="4294967295"/>
          </p:nvPr>
        </p:nvSpPr>
        <p:spPr>
          <a:xfrm>
            <a:off x="8129016" y="5734050"/>
            <a:ext cx="609600" cy="521208"/>
          </a:xfrm>
          <a:prstGeom prst="rect">
            <a:avLst/>
          </a:prstGeom>
        </p:spPr>
        <p:txBody>
          <a:bodyPr/>
          <a:lstStyle/>
          <a:p>
            <a:pPr algn="ctr" eaLnBrk="1" latinLnBrk="0" hangingPunct="1"/>
            <a:fld id="{2BBB5E19-F10A-4C2F-BF6F-11C513378A2E}" type="slidenum">
              <a:rPr kumimoji="0" lang="en-US" smtClean="0"/>
              <a:pPr algn="ctr" eaLnBrk="1" latinLnBrk="0" hangingPunct="1"/>
              <a:t>25</a:t>
            </a:fld>
            <a:endParaRPr kumimoji="0" lang="en-US"/>
          </a:p>
        </p:txBody>
      </p:sp>
      <p:sp>
        <p:nvSpPr>
          <p:cNvPr id="4" name="Rectangle 3"/>
          <p:cNvSpPr/>
          <p:nvPr/>
        </p:nvSpPr>
        <p:spPr>
          <a:xfrm>
            <a:off x="762000" y="1624548"/>
            <a:ext cx="7543800" cy="4154984"/>
          </a:xfrm>
          <a:prstGeom prst="rect">
            <a:avLst/>
          </a:prstGeom>
        </p:spPr>
        <p:txBody>
          <a:bodyPr wrap="square">
            <a:spAutoFit/>
          </a:bodyPr>
          <a:lstStyle/>
          <a:p>
            <a:pPr algn="just"/>
            <a:r>
              <a:rPr lang="en-US" sz="2400" dirty="0"/>
              <a:t>Must guarantee that no two processes can execute  the </a:t>
            </a:r>
            <a:r>
              <a:rPr lang="en-US" sz="2400" b="1" dirty="0">
                <a:cs typeface="Courier New" pitchFamily="49" charset="0"/>
              </a:rPr>
              <a:t>wait() </a:t>
            </a:r>
            <a:r>
              <a:rPr lang="en-US" sz="2400" dirty="0"/>
              <a:t>and </a:t>
            </a:r>
            <a:r>
              <a:rPr lang="en-US" sz="2400" b="1" dirty="0">
                <a:cs typeface="Courier New" pitchFamily="49" charset="0"/>
              </a:rPr>
              <a:t>signal() </a:t>
            </a:r>
            <a:r>
              <a:rPr lang="en-US" sz="2400" dirty="0"/>
              <a:t>on the same semaphore at the same </a:t>
            </a:r>
            <a:r>
              <a:rPr lang="en-US" sz="2400" dirty="0" smtClean="0"/>
              <a:t>time.</a:t>
            </a:r>
            <a:endParaRPr lang="en-US" sz="2400" dirty="0"/>
          </a:p>
          <a:p>
            <a:pPr algn="just"/>
            <a:r>
              <a:rPr lang="en-US" sz="2400" dirty="0"/>
              <a:t>Thus, the implementation becomes the critical section problem where the </a:t>
            </a:r>
            <a:r>
              <a:rPr lang="en-US" sz="2400" b="1" dirty="0">
                <a:cs typeface="Courier New" pitchFamily="49" charset="0"/>
              </a:rPr>
              <a:t>wait</a:t>
            </a:r>
            <a:r>
              <a:rPr lang="en-US" sz="2400" dirty="0"/>
              <a:t> and </a:t>
            </a:r>
            <a:r>
              <a:rPr lang="en-US" sz="2400" b="1" dirty="0">
                <a:cs typeface="Courier New" pitchFamily="49" charset="0"/>
              </a:rPr>
              <a:t>signal</a:t>
            </a:r>
            <a:r>
              <a:rPr lang="en-US" sz="2400" dirty="0"/>
              <a:t> code are placed in the critical section</a:t>
            </a:r>
          </a:p>
          <a:p>
            <a:pPr marL="800100" lvl="1" indent="-342900" algn="just">
              <a:buFont typeface="Arial" pitchFamily="34" charset="0"/>
              <a:buChar char="•"/>
            </a:pPr>
            <a:r>
              <a:rPr lang="en-US" sz="2400" dirty="0"/>
              <a:t>Could now have </a:t>
            </a:r>
            <a:r>
              <a:rPr lang="en-US" sz="2400" b="1" dirty="0">
                <a:solidFill>
                  <a:srgbClr val="3366FF"/>
                </a:solidFill>
              </a:rPr>
              <a:t>busy waiting</a:t>
            </a:r>
            <a:r>
              <a:rPr lang="en-US" sz="2400" dirty="0">
                <a:solidFill>
                  <a:srgbClr val="3366FF"/>
                </a:solidFill>
              </a:rPr>
              <a:t> </a:t>
            </a:r>
            <a:r>
              <a:rPr lang="en-US" sz="2400" dirty="0"/>
              <a:t>in critical section implementation</a:t>
            </a:r>
          </a:p>
          <a:p>
            <a:pPr marL="1257300" lvl="2" indent="-342900" algn="just">
              <a:buFont typeface="Arial" pitchFamily="34" charset="0"/>
              <a:buChar char="•"/>
            </a:pPr>
            <a:r>
              <a:rPr lang="en-US" sz="2400" dirty="0"/>
              <a:t>But implementation code is short</a:t>
            </a:r>
          </a:p>
          <a:p>
            <a:pPr marL="1257300" lvl="2" indent="-342900" algn="just">
              <a:buFont typeface="Arial" pitchFamily="34" charset="0"/>
              <a:buChar char="•"/>
            </a:pPr>
            <a:r>
              <a:rPr lang="en-US" sz="2400" dirty="0"/>
              <a:t>Little busy waiting if critical section rarely occupied</a:t>
            </a:r>
          </a:p>
        </p:txBody>
      </p:sp>
    </p:spTree>
    <p:extLst>
      <p:ext uri="{BB962C8B-B14F-4D97-AF65-F5344CB8AC3E}">
        <p14:creationId xmlns:p14="http://schemas.microsoft.com/office/powerpoint/2010/main" val="36423247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a:xfrm>
            <a:off x="304800" y="685800"/>
            <a:ext cx="7848600" cy="838200"/>
          </a:xfrm>
        </p:spPr>
        <p:txBody>
          <a:bodyPr>
            <a:noAutofit/>
          </a:bodyPr>
          <a:lstStyle/>
          <a:p>
            <a:pPr algn="ctr"/>
            <a:r>
              <a:rPr lang="en-US" sz="3600" dirty="0">
                <a:solidFill>
                  <a:schemeClr val="tx1"/>
                </a:solidFill>
              </a:rPr>
              <a:t>Semaphore Implementation </a:t>
            </a:r>
            <a:r>
              <a:rPr lang="en-US" sz="3600" dirty="0" smtClean="0">
                <a:solidFill>
                  <a:schemeClr val="tx1"/>
                </a:solidFill>
              </a:rPr>
              <a:t>without Busy </a:t>
            </a:r>
            <a:r>
              <a:rPr lang="en-US" sz="3600" dirty="0">
                <a:solidFill>
                  <a:schemeClr val="tx1"/>
                </a:solidFill>
              </a:rPr>
              <a:t>waiting </a:t>
            </a:r>
            <a:endParaRPr lang="en-US" sz="3200" dirty="0" smtClean="0">
              <a:solidFill>
                <a:schemeClr val="tx1"/>
              </a:solidFill>
            </a:endParaRPr>
          </a:p>
        </p:txBody>
      </p:sp>
      <p:pic>
        <p:nvPicPr>
          <p:cNvPr id="9220" name="Picture 3" descr="C:\Users\yakobu\Desktop\images_v.jpg"/>
          <p:cNvPicPr>
            <a:picLocks noChangeAspect="1" noChangeArrowheads="1"/>
          </p:cNvPicPr>
          <p:nvPr/>
        </p:nvPicPr>
        <p:blipFill>
          <a:blip r:embed="rId3"/>
          <a:srcRect/>
          <a:stretch>
            <a:fillRect/>
          </a:stretch>
        </p:blipFill>
        <p:spPr bwMode="auto">
          <a:xfrm>
            <a:off x="7835900" y="381000"/>
            <a:ext cx="1308100" cy="1512888"/>
          </a:xfrm>
          <a:prstGeom prst="rect">
            <a:avLst/>
          </a:prstGeom>
          <a:noFill/>
          <a:ln w="9525">
            <a:noFill/>
            <a:miter lim="800000"/>
            <a:headEnd/>
            <a:tailEnd/>
          </a:ln>
        </p:spPr>
      </p:pic>
      <p:sp>
        <p:nvSpPr>
          <p:cNvPr id="7" name="Slide Number Placeholder 6"/>
          <p:cNvSpPr>
            <a:spLocks noGrp="1"/>
          </p:cNvSpPr>
          <p:nvPr>
            <p:ph type="sldNum" sz="quarter" idx="4294967295"/>
          </p:nvPr>
        </p:nvSpPr>
        <p:spPr>
          <a:xfrm>
            <a:off x="8129016" y="5734050"/>
            <a:ext cx="609600" cy="521208"/>
          </a:xfrm>
          <a:prstGeom prst="rect">
            <a:avLst/>
          </a:prstGeom>
        </p:spPr>
        <p:txBody>
          <a:bodyPr/>
          <a:lstStyle/>
          <a:p>
            <a:pPr algn="ctr" eaLnBrk="1" latinLnBrk="0" hangingPunct="1"/>
            <a:fld id="{2BBB5E19-F10A-4C2F-BF6F-11C513378A2E}" type="slidenum">
              <a:rPr kumimoji="0" lang="en-US" smtClean="0"/>
              <a:pPr algn="ctr" eaLnBrk="1" latinLnBrk="0" hangingPunct="1"/>
              <a:t>26</a:t>
            </a:fld>
            <a:endParaRPr kumimoji="0" lang="en-US"/>
          </a:p>
        </p:txBody>
      </p:sp>
      <p:sp>
        <p:nvSpPr>
          <p:cNvPr id="4" name="Rectangle 3"/>
          <p:cNvSpPr/>
          <p:nvPr/>
        </p:nvSpPr>
        <p:spPr>
          <a:xfrm>
            <a:off x="609600" y="1709440"/>
            <a:ext cx="8077200" cy="4462760"/>
          </a:xfrm>
          <a:prstGeom prst="rect">
            <a:avLst/>
          </a:prstGeom>
        </p:spPr>
        <p:txBody>
          <a:bodyPr wrap="square">
            <a:spAutoFit/>
          </a:bodyPr>
          <a:lstStyle/>
          <a:p>
            <a:pPr algn="just"/>
            <a:r>
              <a:rPr lang="en-US" sz="2400" dirty="0"/>
              <a:t>With each semaphore there is an associated waiting queue</a:t>
            </a:r>
          </a:p>
          <a:p>
            <a:pPr algn="just"/>
            <a:r>
              <a:rPr lang="en-US" sz="2400" dirty="0"/>
              <a:t>Each entry in a waiting queue has two data items:</a:t>
            </a:r>
          </a:p>
          <a:p>
            <a:pPr lvl="1" algn="just"/>
            <a:r>
              <a:rPr lang="en-US" sz="2400" dirty="0"/>
              <a:t> </a:t>
            </a:r>
            <a:r>
              <a:rPr lang="en-US" sz="2000" dirty="0"/>
              <a:t>value (of type integer)</a:t>
            </a:r>
          </a:p>
          <a:p>
            <a:pPr lvl="1" algn="just"/>
            <a:r>
              <a:rPr lang="en-US" sz="2000" dirty="0"/>
              <a:t> pointer to next record in the list</a:t>
            </a:r>
          </a:p>
          <a:p>
            <a:pPr lvl="1" algn="just"/>
            <a:r>
              <a:rPr lang="en-US" sz="2400" b="1" dirty="0" smtClean="0">
                <a:solidFill>
                  <a:srgbClr val="3366FF"/>
                </a:solidFill>
              </a:rPr>
              <a:t>block</a:t>
            </a:r>
            <a:r>
              <a:rPr lang="en-US" sz="2400" dirty="0" smtClean="0">
                <a:solidFill>
                  <a:srgbClr val="3366FF"/>
                </a:solidFill>
              </a:rPr>
              <a:t> </a:t>
            </a:r>
            <a:r>
              <a:rPr lang="en-US" sz="2400" dirty="0"/>
              <a:t>– place the process invoking the operation on the appropriate waiting queue</a:t>
            </a:r>
          </a:p>
          <a:p>
            <a:pPr lvl="1" algn="just"/>
            <a:r>
              <a:rPr lang="en-US" sz="2400" b="1" dirty="0">
                <a:solidFill>
                  <a:srgbClr val="3366FF"/>
                </a:solidFill>
              </a:rPr>
              <a:t>wakeup</a:t>
            </a:r>
            <a:r>
              <a:rPr lang="en-US" sz="2400" dirty="0">
                <a:solidFill>
                  <a:srgbClr val="3366FF"/>
                </a:solidFill>
              </a:rPr>
              <a:t> </a:t>
            </a:r>
            <a:r>
              <a:rPr lang="en-US" sz="2400" dirty="0"/>
              <a:t>– remove one of processes in the waiting queue and place it in the ready queue</a:t>
            </a:r>
          </a:p>
          <a:p>
            <a:r>
              <a:rPr lang="en-US" sz="2400" b="1" dirty="0" err="1">
                <a:cs typeface="Courier New" pitchFamily="49" charset="0"/>
              </a:rPr>
              <a:t>typedef</a:t>
            </a:r>
            <a:r>
              <a:rPr lang="en-US" sz="2400" b="1" dirty="0">
                <a:cs typeface="Courier New" pitchFamily="49" charset="0"/>
              </a:rPr>
              <a:t> </a:t>
            </a:r>
            <a:r>
              <a:rPr lang="en-US" sz="2400" b="1" dirty="0" err="1">
                <a:cs typeface="Courier New" pitchFamily="49" charset="0"/>
              </a:rPr>
              <a:t>struct</a:t>
            </a:r>
            <a:r>
              <a:rPr lang="en-US" sz="2400" b="1" dirty="0">
                <a:cs typeface="Courier New" pitchFamily="49" charset="0"/>
              </a:rPr>
              <a:t>{ </a:t>
            </a:r>
          </a:p>
          <a:p>
            <a:r>
              <a:rPr lang="en-US" sz="2400" b="1" dirty="0">
                <a:cs typeface="Courier New" pitchFamily="49" charset="0"/>
              </a:rPr>
              <a:t>   </a:t>
            </a:r>
            <a:r>
              <a:rPr lang="en-US" sz="2400" b="1" dirty="0" err="1">
                <a:cs typeface="Courier New" pitchFamily="49" charset="0"/>
              </a:rPr>
              <a:t>int</a:t>
            </a:r>
            <a:r>
              <a:rPr lang="en-US" sz="2400" b="1" dirty="0">
                <a:cs typeface="Courier New" pitchFamily="49" charset="0"/>
              </a:rPr>
              <a:t> value; </a:t>
            </a:r>
          </a:p>
          <a:p>
            <a:r>
              <a:rPr lang="en-US" sz="2400" b="1" dirty="0">
                <a:cs typeface="Courier New" pitchFamily="49" charset="0"/>
              </a:rPr>
              <a:t>   </a:t>
            </a:r>
            <a:r>
              <a:rPr lang="en-US" sz="2400" b="1" dirty="0" err="1">
                <a:cs typeface="Courier New" pitchFamily="49" charset="0"/>
              </a:rPr>
              <a:t>struct</a:t>
            </a:r>
            <a:r>
              <a:rPr lang="en-US" sz="2400" b="1" dirty="0">
                <a:cs typeface="Courier New" pitchFamily="49" charset="0"/>
              </a:rPr>
              <a:t> process *list; </a:t>
            </a:r>
          </a:p>
          <a:p>
            <a:r>
              <a:rPr lang="en-US" sz="2400" b="1" dirty="0">
                <a:cs typeface="Courier New" pitchFamily="49" charset="0"/>
              </a:rPr>
              <a:t>   } semaphore; </a:t>
            </a:r>
          </a:p>
        </p:txBody>
      </p:sp>
    </p:spTree>
    <p:extLst>
      <p:ext uri="{BB962C8B-B14F-4D97-AF65-F5344CB8AC3E}">
        <p14:creationId xmlns:p14="http://schemas.microsoft.com/office/powerpoint/2010/main" val="34492808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a:xfrm>
            <a:off x="304800" y="685800"/>
            <a:ext cx="7848600" cy="838200"/>
          </a:xfrm>
        </p:spPr>
        <p:txBody>
          <a:bodyPr>
            <a:noAutofit/>
          </a:bodyPr>
          <a:lstStyle/>
          <a:p>
            <a:pPr algn="ctr"/>
            <a:r>
              <a:rPr lang="en-US" sz="3600" dirty="0">
                <a:solidFill>
                  <a:schemeClr val="tx1"/>
                </a:solidFill>
              </a:rPr>
              <a:t>Semaphore Implementation </a:t>
            </a:r>
            <a:r>
              <a:rPr lang="en-US" sz="3600" dirty="0" smtClean="0">
                <a:solidFill>
                  <a:schemeClr val="tx1"/>
                </a:solidFill>
              </a:rPr>
              <a:t>without Busy </a:t>
            </a:r>
            <a:r>
              <a:rPr lang="en-US" sz="3600" dirty="0">
                <a:solidFill>
                  <a:schemeClr val="tx1"/>
                </a:solidFill>
              </a:rPr>
              <a:t>waiting </a:t>
            </a:r>
            <a:r>
              <a:rPr lang="en-US" sz="3600" dirty="0" smtClean="0">
                <a:solidFill>
                  <a:schemeClr val="tx1"/>
                </a:solidFill>
              </a:rPr>
              <a:t>Contd.</a:t>
            </a:r>
            <a:endParaRPr lang="en-US" sz="3200" dirty="0" smtClean="0">
              <a:solidFill>
                <a:schemeClr val="tx1"/>
              </a:solidFill>
            </a:endParaRPr>
          </a:p>
        </p:txBody>
      </p:sp>
      <p:pic>
        <p:nvPicPr>
          <p:cNvPr id="9220" name="Picture 3" descr="C:\Users\yakobu\Desktop\images_v.jpg"/>
          <p:cNvPicPr>
            <a:picLocks noChangeAspect="1" noChangeArrowheads="1"/>
          </p:cNvPicPr>
          <p:nvPr/>
        </p:nvPicPr>
        <p:blipFill>
          <a:blip r:embed="rId3"/>
          <a:srcRect/>
          <a:stretch>
            <a:fillRect/>
          </a:stretch>
        </p:blipFill>
        <p:spPr bwMode="auto">
          <a:xfrm>
            <a:off x="7835900" y="381000"/>
            <a:ext cx="1308100" cy="1512888"/>
          </a:xfrm>
          <a:prstGeom prst="rect">
            <a:avLst/>
          </a:prstGeom>
          <a:noFill/>
          <a:ln w="9525">
            <a:noFill/>
            <a:miter lim="800000"/>
            <a:headEnd/>
            <a:tailEnd/>
          </a:ln>
        </p:spPr>
      </p:pic>
      <p:sp>
        <p:nvSpPr>
          <p:cNvPr id="7" name="Slide Number Placeholder 6"/>
          <p:cNvSpPr>
            <a:spLocks noGrp="1"/>
          </p:cNvSpPr>
          <p:nvPr>
            <p:ph type="sldNum" sz="quarter" idx="4294967295"/>
          </p:nvPr>
        </p:nvSpPr>
        <p:spPr>
          <a:xfrm>
            <a:off x="8129016" y="5734050"/>
            <a:ext cx="609600" cy="521208"/>
          </a:xfrm>
          <a:prstGeom prst="rect">
            <a:avLst/>
          </a:prstGeom>
        </p:spPr>
        <p:txBody>
          <a:bodyPr/>
          <a:lstStyle/>
          <a:p>
            <a:pPr algn="ctr" eaLnBrk="1" latinLnBrk="0" hangingPunct="1"/>
            <a:fld id="{2BBB5E19-F10A-4C2F-BF6F-11C513378A2E}" type="slidenum">
              <a:rPr kumimoji="0" lang="en-US" smtClean="0"/>
              <a:pPr algn="ctr" eaLnBrk="1" latinLnBrk="0" hangingPunct="1"/>
              <a:t>27</a:t>
            </a:fld>
            <a:endParaRPr kumimoji="0" lang="en-US"/>
          </a:p>
        </p:txBody>
      </p:sp>
      <p:sp>
        <p:nvSpPr>
          <p:cNvPr id="4" name="Rectangle 3"/>
          <p:cNvSpPr/>
          <p:nvPr/>
        </p:nvSpPr>
        <p:spPr>
          <a:xfrm>
            <a:off x="990600" y="1709440"/>
            <a:ext cx="7162800" cy="4524315"/>
          </a:xfrm>
          <a:prstGeom prst="rect">
            <a:avLst/>
          </a:prstGeom>
        </p:spPr>
        <p:txBody>
          <a:bodyPr wrap="square">
            <a:spAutoFit/>
          </a:bodyPr>
          <a:lstStyle/>
          <a:p>
            <a:r>
              <a:rPr lang="en-US" sz="2400" b="1" dirty="0">
                <a:cs typeface="Courier New" pitchFamily="49" charset="0"/>
              </a:rPr>
              <a:t>wait(semaphore *S) { </a:t>
            </a:r>
          </a:p>
          <a:p>
            <a:r>
              <a:rPr lang="en-US" sz="2400" b="1" dirty="0">
                <a:cs typeface="Courier New" pitchFamily="49" charset="0"/>
              </a:rPr>
              <a:t>   </a:t>
            </a:r>
            <a:r>
              <a:rPr lang="en-US" sz="2400" dirty="0">
                <a:cs typeface="Courier New" pitchFamily="49" charset="0"/>
              </a:rPr>
              <a:t>S-&gt;value--; </a:t>
            </a:r>
          </a:p>
          <a:p>
            <a:r>
              <a:rPr lang="en-US" sz="2400" dirty="0">
                <a:cs typeface="Courier New" pitchFamily="49" charset="0"/>
              </a:rPr>
              <a:t>   if (S-&gt;value &lt; 0) {</a:t>
            </a:r>
            <a:br>
              <a:rPr lang="en-US" sz="2400" dirty="0">
                <a:cs typeface="Courier New" pitchFamily="49" charset="0"/>
              </a:rPr>
            </a:br>
            <a:r>
              <a:rPr lang="en-US" sz="2400" dirty="0">
                <a:cs typeface="Courier New" pitchFamily="49" charset="0"/>
              </a:rPr>
              <a:t>      add this process to S-&gt;list; </a:t>
            </a:r>
          </a:p>
          <a:p>
            <a:r>
              <a:rPr lang="en-US" sz="2400" dirty="0">
                <a:cs typeface="Courier New" pitchFamily="49" charset="0"/>
              </a:rPr>
              <a:t>      block(); </a:t>
            </a:r>
          </a:p>
          <a:p>
            <a:r>
              <a:rPr lang="en-US" sz="2400" b="1" dirty="0">
                <a:cs typeface="Courier New" pitchFamily="49" charset="0"/>
              </a:rPr>
              <a:t>   } </a:t>
            </a:r>
            <a:r>
              <a:rPr lang="en-US" sz="2400" b="1" dirty="0" smtClean="0">
                <a:cs typeface="Courier New" pitchFamily="49" charset="0"/>
              </a:rPr>
              <a:t>}</a:t>
            </a:r>
            <a:endParaRPr lang="en-US" sz="2400" b="1" dirty="0">
              <a:cs typeface="Courier New" pitchFamily="49" charset="0"/>
            </a:endParaRPr>
          </a:p>
          <a:p>
            <a:r>
              <a:rPr lang="en-US" sz="2400" b="1" dirty="0">
                <a:cs typeface="Courier New" pitchFamily="49" charset="0"/>
              </a:rPr>
              <a:t>signal(semaphore *S) { </a:t>
            </a:r>
          </a:p>
          <a:p>
            <a:r>
              <a:rPr lang="en-US" sz="2400" dirty="0">
                <a:cs typeface="Courier New" pitchFamily="49" charset="0"/>
              </a:rPr>
              <a:t>   S-&gt;value++; </a:t>
            </a:r>
          </a:p>
          <a:p>
            <a:r>
              <a:rPr lang="en-US" sz="2400" dirty="0">
                <a:cs typeface="Courier New" pitchFamily="49" charset="0"/>
              </a:rPr>
              <a:t>   if (S-&gt;value &lt;= 0) {</a:t>
            </a:r>
            <a:br>
              <a:rPr lang="en-US" sz="2400" dirty="0">
                <a:cs typeface="Courier New" pitchFamily="49" charset="0"/>
              </a:rPr>
            </a:br>
            <a:r>
              <a:rPr lang="en-US" sz="2400" dirty="0">
                <a:cs typeface="Courier New" pitchFamily="49" charset="0"/>
              </a:rPr>
              <a:t>      remove a process P from S-&gt;list; </a:t>
            </a:r>
          </a:p>
          <a:p>
            <a:r>
              <a:rPr lang="en-US" sz="2400" dirty="0">
                <a:cs typeface="Courier New" pitchFamily="49" charset="0"/>
              </a:rPr>
              <a:t>      wakeup(P); </a:t>
            </a:r>
          </a:p>
          <a:p>
            <a:r>
              <a:rPr lang="en-US" sz="2400" b="1" dirty="0">
                <a:cs typeface="Courier New" pitchFamily="49" charset="0"/>
              </a:rPr>
              <a:t>   } </a:t>
            </a:r>
            <a:r>
              <a:rPr lang="en-US" sz="2400" b="1" dirty="0" smtClean="0">
                <a:cs typeface="Courier New" pitchFamily="49" charset="0"/>
              </a:rPr>
              <a:t>} </a:t>
            </a:r>
            <a:endParaRPr lang="en-US" sz="2400" b="1" dirty="0">
              <a:cs typeface="Courier New" pitchFamily="49" charset="0"/>
            </a:endParaRPr>
          </a:p>
        </p:txBody>
      </p:sp>
    </p:spTree>
    <p:extLst>
      <p:ext uri="{BB962C8B-B14F-4D97-AF65-F5344CB8AC3E}">
        <p14:creationId xmlns:p14="http://schemas.microsoft.com/office/powerpoint/2010/main" val="19997835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a:xfrm>
            <a:off x="304800" y="685800"/>
            <a:ext cx="7848600" cy="838200"/>
          </a:xfrm>
        </p:spPr>
        <p:txBody>
          <a:bodyPr>
            <a:noAutofit/>
          </a:bodyPr>
          <a:lstStyle/>
          <a:p>
            <a:pPr algn="ctr"/>
            <a:r>
              <a:rPr lang="en-US" sz="4000" dirty="0">
                <a:solidFill>
                  <a:schemeClr val="tx1"/>
                </a:solidFill>
              </a:rPr>
              <a:t>Deadlock and Starvation</a:t>
            </a:r>
            <a:endParaRPr lang="en-US" sz="3600" dirty="0" smtClean="0">
              <a:solidFill>
                <a:schemeClr val="tx1"/>
              </a:solidFill>
            </a:endParaRPr>
          </a:p>
        </p:txBody>
      </p:sp>
      <p:pic>
        <p:nvPicPr>
          <p:cNvPr id="9220" name="Picture 3" descr="C:\Users\yakobu\Desktop\images_v.jpg"/>
          <p:cNvPicPr>
            <a:picLocks noChangeAspect="1" noChangeArrowheads="1"/>
          </p:cNvPicPr>
          <p:nvPr/>
        </p:nvPicPr>
        <p:blipFill>
          <a:blip r:embed="rId3"/>
          <a:srcRect/>
          <a:stretch>
            <a:fillRect/>
          </a:stretch>
        </p:blipFill>
        <p:spPr bwMode="auto">
          <a:xfrm>
            <a:off x="7835900" y="381000"/>
            <a:ext cx="1308100" cy="1512888"/>
          </a:xfrm>
          <a:prstGeom prst="rect">
            <a:avLst/>
          </a:prstGeom>
          <a:noFill/>
          <a:ln w="9525">
            <a:noFill/>
            <a:miter lim="800000"/>
            <a:headEnd/>
            <a:tailEnd/>
          </a:ln>
        </p:spPr>
      </p:pic>
      <p:sp>
        <p:nvSpPr>
          <p:cNvPr id="7" name="Slide Number Placeholder 6"/>
          <p:cNvSpPr>
            <a:spLocks noGrp="1"/>
          </p:cNvSpPr>
          <p:nvPr>
            <p:ph type="sldNum" sz="quarter" idx="4294967295"/>
          </p:nvPr>
        </p:nvSpPr>
        <p:spPr>
          <a:xfrm>
            <a:off x="8129016" y="5734050"/>
            <a:ext cx="609600" cy="521208"/>
          </a:xfrm>
          <a:prstGeom prst="rect">
            <a:avLst/>
          </a:prstGeom>
        </p:spPr>
        <p:txBody>
          <a:bodyPr/>
          <a:lstStyle/>
          <a:p>
            <a:pPr algn="ctr" eaLnBrk="1" latinLnBrk="0" hangingPunct="1"/>
            <a:fld id="{2BBB5E19-F10A-4C2F-BF6F-11C513378A2E}" type="slidenum">
              <a:rPr kumimoji="0" lang="en-US" smtClean="0"/>
              <a:pPr algn="ctr" eaLnBrk="1" latinLnBrk="0" hangingPunct="1"/>
              <a:t>28</a:t>
            </a:fld>
            <a:endParaRPr kumimoji="0" lang="en-US"/>
          </a:p>
        </p:txBody>
      </p:sp>
      <p:sp>
        <p:nvSpPr>
          <p:cNvPr id="4" name="Rectangle 3"/>
          <p:cNvSpPr/>
          <p:nvPr/>
        </p:nvSpPr>
        <p:spPr>
          <a:xfrm>
            <a:off x="762000" y="2146280"/>
            <a:ext cx="7924800" cy="3416320"/>
          </a:xfrm>
          <a:prstGeom prst="rect">
            <a:avLst/>
          </a:prstGeom>
        </p:spPr>
        <p:txBody>
          <a:bodyPr wrap="square">
            <a:spAutoFit/>
          </a:bodyPr>
          <a:lstStyle/>
          <a:p>
            <a:pPr algn="just">
              <a:lnSpc>
                <a:spcPct val="90000"/>
              </a:lnSpc>
              <a:tabLst>
                <a:tab pos="1882775" algn="ctr"/>
                <a:tab pos="4568825" algn="ctr"/>
              </a:tabLst>
            </a:pPr>
            <a:r>
              <a:rPr lang="en-US" sz="2400" b="1" dirty="0">
                <a:solidFill>
                  <a:srgbClr val="3366FF"/>
                </a:solidFill>
                <a:latin typeface="Book Antiqua" pitchFamily="18" charset="0"/>
              </a:rPr>
              <a:t>Deadlock </a:t>
            </a:r>
            <a:r>
              <a:rPr lang="en-US" sz="2400" dirty="0">
                <a:latin typeface="Book Antiqua" pitchFamily="18" charset="0"/>
              </a:rPr>
              <a:t>– two or more processes are waiting indefinitely for an event that can be caused by only one of the waiting processes</a:t>
            </a:r>
          </a:p>
          <a:p>
            <a:pPr>
              <a:lnSpc>
                <a:spcPct val="90000"/>
              </a:lnSpc>
              <a:tabLst>
                <a:tab pos="1882775" algn="ctr"/>
                <a:tab pos="4568825" algn="ctr"/>
              </a:tabLst>
            </a:pPr>
            <a:r>
              <a:rPr lang="en-US" sz="2400" dirty="0">
                <a:solidFill>
                  <a:srgbClr val="000000"/>
                </a:solidFill>
                <a:latin typeface="Book Antiqua" pitchFamily="18" charset="0"/>
              </a:rPr>
              <a:t>Let </a:t>
            </a:r>
            <a:r>
              <a:rPr lang="en-US" sz="2400" b="1" i="1" dirty="0">
                <a:solidFill>
                  <a:srgbClr val="000000"/>
                </a:solidFill>
                <a:latin typeface="Book Antiqua" pitchFamily="18" charset="0"/>
                <a:cs typeface="Courier New" pitchFamily="49" charset="0"/>
              </a:rPr>
              <a:t>S</a:t>
            </a:r>
            <a:r>
              <a:rPr lang="en-US" sz="2400" dirty="0">
                <a:solidFill>
                  <a:srgbClr val="000000"/>
                </a:solidFill>
                <a:latin typeface="Book Antiqua" pitchFamily="18" charset="0"/>
              </a:rPr>
              <a:t> and</a:t>
            </a:r>
            <a:r>
              <a:rPr lang="en-US" sz="2400" b="1" dirty="0">
                <a:solidFill>
                  <a:srgbClr val="000000"/>
                </a:solidFill>
                <a:latin typeface="Book Antiqua" pitchFamily="18" charset="0"/>
                <a:cs typeface="Courier New" pitchFamily="49" charset="0"/>
              </a:rPr>
              <a:t> </a:t>
            </a:r>
            <a:r>
              <a:rPr lang="en-US" sz="2400" b="1" i="1" dirty="0">
                <a:solidFill>
                  <a:srgbClr val="000000"/>
                </a:solidFill>
                <a:latin typeface="Book Antiqua" pitchFamily="18" charset="0"/>
                <a:cs typeface="Courier New" pitchFamily="49" charset="0"/>
              </a:rPr>
              <a:t>Q</a:t>
            </a:r>
            <a:r>
              <a:rPr lang="en-US" sz="2400" b="1" dirty="0">
                <a:solidFill>
                  <a:srgbClr val="000000"/>
                </a:solidFill>
                <a:latin typeface="Book Antiqua" pitchFamily="18" charset="0"/>
                <a:cs typeface="Courier New" pitchFamily="49" charset="0"/>
              </a:rPr>
              <a:t> </a:t>
            </a:r>
            <a:r>
              <a:rPr lang="en-US" sz="2400" dirty="0">
                <a:solidFill>
                  <a:srgbClr val="000000"/>
                </a:solidFill>
                <a:latin typeface="Book Antiqua" pitchFamily="18" charset="0"/>
              </a:rPr>
              <a:t>be </a:t>
            </a:r>
            <a:r>
              <a:rPr lang="en-US" sz="2400" dirty="0">
                <a:latin typeface="Book Antiqua" pitchFamily="18" charset="0"/>
              </a:rPr>
              <a:t>two semaphores initialized to 1</a:t>
            </a:r>
          </a:p>
          <a:p>
            <a:pPr>
              <a:lnSpc>
                <a:spcPct val="90000"/>
              </a:lnSpc>
              <a:tabLst>
                <a:tab pos="1882775" algn="ctr"/>
                <a:tab pos="4568825" algn="ctr"/>
              </a:tabLst>
            </a:pPr>
            <a:r>
              <a:rPr lang="en-US" sz="2400" i="1" dirty="0" smtClean="0">
                <a:solidFill>
                  <a:srgbClr val="000000"/>
                </a:solidFill>
                <a:latin typeface="Book Antiqua" pitchFamily="18" charset="0"/>
              </a:rPr>
              <a:t>	P</a:t>
            </a:r>
            <a:r>
              <a:rPr lang="en-US" sz="2400" baseline="-25000" dirty="0" smtClean="0">
                <a:solidFill>
                  <a:srgbClr val="000000"/>
                </a:solidFill>
                <a:latin typeface="Book Antiqua" pitchFamily="18" charset="0"/>
              </a:rPr>
              <a:t>0</a:t>
            </a:r>
            <a:r>
              <a:rPr lang="en-US" sz="2400" dirty="0">
                <a:solidFill>
                  <a:srgbClr val="000000"/>
                </a:solidFill>
                <a:latin typeface="Book Antiqua" pitchFamily="18" charset="0"/>
              </a:rPr>
              <a:t>	    </a:t>
            </a:r>
            <a:r>
              <a:rPr lang="en-US" sz="2400" i="1" dirty="0" smtClean="0">
                <a:solidFill>
                  <a:srgbClr val="000000"/>
                </a:solidFill>
                <a:latin typeface="Book Antiqua" pitchFamily="18" charset="0"/>
              </a:rPr>
              <a:t>P</a:t>
            </a:r>
            <a:r>
              <a:rPr lang="en-US" sz="2400" baseline="-25000" dirty="0" smtClean="0">
                <a:solidFill>
                  <a:srgbClr val="000000"/>
                </a:solidFill>
                <a:latin typeface="Book Antiqua" pitchFamily="18" charset="0"/>
              </a:rPr>
              <a:t>1</a:t>
            </a:r>
            <a:endParaRPr lang="en-US" sz="2400" baseline="-25000" dirty="0">
              <a:solidFill>
                <a:srgbClr val="000000"/>
              </a:solidFill>
              <a:latin typeface="Book Antiqua" pitchFamily="18" charset="0"/>
            </a:endParaRPr>
          </a:p>
          <a:p>
            <a:pPr>
              <a:lnSpc>
                <a:spcPct val="90000"/>
              </a:lnSpc>
              <a:tabLst>
                <a:tab pos="1882775" algn="ctr"/>
                <a:tab pos="4568825" algn="ctr"/>
              </a:tabLst>
            </a:pPr>
            <a:r>
              <a:rPr lang="en-US" sz="2400" b="1" dirty="0" smtClean="0">
                <a:solidFill>
                  <a:srgbClr val="000000"/>
                </a:solidFill>
                <a:latin typeface="Book Antiqua" pitchFamily="18" charset="0"/>
                <a:cs typeface="Courier New" pitchFamily="49" charset="0"/>
              </a:rPr>
              <a:t>	wait(S</a:t>
            </a:r>
            <a:r>
              <a:rPr lang="en-US" sz="2400" b="1" dirty="0">
                <a:solidFill>
                  <a:srgbClr val="000000"/>
                </a:solidFill>
                <a:latin typeface="Book Antiqua" pitchFamily="18" charset="0"/>
                <a:cs typeface="Courier New" pitchFamily="49" charset="0"/>
              </a:rPr>
              <a:t>); 	   </a:t>
            </a:r>
            <a:r>
              <a:rPr lang="en-US" sz="2400" b="1" dirty="0" smtClean="0">
                <a:solidFill>
                  <a:srgbClr val="000000"/>
                </a:solidFill>
                <a:latin typeface="Book Antiqua" pitchFamily="18" charset="0"/>
                <a:cs typeface="Courier New" pitchFamily="49" charset="0"/>
              </a:rPr>
              <a:t>wait(Q);</a:t>
            </a:r>
          </a:p>
          <a:p>
            <a:pPr>
              <a:lnSpc>
                <a:spcPct val="90000"/>
              </a:lnSpc>
              <a:tabLst>
                <a:tab pos="1882775" algn="ctr"/>
                <a:tab pos="4568825" algn="ctr"/>
              </a:tabLst>
            </a:pPr>
            <a:r>
              <a:rPr lang="en-US" sz="2400" b="1" dirty="0">
                <a:solidFill>
                  <a:srgbClr val="000000"/>
                </a:solidFill>
                <a:latin typeface="Book Antiqua" pitchFamily="18" charset="0"/>
                <a:cs typeface="Courier New" pitchFamily="49" charset="0"/>
              </a:rPr>
              <a:t>	</a:t>
            </a:r>
            <a:r>
              <a:rPr lang="en-US" sz="2400" b="1" dirty="0" smtClean="0">
                <a:solidFill>
                  <a:srgbClr val="000000"/>
                </a:solidFill>
                <a:latin typeface="Book Antiqua" pitchFamily="18" charset="0"/>
                <a:cs typeface="Courier New" pitchFamily="49" charset="0"/>
              </a:rPr>
              <a:t>wait(Q</a:t>
            </a:r>
            <a:r>
              <a:rPr lang="en-US" sz="2400" b="1" dirty="0">
                <a:solidFill>
                  <a:srgbClr val="000000"/>
                </a:solidFill>
                <a:latin typeface="Book Antiqua" pitchFamily="18" charset="0"/>
                <a:cs typeface="Courier New" pitchFamily="49" charset="0"/>
              </a:rPr>
              <a:t>); 	   </a:t>
            </a:r>
            <a:r>
              <a:rPr lang="en-US" sz="2400" b="1" dirty="0" smtClean="0">
                <a:solidFill>
                  <a:srgbClr val="000000"/>
                </a:solidFill>
                <a:latin typeface="Book Antiqua" pitchFamily="18" charset="0"/>
                <a:cs typeface="Courier New" pitchFamily="49" charset="0"/>
              </a:rPr>
              <a:t>wait(S</a:t>
            </a:r>
            <a:r>
              <a:rPr lang="en-US" sz="2400" b="1" dirty="0">
                <a:solidFill>
                  <a:srgbClr val="000000"/>
                </a:solidFill>
                <a:latin typeface="Book Antiqua" pitchFamily="18" charset="0"/>
                <a:cs typeface="Courier New" pitchFamily="49" charset="0"/>
              </a:rPr>
              <a:t>);</a:t>
            </a:r>
          </a:p>
          <a:p>
            <a:pPr>
              <a:lnSpc>
                <a:spcPct val="90000"/>
              </a:lnSpc>
              <a:tabLst>
                <a:tab pos="1882775" algn="ctr"/>
                <a:tab pos="4568825" algn="ctr"/>
              </a:tabLst>
            </a:pPr>
            <a:r>
              <a:rPr lang="en-US" sz="2400" b="1" dirty="0" smtClean="0">
                <a:solidFill>
                  <a:srgbClr val="000000"/>
                </a:solidFill>
                <a:latin typeface="Book Antiqua" pitchFamily="18" charset="0"/>
                <a:cs typeface="Courier New" pitchFamily="49" charset="0"/>
              </a:rPr>
              <a:t>                     ...</a:t>
            </a:r>
            <a:r>
              <a:rPr lang="en-US" sz="2400" b="1" dirty="0">
                <a:solidFill>
                  <a:srgbClr val="000000"/>
                </a:solidFill>
                <a:latin typeface="Book Antiqua" pitchFamily="18" charset="0"/>
                <a:cs typeface="Courier New" pitchFamily="49" charset="0"/>
              </a:rPr>
              <a:t>		</a:t>
            </a:r>
            <a:r>
              <a:rPr lang="en-US" sz="2400" b="1" dirty="0" smtClean="0">
                <a:solidFill>
                  <a:srgbClr val="000000"/>
                </a:solidFill>
                <a:latin typeface="Book Antiqua" pitchFamily="18" charset="0"/>
                <a:cs typeface="Courier New" pitchFamily="49" charset="0"/>
              </a:rPr>
              <a:t>...</a:t>
            </a:r>
            <a:endParaRPr lang="en-US" sz="2400" b="1" dirty="0">
              <a:solidFill>
                <a:srgbClr val="000000"/>
              </a:solidFill>
              <a:latin typeface="Book Antiqua" pitchFamily="18" charset="0"/>
              <a:cs typeface="Courier New" pitchFamily="49" charset="0"/>
            </a:endParaRPr>
          </a:p>
          <a:p>
            <a:pPr>
              <a:lnSpc>
                <a:spcPct val="90000"/>
              </a:lnSpc>
              <a:tabLst>
                <a:tab pos="1882775" algn="ctr"/>
                <a:tab pos="4568825" algn="ctr"/>
              </a:tabLst>
            </a:pPr>
            <a:r>
              <a:rPr lang="en-US" sz="2400" b="1" dirty="0">
                <a:solidFill>
                  <a:srgbClr val="000000"/>
                </a:solidFill>
                <a:latin typeface="Book Antiqua" pitchFamily="18" charset="0"/>
                <a:cs typeface="Courier New" pitchFamily="49" charset="0"/>
              </a:rPr>
              <a:t>	           </a:t>
            </a:r>
            <a:r>
              <a:rPr lang="en-US" sz="2400" b="1" dirty="0" smtClean="0">
                <a:solidFill>
                  <a:srgbClr val="000000"/>
                </a:solidFill>
                <a:latin typeface="Book Antiqua" pitchFamily="18" charset="0"/>
                <a:cs typeface="Courier New" pitchFamily="49" charset="0"/>
              </a:rPr>
              <a:t>   signal(S</a:t>
            </a:r>
            <a:r>
              <a:rPr lang="en-US" sz="2400" b="1" dirty="0">
                <a:solidFill>
                  <a:srgbClr val="000000"/>
                </a:solidFill>
                <a:latin typeface="Book Antiqua" pitchFamily="18" charset="0"/>
                <a:cs typeface="Courier New" pitchFamily="49" charset="0"/>
              </a:rPr>
              <a:t>);                 </a:t>
            </a:r>
            <a:r>
              <a:rPr lang="en-US" sz="2400" b="1" dirty="0" smtClean="0">
                <a:solidFill>
                  <a:srgbClr val="000000"/>
                </a:solidFill>
                <a:latin typeface="Book Antiqua" pitchFamily="18" charset="0"/>
                <a:cs typeface="Courier New" pitchFamily="49" charset="0"/>
              </a:rPr>
              <a:t>     signal(Q</a:t>
            </a:r>
            <a:r>
              <a:rPr lang="en-US" sz="2400" b="1" dirty="0">
                <a:solidFill>
                  <a:srgbClr val="000000"/>
                </a:solidFill>
                <a:latin typeface="Book Antiqua" pitchFamily="18" charset="0"/>
                <a:cs typeface="Courier New" pitchFamily="49" charset="0"/>
              </a:rPr>
              <a:t>);</a:t>
            </a:r>
          </a:p>
          <a:p>
            <a:pPr>
              <a:lnSpc>
                <a:spcPct val="90000"/>
              </a:lnSpc>
              <a:tabLst>
                <a:tab pos="1882775" algn="ctr"/>
                <a:tab pos="4568825" algn="ctr"/>
              </a:tabLst>
            </a:pPr>
            <a:r>
              <a:rPr lang="en-US" sz="2400" b="1" dirty="0">
                <a:solidFill>
                  <a:srgbClr val="000000"/>
                </a:solidFill>
                <a:latin typeface="Book Antiqua" pitchFamily="18" charset="0"/>
                <a:cs typeface="Courier New" pitchFamily="49" charset="0"/>
              </a:rPr>
              <a:t>              signal(Q);                 </a:t>
            </a:r>
            <a:r>
              <a:rPr lang="en-US" sz="2400" b="1" dirty="0" smtClean="0">
                <a:solidFill>
                  <a:srgbClr val="000000"/>
                </a:solidFill>
                <a:latin typeface="Book Antiqua" pitchFamily="18" charset="0"/>
                <a:cs typeface="Courier New" pitchFamily="49" charset="0"/>
              </a:rPr>
              <a:t>     signal(S);</a:t>
            </a:r>
            <a:endParaRPr lang="en-US" sz="2400" b="1" dirty="0">
              <a:solidFill>
                <a:srgbClr val="000000"/>
              </a:solidFill>
              <a:latin typeface="Book Antiqua" pitchFamily="18" charset="0"/>
              <a:cs typeface="Courier New" pitchFamily="49" charset="0"/>
            </a:endParaRPr>
          </a:p>
        </p:txBody>
      </p:sp>
    </p:spTree>
    <p:extLst>
      <p:ext uri="{BB962C8B-B14F-4D97-AF65-F5344CB8AC3E}">
        <p14:creationId xmlns:p14="http://schemas.microsoft.com/office/powerpoint/2010/main" val="36424730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a:xfrm>
            <a:off x="304800" y="685800"/>
            <a:ext cx="7848600" cy="838200"/>
          </a:xfrm>
        </p:spPr>
        <p:txBody>
          <a:bodyPr>
            <a:noAutofit/>
          </a:bodyPr>
          <a:lstStyle/>
          <a:p>
            <a:pPr algn="ctr"/>
            <a:r>
              <a:rPr lang="en-US" sz="4000" dirty="0">
                <a:solidFill>
                  <a:schemeClr val="tx1"/>
                </a:solidFill>
              </a:rPr>
              <a:t>Deadlock and Starvation</a:t>
            </a:r>
            <a:endParaRPr lang="en-US" sz="3600" dirty="0" smtClean="0">
              <a:solidFill>
                <a:schemeClr val="tx1"/>
              </a:solidFill>
            </a:endParaRPr>
          </a:p>
        </p:txBody>
      </p:sp>
      <p:pic>
        <p:nvPicPr>
          <p:cNvPr id="9220" name="Picture 3" descr="C:\Users\yakobu\Desktop\images_v.jpg"/>
          <p:cNvPicPr>
            <a:picLocks noChangeAspect="1" noChangeArrowheads="1"/>
          </p:cNvPicPr>
          <p:nvPr/>
        </p:nvPicPr>
        <p:blipFill>
          <a:blip r:embed="rId3"/>
          <a:srcRect/>
          <a:stretch>
            <a:fillRect/>
          </a:stretch>
        </p:blipFill>
        <p:spPr bwMode="auto">
          <a:xfrm>
            <a:off x="7835900" y="381000"/>
            <a:ext cx="1308100" cy="1512888"/>
          </a:xfrm>
          <a:prstGeom prst="rect">
            <a:avLst/>
          </a:prstGeom>
          <a:noFill/>
          <a:ln w="9525">
            <a:noFill/>
            <a:miter lim="800000"/>
            <a:headEnd/>
            <a:tailEnd/>
          </a:ln>
        </p:spPr>
      </p:pic>
      <p:sp>
        <p:nvSpPr>
          <p:cNvPr id="7" name="Slide Number Placeholder 6"/>
          <p:cNvSpPr>
            <a:spLocks noGrp="1"/>
          </p:cNvSpPr>
          <p:nvPr>
            <p:ph type="sldNum" sz="quarter" idx="4294967295"/>
          </p:nvPr>
        </p:nvSpPr>
        <p:spPr>
          <a:xfrm>
            <a:off x="8129016" y="5734050"/>
            <a:ext cx="609600" cy="521208"/>
          </a:xfrm>
          <a:prstGeom prst="rect">
            <a:avLst/>
          </a:prstGeom>
        </p:spPr>
        <p:txBody>
          <a:bodyPr/>
          <a:lstStyle/>
          <a:p>
            <a:pPr algn="ctr" eaLnBrk="1" latinLnBrk="0" hangingPunct="1"/>
            <a:fld id="{2BBB5E19-F10A-4C2F-BF6F-11C513378A2E}" type="slidenum">
              <a:rPr kumimoji="0" lang="en-US" smtClean="0"/>
              <a:pPr algn="ctr" eaLnBrk="1" latinLnBrk="0" hangingPunct="1"/>
              <a:t>29</a:t>
            </a:fld>
            <a:endParaRPr kumimoji="0" lang="en-US"/>
          </a:p>
        </p:txBody>
      </p:sp>
      <p:sp>
        <p:nvSpPr>
          <p:cNvPr id="4" name="Rectangle 3"/>
          <p:cNvSpPr/>
          <p:nvPr/>
        </p:nvSpPr>
        <p:spPr>
          <a:xfrm>
            <a:off x="762000" y="2000476"/>
            <a:ext cx="7924800" cy="2419124"/>
          </a:xfrm>
          <a:prstGeom prst="rect">
            <a:avLst/>
          </a:prstGeom>
        </p:spPr>
        <p:txBody>
          <a:bodyPr wrap="square">
            <a:spAutoFit/>
          </a:bodyPr>
          <a:lstStyle/>
          <a:p>
            <a:pPr>
              <a:lnSpc>
                <a:spcPct val="90000"/>
              </a:lnSpc>
              <a:tabLst>
                <a:tab pos="1882775" algn="ctr"/>
                <a:tab pos="4568825" algn="ctr"/>
              </a:tabLst>
            </a:pPr>
            <a:r>
              <a:rPr lang="en-US" sz="2400" b="1" dirty="0" smtClean="0">
                <a:solidFill>
                  <a:srgbClr val="3366FF"/>
                </a:solidFill>
                <a:sym typeface="MT Extra" pitchFamily="18" charset="2"/>
              </a:rPr>
              <a:t>Starvation</a:t>
            </a:r>
            <a:r>
              <a:rPr lang="en-US" sz="2400" dirty="0" smtClean="0">
                <a:solidFill>
                  <a:srgbClr val="3366FF"/>
                </a:solidFill>
                <a:sym typeface="MT Extra" pitchFamily="18" charset="2"/>
              </a:rPr>
              <a:t> </a:t>
            </a:r>
            <a:r>
              <a:rPr lang="en-US" sz="2400" dirty="0"/>
              <a:t>– </a:t>
            </a:r>
            <a:r>
              <a:rPr lang="en-US" sz="2400" b="1" dirty="0">
                <a:solidFill>
                  <a:srgbClr val="3366FF"/>
                </a:solidFill>
              </a:rPr>
              <a:t>indefinite blocking  </a:t>
            </a:r>
          </a:p>
          <a:p>
            <a:pPr lvl="1">
              <a:lnSpc>
                <a:spcPct val="90000"/>
              </a:lnSpc>
              <a:tabLst>
                <a:tab pos="1882775" algn="ctr"/>
                <a:tab pos="4568825" algn="ctr"/>
              </a:tabLst>
            </a:pPr>
            <a:r>
              <a:rPr lang="en-US" sz="2400" dirty="0"/>
              <a:t>A process may never be removed from the semaphore queue in which it is </a:t>
            </a:r>
            <a:r>
              <a:rPr lang="en-US" sz="2400" dirty="0" smtClean="0"/>
              <a:t>suspended</a:t>
            </a:r>
          </a:p>
          <a:p>
            <a:pPr lvl="1">
              <a:lnSpc>
                <a:spcPct val="90000"/>
              </a:lnSpc>
              <a:tabLst>
                <a:tab pos="1882775" algn="ctr"/>
                <a:tab pos="4568825" algn="ctr"/>
              </a:tabLst>
            </a:pPr>
            <a:endParaRPr lang="en-US" sz="2400" dirty="0"/>
          </a:p>
          <a:p>
            <a:pPr>
              <a:lnSpc>
                <a:spcPct val="90000"/>
              </a:lnSpc>
              <a:tabLst>
                <a:tab pos="1882775" algn="ctr"/>
                <a:tab pos="4568825" algn="ctr"/>
              </a:tabLst>
            </a:pPr>
            <a:r>
              <a:rPr lang="en-US" sz="2400" b="1" dirty="0">
                <a:solidFill>
                  <a:srgbClr val="3366FF"/>
                </a:solidFill>
              </a:rPr>
              <a:t>Priority Inversion</a:t>
            </a:r>
            <a:r>
              <a:rPr lang="en-US" sz="2400" dirty="0">
                <a:solidFill>
                  <a:srgbClr val="3366FF"/>
                </a:solidFill>
              </a:rPr>
              <a:t> </a:t>
            </a:r>
            <a:r>
              <a:rPr lang="en-US" sz="2400" dirty="0"/>
              <a:t>– Scheduling problem when lower-priority process holds a lock needed by higher-priority process</a:t>
            </a:r>
          </a:p>
          <a:p>
            <a:pPr lvl="1">
              <a:lnSpc>
                <a:spcPct val="90000"/>
              </a:lnSpc>
              <a:tabLst>
                <a:tab pos="1882775" algn="ctr"/>
                <a:tab pos="4568825" algn="ctr"/>
              </a:tabLst>
            </a:pPr>
            <a:r>
              <a:rPr lang="en-US" sz="2400" dirty="0"/>
              <a:t>Solved via </a:t>
            </a:r>
            <a:r>
              <a:rPr lang="en-US" sz="2400" b="1" dirty="0">
                <a:solidFill>
                  <a:srgbClr val="3366FF"/>
                </a:solidFill>
              </a:rPr>
              <a:t>priority-inheritance protocol</a:t>
            </a:r>
          </a:p>
        </p:txBody>
      </p:sp>
    </p:spTree>
    <p:extLst>
      <p:ext uri="{BB962C8B-B14F-4D97-AF65-F5344CB8AC3E}">
        <p14:creationId xmlns:p14="http://schemas.microsoft.com/office/powerpoint/2010/main" val="36724322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762000" y="642937"/>
            <a:ext cx="7086600" cy="576263"/>
          </a:xfrm>
        </p:spPr>
        <p:txBody>
          <a:bodyPr>
            <a:noAutofit/>
          </a:bodyPr>
          <a:lstStyle/>
          <a:p>
            <a:pPr algn="ctr" eaLnBrk="1" hangingPunct="1"/>
            <a:r>
              <a:rPr lang="en-US" sz="4900" dirty="0" smtClean="0">
                <a:solidFill>
                  <a:schemeClr val="tx1"/>
                </a:solidFill>
              </a:rPr>
              <a:t>Objectives</a:t>
            </a:r>
          </a:p>
        </p:txBody>
      </p:sp>
      <p:sp>
        <p:nvSpPr>
          <p:cNvPr id="5123" name="Content Placeholder 2"/>
          <p:cNvSpPr>
            <a:spLocks noGrp="1"/>
          </p:cNvSpPr>
          <p:nvPr>
            <p:ph sz="quarter" idx="1"/>
          </p:nvPr>
        </p:nvSpPr>
        <p:spPr>
          <a:xfrm>
            <a:off x="685801" y="1646238"/>
            <a:ext cx="7794522" cy="4029075"/>
          </a:xfrm>
        </p:spPr>
        <p:txBody>
          <a:bodyPr>
            <a:normAutofit lnSpcReduction="10000"/>
          </a:bodyPr>
          <a:lstStyle/>
          <a:p>
            <a:pPr algn="just" eaLnBrk="1" hangingPunct="1"/>
            <a:r>
              <a:rPr lang="en-US" sz="2400" dirty="0" smtClean="0">
                <a:latin typeface="Book Antiqua" pitchFamily="18" charset="0"/>
              </a:rPr>
              <a:t>To present the concept of process synchronization.</a:t>
            </a:r>
          </a:p>
          <a:p>
            <a:pPr algn="just" eaLnBrk="1" hangingPunct="1"/>
            <a:r>
              <a:rPr lang="en-US" sz="2400" dirty="0" smtClean="0">
                <a:latin typeface="Book Antiqua" pitchFamily="18" charset="0"/>
              </a:rPr>
              <a:t>To introduce the critical-section problem, whose solutions can be used to ensure the consistency of shared data</a:t>
            </a:r>
          </a:p>
          <a:p>
            <a:pPr algn="just" eaLnBrk="1" hangingPunct="1"/>
            <a:r>
              <a:rPr lang="en-US" sz="2400" dirty="0" smtClean="0">
                <a:latin typeface="Book Antiqua" pitchFamily="18" charset="0"/>
              </a:rPr>
              <a:t>To present both software and hardware solutions of the critical-section problem</a:t>
            </a:r>
          </a:p>
          <a:p>
            <a:pPr algn="just" eaLnBrk="1" hangingPunct="1"/>
            <a:r>
              <a:rPr lang="en-US" sz="2400" dirty="0" smtClean="0">
                <a:latin typeface="Book Antiqua" pitchFamily="18" charset="0"/>
              </a:rPr>
              <a:t>To examine several classical process-synchronization problems</a:t>
            </a:r>
          </a:p>
          <a:p>
            <a:pPr algn="just" eaLnBrk="1" hangingPunct="1"/>
            <a:r>
              <a:rPr lang="en-US" sz="2400" dirty="0" smtClean="0">
                <a:latin typeface="Book Antiqua" pitchFamily="18" charset="0"/>
              </a:rPr>
              <a:t>To explore several tools that are used to solve process synchronization problems</a:t>
            </a:r>
          </a:p>
        </p:txBody>
      </p:sp>
      <p:pic>
        <p:nvPicPr>
          <p:cNvPr id="5124" name="Picture 3" descr="C:\Users\yakobu\Desktop\images_v.jpg"/>
          <p:cNvPicPr>
            <a:picLocks noChangeAspect="1" noChangeArrowheads="1"/>
          </p:cNvPicPr>
          <p:nvPr/>
        </p:nvPicPr>
        <p:blipFill>
          <a:blip r:embed="rId3"/>
          <a:srcRect/>
          <a:stretch>
            <a:fillRect/>
          </a:stretch>
        </p:blipFill>
        <p:spPr bwMode="auto">
          <a:xfrm>
            <a:off x="7835900" y="457200"/>
            <a:ext cx="1308100" cy="1512888"/>
          </a:xfrm>
          <a:prstGeom prst="rect">
            <a:avLst/>
          </a:prstGeom>
          <a:noFill/>
          <a:ln w="9525">
            <a:noFill/>
            <a:miter lim="800000"/>
            <a:headEnd/>
            <a:tailEnd/>
          </a:ln>
        </p:spPr>
      </p:pic>
      <p:sp>
        <p:nvSpPr>
          <p:cNvPr id="7" name="Slide Number Placeholder 6"/>
          <p:cNvSpPr>
            <a:spLocks noGrp="1"/>
          </p:cNvSpPr>
          <p:nvPr>
            <p:ph type="sldNum" sz="quarter" idx="4294967295"/>
          </p:nvPr>
        </p:nvSpPr>
        <p:spPr>
          <a:xfrm>
            <a:off x="8129016" y="5734050"/>
            <a:ext cx="609600" cy="521208"/>
          </a:xfrm>
          <a:prstGeom prst="rect">
            <a:avLst/>
          </a:prstGeom>
        </p:spPr>
        <p:txBody>
          <a:bodyPr/>
          <a:lstStyle/>
          <a:p>
            <a:pPr algn="ctr" eaLnBrk="1" latinLnBrk="0" hangingPunct="1"/>
            <a:fld id="{2BBB5E19-F10A-4C2F-BF6F-11C513378A2E}" type="slidenum">
              <a:rPr kumimoji="0" lang="en-US" smtClean="0"/>
              <a:pPr algn="ctr" eaLnBrk="1" latinLnBrk="0" hangingPunct="1"/>
              <a:t>3</a:t>
            </a:fld>
            <a:endParaRPr kumimoji="0"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3" descr="C:\Users\yakobu\Desktop\images_v.jpg"/>
          <p:cNvPicPr>
            <a:picLocks noChangeAspect="1" noChangeArrowheads="1"/>
          </p:cNvPicPr>
          <p:nvPr/>
        </p:nvPicPr>
        <p:blipFill>
          <a:blip r:embed="rId3"/>
          <a:srcRect/>
          <a:stretch>
            <a:fillRect/>
          </a:stretch>
        </p:blipFill>
        <p:spPr bwMode="auto">
          <a:xfrm>
            <a:off x="7835900" y="381000"/>
            <a:ext cx="1308100" cy="1512888"/>
          </a:xfrm>
          <a:prstGeom prst="rect">
            <a:avLst/>
          </a:prstGeom>
          <a:noFill/>
          <a:ln w="9525">
            <a:noFill/>
            <a:miter lim="800000"/>
            <a:headEnd/>
            <a:tailEnd/>
          </a:ln>
        </p:spPr>
      </p:pic>
      <p:sp>
        <p:nvSpPr>
          <p:cNvPr id="7" name="Slide Number Placeholder 6"/>
          <p:cNvSpPr>
            <a:spLocks noGrp="1"/>
          </p:cNvSpPr>
          <p:nvPr>
            <p:ph type="sldNum" sz="quarter" idx="4294967295"/>
          </p:nvPr>
        </p:nvSpPr>
        <p:spPr>
          <a:xfrm>
            <a:off x="8129016" y="5734050"/>
            <a:ext cx="609600" cy="521208"/>
          </a:xfrm>
          <a:prstGeom prst="rect">
            <a:avLst/>
          </a:prstGeom>
        </p:spPr>
        <p:txBody>
          <a:bodyPr/>
          <a:lstStyle/>
          <a:p>
            <a:pPr algn="ctr" eaLnBrk="1" latinLnBrk="0" hangingPunct="1"/>
            <a:fld id="{2BBB5E19-F10A-4C2F-BF6F-11C513378A2E}" type="slidenum">
              <a:rPr kumimoji="0" lang="en-US" smtClean="0"/>
              <a:pPr algn="ctr" eaLnBrk="1" latinLnBrk="0" hangingPunct="1"/>
              <a:t>30</a:t>
            </a:fld>
            <a:endParaRPr kumimoji="0" lang="en-US"/>
          </a:p>
        </p:txBody>
      </p:sp>
      <p:sp>
        <p:nvSpPr>
          <p:cNvPr id="3" name="Rectangle 2"/>
          <p:cNvSpPr/>
          <p:nvPr/>
        </p:nvSpPr>
        <p:spPr>
          <a:xfrm>
            <a:off x="914400" y="381000"/>
            <a:ext cx="7391400" cy="1384995"/>
          </a:xfrm>
          <a:prstGeom prst="rect">
            <a:avLst/>
          </a:prstGeom>
        </p:spPr>
        <p:txBody>
          <a:bodyPr wrap="square">
            <a:spAutoFit/>
          </a:bodyPr>
          <a:lstStyle/>
          <a:p>
            <a:pPr algn="ctr"/>
            <a:r>
              <a:rPr lang="en-US" sz="4200" dirty="0">
                <a:latin typeface="+mj-lt"/>
              </a:rPr>
              <a:t>Classical Problems of Synchronization</a:t>
            </a:r>
          </a:p>
        </p:txBody>
      </p:sp>
      <p:sp>
        <p:nvSpPr>
          <p:cNvPr id="5" name="Rectangle 4"/>
          <p:cNvSpPr/>
          <p:nvPr/>
        </p:nvSpPr>
        <p:spPr>
          <a:xfrm>
            <a:off x="990600" y="1905506"/>
            <a:ext cx="7315200" cy="2438360"/>
          </a:xfrm>
          <a:prstGeom prst="rect">
            <a:avLst/>
          </a:prstGeom>
        </p:spPr>
        <p:txBody>
          <a:bodyPr wrap="square">
            <a:spAutoFit/>
          </a:bodyPr>
          <a:lstStyle/>
          <a:p>
            <a:pPr algn="just"/>
            <a:r>
              <a:rPr lang="en-US" sz="2400" dirty="0">
                <a:latin typeface="Book Antiqua" pitchFamily="18" charset="0"/>
              </a:rPr>
              <a:t>Classical problems used to test newly-proposed synchronization schemes</a:t>
            </a:r>
          </a:p>
          <a:p>
            <a:pPr marL="800100" lvl="1" indent="-342900" algn="just">
              <a:lnSpc>
                <a:spcPct val="150000"/>
              </a:lnSpc>
              <a:buFont typeface="Wingdings" pitchFamily="2" charset="2"/>
              <a:buChar char="§"/>
            </a:pPr>
            <a:r>
              <a:rPr lang="en-US" sz="2400" dirty="0">
                <a:latin typeface="Book Antiqua" pitchFamily="18" charset="0"/>
              </a:rPr>
              <a:t>Bounded-Buffer Problem</a:t>
            </a:r>
          </a:p>
          <a:p>
            <a:pPr marL="800100" lvl="1" indent="-342900" algn="just">
              <a:lnSpc>
                <a:spcPct val="150000"/>
              </a:lnSpc>
              <a:buFont typeface="Wingdings" pitchFamily="2" charset="2"/>
              <a:buChar char="§"/>
            </a:pPr>
            <a:r>
              <a:rPr lang="en-US" sz="2400" dirty="0">
                <a:latin typeface="Book Antiqua" pitchFamily="18" charset="0"/>
              </a:rPr>
              <a:t>Readers and Writers Problem</a:t>
            </a:r>
          </a:p>
          <a:p>
            <a:pPr marL="800100" lvl="1" indent="-342900" algn="just">
              <a:lnSpc>
                <a:spcPct val="150000"/>
              </a:lnSpc>
              <a:buFont typeface="Wingdings" pitchFamily="2" charset="2"/>
              <a:buChar char="§"/>
            </a:pPr>
            <a:r>
              <a:rPr lang="en-US" sz="2400" dirty="0">
                <a:latin typeface="Book Antiqua" pitchFamily="18" charset="0"/>
              </a:rPr>
              <a:t>Dining-Philosophers Problem</a:t>
            </a:r>
          </a:p>
        </p:txBody>
      </p:sp>
    </p:spTree>
    <p:extLst>
      <p:ext uri="{BB962C8B-B14F-4D97-AF65-F5344CB8AC3E}">
        <p14:creationId xmlns:p14="http://schemas.microsoft.com/office/powerpoint/2010/main" val="14281142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981200"/>
            <a:ext cx="3429000" cy="38164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20" name="Picture 3" descr="C:\Users\yakobu\Desktop\images_v.jpg"/>
          <p:cNvPicPr>
            <a:picLocks noChangeAspect="1" noChangeArrowheads="1"/>
          </p:cNvPicPr>
          <p:nvPr/>
        </p:nvPicPr>
        <p:blipFill>
          <a:blip r:embed="rId3"/>
          <a:srcRect/>
          <a:stretch>
            <a:fillRect/>
          </a:stretch>
        </p:blipFill>
        <p:spPr bwMode="auto">
          <a:xfrm>
            <a:off x="7835900" y="381000"/>
            <a:ext cx="1308100" cy="1512888"/>
          </a:xfrm>
          <a:prstGeom prst="rect">
            <a:avLst/>
          </a:prstGeom>
          <a:noFill/>
          <a:ln w="9525">
            <a:noFill/>
            <a:miter lim="800000"/>
            <a:headEnd/>
            <a:tailEnd/>
          </a:ln>
        </p:spPr>
      </p:pic>
      <p:sp>
        <p:nvSpPr>
          <p:cNvPr id="7" name="Slide Number Placeholder 6"/>
          <p:cNvSpPr>
            <a:spLocks noGrp="1"/>
          </p:cNvSpPr>
          <p:nvPr>
            <p:ph type="sldNum" sz="quarter" idx="4294967295"/>
          </p:nvPr>
        </p:nvSpPr>
        <p:spPr>
          <a:xfrm>
            <a:off x="8129016" y="5734050"/>
            <a:ext cx="609600" cy="521208"/>
          </a:xfrm>
          <a:prstGeom prst="rect">
            <a:avLst/>
          </a:prstGeom>
        </p:spPr>
        <p:txBody>
          <a:bodyPr/>
          <a:lstStyle/>
          <a:p>
            <a:pPr algn="ctr" eaLnBrk="1" latinLnBrk="0" hangingPunct="1"/>
            <a:fld id="{2BBB5E19-F10A-4C2F-BF6F-11C513378A2E}" type="slidenum">
              <a:rPr kumimoji="0" lang="en-US" smtClean="0"/>
              <a:pPr algn="ctr" eaLnBrk="1" latinLnBrk="0" hangingPunct="1"/>
              <a:t>31</a:t>
            </a:fld>
            <a:endParaRPr kumimoji="0" lang="en-US"/>
          </a:p>
        </p:txBody>
      </p:sp>
      <p:sp>
        <p:nvSpPr>
          <p:cNvPr id="3" name="Rectangle 2"/>
          <p:cNvSpPr/>
          <p:nvPr/>
        </p:nvSpPr>
        <p:spPr>
          <a:xfrm>
            <a:off x="914400" y="381000"/>
            <a:ext cx="7391400" cy="738664"/>
          </a:xfrm>
          <a:prstGeom prst="rect">
            <a:avLst/>
          </a:prstGeom>
        </p:spPr>
        <p:txBody>
          <a:bodyPr wrap="square">
            <a:spAutoFit/>
          </a:bodyPr>
          <a:lstStyle/>
          <a:p>
            <a:pPr algn="ctr"/>
            <a:r>
              <a:rPr lang="en-US" sz="4200" dirty="0">
                <a:latin typeface="+mj-lt"/>
              </a:rPr>
              <a:t>Bounded-Buffer Problem</a:t>
            </a:r>
          </a:p>
        </p:txBody>
      </p:sp>
      <p:sp>
        <p:nvSpPr>
          <p:cNvPr id="5" name="Rectangle 4"/>
          <p:cNvSpPr/>
          <p:nvPr/>
        </p:nvSpPr>
        <p:spPr>
          <a:xfrm>
            <a:off x="304800" y="1981200"/>
            <a:ext cx="3505200" cy="3816429"/>
          </a:xfrm>
          <a:prstGeom prst="rect">
            <a:avLst/>
          </a:prstGeom>
        </p:spPr>
        <p:txBody>
          <a:bodyPr wrap="square">
            <a:spAutoFit/>
          </a:bodyPr>
          <a:lstStyle/>
          <a:p>
            <a:pPr marL="519113" indent="-342900" algn="just"/>
            <a:r>
              <a:rPr lang="en-US" sz="2200" dirty="0"/>
              <a:t>n buffers, each can hold one </a:t>
            </a:r>
            <a:r>
              <a:rPr lang="en-US" sz="2200" dirty="0" smtClean="0"/>
              <a:t>item</a:t>
            </a:r>
          </a:p>
          <a:p>
            <a:pPr marL="519113" indent="-342900" algn="just"/>
            <a:endParaRPr lang="en-US" sz="2200" dirty="0"/>
          </a:p>
          <a:p>
            <a:pPr marL="519113" lvl="1" indent="-342900">
              <a:buFont typeface="Wingdings" pitchFamily="2" charset="2"/>
              <a:buChar char="§"/>
            </a:pPr>
            <a:r>
              <a:rPr lang="en-US" sz="2200" dirty="0"/>
              <a:t>Semaphore mutex initialized to the value </a:t>
            </a:r>
            <a:r>
              <a:rPr lang="en-US" sz="2200" dirty="0" smtClean="0"/>
              <a:t>1</a:t>
            </a:r>
          </a:p>
          <a:p>
            <a:pPr marL="176213" lvl="1"/>
            <a:endParaRPr lang="en-US" sz="2200" dirty="0"/>
          </a:p>
          <a:p>
            <a:pPr marL="519113" lvl="1" indent="-342900">
              <a:buFont typeface="Wingdings" pitchFamily="2" charset="2"/>
              <a:buChar char="§"/>
            </a:pPr>
            <a:r>
              <a:rPr lang="en-US" sz="2200" dirty="0"/>
              <a:t>Semaphore full initialized to the value </a:t>
            </a:r>
            <a:r>
              <a:rPr lang="en-US" sz="2200" dirty="0" smtClean="0"/>
              <a:t>0</a:t>
            </a:r>
          </a:p>
          <a:p>
            <a:pPr marL="176213" lvl="1"/>
            <a:endParaRPr lang="en-US" sz="2200" dirty="0"/>
          </a:p>
          <a:p>
            <a:pPr marL="519113" lvl="1" indent="-342900">
              <a:buFont typeface="Wingdings" pitchFamily="2" charset="2"/>
              <a:buChar char="§"/>
            </a:pPr>
            <a:r>
              <a:rPr lang="en-US" sz="2200" dirty="0"/>
              <a:t>Semaphore empty initialized to the value n</a:t>
            </a:r>
          </a:p>
        </p:txBody>
      </p:sp>
      <p:sp>
        <p:nvSpPr>
          <p:cNvPr id="2" name="Rectangle 1"/>
          <p:cNvSpPr/>
          <p:nvPr/>
        </p:nvSpPr>
        <p:spPr>
          <a:xfrm>
            <a:off x="3962400" y="1678662"/>
            <a:ext cx="4800600" cy="4493538"/>
          </a:xfrm>
          <a:prstGeom prst="rect">
            <a:avLst/>
          </a:prstGeom>
        </p:spPr>
        <p:txBody>
          <a:bodyPr wrap="square">
            <a:spAutoFit/>
          </a:bodyPr>
          <a:lstStyle/>
          <a:p>
            <a:r>
              <a:rPr lang="en-US" sz="2200" b="1" dirty="0"/>
              <a:t>The structure of the producer process</a:t>
            </a:r>
          </a:p>
          <a:p>
            <a:r>
              <a:rPr lang="en-US" sz="2200" dirty="0"/>
              <a:t>     do { </a:t>
            </a:r>
          </a:p>
          <a:p>
            <a:r>
              <a:rPr lang="en-US" sz="2200" dirty="0"/>
              <a:t>          ...</a:t>
            </a:r>
            <a:br>
              <a:rPr lang="en-US" sz="2200" dirty="0"/>
            </a:br>
            <a:r>
              <a:rPr lang="en-US" sz="2200" dirty="0" smtClean="0"/>
              <a:t>/* </a:t>
            </a:r>
            <a:r>
              <a:rPr lang="en-US" sz="2200" dirty="0"/>
              <a:t>produce an item in next_produced */ </a:t>
            </a:r>
          </a:p>
          <a:p>
            <a:r>
              <a:rPr lang="en-US" sz="2200" dirty="0"/>
              <a:t>          ... </a:t>
            </a:r>
          </a:p>
          <a:p>
            <a:r>
              <a:rPr lang="en-US" sz="2200" dirty="0"/>
              <a:t>        wait(empty); </a:t>
            </a:r>
          </a:p>
          <a:p>
            <a:r>
              <a:rPr lang="en-US" sz="2200" dirty="0"/>
              <a:t>        wait(</a:t>
            </a:r>
            <a:r>
              <a:rPr lang="en-US" sz="2200" dirty="0" err="1"/>
              <a:t>mutex</a:t>
            </a:r>
            <a:r>
              <a:rPr lang="en-US" sz="2200" dirty="0"/>
              <a:t>); </a:t>
            </a:r>
          </a:p>
          <a:p>
            <a:r>
              <a:rPr lang="en-US" sz="2200" dirty="0"/>
              <a:t>           ...</a:t>
            </a:r>
            <a:br>
              <a:rPr lang="en-US" sz="2200" dirty="0"/>
            </a:br>
            <a:r>
              <a:rPr lang="en-US" sz="2200" dirty="0" smtClean="0"/>
              <a:t>/* </a:t>
            </a:r>
            <a:r>
              <a:rPr lang="en-US" sz="2200" dirty="0"/>
              <a:t>add next produced to the buffer */ </a:t>
            </a:r>
          </a:p>
          <a:p>
            <a:r>
              <a:rPr lang="en-US" sz="2200" dirty="0"/>
              <a:t>           ... </a:t>
            </a:r>
          </a:p>
          <a:p>
            <a:r>
              <a:rPr lang="en-US" sz="2200" dirty="0"/>
              <a:t>        signal(</a:t>
            </a:r>
            <a:r>
              <a:rPr lang="en-US" sz="2200" dirty="0" err="1"/>
              <a:t>mutex</a:t>
            </a:r>
            <a:r>
              <a:rPr lang="en-US" sz="2200" dirty="0"/>
              <a:t>); </a:t>
            </a:r>
          </a:p>
          <a:p>
            <a:r>
              <a:rPr lang="en-US" sz="2200" dirty="0"/>
              <a:t>        signal(full); </a:t>
            </a:r>
          </a:p>
          <a:p>
            <a:r>
              <a:rPr lang="en-US" sz="2200" dirty="0"/>
              <a:t>     } while (true</a:t>
            </a:r>
            <a:r>
              <a:rPr lang="en-US" sz="2200" dirty="0" smtClean="0"/>
              <a:t>);</a:t>
            </a:r>
            <a:endParaRPr lang="en-US" sz="2200" dirty="0"/>
          </a:p>
        </p:txBody>
      </p:sp>
    </p:spTree>
    <p:extLst>
      <p:ext uri="{BB962C8B-B14F-4D97-AF65-F5344CB8AC3E}">
        <p14:creationId xmlns:p14="http://schemas.microsoft.com/office/powerpoint/2010/main" val="649319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3" descr="C:\Users\yakobu\Desktop\images_v.jpg"/>
          <p:cNvPicPr>
            <a:picLocks noChangeAspect="1" noChangeArrowheads="1"/>
          </p:cNvPicPr>
          <p:nvPr/>
        </p:nvPicPr>
        <p:blipFill>
          <a:blip r:embed="rId3"/>
          <a:srcRect/>
          <a:stretch>
            <a:fillRect/>
          </a:stretch>
        </p:blipFill>
        <p:spPr bwMode="auto">
          <a:xfrm>
            <a:off x="7835900" y="381000"/>
            <a:ext cx="1308100" cy="1512888"/>
          </a:xfrm>
          <a:prstGeom prst="rect">
            <a:avLst/>
          </a:prstGeom>
          <a:noFill/>
          <a:ln w="9525">
            <a:noFill/>
            <a:miter lim="800000"/>
            <a:headEnd/>
            <a:tailEnd/>
          </a:ln>
        </p:spPr>
      </p:pic>
      <p:sp>
        <p:nvSpPr>
          <p:cNvPr id="7" name="Slide Number Placeholder 6"/>
          <p:cNvSpPr>
            <a:spLocks noGrp="1"/>
          </p:cNvSpPr>
          <p:nvPr>
            <p:ph type="sldNum" sz="quarter" idx="4294967295"/>
          </p:nvPr>
        </p:nvSpPr>
        <p:spPr>
          <a:xfrm>
            <a:off x="8129016" y="5734050"/>
            <a:ext cx="609600" cy="521208"/>
          </a:xfrm>
          <a:prstGeom prst="rect">
            <a:avLst/>
          </a:prstGeom>
        </p:spPr>
        <p:txBody>
          <a:bodyPr/>
          <a:lstStyle/>
          <a:p>
            <a:pPr algn="ctr" eaLnBrk="1" latinLnBrk="0" hangingPunct="1"/>
            <a:fld id="{2BBB5E19-F10A-4C2F-BF6F-11C513378A2E}" type="slidenum">
              <a:rPr kumimoji="0" lang="en-US" smtClean="0"/>
              <a:pPr algn="ctr" eaLnBrk="1" latinLnBrk="0" hangingPunct="1"/>
              <a:t>32</a:t>
            </a:fld>
            <a:endParaRPr kumimoji="0" lang="en-US"/>
          </a:p>
        </p:txBody>
      </p:sp>
      <p:sp>
        <p:nvSpPr>
          <p:cNvPr id="3" name="Rectangle 2"/>
          <p:cNvSpPr/>
          <p:nvPr/>
        </p:nvSpPr>
        <p:spPr>
          <a:xfrm>
            <a:off x="914400" y="381000"/>
            <a:ext cx="7391400" cy="738664"/>
          </a:xfrm>
          <a:prstGeom prst="rect">
            <a:avLst/>
          </a:prstGeom>
        </p:spPr>
        <p:txBody>
          <a:bodyPr wrap="square">
            <a:spAutoFit/>
          </a:bodyPr>
          <a:lstStyle/>
          <a:p>
            <a:pPr algn="ctr"/>
            <a:r>
              <a:rPr lang="en-US" sz="4200" dirty="0">
                <a:latin typeface="+mj-lt"/>
              </a:rPr>
              <a:t>Bounded-Buffer Problem</a:t>
            </a:r>
          </a:p>
        </p:txBody>
      </p:sp>
      <p:sp>
        <p:nvSpPr>
          <p:cNvPr id="4" name="Rectangle 3"/>
          <p:cNvSpPr/>
          <p:nvPr/>
        </p:nvSpPr>
        <p:spPr>
          <a:xfrm>
            <a:off x="914400" y="1305342"/>
            <a:ext cx="8001000" cy="4893647"/>
          </a:xfrm>
          <a:prstGeom prst="rect">
            <a:avLst/>
          </a:prstGeom>
        </p:spPr>
        <p:txBody>
          <a:bodyPr wrap="square">
            <a:spAutoFit/>
          </a:bodyPr>
          <a:lstStyle/>
          <a:p>
            <a:pPr>
              <a:defRPr/>
            </a:pPr>
            <a:r>
              <a:rPr lang="en-US" sz="2400" b="1" dirty="0">
                <a:latin typeface="Book Antiqua" pitchFamily="18" charset="0"/>
                <a:ea typeface="ＭＳ Ｐゴシック" charset="0"/>
                <a:cs typeface="ＭＳ Ｐゴシック" charset="0"/>
              </a:rPr>
              <a:t>The structure of the consumer process</a:t>
            </a:r>
          </a:p>
          <a:p>
            <a:pPr>
              <a:defRPr/>
            </a:pPr>
            <a:r>
              <a:rPr lang="en-US" sz="2400" dirty="0">
                <a:latin typeface="Book Antiqua" pitchFamily="18" charset="0"/>
                <a:ea typeface="ＭＳ Ｐゴシック" pitchFamily="-84" charset="-128"/>
                <a:cs typeface="Courier New"/>
              </a:rPr>
              <a:t>     </a:t>
            </a:r>
            <a:r>
              <a:rPr lang="en-US" sz="2400" dirty="0" smtClean="0">
                <a:latin typeface="Book Antiqua" pitchFamily="18" charset="0"/>
                <a:ea typeface="ＭＳ Ｐゴシック" pitchFamily="-84" charset="-128"/>
                <a:cs typeface="Courier New"/>
              </a:rPr>
              <a:t>do </a:t>
            </a:r>
            <a:r>
              <a:rPr lang="en-US" sz="2400" dirty="0">
                <a:latin typeface="Book Antiqua" pitchFamily="18" charset="0"/>
                <a:ea typeface="ＭＳ Ｐゴシック" pitchFamily="-84" charset="-128"/>
                <a:cs typeface="Courier New"/>
              </a:rPr>
              <a:t>{ </a:t>
            </a:r>
          </a:p>
          <a:p>
            <a:pPr>
              <a:defRPr/>
            </a:pPr>
            <a:r>
              <a:rPr lang="en-US" sz="2400" dirty="0">
                <a:latin typeface="Book Antiqua" pitchFamily="18" charset="0"/>
                <a:ea typeface="ＭＳ Ｐゴシック" pitchFamily="-84" charset="-128"/>
                <a:cs typeface="Courier New"/>
              </a:rPr>
              <a:t>        wait(full); </a:t>
            </a:r>
          </a:p>
          <a:p>
            <a:pPr>
              <a:defRPr/>
            </a:pPr>
            <a:r>
              <a:rPr lang="en-US" sz="2400" dirty="0">
                <a:latin typeface="Book Antiqua" pitchFamily="18" charset="0"/>
                <a:ea typeface="ＭＳ Ｐゴシック" pitchFamily="-84" charset="-128"/>
                <a:cs typeface="Courier New"/>
              </a:rPr>
              <a:t>        wait(</a:t>
            </a:r>
            <a:r>
              <a:rPr lang="en-US" sz="2400" dirty="0" err="1">
                <a:latin typeface="Book Antiqua" pitchFamily="18" charset="0"/>
                <a:ea typeface="ＭＳ Ｐゴシック" pitchFamily="-84" charset="-128"/>
                <a:cs typeface="Courier New"/>
              </a:rPr>
              <a:t>mutex</a:t>
            </a:r>
            <a:r>
              <a:rPr lang="en-US" sz="2400" dirty="0">
                <a:latin typeface="Book Antiqua" pitchFamily="18" charset="0"/>
                <a:ea typeface="ＭＳ Ｐゴシック" pitchFamily="-84" charset="-128"/>
                <a:cs typeface="Courier New"/>
              </a:rPr>
              <a:t>); </a:t>
            </a:r>
          </a:p>
          <a:p>
            <a:pPr>
              <a:defRPr/>
            </a:pPr>
            <a:r>
              <a:rPr lang="en-US" sz="2400" dirty="0">
                <a:latin typeface="Book Antiqua" pitchFamily="18" charset="0"/>
                <a:ea typeface="ＭＳ Ｐゴシック" pitchFamily="-84" charset="-128"/>
                <a:cs typeface="Courier New"/>
              </a:rPr>
              <a:t>           ...</a:t>
            </a:r>
            <a:br>
              <a:rPr lang="en-US" sz="2400" dirty="0">
                <a:latin typeface="Book Antiqua" pitchFamily="18" charset="0"/>
                <a:ea typeface="ＭＳ Ｐゴシック" pitchFamily="-84" charset="-128"/>
                <a:cs typeface="Courier New"/>
              </a:rPr>
            </a:br>
            <a:r>
              <a:rPr lang="en-US" sz="2400" dirty="0">
                <a:latin typeface="Book Antiqua" pitchFamily="18" charset="0"/>
                <a:ea typeface="ＭＳ Ｐゴシック" pitchFamily="-84" charset="-128"/>
                <a:cs typeface="Courier New"/>
              </a:rPr>
              <a:t>        /* remove an item from buffer to </a:t>
            </a:r>
            <a:r>
              <a:rPr lang="en-US" sz="2400" dirty="0" err="1">
                <a:latin typeface="Book Antiqua" pitchFamily="18" charset="0"/>
                <a:ea typeface="ＭＳ Ｐゴシック" pitchFamily="-84" charset="-128"/>
                <a:cs typeface="Courier New"/>
              </a:rPr>
              <a:t>next_consumed</a:t>
            </a:r>
            <a:r>
              <a:rPr lang="en-US" sz="2400" dirty="0">
                <a:latin typeface="Book Antiqua" pitchFamily="18" charset="0"/>
                <a:ea typeface="ＭＳ Ｐゴシック" pitchFamily="-84" charset="-128"/>
                <a:cs typeface="Courier New"/>
              </a:rPr>
              <a:t> */ </a:t>
            </a:r>
          </a:p>
          <a:p>
            <a:pPr>
              <a:defRPr/>
            </a:pPr>
            <a:r>
              <a:rPr lang="en-US" sz="2400" dirty="0">
                <a:latin typeface="Book Antiqua" pitchFamily="18" charset="0"/>
                <a:ea typeface="ＭＳ Ｐゴシック" pitchFamily="-84" charset="-128"/>
                <a:cs typeface="Courier New"/>
              </a:rPr>
              <a:t>           ... </a:t>
            </a:r>
          </a:p>
          <a:p>
            <a:pPr>
              <a:defRPr/>
            </a:pPr>
            <a:r>
              <a:rPr lang="en-US" sz="2400" dirty="0">
                <a:latin typeface="Book Antiqua" pitchFamily="18" charset="0"/>
                <a:ea typeface="ＭＳ Ｐゴシック" pitchFamily="-84" charset="-128"/>
                <a:cs typeface="Courier New"/>
              </a:rPr>
              <a:t>        signal(</a:t>
            </a:r>
            <a:r>
              <a:rPr lang="en-US" sz="2400" dirty="0" err="1">
                <a:latin typeface="Book Antiqua" pitchFamily="18" charset="0"/>
                <a:ea typeface="ＭＳ Ｐゴシック" pitchFamily="-84" charset="-128"/>
                <a:cs typeface="Courier New"/>
              </a:rPr>
              <a:t>mutex</a:t>
            </a:r>
            <a:r>
              <a:rPr lang="en-US" sz="2400" dirty="0">
                <a:latin typeface="Book Antiqua" pitchFamily="18" charset="0"/>
                <a:ea typeface="ＭＳ Ｐゴシック" pitchFamily="-84" charset="-128"/>
                <a:cs typeface="Courier New"/>
              </a:rPr>
              <a:t>); </a:t>
            </a:r>
          </a:p>
          <a:p>
            <a:pPr>
              <a:defRPr/>
            </a:pPr>
            <a:r>
              <a:rPr lang="en-US" sz="2400" dirty="0">
                <a:latin typeface="Book Antiqua" pitchFamily="18" charset="0"/>
                <a:ea typeface="ＭＳ Ｐゴシック" pitchFamily="-84" charset="-128"/>
                <a:cs typeface="Courier New"/>
              </a:rPr>
              <a:t>        signal(empty); </a:t>
            </a:r>
          </a:p>
          <a:p>
            <a:pPr>
              <a:defRPr/>
            </a:pPr>
            <a:r>
              <a:rPr lang="en-US" sz="2400" dirty="0">
                <a:latin typeface="Book Antiqua" pitchFamily="18" charset="0"/>
                <a:ea typeface="ＭＳ Ｐゴシック" pitchFamily="-84" charset="-128"/>
                <a:cs typeface="Courier New"/>
              </a:rPr>
              <a:t>           ...</a:t>
            </a:r>
            <a:br>
              <a:rPr lang="en-US" sz="2400" dirty="0">
                <a:latin typeface="Book Antiqua" pitchFamily="18" charset="0"/>
                <a:ea typeface="ＭＳ Ｐゴシック" pitchFamily="-84" charset="-128"/>
                <a:cs typeface="Courier New"/>
              </a:rPr>
            </a:br>
            <a:r>
              <a:rPr lang="en-US" sz="2400" dirty="0">
                <a:latin typeface="Book Antiqua" pitchFamily="18" charset="0"/>
                <a:ea typeface="ＭＳ Ｐゴシック" pitchFamily="-84" charset="-128"/>
                <a:cs typeface="Courier New"/>
              </a:rPr>
              <a:t>        /* consume the item in next consumed */ </a:t>
            </a:r>
          </a:p>
          <a:p>
            <a:pPr>
              <a:defRPr/>
            </a:pPr>
            <a:r>
              <a:rPr lang="en-US" sz="2400" dirty="0">
                <a:latin typeface="Book Antiqua" pitchFamily="18" charset="0"/>
                <a:ea typeface="ＭＳ Ｐゴシック" pitchFamily="-84" charset="-128"/>
                <a:cs typeface="Courier New"/>
              </a:rPr>
              <a:t>           ...</a:t>
            </a:r>
            <a:br>
              <a:rPr lang="en-US" sz="2400" dirty="0">
                <a:latin typeface="Book Antiqua" pitchFamily="18" charset="0"/>
                <a:ea typeface="ＭＳ Ｐゴシック" pitchFamily="-84" charset="-128"/>
                <a:cs typeface="Courier New"/>
              </a:rPr>
            </a:br>
            <a:r>
              <a:rPr lang="en-US" sz="2400" dirty="0">
                <a:latin typeface="Book Antiqua" pitchFamily="18" charset="0"/>
                <a:ea typeface="ＭＳ Ｐゴシック" pitchFamily="-84" charset="-128"/>
                <a:cs typeface="Courier New"/>
              </a:rPr>
              <a:t>     } while (true); </a:t>
            </a:r>
          </a:p>
        </p:txBody>
      </p:sp>
    </p:spTree>
    <p:extLst>
      <p:ext uri="{BB962C8B-B14F-4D97-AF65-F5344CB8AC3E}">
        <p14:creationId xmlns:p14="http://schemas.microsoft.com/office/powerpoint/2010/main" val="4405032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3" descr="C:\Users\yakobu\Desktop\images_v.jpg"/>
          <p:cNvPicPr>
            <a:picLocks noChangeAspect="1" noChangeArrowheads="1"/>
          </p:cNvPicPr>
          <p:nvPr/>
        </p:nvPicPr>
        <p:blipFill>
          <a:blip r:embed="rId3"/>
          <a:srcRect/>
          <a:stretch>
            <a:fillRect/>
          </a:stretch>
        </p:blipFill>
        <p:spPr bwMode="auto">
          <a:xfrm>
            <a:off x="7835900" y="381000"/>
            <a:ext cx="1308100" cy="1512888"/>
          </a:xfrm>
          <a:prstGeom prst="rect">
            <a:avLst/>
          </a:prstGeom>
          <a:noFill/>
          <a:ln w="9525">
            <a:noFill/>
            <a:miter lim="800000"/>
            <a:headEnd/>
            <a:tailEnd/>
          </a:ln>
        </p:spPr>
      </p:pic>
      <p:sp>
        <p:nvSpPr>
          <p:cNvPr id="7" name="Slide Number Placeholder 6"/>
          <p:cNvSpPr>
            <a:spLocks noGrp="1"/>
          </p:cNvSpPr>
          <p:nvPr>
            <p:ph type="sldNum" sz="quarter" idx="4294967295"/>
          </p:nvPr>
        </p:nvSpPr>
        <p:spPr>
          <a:xfrm>
            <a:off x="8129016" y="5734050"/>
            <a:ext cx="609600" cy="521208"/>
          </a:xfrm>
          <a:prstGeom prst="rect">
            <a:avLst/>
          </a:prstGeom>
        </p:spPr>
        <p:txBody>
          <a:bodyPr/>
          <a:lstStyle/>
          <a:p>
            <a:pPr algn="ctr" eaLnBrk="1" latinLnBrk="0" hangingPunct="1"/>
            <a:fld id="{2BBB5E19-F10A-4C2F-BF6F-11C513378A2E}" type="slidenum">
              <a:rPr kumimoji="0" lang="en-US" smtClean="0"/>
              <a:pPr algn="ctr" eaLnBrk="1" latinLnBrk="0" hangingPunct="1"/>
              <a:t>33</a:t>
            </a:fld>
            <a:endParaRPr kumimoji="0" lang="en-US"/>
          </a:p>
        </p:txBody>
      </p:sp>
      <p:sp>
        <p:nvSpPr>
          <p:cNvPr id="3" name="Rectangle 2"/>
          <p:cNvSpPr/>
          <p:nvPr/>
        </p:nvSpPr>
        <p:spPr>
          <a:xfrm>
            <a:off x="914400" y="381000"/>
            <a:ext cx="7391400" cy="738664"/>
          </a:xfrm>
          <a:prstGeom prst="rect">
            <a:avLst/>
          </a:prstGeom>
        </p:spPr>
        <p:txBody>
          <a:bodyPr wrap="square">
            <a:spAutoFit/>
          </a:bodyPr>
          <a:lstStyle/>
          <a:p>
            <a:pPr algn="ctr"/>
            <a:r>
              <a:rPr lang="en-US" sz="4200" dirty="0">
                <a:latin typeface="+mj-lt"/>
              </a:rPr>
              <a:t>Readers-Writers Problem</a:t>
            </a:r>
          </a:p>
        </p:txBody>
      </p:sp>
      <p:sp>
        <p:nvSpPr>
          <p:cNvPr id="4" name="Rectangle 3"/>
          <p:cNvSpPr/>
          <p:nvPr/>
        </p:nvSpPr>
        <p:spPr>
          <a:xfrm>
            <a:off x="914400" y="1665744"/>
            <a:ext cx="7575550" cy="4154984"/>
          </a:xfrm>
          <a:prstGeom prst="rect">
            <a:avLst/>
          </a:prstGeom>
        </p:spPr>
        <p:txBody>
          <a:bodyPr wrap="square">
            <a:spAutoFit/>
          </a:bodyPr>
          <a:lstStyle/>
          <a:p>
            <a:r>
              <a:rPr lang="en-US" sz="2400" dirty="0"/>
              <a:t>A data set is shared among a number of concurrent processes</a:t>
            </a:r>
          </a:p>
          <a:p>
            <a:pPr lvl="1"/>
            <a:r>
              <a:rPr lang="en-US" sz="2400" b="1" dirty="0"/>
              <a:t>Readers </a:t>
            </a:r>
          </a:p>
          <a:p>
            <a:pPr lvl="1"/>
            <a:r>
              <a:rPr lang="en-US" sz="2400" dirty="0" smtClean="0"/>
              <a:t>only </a:t>
            </a:r>
            <a:r>
              <a:rPr lang="en-US" sz="2400" dirty="0"/>
              <a:t>read the data set; they do </a:t>
            </a:r>
            <a:r>
              <a:rPr lang="en-US" sz="2400" b="1" i="1" dirty="0"/>
              <a:t>not</a:t>
            </a:r>
            <a:r>
              <a:rPr lang="en-US" sz="2400" b="1" dirty="0"/>
              <a:t> </a:t>
            </a:r>
            <a:r>
              <a:rPr lang="en-US" sz="2400" dirty="0"/>
              <a:t>perform any updates</a:t>
            </a:r>
          </a:p>
          <a:p>
            <a:pPr lvl="1"/>
            <a:r>
              <a:rPr lang="en-US" sz="2400" b="1" dirty="0" smtClean="0"/>
              <a:t>Writers</a:t>
            </a:r>
          </a:p>
          <a:p>
            <a:pPr lvl="1"/>
            <a:r>
              <a:rPr lang="en-US" sz="2400" dirty="0" smtClean="0"/>
              <a:t>can </a:t>
            </a:r>
            <a:r>
              <a:rPr lang="en-US" sz="2400" dirty="0"/>
              <a:t>both read and </a:t>
            </a:r>
            <a:r>
              <a:rPr lang="en-US" sz="2400" dirty="0" smtClean="0"/>
              <a:t>write</a:t>
            </a:r>
          </a:p>
          <a:p>
            <a:pPr lvl="1"/>
            <a:endParaRPr lang="en-US" sz="2400" dirty="0"/>
          </a:p>
          <a:p>
            <a:r>
              <a:rPr lang="en-US" sz="2400" b="1" dirty="0"/>
              <a:t>Problem </a:t>
            </a:r>
          </a:p>
          <a:p>
            <a:r>
              <a:rPr lang="en-US" sz="2400" dirty="0" smtClean="0"/>
              <a:t>allow </a:t>
            </a:r>
            <a:r>
              <a:rPr lang="en-US" sz="2400" dirty="0"/>
              <a:t>multiple readers to read at the same time</a:t>
            </a:r>
          </a:p>
          <a:p>
            <a:pPr lvl="1"/>
            <a:r>
              <a:rPr lang="en-US" sz="2400" dirty="0"/>
              <a:t>Only one single writer can access the shared data at the same time</a:t>
            </a:r>
          </a:p>
        </p:txBody>
      </p:sp>
    </p:spTree>
    <p:extLst>
      <p:ext uri="{BB962C8B-B14F-4D97-AF65-F5344CB8AC3E}">
        <p14:creationId xmlns:p14="http://schemas.microsoft.com/office/powerpoint/2010/main" val="42871551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3" descr="C:\Users\yakobu\Desktop\images_v.jpg"/>
          <p:cNvPicPr>
            <a:picLocks noChangeAspect="1" noChangeArrowheads="1"/>
          </p:cNvPicPr>
          <p:nvPr/>
        </p:nvPicPr>
        <p:blipFill>
          <a:blip r:embed="rId3"/>
          <a:srcRect/>
          <a:stretch>
            <a:fillRect/>
          </a:stretch>
        </p:blipFill>
        <p:spPr bwMode="auto">
          <a:xfrm>
            <a:off x="7835900" y="381000"/>
            <a:ext cx="1308100" cy="1512888"/>
          </a:xfrm>
          <a:prstGeom prst="rect">
            <a:avLst/>
          </a:prstGeom>
          <a:noFill/>
          <a:ln w="9525">
            <a:noFill/>
            <a:miter lim="800000"/>
            <a:headEnd/>
            <a:tailEnd/>
          </a:ln>
        </p:spPr>
      </p:pic>
      <p:sp>
        <p:nvSpPr>
          <p:cNvPr id="7" name="Slide Number Placeholder 6"/>
          <p:cNvSpPr>
            <a:spLocks noGrp="1"/>
          </p:cNvSpPr>
          <p:nvPr>
            <p:ph type="sldNum" sz="quarter" idx="4294967295"/>
          </p:nvPr>
        </p:nvSpPr>
        <p:spPr>
          <a:xfrm>
            <a:off x="8129016" y="5734050"/>
            <a:ext cx="609600" cy="521208"/>
          </a:xfrm>
          <a:prstGeom prst="rect">
            <a:avLst/>
          </a:prstGeom>
        </p:spPr>
        <p:txBody>
          <a:bodyPr/>
          <a:lstStyle/>
          <a:p>
            <a:pPr algn="ctr" eaLnBrk="1" latinLnBrk="0" hangingPunct="1"/>
            <a:fld id="{2BBB5E19-F10A-4C2F-BF6F-11C513378A2E}" type="slidenum">
              <a:rPr kumimoji="0" lang="en-US" smtClean="0"/>
              <a:pPr algn="ctr" eaLnBrk="1" latinLnBrk="0" hangingPunct="1"/>
              <a:t>34</a:t>
            </a:fld>
            <a:endParaRPr kumimoji="0" lang="en-US"/>
          </a:p>
        </p:txBody>
      </p:sp>
      <p:sp>
        <p:nvSpPr>
          <p:cNvPr id="3" name="Rectangle 2"/>
          <p:cNvSpPr/>
          <p:nvPr/>
        </p:nvSpPr>
        <p:spPr>
          <a:xfrm>
            <a:off x="914400" y="381000"/>
            <a:ext cx="7391400" cy="738664"/>
          </a:xfrm>
          <a:prstGeom prst="rect">
            <a:avLst/>
          </a:prstGeom>
        </p:spPr>
        <p:txBody>
          <a:bodyPr wrap="square">
            <a:spAutoFit/>
          </a:bodyPr>
          <a:lstStyle/>
          <a:p>
            <a:pPr algn="ctr"/>
            <a:r>
              <a:rPr lang="en-US" sz="4200" dirty="0">
                <a:latin typeface="+mj-lt"/>
              </a:rPr>
              <a:t>Readers-Writers Problem</a:t>
            </a:r>
          </a:p>
        </p:txBody>
      </p:sp>
      <p:sp>
        <p:nvSpPr>
          <p:cNvPr id="4" name="Rectangle 3"/>
          <p:cNvSpPr/>
          <p:nvPr/>
        </p:nvSpPr>
        <p:spPr>
          <a:xfrm>
            <a:off x="914400" y="1906012"/>
            <a:ext cx="7575550" cy="3046988"/>
          </a:xfrm>
          <a:prstGeom prst="rect">
            <a:avLst/>
          </a:prstGeom>
        </p:spPr>
        <p:txBody>
          <a:bodyPr wrap="square">
            <a:spAutoFit/>
          </a:bodyPr>
          <a:lstStyle/>
          <a:p>
            <a:r>
              <a:rPr lang="en-US" sz="2400" dirty="0"/>
              <a:t>Several variations of how readers and writers are considered  – all involve some form of </a:t>
            </a:r>
            <a:r>
              <a:rPr lang="en-US" sz="2400" dirty="0" smtClean="0"/>
              <a:t>priorities</a:t>
            </a:r>
          </a:p>
          <a:p>
            <a:endParaRPr lang="en-US" sz="2400" dirty="0"/>
          </a:p>
          <a:p>
            <a:r>
              <a:rPr lang="en-US" sz="2400" dirty="0"/>
              <a:t>Shared Data</a:t>
            </a:r>
          </a:p>
          <a:p>
            <a:pPr marL="800100" lvl="1" indent="-342900">
              <a:buFont typeface="Wingdings" pitchFamily="2" charset="2"/>
              <a:buChar char="§"/>
            </a:pPr>
            <a:r>
              <a:rPr lang="en-US" sz="2400" dirty="0"/>
              <a:t>Data set</a:t>
            </a:r>
          </a:p>
          <a:p>
            <a:pPr marL="800100" lvl="1" indent="-342900">
              <a:buFont typeface="Wingdings" pitchFamily="2" charset="2"/>
              <a:buChar char="§"/>
            </a:pPr>
            <a:r>
              <a:rPr lang="en-US" sz="2400" dirty="0"/>
              <a:t>Semaphore</a:t>
            </a:r>
            <a:r>
              <a:rPr lang="en-US" sz="2400" b="1" dirty="0">
                <a:solidFill>
                  <a:srgbClr val="000000"/>
                </a:solidFill>
              </a:rPr>
              <a:t> </a:t>
            </a:r>
            <a:r>
              <a:rPr lang="en-US" sz="2400" b="1" dirty="0" err="1">
                <a:solidFill>
                  <a:srgbClr val="000000"/>
                </a:solidFill>
              </a:rPr>
              <a:t>rw_mutex</a:t>
            </a:r>
            <a:r>
              <a:rPr lang="en-US" sz="2400" b="1" dirty="0">
                <a:solidFill>
                  <a:srgbClr val="000000"/>
                </a:solidFill>
              </a:rPr>
              <a:t> </a:t>
            </a:r>
            <a:r>
              <a:rPr lang="en-US" sz="2400" dirty="0"/>
              <a:t>initialized to 1</a:t>
            </a:r>
          </a:p>
          <a:p>
            <a:pPr marL="800100" lvl="1" indent="-342900">
              <a:buFont typeface="Wingdings" pitchFamily="2" charset="2"/>
              <a:buChar char="§"/>
            </a:pPr>
            <a:r>
              <a:rPr lang="en-US" sz="2400" dirty="0"/>
              <a:t>Semaphore </a:t>
            </a:r>
            <a:r>
              <a:rPr lang="en-US" sz="2400" b="1" dirty="0">
                <a:solidFill>
                  <a:srgbClr val="000000"/>
                </a:solidFill>
              </a:rPr>
              <a:t>mutex </a:t>
            </a:r>
            <a:r>
              <a:rPr lang="en-US" sz="2400" dirty="0"/>
              <a:t>initialized to 1</a:t>
            </a:r>
          </a:p>
          <a:p>
            <a:pPr marL="800100" lvl="1" indent="-342900">
              <a:buFont typeface="Wingdings" pitchFamily="2" charset="2"/>
              <a:buChar char="§"/>
            </a:pPr>
            <a:r>
              <a:rPr lang="en-US" sz="2400" dirty="0"/>
              <a:t>Integer </a:t>
            </a:r>
            <a:r>
              <a:rPr lang="en-US" sz="2400" b="1" dirty="0" err="1">
                <a:solidFill>
                  <a:srgbClr val="000000"/>
                </a:solidFill>
              </a:rPr>
              <a:t>read_count</a:t>
            </a:r>
            <a:r>
              <a:rPr lang="en-US" sz="2400" dirty="0"/>
              <a:t> initialized to 0</a:t>
            </a:r>
          </a:p>
        </p:txBody>
      </p:sp>
    </p:spTree>
    <p:extLst>
      <p:ext uri="{BB962C8B-B14F-4D97-AF65-F5344CB8AC3E}">
        <p14:creationId xmlns:p14="http://schemas.microsoft.com/office/powerpoint/2010/main" val="41779168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3" descr="C:\Users\yakobu\Desktop\images_v.jpg"/>
          <p:cNvPicPr>
            <a:picLocks noChangeAspect="1" noChangeArrowheads="1"/>
          </p:cNvPicPr>
          <p:nvPr/>
        </p:nvPicPr>
        <p:blipFill>
          <a:blip r:embed="rId3"/>
          <a:srcRect/>
          <a:stretch>
            <a:fillRect/>
          </a:stretch>
        </p:blipFill>
        <p:spPr bwMode="auto">
          <a:xfrm>
            <a:off x="7835900" y="381000"/>
            <a:ext cx="1308100" cy="1512888"/>
          </a:xfrm>
          <a:prstGeom prst="rect">
            <a:avLst/>
          </a:prstGeom>
          <a:noFill/>
          <a:ln w="9525">
            <a:noFill/>
            <a:miter lim="800000"/>
            <a:headEnd/>
            <a:tailEnd/>
          </a:ln>
        </p:spPr>
      </p:pic>
      <p:sp>
        <p:nvSpPr>
          <p:cNvPr id="7" name="Slide Number Placeholder 6"/>
          <p:cNvSpPr>
            <a:spLocks noGrp="1"/>
          </p:cNvSpPr>
          <p:nvPr>
            <p:ph type="sldNum" sz="quarter" idx="4294967295"/>
          </p:nvPr>
        </p:nvSpPr>
        <p:spPr>
          <a:xfrm>
            <a:off x="8129016" y="5734050"/>
            <a:ext cx="609600" cy="521208"/>
          </a:xfrm>
          <a:prstGeom prst="rect">
            <a:avLst/>
          </a:prstGeom>
        </p:spPr>
        <p:txBody>
          <a:bodyPr/>
          <a:lstStyle/>
          <a:p>
            <a:pPr algn="ctr" eaLnBrk="1" latinLnBrk="0" hangingPunct="1"/>
            <a:fld id="{2BBB5E19-F10A-4C2F-BF6F-11C513378A2E}" type="slidenum">
              <a:rPr kumimoji="0" lang="en-US" smtClean="0"/>
              <a:pPr algn="ctr" eaLnBrk="1" latinLnBrk="0" hangingPunct="1"/>
              <a:t>35</a:t>
            </a:fld>
            <a:endParaRPr kumimoji="0" lang="en-US"/>
          </a:p>
        </p:txBody>
      </p:sp>
      <p:sp>
        <p:nvSpPr>
          <p:cNvPr id="3" name="Rectangle 2"/>
          <p:cNvSpPr/>
          <p:nvPr/>
        </p:nvSpPr>
        <p:spPr>
          <a:xfrm>
            <a:off x="914400" y="381000"/>
            <a:ext cx="7391400" cy="738664"/>
          </a:xfrm>
          <a:prstGeom prst="rect">
            <a:avLst/>
          </a:prstGeom>
        </p:spPr>
        <p:txBody>
          <a:bodyPr wrap="square">
            <a:spAutoFit/>
          </a:bodyPr>
          <a:lstStyle/>
          <a:p>
            <a:pPr algn="ctr"/>
            <a:r>
              <a:rPr lang="en-US" sz="4200" dirty="0">
                <a:latin typeface="+mj-lt"/>
              </a:rPr>
              <a:t>Readers-Writers Problem</a:t>
            </a:r>
          </a:p>
        </p:txBody>
      </p:sp>
      <p:sp>
        <p:nvSpPr>
          <p:cNvPr id="4" name="Rectangle 3"/>
          <p:cNvSpPr/>
          <p:nvPr/>
        </p:nvSpPr>
        <p:spPr>
          <a:xfrm>
            <a:off x="228600" y="1524000"/>
            <a:ext cx="3886200" cy="3785652"/>
          </a:xfrm>
          <a:prstGeom prst="rect">
            <a:avLst/>
          </a:prstGeom>
        </p:spPr>
        <p:txBody>
          <a:bodyPr wrap="square">
            <a:spAutoFit/>
          </a:bodyPr>
          <a:lstStyle/>
          <a:p>
            <a:r>
              <a:rPr lang="en-US" sz="2400" b="1" dirty="0"/>
              <a:t>The structure of a writer process</a:t>
            </a:r>
          </a:p>
          <a:p>
            <a:r>
              <a:rPr lang="en-US" sz="2400" dirty="0">
                <a:solidFill>
                  <a:srgbClr val="0000FF"/>
                </a:solidFill>
              </a:rPr>
              <a:t>        </a:t>
            </a:r>
          </a:p>
          <a:p>
            <a:r>
              <a:rPr lang="en-US" sz="2400" dirty="0" smtClean="0">
                <a:cs typeface="Courier New" pitchFamily="49" charset="0"/>
              </a:rPr>
              <a:t>do </a:t>
            </a:r>
            <a:r>
              <a:rPr lang="en-US" sz="2400" dirty="0">
                <a:cs typeface="Courier New" pitchFamily="49" charset="0"/>
              </a:rPr>
              <a:t>{</a:t>
            </a:r>
            <a:br>
              <a:rPr lang="en-US" sz="2400" dirty="0">
                <a:cs typeface="Courier New" pitchFamily="49" charset="0"/>
              </a:rPr>
            </a:br>
            <a:r>
              <a:rPr lang="en-US" sz="2400" dirty="0" smtClean="0">
                <a:cs typeface="Courier New" pitchFamily="49" charset="0"/>
              </a:rPr>
              <a:t>     wait(</a:t>
            </a:r>
            <a:r>
              <a:rPr lang="en-US" sz="2400" dirty="0" err="1" smtClean="0">
                <a:cs typeface="Courier New" pitchFamily="49" charset="0"/>
              </a:rPr>
              <a:t>rw_mutex</a:t>
            </a:r>
            <a:r>
              <a:rPr lang="en-US" sz="2400" dirty="0">
                <a:cs typeface="Courier New" pitchFamily="49" charset="0"/>
              </a:rPr>
              <a:t>); </a:t>
            </a:r>
          </a:p>
          <a:p>
            <a:r>
              <a:rPr lang="en-US" sz="2400" dirty="0">
                <a:cs typeface="Courier New" pitchFamily="49" charset="0"/>
              </a:rPr>
              <a:t>               ...</a:t>
            </a:r>
            <a:br>
              <a:rPr lang="en-US" sz="2400" dirty="0">
                <a:cs typeface="Courier New" pitchFamily="49" charset="0"/>
              </a:rPr>
            </a:br>
            <a:r>
              <a:rPr lang="en-US" sz="2400" dirty="0" smtClean="0">
                <a:cs typeface="Courier New" pitchFamily="49" charset="0"/>
              </a:rPr>
              <a:t>/* </a:t>
            </a:r>
            <a:r>
              <a:rPr lang="en-US" sz="2400" dirty="0">
                <a:cs typeface="Courier New" pitchFamily="49" charset="0"/>
              </a:rPr>
              <a:t>writing is performed */ </a:t>
            </a:r>
          </a:p>
          <a:p>
            <a:r>
              <a:rPr lang="en-US" sz="2400" dirty="0">
                <a:cs typeface="Courier New" pitchFamily="49" charset="0"/>
              </a:rPr>
              <a:t>               ... </a:t>
            </a:r>
          </a:p>
          <a:p>
            <a:r>
              <a:rPr lang="en-US" sz="2400" dirty="0" smtClean="0">
                <a:cs typeface="Courier New" pitchFamily="49" charset="0"/>
              </a:rPr>
              <a:t>      signal(</a:t>
            </a:r>
            <a:r>
              <a:rPr lang="en-US" sz="2400" dirty="0" err="1" smtClean="0">
                <a:cs typeface="Courier New" pitchFamily="49" charset="0"/>
              </a:rPr>
              <a:t>rw_mutex</a:t>
            </a:r>
            <a:r>
              <a:rPr lang="en-US" sz="2400" dirty="0">
                <a:cs typeface="Courier New" pitchFamily="49" charset="0"/>
              </a:rPr>
              <a:t>); </a:t>
            </a:r>
          </a:p>
          <a:p>
            <a:r>
              <a:rPr lang="en-US" sz="2400" dirty="0">
                <a:cs typeface="Courier New" pitchFamily="49" charset="0"/>
              </a:rPr>
              <a:t>     } while (true);</a:t>
            </a:r>
            <a:endParaRPr lang="en-US" sz="2400" dirty="0"/>
          </a:p>
        </p:txBody>
      </p:sp>
      <p:sp>
        <p:nvSpPr>
          <p:cNvPr id="6" name="Rectangle 3"/>
          <p:cNvSpPr>
            <a:spLocks noGrp="1" noChangeArrowheads="1"/>
          </p:cNvSpPr>
          <p:nvPr>
            <p:ph sz="quarter" idx="1"/>
          </p:nvPr>
        </p:nvSpPr>
        <p:spPr>
          <a:xfrm>
            <a:off x="3809999" y="1524000"/>
            <a:ext cx="5029201" cy="5486400"/>
          </a:xfrm>
        </p:spPr>
        <p:txBody>
          <a:bodyPr>
            <a:normAutofit fontScale="55000" lnSpcReduction="20000"/>
          </a:bodyPr>
          <a:lstStyle/>
          <a:p>
            <a:pPr marL="0" indent="0" eaLnBrk="1" hangingPunct="1">
              <a:lnSpc>
                <a:spcPct val="80000"/>
              </a:lnSpc>
              <a:buNone/>
            </a:pPr>
            <a:r>
              <a:rPr lang="en-US" sz="4400" b="1" dirty="0" smtClean="0"/>
              <a:t>The structure of a reader process</a:t>
            </a:r>
            <a:endParaRPr lang="en-US" sz="4400" b="1" dirty="0" smtClean="0">
              <a:solidFill>
                <a:srgbClr val="0000FF"/>
              </a:solidFill>
            </a:endParaRPr>
          </a:p>
          <a:p>
            <a:pPr eaLnBrk="1" hangingPunct="1">
              <a:buFont typeface="Monotype Sorts" pitchFamily="-84" charset="2"/>
              <a:buNone/>
            </a:pPr>
            <a:r>
              <a:rPr lang="en-US" sz="3600" b="1" dirty="0" smtClean="0">
                <a:cs typeface="Courier New" pitchFamily="49" charset="0"/>
              </a:rPr>
              <a:t>       </a:t>
            </a:r>
            <a:r>
              <a:rPr lang="en-US" sz="3600" dirty="0" smtClean="0">
                <a:cs typeface="Courier New" pitchFamily="49" charset="0"/>
              </a:rPr>
              <a:t>do {</a:t>
            </a:r>
            <a:br>
              <a:rPr lang="en-US" sz="3600" dirty="0" smtClean="0">
                <a:cs typeface="Courier New" pitchFamily="49" charset="0"/>
              </a:rPr>
            </a:br>
            <a:r>
              <a:rPr lang="en-US" sz="3600" dirty="0" smtClean="0">
                <a:cs typeface="Courier New" pitchFamily="49" charset="0"/>
              </a:rPr>
              <a:t>           wait(</a:t>
            </a:r>
            <a:r>
              <a:rPr lang="en-US" sz="3600" dirty="0" err="1" smtClean="0">
                <a:cs typeface="Courier New" pitchFamily="49" charset="0"/>
              </a:rPr>
              <a:t>mutex</a:t>
            </a:r>
            <a:r>
              <a:rPr lang="en-US" sz="3600" dirty="0" smtClean="0">
                <a:cs typeface="Courier New" pitchFamily="49" charset="0"/>
              </a:rPr>
              <a:t>);</a:t>
            </a:r>
            <a:br>
              <a:rPr lang="en-US" sz="3600" dirty="0" smtClean="0">
                <a:cs typeface="Courier New" pitchFamily="49" charset="0"/>
              </a:rPr>
            </a:br>
            <a:r>
              <a:rPr lang="en-US" sz="3600" dirty="0" smtClean="0">
                <a:cs typeface="Courier New" pitchFamily="49" charset="0"/>
              </a:rPr>
              <a:t>           </a:t>
            </a:r>
            <a:r>
              <a:rPr lang="en-US" sz="3600" dirty="0" err="1" smtClean="0">
                <a:cs typeface="Courier New" pitchFamily="49" charset="0"/>
              </a:rPr>
              <a:t>read_count</a:t>
            </a:r>
            <a:r>
              <a:rPr lang="en-US" sz="3600" dirty="0" smtClean="0">
                <a:cs typeface="Courier New" pitchFamily="49" charset="0"/>
              </a:rPr>
              <a:t>++;</a:t>
            </a:r>
            <a:br>
              <a:rPr lang="en-US" sz="3600" dirty="0" smtClean="0">
                <a:cs typeface="Courier New" pitchFamily="49" charset="0"/>
              </a:rPr>
            </a:br>
            <a:r>
              <a:rPr lang="en-US" sz="3600" dirty="0" smtClean="0">
                <a:cs typeface="Courier New" pitchFamily="49" charset="0"/>
              </a:rPr>
              <a:t>           if (</a:t>
            </a:r>
            <a:r>
              <a:rPr lang="en-US" sz="3600" dirty="0" err="1" smtClean="0">
                <a:cs typeface="Courier New" pitchFamily="49" charset="0"/>
              </a:rPr>
              <a:t>read_count</a:t>
            </a:r>
            <a:r>
              <a:rPr lang="en-US" sz="3600" dirty="0" smtClean="0">
                <a:cs typeface="Courier New" pitchFamily="49" charset="0"/>
              </a:rPr>
              <a:t> == 1) </a:t>
            </a:r>
          </a:p>
          <a:p>
            <a:pPr eaLnBrk="1" hangingPunct="1">
              <a:buFont typeface="Monotype Sorts" pitchFamily="-84" charset="2"/>
              <a:buNone/>
            </a:pPr>
            <a:r>
              <a:rPr lang="en-US" sz="3600" dirty="0" smtClean="0">
                <a:cs typeface="Courier New" pitchFamily="49" charset="0"/>
              </a:rPr>
              <a:t>              wait(</a:t>
            </a:r>
            <a:r>
              <a:rPr lang="en-US" sz="3600" dirty="0" err="1" smtClean="0">
                <a:cs typeface="Courier New" pitchFamily="49" charset="0"/>
              </a:rPr>
              <a:t>rw_mutex</a:t>
            </a:r>
            <a:r>
              <a:rPr lang="en-US" sz="3600" dirty="0" smtClean="0">
                <a:cs typeface="Courier New" pitchFamily="49" charset="0"/>
              </a:rPr>
              <a:t>); </a:t>
            </a:r>
          </a:p>
          <a:p>
            <a:pPr eaLnBrk="1" hangingPunct="1">
              <a:buFont typeface="Monotype Sorts" pitchFamily="-84" charset="2"/>
              <a:buNone/>
            </a:pPr>
            <a:r>
              <a:rPr lang="en-US" sz="3600" dirty="0" smtClean="0">
                <a:cs typeface="Courier New" pitchFamily="49" charset="0"/>
              </a:rPr>
              <a:t>           signal(</a:t>
            </a:r>
            <a:r>
              <a:rPr lang="en-US" sz="3600" dirty="0" err="1" smtClean="0">
                <a:cs typeface="Courier New" pitchFamily="49" charset="0"/>
              </a:rPr>
              <a:t>mutex</a:t>
            </a:r>
            <a:r>
              <a:rPr lang="en-US" sz="3600" dirty="0" smtClean="0">
                <a:cs typeface="Courier New" pitchFamily="49" charset="0"/>
              </a:rPr>
              <a:t>); </a:t>
            </a:r>
          </a:p>
          <a:p>
            <a:pPr eaLnBrk="1" hangingPunct="1">
              <a:buFont typeface="Monotype Sorts" pitchFamily="-84" charset="2"/>
              <a:buNone/>
            </a:pPr>
            <a:r>
              <a:rPr lang="en-US" sz="3600" dirty="0" smtClean="0">
                <a:cs typeface="Courier New" pitchFamily="49" charset="0"/>
              </a:rPr>
              <a:t>               ...</a:t>
            </a:r>
            <a:br>
              <a:rPr lang="en-US" sz="3600" dirty="0" smtClean="0">
                <a:cs typeface="Courier New" pitchFamily="49" charset="0"/>
              </a:rPr>
            </a:br>
            <a:r>
              <a:rPr lang="en-US" sz="3600" dirty="0" smtClean="0">
                <a:cs typeface="Courier New" pitchFamily="49" charset="0"/>
              </a:rPr>
              <a:t>           /* reading is performed */ </a:t>
            </a:r>
          </a:p>
          <a:p>
            <a:pPr eaLnBrk="1" hangingPunct="1">
              <a:buFont typeface="Monotype Sorts" pitchFamily="-84" charset="2"/>
              <a:buNone/>
            </a:pPr>
            <a:r>
              <a:rPr lang="en-US" sz="3600" dirty="0" smtClean="0">
                <a:cs typeface="Courier New" pitchFamily="49" charset="0"/>
              </a:rPr>
              <a:t>               ... </a:t>
            </a:r>
          </a:p>
          <a:p>
            <a:pPr eaLnBrk="1" hangingPunct="1">
              <a:buFont typeface="Monotype Sorts" pitchFamily="-84" charset="2"/>
              <a:buNone/>
            </a:pPr>
            <a:r>
              <a:rPr lang="en-US" sz="3600" dirty="0" smtClean="0">
                <a:cs typeface="Courier New" pitchFamily="49" charset="0"/>
              </a:rPr>
              <a:t>           wait(</a:t>
            </a:r>
            <a:r>
              <a:rPr lang="en-US" sz="3600" dirty="0" err="1" smtClean="0">
                <a:cs typeface="Courier New" pitchFamily="49" charset="0"/>
              </a:rPr>
              <a:t>mutex</a:t>
            </a:r>
            <a:r>
              <a:rPr lang="en-US" sz="3600" dirty="0" smtClean="0">
                <a:cs typeface="Courier New" pitchFamily="49" charset="0"/>
              </a:rPr>
              <a:t>);</a:t>
            </a:r>
            <a:br>
              <a:rPr lang="en-US" sz="3600" dirty="0" smtClean="0">
                <a:cs typeface="Courier New" pitchFamily="49" charset="0"/>
              </a:rPr>
            </a:br>
            <a:r>
              <a:rPr lang="en-US" sz="3600" dirty="0" smtClean="0">
                <a:cs typeface="Courier New" pitchFamily="49" charset="0"/>
              </a:rPr>
              <a:t>           read count--;</a:t>
            </a:r>
            <a:br>
              <a:rPr lang="en-US" sz="3600" dirty="0" smtClean="0">
                <a:cs typeface="Courier New" pitchFamily="49" charset="0"/>
              </a:rPr>
            </a:br>
            <a:r>
              <a:rPr lang="en-US" sz="3600" dirty="0" smtClean="0">
                <a:cs typeface="Courier New" pitchFamily="49" charset="0"/>
              </a:rPr>
              <a:t>           if (</a:t>
            </a:r>
            <a:r>
              <a:rPr lang="en-US" sz="3600" dirty="0" err="1" smtClean="0">
                <a:cs typeface="Courier New" pitchFamily="49" charset="0"/>
              </a:rPr>
              <a:t>read_count</a:t>
            </a:r>
            <a:r>
              <a:rPr lang="en-US" sz="3600" dirty="0" smtClean="0">
                <a:cs typeface="Courier New" pitchFamily="49" charset="0"/>
              </a:rPr>
              <a:t> == 0) </a:t>
            </a:r>
          </a:p>
          <a:p>
            <a:pPr eaLnBrk="1" hangingPunct="1">
              <a:buFont typeface="Monotype Sorts" pitchFamily="-84" charset="2"/>
              <a:buNone/>
            </a:pPr>
            <a:r>
              <a:rPr lang="en-US" sz="3600" dirty="0" smtClean="0">
                <a:cs typeface="Courier New" pitchFamily="49" charset="0"/>
              </a:rPr>
              <a:t>           signal(</a:t>
            </a:r>
            <a:r>
              <a:rPr lang="en-US" sz="3600" dirty="0" err="1" smtClean="0">
                <a:cs typeface="Courier New" pitchFamily="49" charset="0"/>
              </a:rPr>
              <a:t>rw_mutex</a:t>
            </a:r>
            <a:r>
              <a:rPr lang="en-US" sz="3600" dirty="0" smtClean="0">
                <a:cs typeface="Courier New" pitchFamily="49" charset="0"/>
              </a:rPr>
              <a:t>); </a:t>
            </a:r>
          </a:p>
          <a:p>
            <a:pPr eaLnBrk="1" hangingPunct="1">
              <a:buFont typeface="Monotype Sorts" pitchFamily="-84" charset="2"/>
              <a:buNone/>
            </a:pPr>
            <a:r>
              <a:rPr lang="en-US" sz="3600" dirty="0" smtClean="0">
                <a:cs typeface="Courier New" pitchFamily="49" charset="0"/>
              </a:rPr>
              <a:t>           signal(</a:t>
            </a:r>
            <a:r>
              <a:rPr lang="en-US" sz="3600" dirty="0" err="1" smtClean="0">
                <a:cs typeface="Courier New" pitchFamily="49" charset="0"/>
              </a:rPr>
              <a:t>mutex</a:t>
            </a:r>
            <a:r>
              <a:rPr lang="en-US" sz="3600" dirty="0" smtClean="0">
                <a:cs typeface="Courier New" pitchFamily="49" charset="0"/>
              </a:rPr>
              <a:t>); </a:t>
            </a:r>
          </a:p>
          <a:p>
            <a:pPr eaLnBrk="1" hangingPunct="1">
              <a:buFont typeface="Monotype Sorts" pitchFamily="-84" charset="2"/>
              <a:buNone/>
            </a:pPr>
            <a:r>
              <a:rPr lang="en-US" sz="3600" dirty="0" smtClean="0">
                <a:cs typeface="Courier New" pitchFamily="49" charset="0"/>
              </a:rPr>
              <a:t>       } while (true);</a:t>
            </a:r>
            <a:r>
              <a:rPr lang="en-US" sz="2400" b="1" dirty="0" smtClean="0">
                <a:latin typeface="Book Antiqua" pitchFamily="18" charset="0"/>
                <a:cs typeface="Courier New" pitchFamily="49" charset="0"/>
              </a:rPr>
              <a:t/>
            </a:r>
            <a:br>
              <a:rPr lang="en-US" sz="2400" b="1" dirty="0" smtClean="0">
                <a:latin typeface="Book Antiqua" pitchFamily="18" charset="0"/>
                <a:cs typeface="Courier New" pitchFamily="49" charset="0"/>
              </a:rPr>
            </a:br>
            <a:endParaRPr lang="en-US" sz="2400" b="1" dirty="0" smtClean="0">
              <a:latin typeface="Book Antiqua" pitchFamily="18" charset="0"/>
              <a:cs typeface="Courier New" pitchFamily="49" charset="0"/>
            </a:endParaRPr>
          </a:p>
          <a:p>
            <a:pPr eaLnBrk="1" hangingPunct="1">
              <a:lnSpc>
                <a:spcPct val="80000"/>
              </a:lnSpc>
              <a:buFont typeface="Monotype Sorts" pitchFamily="-84" charset="2"/>
              <a:buNone/>
            </a:pPr>
            <a:endParaRPr lang="en-US" sz="2400" dirty="0" smtClean="0">
              <a:solidFill>
                <a:srgbClr val="0000FF"/>
              </a:solidFill>
              <a:latin typeface="Book Antiqua" pitchFamily="18" charset="0"/>
            </a:endParaRPr>
          </a:p>
          <a:p>
            <a:pPr eaLnBrk="1" hangingPunct="1">
              <a:lnSpc>
                <a:spcPct val="80000"/>
              </a:lnSpc>
              <a:buFont typeface="Monotype Sorts" pitchFamily="-84" charset="2"/>
              <a:buNone/>
            </a:pPr>
            <a:endParaRPr lang="en-US" sz="2400" dirty="0" smtClean="0">
              <a:solidFill>
                <a:srgbClr val="0000FF"/>
              </a:solidFill>
              <a:latin typeface="Book Antiqua" pitchFamily="18" charset="0"/>
            </a:endParaRPr>
          </a:p>
          <a:p>
            <a:pPr eaLnBrk="1" hangingPunct="1">
              <a:lnSpc>
                <a:spcPct val="80000"/>
              </a:lnSpc>
              <a:buFont typeface="Monotype Sorts" pitchFamily="-84" charset="2"/>
              <a:buNone/>
            </a:pPr>
            <a:r>
              <a:rPr lang="en-US" sz="2400" dirty="0" smtClean="0">
                <a:solidFill>
                  <a:srgbClr val="0000FF"/>
                </a:solidFill>
                <a:latin typeface="Book Antiqua" pitchFamily="18" charset="0"/>
              </a:rPr>
              <a:t>       </a:t>
            </a:r>
          </a:p>
        </p:txBody>
      </p:sp>
    </p:spTree>
    <p:extLst>
      <p:ext uri="{BB962C8B-B14F-4D97-AF65-F5344CB8AC3E}">
        <p14:creationId xmlns:p14="http://schemas.microsoft.com/office/powerpoint/2010/main" val="23004206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3" descr="C:\Users\yakobu\Desktop\images_v.jpg"/>
          <p:cNvPicPr>
            <a:picLocks noChangeAspect="1" noChangeArrowheads="1"/>
          </p:cNvPicPr>
          <p:nvPr/>
        </p:nvPicPr>
        <p:blipFill>
          <a:blip r:embed="rId3"/>
          <a:srcRect/>
          <a:stretch>
            <a:fillRect/>
          </a:stretch>
        </p:blipFill>
        <p:spPr bwMode="auto">
          <a:xfrm>
            <a:off x="7835900" y="381000"/>
            <a:ext cx="1308100" cy="1512888"/>
          </a:xfrm>
          <a:prstGeom prst="rect">
            <a:avLst/>
          </a:prstGeom>
          <a:noFill/>
          <a:ln w="9525">
            <a:noFill/>
            <a:miter lim="800000"/>
            <a:headEnd/>
            <a:tailEnd/>
          </a:ln>
        </p:spPr>
      </p:pic>
      <p:sp>
        <p:nvSpPr>
          <p:cNvPr id="7" name="Slide Number Placeholder 6"/>
          <p:cNvSpPr>
            <a:spLocks noGrp="1"/>
          </p:cNvSpPr>
          <p:nvPr>
            <p:ph type="sldNum" sz="quarter" idx="4294967295"/>
          </p:nvPr>
        </p:nvSpPr>
        <p:spPr>
          <a:xfrm>
            <a:off x="8129016" y="5734050"/>
            <a:ext cx="609600" cy="521208"/>
          </a:xfrm>
          <a:prstGeom prst="rect">
            <a:avLst/>
          </a:prstGeom>
        </p:spPr>
        <p:txBody>
          <a:bodyPr/>
          <a:lstStyle/>
          <a:p>
            <a:pPr algn="ctr" eaLnBrk="1" latinLnBrk="0" hangingPunct="1"/>
            <a:fld id="{2BBB5E19-F10A-4C2F-BF6F-11C513378A2E}" type="slidenum">
              <a:rPr kumimoji="0" lang="en-US" smtClean="0"/>
              <a:pPr algn="ctr" eaLnBrk="1" latinLnBrk="0" hangingPunct="1"/>
              <a:t>36</a:t>
            </a:fld>
            <a:endParaRPr kumimoji="0" lang="en-US"/>
          </a:p>
        </p:txBody>
      </p:sp>
      <p:sp>
        <p:nvSpPr>
          <p:cNvPr id="3" name="Rectangle 2"/>
          <p:cNvSpPr/>
          <p:nvPr/>
        </p:nvSpPr>
        <p:spPr>
          <a:xfrm>
            <a:off x="914400" y="381000"/>
            <a:ext cx="7391400" cy="738664"/>
          </a:xfrm>
          <a:prstGeom prst="rect">
            <a:avLst/>
          </a:prstGeom>
        </p:spPr>
        <p:txBody>
          <a:bodyPr wrap="square">
            <a:spAutoFit/>
          </a:bodyPr>
          <a:lstStyle/>
          <a:p>
            <a:pPr algn="ctr"/>
            <a:r>
              <a:rPr lang="en-US" sz="4200" dirty="0">
                <a:latin typeface="+mj-lt"/>
              </a:rPr>
              <a:t>Dining-Philosophers Problem </a:t>
            </a:r>
            <a:endParaRPr lang="en-US" sz="4200" dirty="0">
              <a:latin typeface="+mj-lt"/>
            </a:endParaRPr>
          </a:p>
        </p:txBody>
      </p:sp>
      <p:sp>
        <p:nvSpPr>
          <p:cNvPr id="5" name="Rectangle 4"/>
          <p:cNvSpPr/>
          <p:nvPr/>
        </p:nvSpPr>
        <p:spPr>
          <a:xfrm>
            <a:off x="762000" y="1677412"/>
            <a:ext cx="7848600" cy="3785652"/>
          </a:xfrm>
          <a:prstGeom prst="rect">
            <a:avLst/>
          </a:prstGeom>
        </p:spPr>
        <p:txBody>
          <a:bodyPr wrap="square">
            <a:spAutoFit/>
          </a:bodyPr>
          <a:lstStyle/>
          <a:p>
            <a:pPr>
              <a:tabLst>
                <a:tab pos="1365250" algn="l"/>
                <a:tab pos="1538288" algn="l"/>
              </a:tabLst>
            </a:pPr>
            <a:r>
              <a:rPr lang="en-US" sz="2400" dirty="0"/>
              <a:t>Philosophers spend their lives alternating thinking and eating</a:t>
            </a:r>
          </a:p>
          <a:p>
            <a:pPr>
              <a:tabLst>
                <a:tab pos="1365250" algn="l"/>
                <a:tab pos="1538288" algn="l"/>
              </a:tabLst>
            </a:pPr>
            <a:r>
              <a:rPr lang="en-US" sz="2400" dirty="0"/>
              <a:t>Don</a:t>
            </a:r>
            <a:r>
              <a:rPr lang="en-US" altLang="en-US" sz="2400" dirty="0"/>
              <a:t>’</a:t>
            </a:r>
            <a:r>
              <a:rPr lang="en-US" altLang="ja-JP" sz="2400" dirty="0"/>
              <a:t>t interact with their neighbors, occasionally try to pick up 2 chopsticks (one at a time) to eat from bowl</a:t>
            </a:r>
          </a:p>
          <a:p>
            <a:pPr lvl="1">
              <a:tabLst>
                <a:tab pos="1365250" algn="l"/>
                <a:tab pos="1538288" algn="l"/>
              </a:tabLst>
            </a:pPr>
            <a:r>
              <a:rPr lang="en-US" sz="2400" dirty="0"/>
              <a:t>Need both to eat, then release both when done</a:t>
            </a:r>
          </a:p>
          <a:p>
            <a:pPr>
              <a:tabLst>
                <a:tab pos="1365250" algn="l"/>
                <a:tab pos="1538288" algn="l"/>
              </a:tabLst>
            </a:pPr>
            <a:endParaRPr lang="en-US" sz="2400" dirty="0" smtClean="0"/>
          </a:p>
          <a:p>
            <a:pPr>
              <a:tabLst>
                <a:tab pos="1365250" algn="l"/>
                <a:tab pos="1538288" algn="l"/>
              </a:tabLst>
            </a:pPr>
            <a:r>
              <a:rPr lang="en-US" sz="2400" dirty="0" smtClean="0"/>
              <a:t>In </a:t>
            </a:r>
            <a:r>
              <a:rPr lang="en-US" sz="2400" dirty="0"/>
              <a:t>the case of 5 philosophers</a:t>
            </a:r>
          </a:p>
          <a:p>
            <a:pPr lvl="1">
              <a:tabLst>
                <a:tab pos="1365250" algn="l"/>
                <a:tab pos="1538288" algn="l"/>
              </a:tabLst>
            </a:pPr>
            <a:r>
              <a:rPr lang="en-US" sz="2400" dirty="0"/>
              <a:t>Shared data </a:t>
            </a:r>
          </a:p>
          <a:p>
            <a:pPr lvl="2">
              <a:tabLst>
                <a:tab pos="1365250" algn="l"/>
                <a:tab pos="1538288" algn="l"/>
              </a:tabLst>
            </a:pPr>
            <a:r>
              <a:rPr lang="en-US" sz="2400" dirty="0"/>
              <a:t>Bowl of rice (data set)</a:t>
            </a:r>
          </a:p>
          <a:p>
            <a:pPr lvl="2">
              <a:tabLst>
                <a:tab pos="1365250" algn="l"/>
                <a:tab pos="1538288" algn="l"/>
              </a:tabLst>
            </a:pPr>
            <a:r>
              <a:rPr lang="en-US" sz="2400" dirty="0"/>
              <a:t>Semaphore </a:t>
            </a:r>
            <a:r>
              <a:rPr lang="en-US" sz="2400" dirty="0">
                <a:solidFill>
                  <a:srgbClr val="FF0000"/>
                </a:solidFill>
              </a:rPr>
              <a:t>chopstick [5]</a:t>
            </a:r>
            <a:r>
              <a:rPr lang="en-US" sz="2400" dirty="0"/>
              <a:t> </a:t>
            </a:r>
            <a:endParaRPr lang="en-US" sz="2400" dirty="0" smtClean="0"/>
          </a:p>
          <a:p>
            <a:pPr lvl="2">
              <a:tabLst>
                <a:tab pos="1365250" algn="l"/>
                <a:tab pos="1538288" algn="l"/>
              </a:tabLst>
            </a:pPr>
            <a:r>
              <a:rPr lang="en-US" sz="2400" dirty="0" smtClean="0"/>
              <a:t>initialized </a:t>
            </a:r>
            <a:r>
              <a:rPr lang="en-US" sz="2400" dirty="0"/>
              <a:t>to 1</a:t>
            </a:r>
          </a:p>
        </p:txBody>
      </p:sp>
      <p:pic>
        <p:nvPicPr>
          <p:cNvPr id="1026" name="Picture 2"/>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17000"/>
                    </a14:imgEffect>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5709726" y="3403718"/>
            <a:ext cx="2900874" cy="2387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06260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3" descr="C:\Users\yakobu\Desktop\images_v.jpg"/>
          <p:cNvPicPr>
            <a:picLocks noChangeAspect="1" noChangeArrowheads="1"/>
          </p:cNvPicPr>
          <p:nvPr/>
        </p:nvPicPr>
        <p:blipFill>
          <a:blip r:embed="rId3"/>
          <a:srcRect/>
          <a:stretch>
            <a:fillRect/>
          </a:stretch>
        </p:blipFill>
        <p:spPr bwMode="auto">
          <a:xfrm>
            <a:off x="7835900" y="381000"/>
            <a:ext cx="1308100" cy="1512888"/>
          </a:xfrm>
          <a:prstGeom prst="rect">
            <a:avLst/>
          </a:prstGeom>
          <a:noFill/>
          <a:ln w="9525">
            <a:noFill/>
            <a:miter lim="800000"/>
            <a:headEnd/>
            <a:tailEnd/>
          </a:ln>
        </p:spPr>
      </p:pic>
      <p:sp>
        <p:nvSpPr>
          <p:cNvPr id="7" name="Slide Number Placeholder 6"/>
          <p:cNvSpPr>
            <a:spLocks noGrp="1"/>
          </p:cNvSpPr>
          <p:nvPr>
            <p:ph type="sldNum" sz="quarter" idx="4294967295"/>
          </p:nvPr>
        </p:nvSpPr>
        <p:spPr>
          <a:xfrm>
            <a:off x="8129016" y="5734050"/>
            <a:ext cx="609600" cy="521208"/>
          </a:xfrm>
          <a:prstGeom prst="rect">
            <a:avLst/>
          </a:prstGeom>
        </p:spPr>
        <p:txBody>
          <a:bodyPr/>
          <a:lstStyle/>
          <a:p>
            <a:pPr algn="ctr" eaLnBrk="1" latinLnBrk="0" hangingPunct="1"/>
            <a:fld id="{2BBB5E19-F10A-4C2F-BF6F-11C513378A2E}" type="slidenum">
              <a:rPr kumimoji="0" lang="en-US" smtClean="0"/>
              <a:pPr algn="ctr" eaLnBrk="1" latinLnBrk="0" hangingPunct="1"/>
              <a:t>37</a:t>
            </a:fld>
            <a:endParaRPr kumimoji="0" lang="en-US"/>
          </a:p>
        </p:txBody>
      </p:sp>
      <p:sp>
        <p:nvSpPr>
          <p:cNvPr id="3" name="Rectangle 2"/>
          <p:cNvSpPr/>
          <p:nvPr/>
        </p:nvSpPr>
        <p:spPr>
          <a:xfrm>
            <a:off x="914400" y="381000"/>
            <a:ext cx="7391400" cy="738664"/>
          </a:xfrm>
          <a:prstGeom prst="rect">
            <a:avLst/>
          </a:prstGeom>
        </p:spPr>
        <p:txBody>
          <a:bodyPr wrap="square">
            <a:spAutoFit/>
          </a:bodyPr>
          <a:lstStyle/>
          <a:p>
            <a:pPr algn="ctr"/>
            <a:r>
              <a:rPr lang="en-US" sz="4200" dirty="0">
                <a:latin typeface="+mj-lt"/>
              </a:rPr>
              <a:t>Dining-Philosophers Problem </a:t>
            </a:r>
            <a:endParaRPr lang="en-US" sz="4200" dirty="0">
              <a:latin typeface="+mj-lt"/>
            </a:endParaRPr>
          </a:p>
        </p:txBody>
      </p:sp>
      <p:sp>
        <p:nvSpPr>
          <p:cNvPr id="2" name="Rectangle 1"/>
          <p:cNvSpPr/>
          <p:nvPr/>
        </p:nvSpPr>
        <p:spPr>
          <a:xfrm>
            <a:off x="1219200" y="1524000"/>
            <a:ext cx="7086600" cy="4154984"/>
          </a:xfrm>
          <a:prstGeom prst="rect">
            <a:avLst/>
          </a:prstGeom>
        </p:spPr>
        <p:txBody>
          <a:bodyPr wrap="square">
            <a:spAutoFit/>
          </a:bodyPr>
          <a:lstStyle/>
          <a:p>
            <a:r>
              <a:rPr lang="en-US" sz="2400" dirty="0"/>
              <a:t>The structure of Philosopher i:</a:t>
            </a:r>
          </a:p>
          <a:p>
            <a:r>
              <a:rPr lang="en-US" sz="2400" dirty="0"/>
              <a:t>do { </a:t>
            </a:r>
          </a:p>
          <a:p>
            <a:r>
              <a:rPr lang="en-US" sz="2400" dirty="0"/>
              <a:t>    wait (chopstick[i] );</a:t>
            </a:r>
          </a:p>
          <a:p>
            <a:r>
              <a:rPr lang="en-US" sz="2400" dirty="0"/>
              <a:t>	  wait (</a:t>
            </a:r>
            <a:r>
              <a:rPr lang="en-US" sz="2400" dirty="0" err="1"/>
              <a:t>chopStick</a:t>
            </a:r>
            <a:r>
              <a:rPr lang="en-US" sz="2400" dirty="0"/>
              <a:t>[ (i + 1) % 5] );</a:t>
            </a:r>
          </a:p>
          <a:p>
            <a:r>
              <a:rPr lang="en-US" sz="2400" dirty="0"/>
              <a:t>		             //  eat</a:t>
            </a:r>
          </a:p>
          <a:p>
            <a:r>
              <a:rPr lang="en-US" sz="2400" dirty="0"/>
              <a:t>	  signal (chopstick[i] );</a:t>
            </a:r>
          </a:p>
          <a:p>
            <a:r>
              <a:rPr lang="en-US" sz="2400" dirty="0"/>
              <a:t>	  signal (chopstick[ (i + 1) % 5] );</a:t>
            </a:r>
          </a:p>
          <a:p>
            <a:r>
              <a:rPr lang="en-US" sz="2400" dirty="0"/>
              <a:t>	                 //  think</a:t>
            </a:r>
          </a:p>
          <a:p>
            <a:r>
              <a:rPr lang="en-US" sz="2400" dirty="0"/>
              <a:t>} while (TRUE);</a:t>
            </a:r>
          </a:p>
          <a:p>
            <a:endParaRPr lang="en-US" sz="2400" dirty="0" smtClean="0"/>
          </a:p>
          <a:p>
            <a:r>
              <a:rPr lang="en-US" sz="2400" dirty="0" smtClean="0"/>
              <a:t>What </a:t>
            </a:r>
            <a:r>
              <a:rPr lang="en-US" sz="2400" dirty="0"/>
              <a:t>is the problem with this algorithm?</a:t>
            </a:r>
          </a:p>
        </p:txBody>
      </p:sp>
    </p:spTree>
    <p:extLst>
      <p:ext uri="{BB962C8B-B14F-4D97-AF65-F5344CB8AC3E}">
        <p14:creationId xmlns:p14="http://schemas.microsoft.com/office/powerpoint/2010/main" val="9032222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3" descr="C:\Users\yakobu\Desktop\images_v.jpg"/>
          <p:cNvPicPr>
            <a:picLocks noChangeAspect="1" noChangeArrowheads="1"/>
          </p:cNvPicPr>
          <p:nvPr/>
        </p:nvPicPr>
        <p:blipFill>
          <a:blip r:embed="rId3"/>
          <a:srcRect/>
          <a:stretch>
            <a:fillRect/>
          </a:stretch>
        </p:blipFill>
        <p:spPr bwMode="auto">
          <a:xfrm>
            <a:off x="7835900" y="381000"/>
            <a:ext cx="1308100" cy="1512888"/>
          </a:xfrm>
          <a:prstGeom prst="rect">
            <a:avLst/>
          </a:prstGeom>
          <a:noFill/>
          <a:ln w="9525">
            <a:noFill/>
            <a:miter lim="800000"/>
            <a:headEnd/>
            <a:tailEnd/>
          </a:ln>
        </p:spPr>
      </p:pic>
      <p:sp>
        <p:nvSpPr>
          <p:cNvPr id="7" name="Slide Number Placeholder 6"/>
          <p:cNvSpPr>
            <a:spLocks noGrp="1"/>
          </p:cNvSpPr>
          <p:nvPr>
            <p:ph type="sldNum" sz="quarter" idx="4294967295"/>
          </p:nvPr>
        </p:nvSpPr>
        <p:spPr>
          <a:xfrm>
            <a:off x="8129016" y="5734050"/>
            <a:ext cx="609600" cy="521208"/>
          </a:xfrm>
          <a:prstGeom prst="rect">
            <a:avLst/>
          </a:prstGeom>
        </p:spPr>
        <p:txBody>
          <a:bodyPr/>
          <a:lstStyle/>
          <a:p>
            <a:pPr algn="ctr" eaLnBrk="1" latinLnBrk="0" hangingPunct="1"/>
            <a:fld id="{2BBB5E19-F10A-4C2F-BF6F-11C513378A2E}" type="slidenum">
              <a:rPr kumimoji="0" lang="en-US" smtClean="0"/>
              <a:pPr algn="ctr" eaLnBrk="1" latinLnBrk="0" hangingPunct="1"/>
              <a:t>38</a:t>
            </a:fld>
            <a:endParaRPr kumimoji="0" lang="en-US"/>
          </a:p>
        </p:txBody>
      </p:sp>
      <p:sp>
        <p:nvSpPr>
          <p:cNvPr id="3" name="Rectangle 2"/>
          <p:cNvSpPr/>
          <p:nvPr/>
        </p:nvSpPr>
        <p:spPr>
          <a:xfrm>
            <a:off x="914400" y="381000"/>
            <a:ext cx="7391400" cy="738664"/>
          </a:xfrm>
          <a:prstGeom prst="rect">
            <a:avLst/>
          </a:prstGeom>
        </p:spPr>
        <p:txBody>
          <a:bodyPr wrap="square">
            <a:spAutoFit/>
          </a:bodyPr>
          <a:lstStyle/>
          <a:p>
            <a:pPr algn="ctr"/>
            <a:r>
              <a:rPr lang="en-US" sz="4200" dirty="0">
                <a:latin typeface="+mj-lt"/>
              </a:rPr>
              <a:t>Problems with Semaphores</a:t>
            </a:r>
            <a:endParaRPr lang="en-US" sz="4200" dirty="0">
              <a:latin typeface="+mj-lt"/>
            </a:endParaRPr>
          </a:p>
        </p:txBody>
      </p:sp>
      <p:sp>
        <p:nvSpPr>
          <p:cNvPr id="2" name="Rectangle 1"/>
          <p:cNvSpPr/>
          <p:nvPr/>
        </p:nvSpPr>
        <p:spPr>
          <a:xfrm>
            <a:off x="685800" y="1524000"/>
            <a:ext cx="7620000" cy="3416320"/>
          </a:xfrm>
          <a:prstGeom prst="rect">
            <a:avLst/>
          </a:prstGeom>
        </p:spPr>
        <p:txBody>
          <a:bodyPr wrap="square">
            <a:spAutoFit/>
          </a:bodyPr>
          <a:lstStyle/>
          <a:p>
            <a:r>
              <a:rPr lang="en-US" sz="2400" dirty="0"/>
              <a:t> Incorrect use of semaphore operations:</a:t>
            </a:r>
            <a:br>
              <a:rPr lang="en-US" sz="2400" dirty="0"/>
            </a:br>
            <a:endParaRPr lang="en-US" sz="2400" dirty="0"/>
          </a:p>
          <a:p>
            <a:pPr marL="800100" indent="-342900">
              <a:buFont typeface="Wingdings" pitchFamily="2" charset="2"/>
              <a:buChar char="§"/>
            </a:pPr>
            <a:r>
              <a:rPr lang="en-US" sz="2400" dirty="0" smtClean="0"/>
              <a:t>signal </a:t>
            </a:r>
            <a:r>
              <a:rPr lang="en-US" sz="2400" dirty="0"/>
              <a:t>(mutex)  ….  wait (mutex)</a:t>
            </a:r>
            <a:br>
              <a:rPr lang="en-US" sz="2400" dirty="0"/>
            </a:br>
            <a:endParaRPr lang="en-US" sz="2400" dirty="0"/>
          </a:p>
          <a:p>
            <a:pPr marL="800100" indent="-342900">
              <a:buFont typeface="Wingdings" pitchFamily="2" charset="2"/>
              <a:buChar char="§"/>
            </a:pPr>
            <a:r>
              <a:rPr lang="en-US" sz="2400" dirty="0" smtClean="0"/>
              <a:t>wait </a:t>
            </a:r>
            <a:r>
              <a:rPr lang="en-US" sz="2400" dirty="0"/>
              <a:t>(mutex)  …  wait (mutex)</a:t>
            </a:r>
          </a:p>
          <a:p>
            <a:endParaRPr lang="en-US" sz="2400" dirty="0"/>
          </a:p>
          <a:p>
            <a:r>
              <a:rPr lang="en-US" sz="2400" dirty="0"/>
              <a:t> Omitting  of wait (mutex) or signal (mutex) (or both)</a:t>
            </a:r>
          </a:p>
          <a:p>
            <a:endParaRPr lang="en-US" sz="2400" dirty="0"/>
          </a:p>
          <a:p>
            <a:r>
              <a:rPr lang="en-US" sz="2400" dirty="0"/>
              <a:t>Deadlock and starvation are possible.</a:t>
            </a:r>
          </a:p>
        </p:txBody>
      </p:sp>
    </p:spTree>
    <p:extLst>
      <p:ext uri="{BB962C8B-B14F-4D97-AF65-F5344CB8AC3E}">
        <p14:creationId xmlns:p14="http://schemas.microsoft.com/office/powerpoint/2010/main" val="1212593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3" descr="C:\Users\yakobu\Desktop\images_v.jpg"/>
          <p:cNvPicPr>
            <a:picLocks noChangeAspect="1" noChangeArrowheads="1"/>
          </p:cNvPicPr>
          <p:nvPr/>
        </p:nvPicPr>
        <p:blipFill>
          <a:blip r:embed="rId3"/>
          <a:srcRect/>
          <a:stretch>
            <a:fillRect/>
          </a:stretch>
        </p:blipFill>
        <p:spPr bwMode="auto">
          <a:xfrm>
            <a:off x="7835900" y="381000"/>
            <a:ext cx="1308100" cy="1512888"/>
          </a:xfrm>
          <a:prstGeom prst="rect">
            <a:avLst/>
          </a:prstGeom>
          <a:noFill/>
          <a:ln w="9525">
            <a:noFill/>
            <a:miter lim="800000"/>
            <a:headEnd/>
            <a:tailEnd/>
          </a:ln>
        </p:spPr>
      </p:pic>
      <p:sp>
        <p:nvSpPr>
          <p:cNvPr id="7" name="Slide Number Placeholder 6"/>
          <p:cNvSpPr>
            <a:spLocks noGrp="1"/>
          </p:cNvSpPr>
          <p:nvPr>
            <p:ph type="sldNum" sz="quarter" idx="4294967295"/>
          </p:nvPr>
        </p:nvSpPr>
        <p:spPr>
          <a:xfrm>
            <a:off x="8129016" y="5734050"/>
            <a:ext cx="609600" cy="521208"/>
          </a:xfrm>
          <a:prstGeom prst="rect">
            <a:avLst/>
          </a:prstGeom>
        </p:spPr>
        <p:txBody>
          <a:bodyPr/>
          <a:lstStyle/>
          <a:p>
            <a:pPr algn="ctr" eaLnBrk="1" latinLnBrk="0" hangingPunct="1"/>
            <a:fld id="{2BBB5E19-F10A-4C2F-BF6F-11C513378A2E}" type="slidenum">
              <a:rPr kumimoji="0" lang="en-US" smtClean="0"/>
              <a:pPr algn="ctr" eaLnBrk="1" latinLnBrk="0" hangingPunct="1"/>
              <a:t>39</a:t>
            </a:fld>
            <a:endParaRPr kumimoji="0" lang="en-US"/>
          </a:p>
        </p:txBody>
      </p:sp>
      <p:sp>
        <p:nvSpPr>
          <p:cNvPr id="3" name="Rectangle 2"/>
          <p:cNvSpPr/>
          <p:nvPr/>
        </p:nvSpPr>
        <p:spPr>
          <a:xfrm>
            <a:off x="914400" y="381000"/>
            <a:ext cx="7391400" cy="738664"/>
          </a:xfrm>
          <a:prstGeom prst="rect">
            <a:avLst/>
          </a:prstGeom>
        </p:spPr>
        <p:txBody>
          <a:bodyPr wrap="square">
            <a:spAutoFit/>
          </a:bodyPr>
          <a:lstStyle/>
          <a:p>
            <a:pPr algn="ctr"/>
            <a:r>
              <a:rPr lang="en-US" sz="4200" dirty="0" smtClean="0">
                <a:latin typeface="+mj-lt"/>
              </a:rPr>
              <a:t>Monitors</a:t>
            </a:r>
            <a:endParaRPr lang="en-US" sz="4200" dirty="0">
              <a:latin typeface="+mj-lt"/>
            </a:endParaRPr>
          </a:p>
        </p:txBody>
      </p:sp>
      <p:sp>
        <p:nvSpPr>
          <p:cNvPr id="2" name="Rectangle 1"/>
          <p:cNvSpPr/>
          <p:nvPr/>
        </p:nvSpPr>
        <p:spPr>
          <a:xfrm>
            <a:off x="685800" y="1600200"/>
            <a:ext cx="7804150" cy="4819781"/>
          </a:xfrm>
          <a:prstGeom prst="rect">
            <a:avLst/>
          </a:prstGeom>
        </p:spPr>
        <p:txBody>
          <a:bodyPr wrap="square">
            <a:spAutoFit/>
          </a:bodyPr>
          <a:lstStyle/>
          <a:p>
            <a:pPr marL="342900" indent="-342900" algn="just">
              <a:lnSpc>
                <a:spcPct val="80000"/>
              </a:lnSpc>
              <a:buFont typeface="Wingdings" pitchFamily="2" charset="2"/>
              <a:buChar char="§"/>
            </a:pPr>
            <a:r>
              <a:rPr lang="en-US" sz="2400" dirty="0"/>
              <a:t> A high-level abstraction that provides a convenient and effective mechanism for process </a:t>
            </a:r>
            <a:r>
              <a:rPr lang="en-US" sz="2400" dirty="0" smtClean="0"/>
              <a:t>synchronization</a:t>
            </a:r>
          </a:p>
          <a:p>
            <a:pPr marL="342900" indent="-342900" algn="just">
              <a:lnSpc>
                <a:spcPct val="80000"/>
              </a:lnSpc>
              <a:buFont typeface="Wingdings" pitchFamily="2" charset="2"/>
              <a:buChar char="§"/>
            </a:pPr>
            <a:endParaRPr lang="en-US" sz="2400" dirty="0"/>
          </a:p>
          <a:p>
            <a:pPr marL="342900" indent="-342900" algn="just">
              <a:lnSpc>
                <a:spcPct val="80000"/>
              </a:lnSpc>
              <a:buFont typeface="Wingdings" pitchFamily="2" charset="2"/>
              <a:buChar char="§"/>
            </a:pPr>
            <a:r>
              <a:rPr lang="en-US" sz="2400" i="1" dirty="0"/>
              <a:t>Abstract data type</a:t>
            </a:r>
            <a:r>
              <a:rPr lang="en-US" sz="2400" dirty="0"/>
              <a:t>, internal variables only accessible by code within the </a:t>
            </a:r>
            <a:r>
              <a:rPr lang="en-US" sz="2400" dirty="0" smtClean="0"/>
              <a:t>procedure</a:t>
            </a:r>
          </a:p>
          <a:p>
            <a:pPr marL="342900" indent="-342900" algn="just">
              <a:lnSpc>
                <a:spcPct val="80000"/>
              </a:lnSpc>
              <a:buFont typeface="Wingdings" pitchFamily="2" charset="2"/>
              <a:buChar char="§"/>
            </a:pPr>
            <a:endParaRPr lang="en-US" sz="2400" dirty="0"/>
          </a:p>
          <a:p>
            <a:pPr marL="342900" indent="-342900" algn="just">
              <a:lnSpc>
                <a:spcPct val="80000"/>
              </a:lnSpc>
              <a:buFont typeface="Wingdings" pitchFamily="2" charset="2"/>
              <a:buChar char="§"/>
            </a:pPr>
            <a:r>
              <a:rPr lang="en-US" sz="2400" dirty="0"/>
              <a:t>Only one process may be active within the monitor at a time</a:t>
            </a:r>
          </a:p>
          <a:p>
            <a:pPr lvl="2" algn="just">
              <a:lnSpc>
                <a:spcPct val="80000"/>
              </a:lnSpc>
            </a:pPr>
            <a:r>
              <a:rPr lang="en-US" sz="2400" dirty="0" smtClean="0">
                <a:solidFill>
                  <a:srgbClr val="000000"/>
                </a:solidFill>
              </a:rPr>
              <a:t>monitor monitor-name </a:t>
            </a:r>
          </a:p>
          <a:p>
            <a:pPr lvl="2">
              <a:lnSpc>
                <a:spcPct val="80000"/>
              </a:lnSpc>
            </a:pPr>
            <a:r>
              <a:rPr lang="en-US" sz="2400" dirty="0" smtClean="0">
                <a:solidFill>
                  <a:srgbClr val="000000"/>
                </a:solidFill>
              </a:rPr>
              <a:t>{</a:t>
            </a:r>
            <a:endParaRPr lang="en-US" sz="2400" dirty="0">
              <a:solidFill>
                <a:srgbClr val="000000"/>
              </a:solidFill>
            </a:endParaRPr>
          </a:p>
          <a:p>
            <a:pPr lvl="2">
              <a:lnSpc>
                <a:spcPct val="80000"/>
              </a:lnSpc>
            </a:pPr>
            <a:r>
              <a:rPr lang="en-US" sz="2400" dirty="0" smtClean="0">
                <a:solidFill>
                  <a:srgbClr val="000000"/>
                </a:solidFill>
              </a:rPr>
              <a:t>    // </a:t>
            </a:r>
            <a:r>
              <a:rPr lang="en-US" sz="2400" dirty="0">
                <a:solidFill>
                  <a:srgbClr val="000000"/>
                </a:solidFill>
              </a:rPr>
              <a:t>shared variable declarations</a:t>
            </a:r>
          </a:p>
          <a:p>
            <a:pPr lvl="2">
              <a:lnSpc>
                <a:spcPct val="80000"/>
              </a:lnSpc>
            </a:pPr>
            <a:r>
              <a:rPr lang="en-US" sz="2400" dirty="0">
                <a:solidFill>
                  <a:srgbClr val="000000"/>
                </a:solidFill>
              </a:rPr>
              <a:t>	procedure P</a:t>
            </a:r>
            <a:r>
              <a:rPr lang="en-US" sz="2000" dirty="0">
                <a:solidFill>
                  <a:srgbClr val="000000"/>
                </a:solidFill>
              </a:rPr>
              <a:t>1</a:t>
            </a:r>
            <a:r>
              <a:rPr lang="en-US" sz="2400" dirty="0">
                <a:solidFill>
                  <a:srgbClr val="000000"/>
                </a:solidFill>
              </a:rPr>
              <a:t> (…) { …. }</a:t>
            </a:r>
          </a:p>
          <a:p>
            <a:pPr lvl="2">
              <a:lnSpc>
                <a:spcPct val="80000"/>
              </a:lnSpc>
            </a:pPr>
            <a:r>
              <a:rPr lang="en-US" sz="2400" dirty="0">
                <a:solidFill>
                  <a:srgbClr val="000000"/>
                </a:solidFill>
              </a:rPr>
              <a:t>	procedure </a:t>
            </a:r>
            <a:r>
              <a:rPr lang="en-US" sz="2400" dirty="0" err="1">
                <a:solidFill>
                  <a:srgbClr val="000000"/>
                </a:solidFill>
              </a:rPr>
              <a:t>P</a:t>
            </a:r>
            <a:r>
              <a:rPr lang="en-US" sz="2000" dirty="0" err="1">
                <a:solidFill>
                  <a:srgbClr val="000000"/>
                </a:solidFill>
              </a:rPr>
              <a:t>n</a:t>
            </a:r>
            <a:r>
              <a:rPr lang="en-US" sz="2400" dirty="0">
                <a:solidFill>
                  <a:srgbClr val="000000"/>
                </a:solidFill>
              </a:rPr>
              <a:t> (…) {……}</a:t>
            </a:r>
          </a:p>
          <a:p>
            <a:pPr lvl="2">
              <a:lnSpc>
                <a:spcPct val="80000"/>
              </a:lnSpc>
            </a:pPr>
            <a:r>
              <a:rPr lang="en-US" sz="2400" dirty="0" smtClean="0">
                <a:solidFill>
                  <a:srgbClr val="000000"/>
                </a:solidFill>
              </a:rPr>
              <a:t>    </a:t>
            </a:r>
            <a:r>
              <a:rPr lang="en-US" sz="2400" dirty="0">
                <a:solidFill>
                  <a:srgbClr val="000000"/>
                </a:solidFill>
              </a:rPr>
              <a:t>Initialization code (…) { … }</a:t>
            </a:r>
          </a:p>
          <a:p>
            <a:pPr lvl="2">
              <a:lnSpc>
                <a:spcPct val="80000"/>
              </a:lnSpc>
            </a:pPr>
            <a:r>
              <a:rPr lang="en-US" sz="2400" dirty="0">
                <a:solidFill>
                  <a:srgbClr val="000000"/>
                </a:solidFill>
              </a:rPr>
              <a:t>	</a:t>
            </a:r>
            <a:r>
              <a:rPr lang="en-US" sz="2400" dirty="0" smtClean="0">
                <a:solidFill>
                  <a:srgbClr val="000000"/>
                </a:solidFill>
              </a:rPr>
              <a:t>}</a:t>
            </a:r>
          </a:p>
          <a:p>
            <a:pPr lvl="2">
              <a:lnSpc>
                <a:spcPct val="80000"/>
              </a:lnSpc>
            </a:pPr>
            <a:r>
              <a:rPr lang="en-US" sz="2400" dirty="0" smtClean="0">
                <a:solidFill>
                  <a:srgbClr val="000000"/>
                </a:solidFill>
              </a:rPr>
              <a:t>}</a:t>
            </a:r>
            <a:endParaRPr lang="en-US" sz="2400" dirty="0">
              <a:solidFill>
                <a:srgbClr val="000000"/>
              </a:solidFill>
            </a:endParaRPr>
          </a:p>
        </p:txBody>
      </p:sp>
    </p:spTree>
    <p:extLst>
      <p:ext uri="{BB962C8B-B14F-4D97-AF65-F5344CB8AC3E}">
        <p14:creationId xmlns:p14="http://schemas.microsoft.com/office/powerpoint/2010/main" val="24561534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a:xfrm>
            <a:off x="838200" y="457200"/>
            <a:ext cx="7543800" cy="914400"/>
          </a:xfrm>
        </p:spPr>
        <p:txBody>
          <a:bodyPr>
            <a:normAutofit/>
          </a:bodyPr>
          <a:lstStyle/>
          <a:p>
            <a:pPr algn="ctr" eaLnBrk="1" hangingPunct="1"/>
            <a:r>
              <a:rPr lang="en-US" sz="4900" dirty="0" smtClean="0">
                <a:solidFill>
                  <a:schemeClr val="tx1"/>
                </a:solidFill>
              </a:rPr>
              <a:t>Background</a:t>
            </a:r>
          </a:p>
        </p:txBody>
      </p:sp>
      <p:sp>
        <p:nvSpPr>
          <p:cNvPr id="6147" name="Rectangle 5"/>
          <p:cNvSpPr>
            <a:spLocks noGrp="1" noChangeArrowheads="1"/>
          </p:cNvSpPr>
          <p:nvPr>
            <p:ph sz="quarter" idx="1"/>
          </p:nvPr>
        </p:nvSpPr>
        <p:spPr>
          <a:xfrm>
            <a:off x="609600" y="1662112"/>
            <a:ext cx="7772400" cy="4510088"/>
          </a:xfrm>
        </p:spPr>
        <p:txBody>
          <a:bodyPr>
            <a:noAutofit/>
          </a:bodyPr>
          <a:lstStyle/>
          <a:p>
            <a:pPr algn="just" eaLnBrk="1" hangingPunct="1"/>
            <a:r>
              <a:rPr lang="en-US" dirty="0" smtClean="0">
                <a:latin typeface="Book Antiqua" pitchFamily="18" charset="0"/>
              </a:rPr>
              <a:t>Processes can execute concurrently</a:t>
            </a:r>
          </a:p>
          <a:p>
            <a:pPr lvl="1" algn="just" eaLnBrk="1" hangingPunct="1"/>
            <a:r>
              <a:rPr lang="en-US" sz="2400" dirty="0" smtClean="0">
                <a:latin typeface="Book Antiqua" pitchFamily="18" charset="0"/>
              </a:rPr>
              <a:t>May be interrupted at any time, partially completing execution</a:t>
            </a:r>
          </a:p>
          <a:p>
            <a:pPr lvl="1" algn="just" eaLnBrk="1" hangingPunct="1"/>
            <a:endParaRPr lang="en-US" sz="2400" dirty="0" smtClean="0">
              <a:latin typeface="Book Antiqua" pitchFamily="18" charset="0"/>
            </a:endParaRPr>
          </a:p>
          <a:p>
            <a:pPr algn="just" eaLnBrk="1" hangingPunct="1"/>
            <a:r>
              <a:rPr lang="en-US" dirty="0" smtClean="0">
                <a:latin typeface="Book Antiqua" pitchFamily="18" charset="0"/>
              </a:rPr>
              <a:t>Concurrent access to shared data may result in data inconsistency.</a:t>
            </a:r>
          </a:p>
          <a:p>
            <a:pPr algn="just" eaLnBrk="1" hangingPunct="1"/>
            <a:endParaRPr lang="en-US" dirty="0" smtClean="0">
              <a:latin typeface="Book Antiqua" pitchFamily="18" charset="0"/>
            </a:endParaRPr>
          </a:p>
          <a:p>
            <a:pPr algn="just" eaLnBrk="1" hangingPunct="1"/>
            <a:r>
              <a:rPr lang="en-US" dirty="0" smtClean="0">
                <a:latin typeface="Book Antiqua" pitchFamily="18" charset="0"/>
              </a:rPr>
              <a:t>Maintaining data consistency requires mechanisms to ensure the orderly execution of cooperating processes</a:t>
            </a:r>
          </a:p>
          <a:p>
            <a:pPr eaLnBrk="1" hangingPunct="1"/>
            <a:endParaRPr lang="en-US" dirty="0" smtClean="0">
              <a:latin typeface="Book Antiqua" pitchFamily="18" charset="0"/>
            </a:endParaRPr>
          </a:p>
          <a:p>
            <a:pPr eaLnBrk="1" hangingPunct="1"/>
            <a:endParaRPr lang="en-US" dirty="0" smtClean="0">
              <a:latin typeface="Book Antiqua" pitchFamily="18" charset="0"/>
            </a:endParaRPr>
          </a:p>
        </p:txBody>
      </p:sp>
      <p:pic>
        <p:nvPicPr>
          <p:cNvPr id="6148" name="Picture 3" descr="C:\Users\yakobu\Desktop\images_v.jpg"/>
          <p:cNvPicPr>
            <a:picLocks noChangeAspect="1" noChangeArrowheads="1"/>
          </p:cNvPicPr>
          <p:nvPr/>
        </p:nvPicPr>
        <p:blipFill>
          <a:blip r:embed="rId3"/>
          <a:srcRect/>
          <a:stretch>
            <a:fillRect/>
          </a:stretch>
        </p:blipFill>
        <p:spPr bwMode="auto">
          <a:xfrm>
            <a:off x="7835900" y="457200"/>
            <a:ext cx="1308100" cy="1512888"/>
          </a:xfrm>
          <a:prstGeom prst="rect">
            <a:avLst/>
          </a:prstGeom>
          <a:noFill/>
          <a:ln w="9525">
            <a:noFill/>
            <a:miter lim="800000"/>
            <a:headEnd/>
            <a:tailEnd/>
          </a:ln>
        </p:spPr>
      </p:pic>
      <p:sp>
        <p:nvSpPr>
          <p:cNvPr id="7" name="Slide Number Placeholder 6"/>
          <p:cNvSpPr>
            <a:spLocks noGrp="1"/>
          </p:cNvSpPr>
          <p:nvPr>
            <p:ph type="sldNum" sz="quarter" idx="4294967295"/>
          </p:nvPr>
        </p:nvSpPr>
        <p:spPr>
          <a:xfrm>
            <a:off x="8129016" y="5734050"/>
            <a:ext cx="609600" cy="521208"/>
          </a:xfrm>
          <a:prstGeom prst="rect">
            <a:avLst/>
          </a:prstGeom>
        </p:spPr>
        <p:txBody>
          <a:bodyPr/>
          <a:lstStyle/>
          <a:p>
            <a:pPr algn="ctr" eaLnBrk="1" latinLnBrk="0" hangingPunct="1"/>
            <a:fld id="{2BBB5E19-F10A-4C2F-BF6F-11C513378A2E}" type="slidenum">
              <a:rPr kumimoji="0" lang="en-US" smtClean="0"/>
              <a:pPr algn="ctr" eaLnBrk="1" latinLnBrk="0" hangingPunct="1"/>
              <a:t>4</a:t>
            </a:fld>
            <a:endParaRPr kumimoji="0"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3" descr="C:\Users\yakobu\Desktop\images_v.jpg"/>
          <p:cNvPicPr>
            <a:picLocks noChangeAspect="1" noChangeArrowheads="1"/>
          </p:cNvPicPr>
          <p:nvPr/>
        </p:nvPicPr>
        <p:blipFill>
          <a:blip r:embed="rId3"/>
          <a:srcRect/>
          <a:stretch>
            <a:fillRect/>
          </a:stretch>
        </p:blipFill>
        <p:spPr bwMode="auto">
          <a:xfrm>
            <a:off x="7835900" y="381000"/>
            <a:ext cx="1308100" cy="1512888"/>
          </a:xfrm>
          <a:prstGeom prst="rect">
            <a:avLst/>
          </a:prstGeom>
          <a:noFill/>
          <a:ln w="9525">
            <a:noFill/>
            <a:miter lim="800000"/>
            <a:headEnd/>
            <a:tailEnd/>
          </a:ln>
        </p:spPr>
      </p:pic>
      <p:sp>
        <p:nvSpPr>
          <p:cNvPr id="7" name="Slide Number Placeholder 6"/>
          <p:cNvSpPr>
            <a:spLocks noGrp="1"/>
          </p:cNvSpPr>
          <p:nvPr>
            <p:ph type="sldNum" sz="quarter" idx="4294967295"/>
          </p:nvPr>
        </p:nvSpPr>
        <p:spPr>
          <a:xfrm>
            <a:off x="8129016" y="5734050"/>
            <a:ext cx="609600" cy="521208"/>
          </a:xfrm>
          <a:prstGeom prst="rect">
            <a:avLst/>
          </a:prstGeom>
        </p:spPr>
        <p:txBody>
          <a:bodyPr/>
          <a:lstStyle/>
          <a:p>
            <a:pPr algn="ctr" eaLnBrk="1" latinLnBrk="0" hangingPunct="1"/>
            <a:fld id="{2BBB5E19-F10A-4C2F-BF6F-11C513378A2E}" type="slidenum">
              <a:rPr kumimoji="0" lang="en-US" smtClean="0"/>
              <a:pPr algn="ctr" eaLnBrk="1" latinLnBrk="0" hangingPunct="1"/>
              <a:t>40</a:t>
            </a:fld>
            <a:endParaRPr kumimoji="0" lang="en-US"/>
          </a:p>
        </p:txBody>
      </p:sp>
      <p:sp>
        <p:nvSpPr>
          <p:cNvPr id="3" name="Rectangle 2"/>
          <p:cNvSpPr/>
          <p:nvPr/>
        </p:nvSpPr>
        <p:spPr>
          <a:xfrm>
            <a:off x="914400" y="709136"/>
            <a:ext cx="7391400" cy="738664"/>
          </a:xfrm>
          <a:prstGeom prst="rect">
            <a:avLst/>
          </a:prstGeom>
        </p:spPr>
        <p:txBody>
          <a:bodyPr wrap="square">
            <a:spAutoFit/>
          </a:bodyPr>
          <a:lstStyle/>
          <a:p>
            <a:pPr algn="ctr"/>
            <a:r>
              <a:rPr lang="en-US" sz="4200" dirty="0" smtClean="0">
                <a:latin typeface="+mj-lt"/>
              </a:rPr>
              <a:t>Monitors</a:t>
            </a:r>
            <a:endParaRPr lang="en-US" sz="4200" dirty="0">
              <a:latin typeface="+mj-lt"/>
            </a:endParaRPr>
          </a:p>
        </p:txBody>
      </p:sp>
      <p:pic>
        <p:nvPicPr>
          <p:cNvPr id="2050" name="Picture 2"/>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12000"/>
                    </a14:imgEffect>
                  </a14:imgLayer>
                </a14:imgProps>
              </a:ext>
              <a:ext uri="{28A0092B-C50C-407E-A947-70E740481C1C}">
                <a14:useLocalDpi xmlns:a14="http://schemas.microsoft.com/office/drawing/2010/main" val="0"/>
              </a:ext>
            </a:extLst>
          </a:blip>
          <a:srcRect/>
          <a:stretch>
            <a:fillRect/>
          </a:stretch>
        </p:blipFill>
        <p:spPr bwMode="auto">
          <a:xfrm>
            <a:off x="4845663" y="1828800"/>
            <a:ext cx="4145937" cy="394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437328" y="4419600"/>
            <a:ext cx="1554272" cy="923330"/>
          </a:xfrm>
          <a:prstGeom prst="rect">
            <a:avLst/>
          </a:prstGeom>
        </p:spPr>
        <p:txBody>
          <a:bodyPr wrap="square">
            <a:spAutoFit/>
          </a:bodyPr>
          <a:lstStyle/>
          <a:p>
            <a:r>
              <a:rPr lang="en-US" dirty="0">
                <a:latin typeface="Book Antiqua" pitchFamily="18" charset="0"/>
              </a:rPr>
              <a:t>Schematic view of a Monitor</a:t>
            </a:r>
            <a:endParaRPr lang="en-US" dirty="0"/>
          </a:p>
        </p:txBody>
      </p:sp>
      <p:sp>
        <p:nvSpPr>
          <p:cNvPr id="8" name="Rectangle 5"/>
          <p:cNvSpPr>
            <a:spLocks noGrp="1" noChangeArrowheads="1"/>
          </p:cNvSpPr>
          <p:nvPr>
            <p:ph sz="quarter" idx="1"/>
          </p:nvPr>
        </p:nvSpPr>
        <p:spPr>
          <a:xfrm>
            <a:off x="327026" y="1547813"/>
            <a:ext cx="4283074" cy="4471987"/>
          </a:xfrm>
        </p:spPr>
        <p:txBody>
          <a:bodyPr>
            <a:normAutofit lnSpcReduction="10000"/>
          </a:bodyPr>
          <a:lstStyle/>
          <a:p>
            <a:pPr eaLnBrk="1" hangingPunct="1"/>
            <a:r>
              <a:rPr lang="en-US" sz="2400" dirty="0" smtClean="0">
                <a:latin typeface="Book Antiqua" pitchFamily="18" charset="0"/>
              </a:rPr>
              <a:t>Two </a:t>
            </a:r>
            <a:r>
              <a:rPr lang="en-US" sz="2400" dirty="0" smtClean="0">
                <a:latin typeface="Book Antiqua" pitchFamily="18" charset="0"/>
              </a:rPr>
              <a:t>operations are allowed on a condition variable:</a:t>
            </a:r>
          </a:p>
          <a:p>
            <a:pPr lvl="1" eaLnBrk="1" hangingPunct="1"/>
            <a:r>
              <a:rPr lang="en-US" sz="2400" b="1" dirty="0" err="1" smtClean="0">
                <a:solidFill>
                  <a:srgbClr val="000000"/>
                </a:solidFill>
                <a:latin typeface="Book Antiqua" pitchFamily="18" charset="0"/>
              </a:rPr>
              <a:t>x.wait</a:t>
            </a:r>
            <a:r>
              <a:rPr lang="en-US" sz="2400" b="1" dirty="0" smtClean="0">
                <a:solidFill>
                  <a:srgbClr val="000000"/>
                </a:solidFill>
                <a:latin typeface="Book Antiqua" pitchFamily="18" charset="0"/>
              </a:rPr>
              <a:t>() </a:t>
            </a:r>
            <a:r>
              <a:rPr lang="en-US" sz="2400" dirty="0" smtClean="0">
                <a:latin typeface="Book Antiqua" pitchFamily="18" charset="0"/>
              </a:rPr>
              <a:t>–  a process that invokes the operation is suspended until </a:t>
            </a:r>
            <a:r>
              <a:rPr lang="en-US" sz="2400" b="1" dirty="0" err="1" smtClean="0">
                <a:solidFill>
                  <a:srgbClr val="000000"/>
                </a:solidFill>
                <a:latin typeface="Book Antiqua" pitchFamily="18" charset="0"/>
              </a:rPr>
              <a:t>x.signal</a:t>
            </a:r>
            <a:r>
              <a:rPr lang="en-US" sz="2400" b="1" dirty="0" smtClean="0">
                <a:solidFill>
                  <a:srgbClr val="000000"/>
                </a:solidFill>
                <a:latin typeface="Book Antiqua" pitchFamily="18" charset="0"/>
              </a:rPr>
              <a:t>() </a:t>
            </a:r>
          </a:p>
          <a:p>
            <a:pPr lvl="1" eaLnBrk="1" hangingPunct="1"/>
            <a:r>
              <a:rPr lang="en-US" sz="2400" b="1" dirty="0" err="1" smtClean="0">
                <a:solidFill>
                  <a:srgbClr val="000000"/>
                </a:solidFill>
                <a:latin typeface="Book Antiqua" pitchFamily="18" charset="0"/>
              </a:rPr>
              <a:t>x.signal</a:t>
            </a:r>
            <a:r>
              <a:rPr lang="en-US" sz="2400" b="1" dirty="0" smtClean="0">
                <a:solidFill>
                  <a:srgbClr val="000000"/>
                </a:solidFill>
                <a:latin typeface="Book Antiqua" pitchFamily="18" charset="0"/>
              </a:rPr>
              <a:t>() </a:t>
            </a:r>
            <a:r>
              <a:rPr lang="en-US" sz="2400" dirty="0" smtClean="0">
                <a:latin typeface="Book Antiqua" pitchFamily="18" charset="0"/>
              </a:rPr>
              <a:t>–</a:t>
            </a:r>
            <a:r>
              <a:rPr lang="en-US" sz="2400" dirty="0" smtClean="0">
                <a:solidFill>
                  <a:srgbClr val="0000FF"/>
                </a:solidFill>
                <a:latin typeface="Book Antiqua" pitchFamily="18" charset="0"/>
              </a:rPr>
              <a:t> </a:t>
            </a:r>
            <a:r>
              <a:rPr lang="en-US" sz="2400" dirty="0" smtClean="0">
                <a:latin typeface="Book Antiqua" pitchFamily="18" charset="0"/>
              </a:rPr>
              <a:t>resumes one of processes</a:t>
            </a:r>
            <a:r>
              <a:rPr lang="en-US" sz="2400" dirty="0" smtClean="0">
                <a:solidFill>
                  <a:srgbClr val="0000FF"/>
                </a:solidFill>
                <a:latin typeface="Book Antiqua" pitchFamily="18" charset="0"/>
              </a:rPr>
              <a:t> </a:t>
            </a:r>
            <a:r>
              <a:rPr lang="en-US" sz="2400" dirty="0" smtClean="0">
                <a:latin typeface="Book Antiqua" pitchFamily="18" charset="0"/>
              </a:rPr>
              <a:t>(if any)</a:t>
            </a:r>
            <a:r>
              <a:rPr lang="en-US" sz="2400" dirty="0" smtClean="0">
                <a:solidFill>
                  <a:srgbClr val="0000FF"/>
                </a:solidFill>
                <a:latin typeface="Book Antiqua" pitchFamily="18" charset="0"/>
              </a:rPr>
              <a:t> </a:t>
            </a:r>
            <a:r>
              <a:rPr lang="en-US" sz="2400" dirty="0" smtClean="0">
                <a:latin typeface="Book Antiqua" pitchFamily="18" charset="0"/>
              </a:rPr>
              <a:t>that</a:t>
            </a:r>
            <a:r>
              <a:rPr lang="en-US" sz="2400" dirty="0" smtClean="0">
                <a:solidFill>
                  <a:srgbClr val="0000FF"/>
                </a:solidFill>
                <a:latin typeface="Book Antiqua" pitchFamily="18" charset="0"/>
              </a:rPr>
              <a:t> </a:t>
            </a:r>
            <a:r>
              <a:rPr lang="en-US" sz="2400" dirty="0" smtClean="0">
                <a:latin typeface="Book Antiqua" pitchFamily="18" charset="0"/>
              </a:rPr>
              <a:t> invoked</a:t>
            </a:r>
            <a:r>
              <a:rPr lang="en-US" sz="2400" dirty="0" smtClean="0">
                <a:solidFill>
                  <a:srgbClr val="0000FF"/>
                </a:solidFill>
                <a:latin typeface="Book Antiqua" pitchFamily="18" charset="0"/>
              </a:rPr>
              <a:t> </a:t>
            </a:r>
            <a:r>
              <a:rPr lang="en-US" sz="2400" b="1" dirty="0" err="1" smtClean="0">
                <a:solidFill>
                  <a:srgbClr val="000000"/>
                </a:solidFill>
                <a:latin typeface="Book Antiqua" pitchFamily="18" charset="0"/>
              </a:rPr>
              <a:t>x.wait</a:t>
            </a:r>
            <a:r>
              <a:rPr lang="en-US" sz="2400" b="1" dirty="0" smtClean="0">
                <a:solidFill>
                  <a:srgbClr val="000000"/>
                </a:solidFill>
                <a:latin typeface="Book Antiqua" pitchFamily="18" charset="0"/>
              </a:rPr>
              <a:t>()</a:t>
            </a:r>
          </a:p>
          <a:p>
            <a:pPr lvl="2" eaLnBrk="1" hangingPunct="1"/>
            <a:r>
              <a:rPr lang="en-US" sz="2400" dirty="0" smtClean="0">
                <a:latin typeface="Book Antiqua" pitchFamily="18" charset="0"/>
              </a:rPr>
              <a:t>If no </a:t>
            </a:r>
            <a:r>
              <a:rPr lang="en-US" sz="2400" b="1" dirty="0" err="1" smtClean="0">
                <a:solidFill>
                  <a:srgbClr val="000000"/>
                </a:solidFill>
                <a:latin typeface="Book Antiqua" pitchFamily="18" charset="0"/>
              </a:rPr>
              <a:t>x.wait</a:t>
            </a:r>
            <a:r>
              <a:rPr lang="en-US" sz="2400" b="1" dirty="0" smtClean="0">
                <a:solidFill>
                  <a:srgbClr val="000000"/>
                </a:solidFill>
                <a:latin typeface="Book Antiqua" pitchFamily="18" charset="0"/>
              </a:rPr>
              <a:t>()</a:t>
            </a:r>
            <a:r>
              <a:rPr lang="en-US" sz="2400" dirty="0" smtClean="0">
                <a:solidFill>
                  <a:srgbClr val="0000FF"/>
                </a:solidFill>
                <a:latin typeface="Book Antiqua" pitchFamily="18" charset="0"/>
              </a:rPr>
              <a:t> </a:t>
            </a:r>
            <a:r>
              <a:rPr lang="en-US" sz="2400" dirty="0" smtClean="0">
                <a:latin typeface="Book Antiqua" pitchFamily="18" charset="0"/>
              </a:rPr>
              <a:t>on the variable, then it has no effect on the variable</a:t>
            </a:r>
          </a:p>
        </p:txBody>
      </p:sp>
    </p:spTree>
    <p:extLst>
      <p:ext uri="{BB962C8B-B14F-4D97-AF65-F5344CB8AC3E}">
        <p14:creationId xmlns:p14="http://schemas.microsoft.com/office/powerpoint/2010/main" val="8967558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3" descr="C:\Users\yakobu\Desktop\images_v.jpg"/>
          <p:cNvPicPr>
            <a:picLocks noChangeAspect="1" noChangeArrowheads="1"/>
          </p:cNvPicPr>
          <p:nvPr/>
        </p:nvPicPr>
        <p:blipFill>
          <a:blip r:embed="rId3"/>
          <a:srcRect/>
          <a:stretch>
            <a:fillRect/>
          </a:stretch>
        </p:blipFill>
        <p:spPr bwMode="auto">
          <a:xfrm>
            <a:off x="7835900" y="381000"/>
            <a:ext cx="1308100" cy="1512888"/>
          </a:xfrm>
          <a:prstGeom prst="rect">
            <a:avLst/>
          </a:prstGeom>
          <a:noFill/>
          <a:ln w="9525">
            <a:noFill/>
            <a:miter lim="800000"/>
            <a:headEnd/>
            <a:tailEnd/>
          </a:ln>
        </p:spPr>
      </p:pic>
      <p:sp>
        <p:nvSpPr>
          <p:cNvPr id="7" name="Slide Number Placeholder 6"/>
          <p:cNvSpPr>
            <a:spLocks noGrp="1"/>
          </p:cNvSpPr>
          <p:nvPr>
            <p:ph type="sldNum" sz="quarter" idx="4294967295"/>
          </p:nvPr>
        </p:nvSpPr>
        <p:spPr>
          <a:xfrm>
            <a:off x="8129016" y="5734050"/>
            <a:ext cx="609600" cy="521208"/>
          </a:xfrm>
          <a:prstGeom prst="rect">
            <a:avLst/>
          </a:prstGeom>
        </p:spPr>
        <p:txBody>
          <a:bodyPr/>
          <a:lstStyle/>
          <a:p>
            <a:pPr algn="ctr" eaLnBrk="1" latinLnBrk="0" hangingPunct="1"/>
            <a:fld id="{2BBB5E19-F10A-4C2F-BF6F-11C513378A2E}" type="slidenum">
              <a:rPr kumimoji="0" lang="en-US" smtClean="0"/>
              <a:pPr algn="ctr" eaLnBrk="1" latinLnBrk="0" hangingPunct="1"/>
              <a:t>41</a:t>
            </a:fld>
            <a:endParaRPr kumimoji="0" lang="en-US"/>
          </a:p>
        </p:txBody>
      </p:sp>
      <p:sp>
        <p:nvSpPr>
          <p:cNvPr id="3" name="Rectangle 2"/>
          <p:cNvSpPr/>
          <p:nvPr/>
        </p:nvSpPr>
        <p:spPr>
          <a:xfrm>
            <a:off x="685800" y="709136"/>
            <a:ext cx="7391400" cy="738664"/>
          </a:xfrm>
          <a:prstGeom prst="rect">
            <a:avLst/>
          </a:prstGeom>
        </p:spPr>
        <p:txBody>
          <a:bodyPr wrap="square">
            <a:spAutoFit/>
          </a:bodyPr>
          <a:lstStyle/>
          <a:p>
            <a:pPr algn="ctr"/>
            <a:r>
              <a:rPr lang="en-US" sz="4200" dirty="0">
                <a:latin typeface="+mj-lt"/>
              </a:rPr>
              <a:t>Monitor with Condition Variables</a:t>
            </a:r>
            <a:endParaRPr lang="en-US" sz="4200" dirty="0">
              <a:latin typeface="+mj-lt"/>
            </a:endParaRPr>
          </a:p>
        </p:txBody>
      </p:sp>
      <p:pic>
        <p:nvPicPr>
          <p:cNvPr id="3074" name="Picture 2"/>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295401" y="1597025"/>
            <a:ext cx="6421438"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7156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a:xfrm>
            <a:off x="1027113" y="795338"/>
            <a:ext cx="7659687" cy="576262"/>
          </a:xfrm>
        </p:spPr>
        <p:txBody>
          <a:bodyPr>
            <a:noAutofit/>
          </a:bodyPr>
          <a:lstStyle/>
          <a:p>
            <a:pPr eaLnBrk="1" hangingPunct="1"/>
            <a:r>
              <a:rPr lang="en-US" sz="4400" dirty="0" smtClean="0"/>
              <a:t>Condition Variables Choices</a:t>
            </a:r>
          </a:p>
        </p:txBody>
      </p:sp>
      <p:sp>
        <p:nvSpPr>
          <p:cNvPr id="47107" name="Rectangle 5"/>
          <p:cNvSpPr>
            <a:spLocks noGrp="1" noChangeArrowheads="1"/>
          </p:cNvSpPr>
          <p:nvPr>
            <p:ph sz="quarter" idx="1"/>
          </p:nvPr>
        </p:nvSpPr>
        <p:spPr>
          <a:xfrm>
            <a:off x="457200" y="1371601"/>
            <a:ext cx="8229600" cy="5181600"/>
          </a:xfrm>
        </p:spPr>
        <p:txBody>
          <a:bodyPr>
            <a:normAutofit fontScale="77500" lnSpcReduction="20000"/>
          </a:bodyPr>
          <a:lstStyle/>
          <a:p>
            <a:pPr algn="just" eaLnBrk="1" hangingPunct="1"/>
            <a:r>
              <a:rPr lang="en-US" sz="2800" dirty="0" smtClean="0">
                <a:latin typeface="Book Antiqua" pitchFamily="18" charset="0"/>
              </a:rPr>
              <a:t>If process P invokes </a:t>
            </a:r>
            <a:r>
              <a:rPr lang="en-US" sz="2800" b="1" dirty="0" err="1" smtClean="0">
                <a:solidFill>
                  <a:srgbClr val="000000"/>
                </a:solidFill>
                <a:latin typeface="Book Antiqua" pitchFamily="18" charset="0"/>
                <a:cs typeface="Courier New" pitchFamily="49" charset="0"/>
              </a:rPr>
              <a:t>x.signal</a:t>
            </a:r>
            <a:r>
              <a:rPr lang="en-US" sz="2800" b="1" dirty="0" smtClean="0">
                <a:solidFill>
                  <a:srgbClr val="000000"/>
                </a:solidFill>
                <a:latin typeface="Book Antiqua" pitchFamily="18" charset="0"/>
                <a:cs typeface="Courier New" pitchFamily="49" charset="0"/>
              </a:rPr>
              <a:t>(),</a:t>
            </a:r>
            <a:r>
              <a:rPr lang="en-US" sz="2800" dirty="0" smtClean="0">
                <a:latin typeface="Book Antiqua" pitchFamily="18" charset="0"/>
                <a:cs typeface="Courier New" pitchFamily="49" charset="0"/>
              </a:rPr>
              <a:t> </a:t>
            </a:r>
            <a:r>
              <a:rPr lang="en-US" sz="2800" dirty="0" smtClean="0">
                <a:latin typeface="Book Antiqua" pitchFamily="18" charset="0"/>
              </a:rPr>
              <a:t>and</a:t>
            </a:r>
            <a:r>
              <a:rPr lang="en-US" sz="2800" dirty="0" smtClean="0">
                <a:latin typeface="Book Antiqua" pitchFamily="18" charset="0"/>
                <a:cs typeface="Courier New" pitchFamily="49" charset="0"/>
              </a:rPr>
              <a:t> </a:t>
            </a:r>
            <a:r>
              <a:rPr lang="en-US" sz="2800" dirty="0" smtClean="0">
                <a:latin typeface="Book Antiqua" pitchFamily="18" charset="0"/>
              </a:rPr>
              <a:t>process Q </a:t>
            </a:r>
            <a:endParaRPr lang="en-US" sz="2800" dirty="0" smtClean="0">
              <a:latin typeface="Book Antiqua" pitchFamily="18" charset="0"/>
            </a:endParaRPr>
          </a:p>
          <a:p>
            <a:pPr marL="0" indent="0" algn="just" eaLnBrk="1" hangingPunct="1">
              <a:buNone/>
            </a:pPr>
            <a:r>
              <a:rPr lang="en-US" sz="2800" dirty="0" smtClean="0">
                <a:latin typeface="Book Antiqua" pitchFamily="18" charset="0"/>
              </a:rPr>
              <a:t>    is </a:t>
            </a:r>
            <a:r>
              <a:rPr lang="en-US" sz="2800" dirty="0" smtClean="0">
                <a:latin typeface="Book Antiqua" pitchFamily="18" charset="0"/>
              </a:rPr>
              <a:t>suspended in </a:t>
            </a:r>
            <a:r>
              <a:rPr lang="en-US" sz="2800" b="1" dirty="0" err="1" smtClean="0">
                <a:solidFill>
                  <a:srgbClr val="000000"/>
                </a:solidFill>
                <a:latin typeface="Book Antiqua" pitchFamily="18" charset="0"/>
                <a:cs typeface="Courier New" pitchFamily="49" charset="0"/>
              </a:rPr>
              <a:t>x.wait</a:t>
            </a:r>
            <a:r>
              <a:rPr lang="en-US" sz="2800" b="1" dirty="0" smtClean="0">
                <a:solidFill>
                  <a:srgbClr val="000000"/>
                </a:solidFill>
                <a:latin typeface="Book Antiqua" pitchFamily="18" charset="0"/>
                <a:cs typeface="Courier New" pitchFamily="49" charset="0"/>
              </a:rPr>
              <a:t>()</a:t>
            </a:r>
            <a:r>
              <a:rPr lang="en-US" sz="2800" dirty="0" smtClean="0">
                <a:latin typeface="Book Antiqua" pitchFamily="18" charset="0"/>
              </a:rPr>
              <a:t>, what should happen next?</a:t>
            </a:r>
          </a:p>
          <a:p>
            <a:pPr lvl="1" algn="just" eaLnBrk="1" hangingPunct="1"/>
            <a:r>
              <a:rPr lang="en-US" sz="2800" dirty="0" smtClean="0">
                <a:latin typeface="Book Antiqua" pitchFamily="18" charset="0"/>
              </a:rPr>
              <a:t>Both Q and P cannot execute in </a:t>
            </a:r>
            <a:r>
              <a:rPr lang="en-US" sz="2800" dirty="0" smtClean="0">
                <a:latin typeface="Book Antiqua" pitchFamily="18" charset="0"/>
              </a:rPr>
              <a:t>parallel</a:t>
            </a:r>
            <a:r>
              <a:rPr lang="en-US" sz="2800" dirty="0" smtClean="0">
                <a:latin typeface="Book Antiqua" pitchFamily="18" charset="0"/>
              </a:rPr>
              <a:t>. If Q is resumed, then P must wait</a:t>
            </a:r>
          </a:p>
          <a:p>
            <a:pPr algn="just" eaLnBrk="1" hangingPunct="1"/>
            <a:r>
              <a:rPr lang="en-US" sz="2800" dirty="0" smtClean="0">
                <a:latin typeface="Book Antiqua" pitchFamily="18" charset="0"/>
              </a:rPr>
              <a:t>Options include</a:t>
            </a:r>
          </a:p>
          <a:p>
            <a:pPr lvl="1" algn="just" eaLnBrk="1" hangingPunct="1"/>
            <a:r>
              <a:rPr lang="en-US" sz="2800" b="1" dirty="0" smtClean="0">
                <a:latin typeface="Book Antiqua" pitchFamily="18" charset="0"/>
              </a:rPr>
              <a:t>Signal and wait </a:t>
            </a:r>
            <a:r>
              <a:rPr lang="en-US" sz="2800" dirty="0" smtClean="0">
                <a:latin typeface="Book Antiqua" pitchFamily="18" charset="0"/>
              </a:rPr>
              <a:t>– P waits until Q either leaves the monitor or it waits for another condition</a:t>
            </a:r>
          </a:p>
          <a:p>
            <a:pPr lvl="1" algn="just" eaLnBrk="1" hangingPunct="1"/>
            <a:r>
              <a:rPr lang="en-US" sz="2800" b="1" dirty="0" smtClean="0">
                <a:latin typeface="Book Antiqua" pitchFamily="18" charset="0"/>
              </a:rPr>
              <a:t>Signal and continue </a:t>
            </a:r>
            <a:r>
              <a:rPr lang="en-US" sz="2800" dirty="0" smtClean="0">
                <a:latin typeface="Book Antiqua" pitchFamily="18" charset="0"/>
              </a:rPr>
              <a:t>– Q waits until P either leaves the monitor or it  waits for another condition</a:t>
            </a:r>
          </a:p>
          <a:p>
            <a:pPr lvl="1" algn="just" eaLnBrk="1" hangingPunct="1"/>
            <a:r>
              <a:rPr lang="en-US" sz="2800" dirty="0" smtClean="0">
                <a:latin typeface="Book Antiqua" pitchFamily="18" charset="0"/>
              </a:rPr>
              <a:t>Both have pros and cons – language implementer can decide</a:t>
            </a:r>
          </a:p>
          <a:p>
            <a:pPr lvl="1" algn="just" eaLnBrk="1" hangingPunct="1"/>
            <a:r>
              <a:rPr lang="en-US" sz="2800" dirty="0" smtClean="0">
                <a:latin typeface="Book Antiqua" pitchFamily="18" charset="0"/>
              </a:rPr>
              <a:t>Monitors implemented in Concurrent Pascal compromise</a:t>
            </a:r>
          </a:p>
          <a:p>
            <a:pPr lvl="2" algn="just" eaLnBrk="1" hangingPunct="1"/>
            <a:r>
              <a:rPr lang="en-US" sz="2800" dirty="0" smtClean="0">
                <a:latin typeface="Book Antiqua" pitchFamily="18" charset="0"/>
              </a:rPr>
              <a:t>P executing signal immediately leaves the monitor, Q is resumed</a:t>
            </a:r>
          </a:p>
          <a:p>
            <a:pPr lvl="1" algn="just" eaLnBrk="1" hangingPunct="1"/>
            <a:r>
              <a:rPr lang="en-US" sz="2800" dirty="0" smtClean="0">
                <a:latin typeface="Book Antiqua" pitchFamily="18" charset="0"/>
              </a:rPr>
              <a:t>Implemented in other languages including Mesa, C#, Java</a:t>
            </a:r>
          </a:p>
          <a:p>
            <a:pPr eaLnBrk="1" hangingPunct="1"/>
            <a:endParaRPr lang="en-US" sz="2400" dirty="0" smtClean="0">
              <a:latin typeface="Book Antiqua" pitchFamily="18" charset="0"/>
            </a:endParaRPr>
          </a:p>
        </p:txBody>
      </p:sp>
      <p:pic>
        <p:nvPicPr>
          <p:cNvPr id="47108" name="Picture 3" descr="C:\Users\yakobu\Desktop\images_v.jpg"/>
          <p:cNvPicPr>
            <a:picLocks noChangeAspect="1" noChangeArrowheads="1"/>
          </p:cNvPicPr>
          <p:nvPr/>
        </p:nvPicPr>
        <p:blipFill>
          <a:blip r:embed="rId3"/>
          <a:srcRect/>
          <a:stretch>
            <a:fillRect/>
          </a:stretch>
        </p:blipFill>
        <p:spPr bwMode="auto">
          <a:xfrm>
            <a:off x="7775165" y="457200"/>
            <a:ext cx="1308100" cy="1512888"/>
          </a:xfrm>
          <a:prstGeom prst="rect">
            <a:avLst/>
          </a:prstGeom>
          <a:noFill/>
          <a:ln w="9525">
            <a:noFill/>
            <a:miter lim="800000"/>
            <a:headEnd/>
            <a:tailEnd/>
          </a:ln>
        </p:spPr>
      </p:pic>
      <p:sp>
        <p:nvSpPr>
          <p:cNvPr id="7" name="Slide Number Placeholder 6"/>
          <p:cNvSpPr>
            <a:spLocks noGrp="1"/>
          </p:cNvSpPr>
          <p:nvPr>
            <p:ph type="sldNum" sz="quarter" idx="4294967295"/>
          </p:nvPr>
        </p:nvSpPr>
        <p:spPr>
          <a:xfrm>
            <a:off x="8382000" y="5879592"/>
            <a:ext cx="609600" cy="521208"/>
          </a:xfrm>
          <a:prstGeom prst="rect">
            <a:avLst/>
          </a:prstGeom>
        </p:spPr>
        <p:txBody>
          <a:bodyPr/>
          <a:lstStyle/>
          <a:p>
            <a:pPr algn="ctr" eaLnBrk="1" latinLnBrk="0" hangingPunct="1"/>
            <a:fld id="{2BBB5E19-F10A-4C2F-BF6F-11C513378A2E}" type="slidenum">
              <a:rPr kumimoji="0" lang="en-US" smtClean="0"/>
              <a:pPr algn="ctr" eaLnBrk="1" latinLnBrk="0" hangingPunct="1"/>
              <a:t>42</a:t>
            </a:fld>
            <a:endParaRPr kumimoji="0"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a:xfrm>
            <a:off x="381000" y="533400"/>
            <a:ext cx="8991600" cy="685800"/>
          </a:xfrm>
        </p:spPr>
        <p:txBody>
          <a:bodyPr>
            <a:noAutofit/>
          </a:bodyPr>
          <a:lstStyle/>
          <a:p>
            <a:r>
              <a:rPr lang="en-US" sz="4000" dirty="0"/>
              <a:t>Monitor Solution </a:t>
            </a:r>
            <a:r>
              <a:rPr lang="en-US" sz="4000" dirty="0" smtClean="0"/>
              <a:t>- </a:t>
            </a:r>
            <a:r>
              <a:rPr lang="en-US" sz="3200" dirty="0"/>
              <a:t>Dining Philosophers</a:t>
            </a:r>
            <a:endParaRPr lang="en-US" sz="3200" dirty="0" smtClean="0"/>
          </a:p>
        </p:txBody>
      </p:sp>
      <p:pic>
        <p:nvPicPr>
          <p:cNvPr id="47108" name="Picture 3" descr="C:\Users\yakobu\Desktop\images_v.jpg"/>
          <p:cNvPicPr>
            <a:picLocks noChangeAspect="1" noChangeArrowheads="1"/>
          </p:cNvPicPr>
          <p:nvPr/>
        </p:nvPicPr>
        <p:blipFill>
          <a:blip r:embed="rId3"/>
          <a:srcRect/>
          <a:stretch>
            <a:fillRect/>
          </a:stretch>
        </p:blipFill>
        <p:spPr bwMode="auto">
          <a:xfrm>
            <a:off x="7775165" y="457200"/>
            <a:ext cx="1308100" cy="1512888"/>
          </a:xfrm>
          <a:prstGeom prst="rect">
            <a:avLst/>
          </a:prstGeom>
          <a:noFill/>
          <a:ln w="9525">
            <a:noFill/>
            <a:miter lim="800000"/>
            <a:headEnd/>
            <a:tailEnd/>
          </a:ln>
        </p:spPr>
      </p:pic>
      <p:sp>
        <p:nvSpPr>
          <p:cNvPr id="7" name="Slide Number Placeholder 6"/>
          <p:cNvSpPr>
            <a:spLocks noGrp="1"/>
          </p:cNvSpPr>
          <p:nvPr>
            <p:ph type="sldNum" sz="quarter" idx="4294967295"/>
          </p:nvPr>
        </p:nvSpPr>
        <p:spPr>
          <a:xfrm>
            <a:off x="8382000" y="5879592"/>
            <a:ext cx="609600" cy="521208"/>
          </a:xfrm>
          <a:prstGeom prst="rect">
            <a:avLst/>
          </a:prstGeom>
        </p:spPr>
        <p:txBody>
          <a:bodyPr/>
          <a:lstStyle/>
          <a:p>
            <a:pPr algn="ctr" eaLnBrk="1" latinLnBrk="0" hangingPunct="1"/>
            <a:fld id="{2BBB5E19-F10A-4C2F-BF6F-11C513378A2E}" type="slidenum">
              <a:rPr kumimoji="0" lang="en-US" smtClean="0"/>
              <a:pPr algn="ctr" eaLnBrk="1" latinLnBrk="0" hangingPunct="1"/>
              <a:t>43</a:t>
            </a:fld>
            <a:endParaRPr kumimoji="0" lang="en-US" dirty="0"/>
          </a:p>
        </p:txBody>
      </p:sp>
      <p:sp>
        <p:nvSpPr>
          <p:cNvPr id="6" name="Rectangle 3"/>
          <p:cNvSpPr>
            <a:spLocks noGrp="1" noChangeArrowheads="1"/>
          </p:cNvSpPr>
          <p:nvPr>
            <p:ph sz="quarter" idx="1"/>
          </p:nvPr>
        </p:nvSpPr>
        <p:spPr>
          <a:xfrm>
            <a:off x="457200" y="1139825"/>
            <a:ext cx="8686800" cy="5337175"/>
          </a:xfrm>
        </p:spPr>
        <p:txBody>
          <a:bodyPr>
            <a:normAutofit lnSpcReduction="10000"/>
          </a:bodyPr>
          <a:lstStyle/>
          <a:p>
            <a:pPr eaLnBrk="1" hangingPunct="1">
              <a:lnSpc>
                <a:spcPct val="80000"/>
              </a:lnSpc>
              <a:buFont typeface="Monotype Sorts" pitchFamily="-84" charset="2"/>
              <a:buNone/>
            </a:pPr>
            <a:r>
              <a:rPr lang="en-US" sz="2400" dirty="0" smtClean="0">
                <a:solidFill>
                  <a:srgbClr val="000000"/>
                </a:solidFill>
                <a:cs typeface="Courier New" pitchFamily="49" charset="0"/>
              </a:rPr>
              <a:t>monitor </a:t>
            </a:r>
            <a:r>
              <a:rPr lang="en-US" sz="2400" dirty="0" err="1" smtClean="0">
                <a:solidFill>
                  <a:srgbClr val="000000"/>
                </a:solidFill>
                <a:cs typeface="Courier New" pitchFamily="49" charset="0"/>
              </a:rPr>
              <a:t>DiningPhilosophers</a:t>
            </a:r>
            <a:endParaRPr lang="en-US" sz="2400" dirty="0" smtClean="0">
              <a:solidFill>
                <a:srgbClr val="000000"/>
              </a:solidFill>
              <a:cs typeface="Courier New" pitchFamily="49" charset="0"/>
            </a:endParaRPr>
          </a:p>
          <a:p>
            <a:pPr eaLnBrk="1" hangingPunct="1">
              <a:lnSpc>
                <a:spcPct val="80000"/>
              </a:lnSpc>
              <a:buFont typeface="Monotype Sorts" pitchFamily="-84" charset="2"/>
              <a:buNone/>
            </a:pPr>
            <a:r>
              <a:rPr lang="en-US" sz="2400" dirty="0" smtClean="0">
                <a:solidFill>
                  <a:srgbClr val="000000"/>
                </a:solidFill>
                <a:cs typeface="Courier New" pitchFamily="49" charset="0"/>
              </a:rPr>
              <a:t>{ </a:t>
            </a:r>
          </a:p>
          <a:p>
            <a:pPr eaLnBrk="1" hangingPunct="1">
              <a:lnSpc>
                <a:spcPct val="80000"/>
              </a:lnSpc>
              <a:buFont typeface="Monotype Sorts" pitchFamily="-84" charset="2"/>
              <a:buNone/>
            </a:pPr>
            <a:r>
              <a:rPr lang="en-US" sz="2400" dirty="0" smtClean="0">
                <a:solidFill>
                  <a:srgbClr val="000000"/>
                </a:solidFill>
                <a:cs typeface="Courier New" pitchFamily="49" charset="0"/>
              </a:rPr>
              <a:t>	</a:t>
            </a:r>
            <a:r>
              <a:rPr lang="en-US" sz="2400" dirty="0" err="1" smtClean="0">
                <a:solidFill>
                  <a:srgbClr val="000000"/>
                </a:solidFill>
                <a:cs typeface="Courier New" pitchFamily="49" charset="0"/>
              </a:rPr>
              <a:t>enum</a:t>
            </a:r>
            <a:r>
              <a:rPr lang="en-US" sz="2400" dirty="0" smtClean="0">
                <a:solidFill>
                  <a:srgbClr val="000000"/>
                </a:solidFill>
                <a:cs typeface="Courier New" pitchFamily="49" charset="0"/>
              </a:rPr>
              <a:t>{ </a:t>
            </a:r>
            <a:r>
              <a:rPr lang="en-US" sz="2400" dirty="0" smtClean="0">
                <a:solidFill>
                  <a:srgbClr val="000000"/>
                </a:solidFill>
                <a:cs typeface="Courier New" pitchFamily="49" charset="0"/>
              </a:rPr>
              <a:t>THINKING; HUNGRY, EATING) state [5] ;</a:t>
            </a:r>
          </a:p>
          <a:p>
            <a:pPr eaLnBrk="1" hangingPunct="1">
              <a:lnSpc>
                <a:spcPct val="80000"/>
              </a:lnSpc>
              <a:buFont typeface="Monotype Sorts" pitchFamily="-84" charset="2"/>
              <a:buNone/>
            </a:pPr>
            <a:r>
              <a:rPr lang="en-US" sz="2400" dirty="0" smtClean="0">
                <a:solidFill>
                  <a:srgbClr val="000000"/>
                </a:solidFill>
                <a:cs typeface="Courier New" pitchFamily="49" charset="0"/>
              </a:rPr>
              <a:t>	condition self [5];</a:t>
            </a:r>
          </a:p>
          <a:p>
            <a:pPr eaLnBrk="1" hangingPunct="1">
              <a:lnSpc>
                <a:spcPct val="80000"/>
              </a:lnSpc>
              <a:buFont typeface="Monotype Sorts" pitchFamily="-84" charset="2"/>
              <a:buNone/>
            </a:pPr>
            <a:r>
              <a:rPr lang="en-US" sz="2400" dirty="0" smtClean="0">
                <a:solidFill>
                  <a:srgbClr val="000000"/>
                </a:solidFill>
                <a:cs typeface="Courier New" pitchFamily="49" charset="0"/>
              </a:rPr>
              <a:t>	void pickup (</a:t>
            </a:r>
            <a:r>
              <a:rPr lang="en-US" sz="2400" dirty="0" err="1" smtClean="0">
                <a:solidFill>
                  <a:srgbClr val="000000"/>
                </a:solidFill>
                <a:cs typeface="Courier New" pitchFamily="49" charset="0"/>
              </a:rPr>
              <a:t>int</a:t>
            </a:r>
            <a:r>
              <a:rPr lang="en-US" sz="2400" dirty="0" smtClean="0">
                <a:solidFill>
                  <a:srgbClr val="000000"/>
                </a:solidFill>
                <a:cs typeface="Courier New" pitchFamily="49" charset="0"/>
              </a:rPr>
              <a:t> i) { </a:t>
            </a:r>
          </a:p>
          <a:p>
            <a:pPr eaLnBrk="1" hangingPunct="1">
              <a:lnSpc>
                <a:spcPct val="80000"/>
              </a:lnSpc>
              <a:buFont typeface="Monotype Sorts" pitchFamily="-84" charset="2"/>
              <a:buNone/>
            </a:pPr>
            <a:r>
              <a:rPr lang="en-US" sz="2400" dirty="0" smtClean="0">
                <a:solidFill>
                  <a:srgbClr val="000000"/>
                </a:solidFill>
                <a:cs typeface="Courier New" pitchFamily="49" charset="0"/>
              </a:rPr>
              <a:t>	       state[i] = HUNGRY;</a:t>
            </a:r>
          </a:p>
          <a:p>
            <a:pPr eaLnBrk="1" hangingPunct="1">
              <a:lnSpc>
                <a:spcPct val="80000"/>
              </a:lnSpc>
              <a:buFont typeface="Monotype Sorts" pitchFamily="-84" charset="2"/>
              <a:buNone/>
            </a:pPr>
            <a:r>
              <a:rPr lang="en-US" sz="2400" dirty="0" smtClean="0">
                <a:solidFill>
                  <a:srgbClr val="000000"/>
                </a:solidFill>
                <a:cs typeface="Courier New" pitchFamily="49" charset="0"/>
              </a:rPr>
              <a:t>	       test(i);</a:t>
            </a:r>
          </a:p>
          <a:p>
            <a:pPr eaLnBrk="1" hangingPunct="1">
              <a:lnSpc>
                <a:spcPct val="80000"/>
              </a:lnSpc>
              <a:buFont typeface="Monotype Sorts" pitchFamily="-84" charset="2"/>
              <a:buNone/>
            </a:pPr>
            <a:r>
              <a:rPr lang="en-US" sz="2400" dirty="0" smtClean="0">
                <a:solidFill>
                  <a:srgbClr val="000000"/>
                </a:solidFill>
                <a:cs typeface="Courier New" pitchFamily="49" charset="0"/>
              </a:rPr>
              <a:t>	       if (state[i] != EATING) self[i].wait;</a:t>
            </a:r>
          </a:p>
          <a:p>
            <a:pPr eaLnBrk="1" hangingPunct="1">
              <a:lnSpc>
                <a:spcPct val="80000"/>
              </a:lnSpc>
              <a:buFont typeface="Monotype Sorts" pitchFamily="-84" charset="2"/>
              <a:buNone/>
            </a:pPr>
            <a:r>
              <a:rPr lang="en-US" sz="2400" dirty="0" smtClean="0">
                <a:solidFill>
                  <a:srgbClr val="000000"/>
                </a:solidFill>
                <a:cs typeface="Courier New" pitchFamily="49" charset="0"/>
              </a:rPr>
              <a:t>}</a:t>
            </a:r>
          </a:p>
          <a:p>
            <a:pPr eaLnBrk="1" hangingPunct="1">
              <a:lnSpc>
                <a:spcPct val="80000"/>
              </a:lnSpc>
              <a:buFont typeface="Monotype Sorts" pitchFamily="-84" charset="2"/>
              <a:buNone/>
            </a:pPr>
            <a:r>
              <a:rPr lang="en-US" sz="2400" dirty="0" smtClean="0">
                <a:solidFill>
                  <a:srgbClr val="000000"/>
                </a:solidFill>
                <a:cs typeface="Courier New" pitchFamily="49" charset="0"/>
              </a:rPr>
              <a:t>   void putdown (</a:t>
            </a:r>
            <a:r>
              <a:rPr lang="en-US" sz="2400" dirty="0" err="1" smtClean="0">
                <a:solidFill>
                  <a:srgbClr val="000000"/>
                </a:solidFill>
                <a:cs typeface="Courier New" pitchFamily="49" charset="0"/>
              </a:rPr>
              <a:t>int</a:t>
            </a:r>
            <a:r>
              <a:rPr lang="en-US" sz="2400" dirty="0" smtClean="0">
                <a:solidFill>
                  <a:srgbClr val="000000"/>
                </a:solidFill>
                <a:cs typeface="Courier New" pitchFamily="49" charset="0"/>
              </a:rPr>
              <a:t> i) { </a:t>
            </a:r>
          </a:p>
          <a:p>
            <a:pPr eaLnBrk="1" hangingPunct="1">
              <a:lnSpc>
                <a:spcPct val="80000"/>
              </a:lnSpc>
              <a:buFont typeface="Monotype Sorts" pitchFamily="-84" charset="2"/>
              <a:buNone/>
            </a:pPr>
            <a:r>
              <a:rPr lang="en-US" sz="2400" dirty="0" smtClean="0">
                <a:solidFill>
                  <a:srgbClr val="000000"/>
                </a:solidFill>
                <a:cs typeface="Courier New" pitchFamily="49" charset="0"/>
              </a:rPr>
              <a:t>	       state[i] = THINKING;</a:t>
            </a:r>
          </a:p>
          <a:p>
            <a:pPr eaLnBrk="1" hangingPunct="1">
              <a:lnSpc>
                <a:spcPct val="80000"/>
              </a:lnSpc>
              <a:buFont typeface="Monotype Sorts" pitchFamily="-84" charset="2"/>
              <a:buNone/>
            </a:pPr>
            <a:r>
              <a:rPr lang="en-US" sz="2400" dirty="0" smtClean="0">
                <a:solidFill>
                  <a:srgbClr val="000000"/>
                </a:solidFill>
                <a:cs typeface="Courier New" pitchFamily="49" charset="0"/>
              </a:rPr>
              <a:t>                   // test left and right neighbors</a:t>
            </a:r>
          </a:p>
          <a:p>
            <a:pPr eaLnBrk="1" hangingPunct="1">
              <a:lnSpc>
                <a:spcPct val="80000"/>
              </a:lnSpc>
              <a:buFont typeface="Monotype Sorts" pitchFamily="-84" charset="2"/>
              <a:buNone/>
            </a:pPr>
            <a:r>
              <a:rPr lang="en-US" sz="2400" dirty="0" smtClean="0">
                <a:solidFill>
                  <a:srgbClr val="000000"/>
                </a:solidFill>
                <a:cs typeface="Courier New" pitchFamily="49" charset="0"/>
              </a:rPr>
              <a:t>	        test((i + 4) % 5);</a:t>
            </a:r>
          </a:p>
          <a:p>
            <a:pPr eaLnBrk="1" hangingPunct="1">
              <a:lnSpc>
                <a:spcPct val="80000"/>
              </a:lnSpc>
              <a:buFont typeface="Monotype Sorts" pitchFamily="-84" charset="2"/>
              <a:buNone/>
            </a:pPr>
            <a:r>
              <a:rPr lang="en-US" sz="2400" dirty="0" smtClean="0">
                <a:solidFill>
                  <a:srgbClr val="000000"/>
                </a:solidFill>
                <a:cs typeface="Courier New" pitchFamily="49" charset="0"/>
              </a:rPr>
              <a:t>	        test((i + 1) % 5);</a:t>
            </a:r>
          </a:p>
          <a:p>
            <a:pPr eaLnBrk="1" hangingPunct="1">
              <a:lnSpc>
                <a:spcPct val="80000"/>
              </a:lnSpc>
              <a:buFont typeface="Monotype Sorts" pitchFamily="-84" charset="2"/>
              <a:buNone/>
            </a:pPr>
            <a:r>
              <a:rPr lang="en-US" sz="2400" dirty="0" smtClean="0">
                <a:solidFill>
                  <a:srgbClr val="000000"/>
                </a:solidFill>
                <a:cs typeface="Courier New" pitchFamily="49" charset="0"/>
              </a:rPr>
              <a:t>}</a:t>
            </a:r>
            <a:endParaRPr lang="en-US" sz="2400" dirty="0" smtClean="0">
              <a:solidFill>
                <a:srgbClr val="000000"/>
              </a:solidFill>
              <a:cs typeface="Courier New" pitchFamily="49" charset="0"/>
            </a:endParaRPr>
          </a:p>
        </p:txBody>
      </p:sp>
    </p:spTree>
    <p:extLst>
      <p:ext uri="{BB962C8B-B14F-4D97-AF65-F5344CB8AC3E}">
        <p14:creationId xmlns:p14="http://schemas.microsoft.com/office/powerpoint/2010/main" val="2089159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a:xfrm>
            <a:off x="381000" y="533400"/>
            <a:ext cx="8991600" cy="685800"/>
          </a:xfrm>
        </p:spPr>
        <p:txBody>
          <a:bodyPr>
            <a:noAutofit/>
          </a:bodyPr>
          <a:lstStyle/>
          <a:p>
            <a:r>
              <a:rPr lang="en-US" sz="4000" dirty="0"/>
              <a:t>Monitor Solution </a:t>
            </a:r>
            <a:r>
              <a:rPr lang="en-US" sz="4000" dirty="0" smtClean="0"/>
              <a:t>- </a:t>
            </a:r>
            <a:r>
              <a:rPr lang="en-US" sz="3200" dirty="0"/>
              <a:t>Dining Philosophers</a:t>
            </a:r>
            <a:endParaRPr lang="en-US" sz="3200" dirty="0" smtClean="0"/>
          </a:p>
        </p:txBody>
      </p:sp>
      <p:pic>
        <p:nvPicPr>
          <p:cNvPr id="47108" name="Picture 3" descr="C:\Users\yakobu\Desktop\images_v.jpg"/>
          <p:cNvPicPr>
            <a:picLocks noChangeAspect="1" noChangeArrowheads="1"/>
          </p:cNvPicPr>
          <p:nvPr/>
        </p:nvPicPr>
        <p:blipFill>
          <a:blip r:embed="rId3"/>
          <a:srcRect/>
          <a:stretch>
            <a:fillRect/>
          </a:stretch>
        </p:blipFill>
        <p:spPr bwMode="auto">
          <a:xfrm>
            <a:off x="7775165" y="457200"/>
            <a:ext cx="1308100" cy="1512888"/>
          </a:xfrm>
          <a:prstGeom prst="rect">
            <a:avLst/>
          </a:prstGeom>
          <a:noFill/>
          <a:ln w="9525">
            <a:noFill/>
            <a:miter lim="800000"/>
            <a:headEnd/>
            <a:tailEnd/>
          </a:ln>
        </p:spPr>
      </p:pic>
      <p:sp>
        <p:nvSpPr>
          <p:cNvPr id="7" name="Slide Number Placeholder 6"/>
          <p:cNvSpPr>
            <a:spLocks noGrp="1"/>
          </p:cNvSpPr>
          <p:nvPr>
            <p:ph type="sldNum" sz="quarter" idx="4294967295"/>
          </p:nvPr>
        </p:nvSpPr>
        <p:spPr>
          <a:xfrm>
            <a:off x="8382000" y="5879592"/>
            <a:ext cx="609600" cy="521208"/>
          </a:xfrm>
          <a:prstGeom prst="rect">
            <a:avLst/>
          </a:prstGeom>
        </p:spPr>
        <p:txBody>
          <a:bodyPr/>
          <a:lstStyle/>
          <a:p>
            <a:pPr algn="ctr" eaLnBrk="1" latinLnBrk="0" hangingPunct="1"/>
            <a:fld id="{2BBB5E19-F10A-4C2F-BF6F-11C513378A2E}" type="slidenum">
              <a:rPr kumimoji="0" lang="en-US" smtClean="0"/>
              <a:pPr algn="ctr" eaLnBrk="1" latinLnBrk="0" hangingPunct="1"/>
              <a:t>44</a:t>
            </a:fld>
            <a:endParaRPr kumimoji="0" lang="en-US" dirty="0"/>
          </a:p>
        </p:txBody>
      </p:sp>
      <p:sp>
        <p:nvSpPr>
          <p:cNvPr id="6" name="Rectangle 3"/>
          <p:cNvSpPr>
            <a:spLocks noGrp="1" noChangeArrowheads="1"/>
          </p:cNvSpPr>
          <p:nvPr>
            <p:ph sz="quarter" idx="1"/>
          </p:nvPr>
        </p:nvSpPr>
        <p:spPr>
          <a:xfrm>
            <a:off x="762000" y="1139825"/>
            <a:ext cx="8382000" cy="5337175"/>
          </a:xfrm>
        </p:spPr>
        <p:txBody>
          <a:bodyPr>
            <a:normAutofit/>
          </a:bodyPr>
          <a:lstStyle/>
          <a:p>
            <a:pPr>
              <a:lnSpc>
                <a:spcPct val="80000"/>
              </a:lnSpc>
              <a:buNone/>
            </a:pPr>
            <a:r>
              <a:rPr lang="en-US" dirty="0">
                <a:solidFill>
                  <a:srgbClr val="000000"/>
                </a:solidFill>
                <a:cs typeface="Courier New" pitchFamily="49" charset="0"/>
              </a:rPr>
              <a:t>void test (</a:t>
            </a:r>
            <a:r>
              <a:rPr lang="en-US" dirty="0" err="1">
                <a:solidFill>
                  <a:srgbClr val="000000"/>
                </a:solidFill>
                <a:cs typeface="Courier New" pitchFamily="49" charset="0"/>
              </a:rPr>
              <a:t>int</a:t>
            </a:r>
            <a:r>
              <a:rPr lang="en-US" dirty="0">
                <a:solidFill>
                  <a:srgbClr val="000000"/>
                </a:solidFill>
                <a:cs typeface="Courier New" pitchFamily="49" charset="0"/>
              </a:rPr>
              <a:t> i) { </a:t>
            </a:r>
          </a:p>
          <a:p>
            <a:pPr>
              <a:lnSpc>
                <a:spcPct val="80000"/>
              </a:lnSpc>
              <a:buNone/>
            </a:pPr>
            <a:r>
              <a:rPr lang="en-US" dirty="0">
                <a:solidFill>
                  <a:srgbClr val="000000"/>
                </a:solidFill>
                <a:cs typeface="Courier New" pitchFamily="49" charset="0"/>
              </a:rPr>
              <a:t>	        if ((state[(i + 4) % 5] != EATING) &amp;&amp;</a:t>
            </a:r>
          </a:p>
          <a:p>
            <a:pPr>
              <a:lnSpc>
                <a:spcPct val="80000"/>
              </a:lnSpc>
              <a:buNone/>
            </a:pPr>
            <a:r>
              <a:rPr lang="en-US" dirty="0">
                <a:solidFill>
                  <a:srgbClr val="000000"/>
                </a:solidFill>
                <a:cs typeface="Courier New" pitchFamily="49" charset="0"/>
              </a:rPr>
              <a:t>	        (state[i] == HUNGRY) &amp;&amp;</a:t>
            </a:r>
          </a:p>
          <a:p>
            <a:pPr>
              <a:lnSpc>
                <a:spcPct val="80000"/>
              </a:lnSpc>
              <a:buNone/>
            </a:pPr>
            <a:r>
              <a:rPr lang="en-US" dirty="0">
                <a:solidFill>
                  <a:srgbClr val="000000"/>
                </a:solidFill>
                <a:cs typeface="Courier New" pitchFamily="49" charset="0"/>
              </a:rPr>
              <a:t>	        (state[(i + 1) % 5] != EATING) ) { </a:t>
            </a:r>
          </a:p>
          <a:p>
            <a:pPr>
              <a:lnSpc>
                <a:spcPct val="80000"/>
              </a:lnSpc>
              <a:buNone/>
            </a:pPr>
            <a:r>
              <a:rPr lang="en-US" dirty="0">
                <a:solidFill>
                  <a:srgbClr val="000000"/>
                </a:solidFill>
                <a:cs typeface="Courier New" pitchFamily="49" charset="0"/>
              </a:rPr>
              <a:t>	             state[i] = EATING ;</a:t>
            </a:r>
          </a:p>
          <a:p>
            <a:pPr>
              <a:lnSpc>
                <a:spcPct val="80000"/>
              </a:lnSpc>
              <a:buNone/>
            </a:pPr>
            <a:r>
              <a:rPr lang="en-US" dirty="0">
                <a:solidFill>
                  <a:srgbClr val="000000"/>
                </a:solidFill>
                <a:cs typeface="Courier New" pitchFamily="49" charset="0"/>
              </a:rPr>
              <a:t>		    self[i].signal () ;</a:t>
            </a:r>
          </a:p>
          <a:p>
            <a:pPr>
              <a:lnSpc>
                <a:spcPct val="80000"/>
              </a:lnSpc>
              <a:buNone/>
            </a:pPr>
            <a:r>
              <a:rPr lang="en-US" dirty="0">
                <a:solidFill>
                  <a:srgbClr val="000000"/>
                </a:solidFill>
                <a:cs typeface="Courier New" pitchFamily="49" charset="0"/>
              </a:rPr>
              <a:t>	        }</a:t>
            </a:r>
          </a:p>
          <a:p>
            <a:pPr>
              <a:lnSpc>
                <a:spcPct val="80000"/>
              </a:lnSpc>
              <a:buNone/>
            </a:pPr>
            <a:r>
              <a:rPr lang="en-US" dirty="0">
                <a:solidFill>
                  <a:srgbClr val="000000"/>
                </a:solidFill>
                <a:cs typeface="Courier New" pitchFamily="49" charset="0"/>
              </a:rPr>
              <a:t>   }</a:t>
            </a:r>
          </a:p>
          <a:p>
            <a:pPr>
              <a:lnSpc>
                <a:spcPct val="80000"/>
              </a:lnSpc>
              <a:buNone/>
            </a:pPr>
            <a:r>
              <a:rPr lang="en-US" dirty="0">
                <a:solidFill>
                  <a:srgbClr val="000000"/>
                </a:solidFill>
                <a:cs typeface="Courier New" pitchFamily="49" charset="0"/>
              </a:rPr>
              <a:t>       </a:t>
            </a:r>
            <a:r>
              <a:rPr lang="en-US" dirty="0" err="1">
                <a:solidFill>
                  <a:srgbClr val="000000"/>
                </a:solidFill>
                <a:cs typeface="Courier New" pitchFamily="49" charset="0"/>
              </a:rPr>
              <a:t>initialization_code</a:t>
            </a:r>
            <a:r>
              <a:rPr lang="en-US" dirty="0">
                <a:solidFill>
                  <a:srgbClr val="000000"/>
                </a:solidFill>
                <a:cs typeface="Courier New" pitchFamily="49" charset="0"/>
              </a:rPr>
              <a:t>() { </a:t>
            </a:r>
          </a:p>
          <a:p>
            <a:pPr>
              <a:lnSpc>
                <a:spcPct val="80000"/>
              </a:lnSpc>
              <a:buNone/>
            </a:pPr>
            <a:r>
              <a:rPr lang="en-US" dirty="0">
                <a:solidFill>
                  <a:srgbClr val="000000"/>
                </a:solidFill>
                <a:cs typeface="Courier New" pitchFamily="49" charset="0"/>
              </a:rPr>
              <a:t>	       for (</a:t>
            </a:r>
            <a:r>
              <a:rPr lang="en-US" dirty="0" err="1">
                <a:solidFill>
                  <a:srgbClr val="000000"/>
                </a:solidFill>
                <a:cs typeface="Courier New" pitchFamily="49" charset="0"/>
              </a:rPr>
              <a:t>int</a:t>
            </a:r>
            <a:r>
              <a:rPr lang="en-US" dirty="0">
                <a:solidFill>
                  <a:srgbClr val="000000"/>
                </a:solidFill>
                <a:cs typeface="Courier New" pitchFamily="49" charset="0"/>
              </a:rPr>
              <a:t> i = 0; i &lt; 5; i++)</a:t>
            </a:r>
          </a:p>
          <a:p>
            <a:pPr>
              <a:lnSpc>
                <a:spcPct val="80000"/>
              </a:lnSpc>
              <a:buNone/>
            </a:pPr>
            <a:r>
              <a:rPr lang="en-US" dirty="0">
                <a:solidFill>
                  <a:srgbClr val="000000"/>
                </a:solidFill>
                <a:cs typeface="Courier New" pitchFamily="49" charset="0"/>
              </a:rPr>
              <a:t>	       state[i] = THINKING;</a:t>
            </a:r>
          </a:p>
          <a:p>
            <a:pPr>
              <a:lnSpc>
                <a:spcPct val="80000"/>
              </a:lnSpc>
              <a:buNone/>
            </a:pPr>
            <a:r>
              <a:rPr lang="en-US" dirty="0">
                <a:solidFill>
                  <a:srgbClr val="000000"/>
                </a:solidFill>
                <a:cs typeface="Courier New" pitchFamily="49" charset="0"/>
              </a:rPr>
              <a:t>	     }</a:t>
            </a:r>
          </a:p>
          <a:p>
            <a:pPr>
              <a:lnSpc>
                <a:spcPct val="80000"/>
              </a:lnSpc>
              <a:buNone/>
            </a:pPr>
            <a:r>
              <a:rPr lang="en-US" dirty="0">
                <a:solidFill>
                  <a:srgbClr val="000000"/>
                </a:solidFill>
                <a:cs typeface="Courier New" pitchFamily="49" charset="0"/>
              </a:rPr>
              <a:t>}</a:t>
            </a:r>
          </a:p>
        </p:txBody>
      </p:sp>
    </p:spTree>
    <p:extLst>
      <p:ext uri="{BB962C8B-B14F-4D97-AF65-F5344CB8AC3E}">
        <p14:creationId xmlns:p14="http://schemas.microsoft.com/office/powerpoint/2010/main" val="26131531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a:xfrm>
            <a:off x="381000" y="533400"/>
            <a:ext cx="8991600" cy="685800"/>
          </a:xfrm>
        </p:spPr>
        <p:txBody>
          <a:bodyPr>
            <a:noAutofit/>
          </a:bodyPr>
          <a:lstStyle/>
          <a:p>
            <a:r>
              <a:rPr lang="en-US" sz="4000" dirty="0"/>
              <a:t>Monitor Solution </a:t>
            </a:r>
            <a:r>
              <a:rPr lang="en-US" sz="4000" dirty="0" smtClean="0"/>
              <a:t>- </a:t>
            </a:r>
            <a:r>
              <a:rPr lang="en-US" sz="3200" dirty="0"/>
              <a:t>Dining Philosophers</a:t>
            </a:r>
            <a:endParaRPr lang="en-US" sz="3200" dirty="0" smtClean="0"/>
          </a:p>
        </p:txBody>
      </p:sp>
      <p:pic>
        <p:nvPicPr>
          <p:cNvPr id="47108" name="Picture 3" descr="C:\Users\yakobu\Desktop\images_v.jpg"/>
          <p:cNvPicPr>
            <a:picLocks noChangeAspect="1" noChangeArrowheads="1"/>
          </p:cNvPicPr>
          <p:nvPr/>
        </p:nvPicPr>
        <p:blipFill>
          <a:blip r:embed="rId3"/>
          <a:srcRect/>
          <a:stretch>
            <a:fillRect/>
          </a:stretch>
        </p:blipFill>
        <p:spPr bwMode="auto">
          <a:xfrm>
            <a:off x="7775165" y="457200"/>
            <a:ext cx="1308100" cy="1512888"/>
          </a:xfrm>
          <a:prstGeom prst="rect">
            <a:avLst/>
          </a:prstGeom>
          <a:noFill/>
          <a:ln w="9525">
            <a:noFill/>
            <a:miter lim="800000"/>
            <a:headEnd/>
            <a:tailEnd/>
          </a:ln>
        </p:spPr>
      </p:pic>
      <p:sp>
        <p:nvSpPr>
          <p:cNvPr id="7" name="Slide Number Placeholder 6"/>
          <p:cNvSpPr>
            <a:spLocks noGrp="1"/>
          </p:cNvSpPr>
          <p:nvPr>
            <p:ph type="sldNum" sz="quarter" idx="4294967295"/>
          </p:nvPr>
        </p:nvSpPr>
        <p:spPr>
          <a:xfrm>
            <a:off x="8382000" y="5879592"/>
            <a:ext cx="609600" cy="521208"/>
          </a:xfrm>
          <a:prstGeom prst="rect">
            <a:avLst/>
          </a:prstGeom>
        </p:spPr>
        <p:txBody>
          <a:bodyPr/>
          <a:lstStyle/>
          <a:p>
            <a:pPr algn="ctr" eaLnBrk="1" latinLnBrk="0" hangingPunct="1"/>
            <a:fld id="{2BBB5E19-F10A-4C2F-BF6F-11C513378A2E}" type="slidenum">
              <a:rPr kumimoji="0" lang="en-US" smtClean="0"/>
              <a:pPr algn="ctr" eaLnBrk="1" latinLnBrk="0" hangingPunct="1"/>
              <a:t>45</a:t>
            </a:fld>
            <a:endParaRPr kumimoji="0" lang="en-US" dirty="0"/>
          </a:p>
        </p:txBody>
      </p:sp>
      <p:sp>
        <p:nvSpPr>
          <p:cNvPr id="6" name="Rectangle 3"/>
          <p:cNvSpPr>
            <a:spLocks noGrp="1" noChangeArrowheads="1"/>
          </p:cNvSpPr>
          <p:nvPr>
            <p:ph sz="quarter" idx="1"/>
          </p:nvPr>
        </p:nvSpPr>
        <p:spPr>
          <a:xfrm>
            <a:off x="762000" y="1970088"/>
            <a:ext cx="7543800" cy="4506912"/>
          </a:xfrm>
        </p:spPr>
        <p:txBody>
          <a:bodyPr>
            <a:normAutofit/>
          </a:bodyPr>
          <a:lstStyle/>
          <a:p>
            <a:pPr>
              <a:lnSpc>
                <a:spcPct val="80000"/>
              </a:lnSpc>
            </a:pPr>
            <a:r>
              <a:rPr lang="en-US" dirty="0"/>
              <a:t>Each philosopher </a:t>
            </a:r>
            <a:r>
              <a:rPr lang="en-US" i="1" dirty="0"/>
              <a:t>i </a:t>
            </a:r>
            <a:r>
              <a:rPr lang="en-US" dirty="0"/>
              <a:t>invokes the</a:t>
            </a:r>
            <a:r>
              <a:rPr lang="en-US" i="1" dirty="0"/>
              <a:t> </a:t>
            </a:r>
            <a:r>
              <a:rPr lang="en-US" dirty="0"/>
              <a:t>operations </a:t>
            </a:r>
            <a:r>
              <a:rPr lang="en-US" b="1" dirty="0">
                <a:solidFill>
                  <a:srgbClr val="000000"/>
                </a:solidFill>
                <a:cs typeface="Courier New" pitchFamily="49" charset="0"/>
              </a:rPr>
              <a:t>pickup()</a:t>
            </a:r>
            <a:r>
              <a:rPr lang="en-US" i="1" dirty="0"/>
              <a:t> </a:t>
            </a:r>
            <a:r>
              <a:rPr lang="en-US" dirty="0"/>
              <a:t>and </a:t>
            </a:r>
            <a:r>
              <a:rPr lang="en-US" b="1" dirty="0">
                <a:solidFill>
                  <a:srgbClr val="000000"/>
                </a:solidFill>
                <a:cs typeface="Courier New" pitchFamily="49" charset="0"/>
              </a:rPr>
              <a:t>putdown()</a:t>
            </a:r>
            <a:r>
              <a:rPr lang="en-US" dirty="0"/>
              <a:t> in the following sequence:</a:t>
            </a:r>
          </a:p>
          <a:p>
            <a:pPr>
              <a:lnSpc>
                <a:spcPct val="80000"/>
              </a:lnSpc>
              <a:buNone/>
            </a:pPr>
            <a:endParaRPr lang="en-US" b="1" dirty="0">
              <a:solidFill>
                <a:srgbClr val="000000"/>
              </a:solidFill>
              <a:cs typeface="Courier New" pitchFamily="49" charset="0"/>
            </a:endParaRPr>
          </a:p>
          <a:p>
            <a:pPr>
              <a:lnSpc>
                <a:spcPct val="80000"/>
              </a:lnSpc>
              <a:buNone/>
            </a:pPr>
            <a:r>
              <a:rPr lang="en-US" b="1" dirty="0">
                <a:solidFill>
                  <a:srgbClr val="000000"/>
                </a:solidFill>
                <a:cs typeface="Courier New" pitchFamily="49" charset="0"/>
              </a:rPr>
              <a:t>              </a:t>
            </a:r>
            <a:r>
              <a:rPr lang="en-US" b="1" dirty="0" err="1">
                <a:solidFill>
                  <a:srgbClr val="000000"/>
                </a:solidFill>
                <a:cs typeface="Courier New" pitchFamily="49" charset="0"/>
              </a:rPr>
              <a:t>DiningPhilosophers.pickup</a:t>
            </a:r>
            <a:r>
              <a:rPr lang="en-US" b="1" dirty="0">
                <a:solidFill>
                  <a:srgbClr val="000000"/>
                </a:solidFill>
                <a:cs typeface="Courier New" pitchFamily="49" charset="0"/>
              </a:rPr>
              <a:t>(i);</a:t>
            </a:r>
          </a:p>
          <a:p>
            <a:pPr>
              <a:lnSpc>
                <a:spcPct val="80000"/>
              </a:lnSpc>
              <a:buNone/>
            </a:pPr>
            <a:r>
              <a:rPr lang="en-US" b="1" dirty="0" smtClean="0">
                <a:solidFill>
                  <a:srgbClr val="000000"/>
                </a:solidFill>
                <a:cs typeface="Courier New" pitchFamily="49" charset="0"/>
              </a:rPr>
              <a:t>		{</a:t>
            </a:r>
            <a:endParaRPr lang="en-US" b="1" dirty="0">
              <a:solidFill>
                <a:srgbClr val="000000"/>
              </a:solidFill>
              <a:cs typeface="Courier New" pitchFamily="49" charset="0"/>
            </a:endParaRPr>
          </a:p>
          <a:p>
            <a:pPr>
              <a:lnSpc>
                <a:spcPct val="80000"/>
              </a:lnSpc>
              <a:buNone/>
            </a:pPr>
            <a:r>
              <a:rPr lang="en-US" b="1" dirty="0">
                <a:solidFill>
                  <a:srgbClr val="000000"/>
                </a:solidFill>
                <a:cs typeface="Courier New" pitchFamily="49" charset="0"/>
              </a:rPr>
              <a:t>                   EAT</a:t>
            </a:r>
          </a:p>
          <a:p>
            <a:pPr>
              <a:lnSpc>
                <a:spcPct val="80000"/>
              </a:lnSpc>
              <a:buNone/>
            </a:pPr>
            <a:r>
              <a:rPr lang="en-US" b="1" dirty="0" smtClean="0">
                <a:solidFill>
                  <a:srgbClr val="000000"/>
                </a:solidFill>
                <a:cs typeface="Courier New" pitchFamily="49" charset="0"/>
              </a:rPr>
              <a:t>		}</a:t>
            </a:r>
            <a:endParaRPr lang="en-US" b="1" dirty="0">
              <a:solidFill>
                <a:srgbClr val="000000"/>
              </a:solidFill>
              <a:cs typeface="Courier New" pitchFamily="49" charset="0"/>
            </a:endParaRPr>
          </a:p>
          <a:p>
            <a:pPr>
              <a:lnSpc>
                <a:spcPct val="80000"/>
              </a:lnSpc>
              <a:buNone/>
            </a:pPr>
            <a:r>
              <a:rPr lang="en-US" b="1" dirty="0">
                <a:solidFill>
                  <a:srgbClr val="000000"/>
                </a:solidFill>
                <a:cs typeface="Courier New" pitchFamily="49" charset="0"/>
              </a:rPr>
              <a:t>              </a:t>
            </a:r>
            <a:r>
              <a:rPr lang="en-US" b="1" dirty="0" err="1">
                <a:solidFill>
                  <a:srgbClr val="000000"/>
                </a:solidFill>
                <a:cs typeface="Courier New" pitchFamily="49" charset="0"/>
              </a:rPr>
              <a:t>DiningPhilosophers.putdown</a:t>
            </a:r>
            <a:r>
              <a:rPr lang="en-US" b="1" dirty="0">
                <a:solidFill>
                  <a:srgbClr val="000000"/>
                </a:solidFill>
                <a:cs typeface="Courier New" pitchFamily="49" charset="0"/>
              </a:rPr>
              <a:t>(i);</a:t>
            </a:r>
          </a:p>
          <a:p>
            <a:pPr>
              <a:lnSpc>
                <a:spcPct val="80000"/>
              </a:lnSpc>
              <a:buNone/>
            </a:pPr>
            <a:endParaRPr lang="en-US" dirty="0">
              <a:solidFill>
                <a:srgbClr val="0000FF"/>
              </a:solidFill>
            </a:endParaRPr>
          </a:p>
          <a:p>
            <a:pPr>
              <a:lnSpc>
                <a:spcPct val="80000"/>
              </a:lnSpc>
            </a:pPr>
            <a:r>
              <a:rPr lang="en-US" dirty="0"/>
              <a:t>No deadlock, but starvation is possible</a:t>
            </a:r>
          </a:p>
          <a:p>
            <a:pPr>
              <a:lnSpc>
                <a:spcPct val="80000"/>
              </a:lnSpc>
              <a:buNone/>
            </a:pPr>
            <a:endParaRPr lang="en-US" dirty="0">
              <a:solidFill>
                <a:srgbClr val="0000FF"/>
              </a:solidFill>
              <a:latin typeface="Book Antiqua" pitchFamily="18" charset="0"/>
            </a:endParaRPr>
          </a:p>
          <a:p>
            <a:pPr>
              <a:lnSpc>
                <a:spcPct val="80000"/>
              </a:lnSpc>
              <a:buNone/>
            </a:pPr>
            <a:endParaRPr lang="en-US" dirty="0">
              <a:solidFill>
                <a:srgbClr val="000000"/>
              </a:solidFill>
              <a:cs typeface="Courier New" pitchFamily="49" charset="0"/>
            </a:endParaRPr>
          </a:p>
        </p:txBody>
      </p:sp>
    </p:spTree>
    <p:extLst>
      <p:ext uri="{BB962C8B-B14F-4D97-AF65-F5344CB8AC3E}">
        <p14:creationId xmlns:p14="http://schemas.microsoft.com/office/powerpoint/2010/main" val="35750544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sz="quarter" idx="1"/>
          </p:nvPr>
        </p:nvSpPr>
        <p:spPr>
          <a:xfrm>
            <a:off x="309716" y="1476375"/>
            <a:ext cx="8539316" cy="4510088"/>
          </a:xfrm>
        </p:spPr>
        <p:txBody>
          <a:bodyPr>
            <a:noAutofit/>
          </a:bodyPr>
          <a:lstStyle/>
          <a:p>
            <a:pPr algn="just" eaLnBrk="1" hangingPunct="1"/>
            <a:r>
              <a:rPr lang="en-US" dirty="0" smtClean="0">
                <a:latin typeface="Book Antiqua" pitchFamily="18" charset="0"/>
              </a:rPr>
              <a:t>Illustration of the problem:</a:t>
            </a:r>
          </a:p>
          <a:p>
            <a:pPr algn="just" eaLnBrk="1" hangingPunct="1">
              <a:buNone/>
            </a:pPr>
            <a:r>
              <a:rPr lang="en-US" dirty="0" smtClean="0">
                <a:latin typeface="Book Antiqua" pitchFamily="18" charset="0"/>
              </a:rPr>
              <a:t/>
            </a:r>
            <a:br>
              <a:rPr lang="en-US" dirty="0" smtClean="0">
                <a:latin typeface="Book Antiqua" pitchFamily="18" charset="0"/>
              </a:rPr>
            </a:br>
            <a:r>
              <a:rPr lang="en-US" dirty="0" smtClean="0">
                <a:latin typeface="Book Antiqua" pitchFamily="18" charset="0"/>
              </a:rPr>
              <a:t>Suppose that we wanted to provide a solution to the consumer-producer problem that fills </a:t>
            </a:r>
            <a:r>
              <a:rPr lang="en-US" b="1" i="1" dirty="0" smtClean="0">
                <a:solidFill>
                  <a:srgbClr val="000000"/>
                </a:solidFill>
                <a:latin typeface="Book Antiqua" pitchFamily="18" charset="0"/>
              </a:rPr>
              <a:t>all</a:t>
            </a:r>
            <a:r>
              <a:rPr lang="en-US" dirty="0" smtClean="0">
                <a:solidFill>
                  <a:srgbClr val="000000"/>
                </a:solidFill>
                <a:latin typeface="Book Antiqua" pitchFamily="18" charset="0"/>
              </a:rPr>
              <a:t> </a:t>
            </a:r>
            <a:r>
              <a:rPr lang="en-US" dirty="0" smtClean="0">
                <a:latin typeface="Book Antiqua" pitchFamily="18" charset="0"/>
              </a:rPr>
              <a:t>the buffers. </a:t>
            </a:r>
          </a:p>
          <a:p>
            <a:pPr algn="just" eaLnBrk="1" hangingPunct="1">
              <a:buNone/>
            </a:pPr>
            <a:r>
              <a:rPr lang="en-US" dirty="0" smtClean="0">
                <a:latin typeface="Book Antiqua" pitchFamily="18" charset="0"/>
              </a:rPr>
              <a:t>	We can do so by having an integer </a:t>
            </a:r>
            <a:r>
              <a:rPr lang="en-US" b="1" dirty="0" smtClean="0">
                <a:latin typeface="Book Antiqua" pitchFamily="18" charset="0"/>
              </a:rPr>
              <a:t>counter</a:t>
            </a:r>
            <a:r>
              <a:rPr lang="en-US" b="1" dirty="0" smtClean="0">
                <a:solidFill>
                  <a:srgbClr val="0000FF"/>
                </a:solidFill>
                <a:latin typeface="Book Antiqua" pitchFamily="18" charset="0"/>
              </a:rPr>
              <a:t> </a:t>
            </a:r>
            <a:r>
              <a:rPr lang="en-US" dirty="0" smtClean="0">
                <a:latin typeface="Book Antiqua" pitchFamily="18" charset="0"/>
              </a:rPr>
              <a:t>that keeps track of the number of full buffers. </a:t>
            </a:r>
          </a:p>
          <a:p>
            <a:pPr algn="just" eaLnBrk="1" hangingPunct="1">
              <a:buNone/>
            </a:pPr>
            <a:r>
              <a:rPr lang="en-US" dirty="0" smtClean="0">
                <a:latin typeface="Book Antiqua" pitchFamily="18" charset="0"/>
              </a:rPr>
              <a:t>	Initially, </a:t>
            </a:r>
            <a:r>
              <a:rPr lang="en-US" b="1" dirty="0" smtClean="0">
                <a:latin typeface="Book Antiqua" pitchFamily="18" charset="0"/>
              </a:rPr>
              <a:t>counter</a:t>
            </a:r>
            <a:r>
              <a:rPr lang="en-US" dirty="0" smtClean="0">
                <a:latin typeface="Book Antiqua" pitchFamily="18" charset="0"/>
              </a:rPr>
              <a:t> is set to 0. It is incremented by the producer after it produces a new buffer and is decremented by the consumer after it consumes a buffer.</a:t>
            </a:r>
          </a:p>
        </p:txBody>
      </p:sp>
      <p:sp>
        <p:nvSpPr>
          <p:cNvPr id="6149" name="Isosceles Triangle 4"/>
          <p:cNvSpPr>
            <a:spLocks noChangeArrowheads="1"/>
          </p:cNvSpPr>
          <p:nvPr/>
        </p:nvSpPr>
        <p:spPr bwMode="auto">
          <a:xfrm rot="-5400000">
            <a:off x="8224838" y="5953125"/>
            <a:ext cx="741362" cy="1068388"/>
          </a:xfrm>
          <a:prstGeom prst="triangle">
            <a:avLst>
              <a:gd name="adj" fmla="val 0"/>
            </a:avLst>
          </a:prstGeom>
          <a:solidFill>
            <a:srgbClr val="CC6600"/>
          </a:solidFill>
          <a:ln w="9525" algn="ctr">
            <a:solidFill>
              <a:srgbClr val="CC6600"/>
            </a:solidFill>
            <a:round/>
            <a:headEnd/>
            <a:tailEnd/>
          </a:ln>
        </p:spPr>
        <p:txBody>
          <a:bodyPr wrap="none"/>
          <a:lstStyle/>
          <a:p>
            <a:endParaRPr lang="en-US"/>
          </a:p>
        </p:txBody>
      </p:sp>
      <p:cxnSp>
        <p:nvCxnSpPr>
          <p:cNvPr id="6150" name="Straight Connector 5"/>
          <p:cNvCxnSpPr>
            <a:cxnSpLocks noChangeShapeType="1"/>
          </p:cNvCxnSpPr>
          <p:nvPr/>
        </p:nvCxnSpPr>
        <p:spPr bwMode="auto">
          <a:xfrm>
            <a:off x="327025" y="6308725"/>
            <a:ext cx="8027988" cy="22225"/>
          </a:xfrm>
          <a:prstGeom prst="line">
            <a:avLst/>
          </a:prstGeom>
          <a:noFill/>
          <a:ln w="63500" algn="ctr">
            <a:solidFill>
              <a:srgbClr val="C00000"/>
            </a:solidFill>
            <a:round/>
            <a:headEnd/>
            <a:tailEnd/>
          </a:ln>
        </p:spPr>
      </p:cxnSp>
      <p:sp>
        <p:nvSpPr>
          <p:cNvPr id="7" name="Slide Number Placeholder 6"/>
          <p:cNvSpPr>
            <a:spLocks noGrp="1"/>
          </p:cNvSpPr>
          <p:nvPr>
            <p:ph type="sldNum" sz="quarter" idx="4294967295"/>
          </p:nvPr>
        </p:nvSpPr>
        <p:spPr>
          <a:xfrm>
            <a:off x="8129016" y="5734050"/>
            <a:ext cx="609600" cy="521208"/>
          </a:xfrm>
          <a:prstGeom prst="rect">
            <a:avLst/>
          </a:prstGeom>
        </p:spPr>
        <p:txBody>
          <a:bodyPr/>
          <a:lstStyle/>
          <a:p>
            <a:pPr algn="ctr" eaLnBrk="1" latinLnBrk="0" hangingPunct="1"/>
            <a:fld id="{2BBB5E19-F10A-4C2F-BF6F-11C513378A2E}" type="slidenum">
              <a:rPr kumimoji="0" lang="en-US" smtClean="0"/>
              <a:pPr algn="ctr" eaLnBrk="1" latinLnBrk="0" hangingPunct="1"/>
              <a:t>5</a:t>
            </a:fld>
            <a:endParaRPr kumimoji="0" lang="en-US"/>
          </a:p>
        </p:txBody>
      </p:sp>
      <p:sp>
        <p:nvSpPr>
          <p:cNvPr id="8" name="Rectangle 4"/>
          <p:cNvSpPr>
            <a:spLocks noGrp="1" noChangeArrowheads="1"/>
          </p:cNvSpPr>
          <p:nvPr>
            <p:ph type="title"/>
          </p:nvPr>
        </p:nvSpPr>
        <p:spPr>
          <a:xfrm>
            <a:off x="838200" y="457200"/>
            <a:ext cx="7543800" cy="914400"/>
          </a:xfrm>
        </p:spPr>
        <p:txBody>
          <a:bodyPr>
            <a:normAutofit/>
          </a:bodyPr>
          <a:lstStyle/>
          <a:p>
            <a:pPr algn="ctr" eaLnBrk="1" hangingPunct="1"/>
            <a:r>
              <a:rPr lang="en-US" sz="4900" dirty="0" smtClean="0">
                <a:solidFill>
                  <a:schemeClr val="tx1"/>
                </a:solidFill>
              </a:rPr>
              <a:t>Background</a:t>
            </a:r>
          </a:p>
        </p:txBody>
      </p:sp>
      <p:pic>
        <p:nvPicPr>
          <p:cNvPr id="9" name="Picture 3" descr="C:\Users\yakobu\Desktop\images_v.jpg"/>
          <p:cNvPicPr>
            <a:picLocks noChangeAspect="1" noChangeArrowheads="1"/>
          </p:cNvPicPr>
          <p:nvPr/>
        </p:nvPicPr>
        <p:blipFill>
          <a:blip r:embed="rId3"/>
          <a:srcRect/>
          <a:stretch>
            <a:fillRect/>
          </a:stretch>
        </p:blipFill>
        <p:spPr bwMode="auto">
          <a:xfrm>
            <a:off x="7835900" y="457200"/>
            <a:ext cx="1308100" cy="1512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24464" y="1514680"/>
            <a:ext cx="4114801" cy="576263"/>
          </a:xfrm>
        </p:spPr>
        <p:txBody>
          <a:bodyPr>
            <a:noAutofit/>
          </a:bodyPr>
          <a:lstStyle/>
          <a:p>
            <a:pPr eaLnBrk="1" hangingPunct="1"/>
            <a:r>
              <a:rPr lang="en-US" sz="3200" dirty="0" smtClean="0">
                <a:solidFill>
                  <a:srgbClr val="C00000"/>
                </a:solidFill>
                <a:latin typeface="Book Antiqua" pitchFamily="18" charset="0"/>
              </a:rPr>
              <a:t>Producer  Process</a:t>
            </a:r>
          </a:p>
        </p:txBody>
      </p:sp>
      <p:sp>
        <p:nvSpPr>
          <p:cNvPr id="7171" name="Rectangle 3"/>
          <p:cNvSpPr>
            <a:spLocks noGrp="1" noChangeArrowheads="1"/>
          </p:cNvSpPr>
          <p:nvPr>
            <p:ph sz="quarter" idx="1"/>
          </p:nvPr>
        </p:nvSpPr>
        <p:spPr>
          <a:xfrm>
            <a:off x="294967" y="2085258"/>
            <a:ext cx="4513008" cy="4114800"/>
          </a:xfrm>
        </p:spPr>
        <p:txBody>
          <a:bodyPr>
            <a:normAutofit/>
          </a:bodyPr>
          <a:lstStyle/>
          <a:p>
            <a:pPr marL="0" indent="0" eaLnBrk="1" hangingPunct="1">
              <a:buFont typeface="Monotype Sorts" pitchFamily="-84" charset="2"/>
              <a:buNone/>
            </a:pPr>
            <a:r>
              <a:rPr lang="en-US" sz="2200" dirty="0" smtClean="0">
                <a:latin typeface="Book Antiqua" pitchFamily="18" charset="0"/>
                <a:cs typeface="Courier New" pitchFamily="49" charset="0"/>
              </a:rPr>
              <a:t>while (true) {</a:t>
            </a:r>
            <a:br>
              <a:rPr lang="en-US" sz="2200" dirty="0" smtClean="0">
                <a:latin typeface="Book Antiqua" pitchFamily="18" charset="0"/>
                <a:cs typeface="Courier New" pitchFamily="49" charset="0"/>
              </a:rPr>
            </a:br>
            <a:r>
              <a:rPr lang="en-US" sz="2200" dirty="0" smtClean="0">
                <a:latin typeface="Book Antiqua" pitchFamily="18" charset="0"/>
                <a:cs typeface="Courier New" pitchFamily="49" charset="0"/>
              </a:rPr>
              <a:t>/* produce an item in next produced */ </a:t>
            </a:r>
          </a:p>
          <a:p>
            <a:pPr marL="0" indent="0" eaLnBrk="1" hangingPunct="1">
              <a:buFont typeface="Monotype Sorts" pitchFamily="-84" charset="2"/>
              <a:buNone/>
            </a:pPr>
            <a:r>
              <a:rPr lang="en-US" sz="2000" dirty="0" smtClean="0">
                <a:latin typeface="Book Antiqua" pitchFamily="18" charset="0"/>
                <a:cs typeface="Courier New" pitchFamily="49" charset="0"/>
              </a:rPr>
              <a:t>while (counter == BUFFER_SIZE) ; </a:t>
            </a:r>
          </a:p>
          <a:p>
            <a:pPr marL="0" indent="0" eaLnBrk="1" hangingPunct="1">
              <a:buFont typeface="Monotype Sorts" pitchFamily="-84" charset="2"/>
              <a:buNone/>
            </a:pPr>
            <a:r>
              <a:rPr lang="en-US" sz="2200" dirty="0" smtClean="0">
                <a:latin typeface="Book Antiqua" pitchFamily="18" charset="0"/>
                <a:cs typeface="Courier New" pitchFamily="49" charset="0"/>
              </a:rPr>
              <a:t>/* do nothing */ </a:t>
            </a:r>
          </a:p>
          <a:p>
            <a:pPr marL="0" indent="0" eaLnBrk="1" hangingPunct="1">
              <a:buFont typeface="Monotype Sorts" pitchFamily="-84" charset="2"/>
              <a:buNone/>
            </a:pPr>
            <a:r>
              <a:rPr lang="en-US" sz="2200" dirty="0" smtClean="0">
                <a:latin typeface="Book Antiqua" pitchFamily="18" charset="0"/>
                <a:cs typeface="Courier New" pitchFamily="49" charset="0"/>
              </a:rPr>
              <a:t>buffer[in] = next_produced; </a:t>
            </a:r>
          </a:p>
          <a:p>
            <a:pPr marL="0" indent="0" eaLnBrk="1" hangingPunct="1">
              <a:buFont typeface="Monotype Sorts" pitchFamily="-84" charset="2"/>
              <a:buNone/>
            </a:pPr>
            <a:r>
              <a:rPr lang="en-US" sz="2200" dirty="0" smtClean="0">
                <a:latin typeface="Book Antiqua" pitchFamily="18" charset="0"/>
                <a:cs typeface="Courier New" pitchFamily="49" charset="0"/>
              </a:rPr>
              <a:t>in = (in + 1) % BUFFER_SIZE; </a:t>
            </a:r>
          </a:p>
          <a:p>
            <a:pPr marL="0" indent="0" eaLnBrk="1" hangingPunct="1">
              <a:buFont typeface="Monotype Sorts" pitchFamily="-84" charset="2"/>
              <a:buNone/>
            </a:pPr>
            <a:r>
              <a:rPr lang="en-US" sz="2200" dirty="0" smtClean="0">
                <a:latin typeface="Book Antiqua" pitchFamily="18" charset="0"/>
                <a:cs typeface="Courier New" pitchFamily="49" charset="0"/>
              </a:rPr>
              <a:t>counter++; </a:t>
            </a:r>
          </a:p>
          <a:p>
            <a:pPr marL="0" indent="0" eaLnBrk="1" hangingPunct="1">
              <a:buFont typeface="Monotype Sorts" pitchFamily="-84" charset="2"/>
              <a:buNone/>
            </a:pPr>
            <a:r>
              <a:rPr lang="en-US" sz="2200" dirty="0" smtClean="0">
                <a:latin typeface="Book Antiqua" pitchFamily="18" charset="0"/>
                <a:cs typeface="Courier New" pitchFamily="49" charset="0"/>
              </a:rPr>
              <a:t>} </a:t>
            </a:r>
          </a:p>
        </p:txBody>
      </p:sp>
      <p:pic>
        <p:nvPicPr>
          <p:cNvPr id="7172" name="Picture 3" descr="C:\Users\yakobu\Desktop\images_v.jpg"/>
          <p:cNvPicPr>
            <a:picLocks noChangeAspect="1" noChangeArrowheads="1"/>
          </p:cNvPicPr>
          <p:nvPr/>
        </p:nvPicPr>
        <p:blipFill>
          <a:blip r:embed="rId3"/>
          <a:srcRect/>
          <a:stretch>
            <a:fillRect/>
          </a:stretch>
        </p:blipFill>
        <p:spPr bwMode="auto">
          <a:xfrm>
            <a:off x="7700963" y="392112"/>
            <a:ext cx="1308100" cy="1512888"/>
          </a:xfrm>
          <a:prstGeom prst="rect">
            <a:avLst/>
          </a:prstGeom>
          <a:noFill/>
          <a:ln w="9525">
            <a:noFill/>
            <a:miter lim="800000"/>
            <a:headEnd/>
            <a:tailEnd/>
          </a:ln>
        </p:spPr>
      </p:pic>
      <p:sp>
        <p:nvSpPr>
          <p:cNvPr id="7" name="Slide Number Placeholder 6"/>
          <p:cNvSpPr>
            <a:spLocks noGrp="1"/>
          </p:cNvSpPr>
          <p:nvPr>
            <p:ph type="sldNum" sz="quarter" idx="4294967295"/>
          </p:nvPr>
        </p:nvSpPr>
        <p:spPr>
          <a:xfrm>
            <a:off x="8129016" y="5734050"/>
            <a:ext cx="609600" cy="521208"/>
          </a:xfrm>
          <a:prstGeom prst="rect">
            <a:avLst/>
          </a:prstGeom>
        </p:spPr>
        <p:txBody>
          <a:bodyPr/>
          <a:lstStyle/>
          <a:p>
            <a:pPr algn="ctr" eaLnBrk="1" latinLnBrk="0" hangingPunct="1"/>
            <a:fld id="{2BBB5E19-F10A-4C2F-BF6F-11C513378A2E}" type="slidenum">
              <a:rPr kumimoji="0" lang="en-US" smtClean="0"/>
              <a:pPr algn="ctr" eaLnBrk="1" latinLnBrk="0" hangingPunct="1"/>
              <a:t>6</a:t>
            </a:fld>
            <a:endParaRPr kumimoji="0" lang="en-US"/>
          </a:p>
        </p:txBody>
      </p:sp>
      <p:sp>
        <p:nvSpPr>
          <p:cNvPr id="8" name="Rectangle 3"/>
          <p:cNvSpPr txBox="1">
            <a:spLocks noChangeArrowheads="1"/>
          </p:cNvSpPr>
          <p:nvPr/>
        </p:nvSpPr>
        <p:spPr>
          <a:xfrm>
            <a:off x="4709243" y="2138515"/>
            <a:ext cx="4198783" cy="3777995"/>
          </a:xfrm>
          <a:prstGeom prst="rect">
            <a:avLst/>
          </a:prstGeom>
        </p:spPr>
        <p:txBody>
          <a:bodyPr vert="horz">
            <a:normAutofit/>
          </a:bodyPr>
          <a:lstStyle/>
          <a:p>
            <a:pPr marL="0" marR="0" lvl="0" indent="0" algn="l" defTabSz="914400" rtl="0" eaLnBrk="1" fontAlgn="auto" latinLnBrk="0" hangingPunct="1">
              <a:lnSpc>
                <a:spcPct val="100000"/>
              </a:lnSpc>
              <a:spcBef>
                <a:spcPts val="600"/>
              </a:spcBef>
              <a:spcAft>
                <a:spcPts val="0"/>
              </a:spcAft>
              <a:buClr>
                <a:schemeClr val="accent1"/>
              </a:buClr>
              <a:buSzPct val="70000"/>
              <a:buFont typeface="Monotype Sorts" pitchFamily="-84" charset="2"/>
              <a:buNone/>
              <a:tabLst/>
              <a:defRPr/>
            </a:pPr>
            <a:r>
              <a:rPr kumimoji="0" lang="en-US" sz="2200" b="0" i="0" u="none" strike="noStrike" kern="1200" cap="none" spc="0" normalizeH="0" baseline="0" noProof="0" dirty="0" smtClean="0">
                <a:ln>
                  <a:noFill/>
                </a:ln>
                <a:solidFill>
                  <a:schemeClr val="tx1"/>
                </a:solidFill>
                <a:effectLst/>
                <a:uLnTx/>
                <a:uFillTx/>
                <a:latin typeface="Book Antiqua" pitchFamily="18" charset="0"/>
                <a:ea typeface="+mn-ea"/>
                <a:cs typeface="Courier New" pitchFamily="49" charset="0"/>
              </a:rPr>
              <a:t>while (true) {</a:t>
            </a:r>
          </a:p>
          <a:p>
            <a:pPr marL="0" marR="0" lvl="0" indent="0" algn="l" defTabSz="914400" rtl="0" eaLnBrk="1" fontAlgn="auto" latinLnBrk="0" hangingPunct="1">
              <a:lnSpc>
                <a:spcPct val="100000"/>
              </a:lnSpc>
              <a:spcBef>
                <a:spcPts val="600"/>
              </a:spcBef>
              <a:spcAft>
                <a:spcPts val="0"/>
              </a:spcAft>
              <a:buClr>
                <a:schemeClr val="accent1"/>
              </a:buClr>
              <a:buSzPct val="70000"/>
              <a:buFont typeface="Monotype Sorts" pitchFamily="-84" charset="2"/>
              <a:buNone/>
              <a:tabLst/>
              <a:defRPr/>
            </a:pPr>
            <a:r>
              <a:rPr kumimoji="0" lang="en-US" sz="2200" b="0" i="0" u="none" strike="noStrike" kern="1200" cap="none" spc="0" normalizeH="0" baseline="0" noProof="0" dirty="0" smtClean="0">
                <a:ln>
                  <a:noFill/>
                </a:ln>
                <a:solidFill>
                  <a:schemeClr val="tx1"/>
                </a:solidFill>
                <a:effectLst/>
                <a:uLnTx/>
                <a:uFillTx/>
                <a:latin typeface="Book Antiqua" pitchFamily="18" charset="0"/>
                <a:ea typeface="+mn-ea"/>
                <a:cs typeface="Courier New" pitchFamily="49" charset="0"/>
              </a:rPr>
              <a:t>while (counter == 0) </a:t>
            </a:r>
          </a:p>
          <a:p>
            <a:pPr marL="0" marR="0" lvl="0" indent="0" algn="l" defTabSz="914400" rtl="0" eaLnBrk="1" fontAlgn="auto" latinLnBrk="0" hangingPunct="1">
              <a:lnSpc>
                <a:spcPct val="100000"/>
              </a:lnSpc>
              <a:spcBef>
                <a:spcPts val="600"/>
              </a:spcBef>
              <a:spcAft>
                <a:spcPts val="0"/>
              </a:spcAft>
              <a:buClr>
                <a:schemeClr val="accent1"/>
              </a:buClr>
              <a:buSzPct val="70000"/>
              <a:buFont typeface="Monotype Sorts" pitchFamily="-84" charset="2"/>
              <a:buNone/>
              <a:tabLst/>
              <a:defRPr/>
            </a:pPr>
            <a:r>
              <a:rPr kumimoji="0" lang="en-US" sz="2200" b="0" i="0" u="none" strike="noStrike" kern="1200" cap="none" spc="0" normalizeH="0" baseline="0" noProof="0" dirty="0" smtClean="0">
                <a:ln>
                  <a:noFill/>
                </a:ln>
                <a:solidFill>
                  <a:schemeClr val="tx1"/>
                </a:solidFill>
                <a:effectLst/>
                <a:uLnTx/>
                <a:uFillTx/>
                <a:latin typeface="Book Antiqua" pitchFamily="18" charset="0"/>
                <a:ea typeface="+mn-ea"/>
                <a:cs typeface="Courier New" pitchFamily="49" charset="0"/>
              </a:rPr>
              <a:t>; /* do nothing */ </a:t>
            </a:r>
          </a:p>
          <a:p>
            <a:pPr marL="0" marR="0" lvl="0" indent="0" algn="l" defTabSz="914400" rtl="0" eaLnBrk="1" fontAlgn="auto" latinLnBrk="0" hangingPunct="1">
              <a:lnSpc>
                <a:spcPct val="100000"/>
              </a:lnSpc>
              <a:spcBef>
                <a:spcPts val="600"/>
              </a:spcBef>
              <a:spcAft>
                <a:spcPts val="0"/>
              </a:spcAft>
              <a:buClr>
                <a:schemeClr val="accent1"/>
              </a:buClr>
              <a:buSzPct val="70000"/>
              <a:buFont typeface="Monotype Sorts" pitchFamily="-84" charset="2"/>
              <a:buNone/>
              <a:tabLst/>
              <a:defRPr/>
            </a:pPr>
            <a:r>
              <a:rPr kumimoji="0" lang="en-US" sz="2200" b="0" i="0" u="none" strike="noStrike" kern="1200" cap="none" spc="0" normalizeH="0" baseline="0" noProof="0" dirty="0" err="1" smtClean="0">
                <a:ln>
                  <a:noFill/>
                </a:ln>
                <a:solidFill>
                  <a:schemeClr val="tx1"/>
                </a:solidFill>
                <a:effectLst/>
                <a:uLnTx/>
                <a:uFillTx/>
                <a:latin typeface="Book Antiqua" pitchFamily="18" charset="0"/>
                <a:ea typeface="+mn-ea"/>
                <a:cs typeface="Courier New" pitchFamily="49" charset="0"/>
              </a:rPr>
              <a:t>next_consumed</a:t>
            </a:r>
            <a:r>
              <a:rPr kumimoji="0" lang="en-US" sz="2200" b="0" i="0" u="none" strike="noStrike" kern="1200" cap="none" spc="0" normalizeH="0" baseline="0" noProof="0" dirty="0" smtClean="0">
                <a:ln>
                  <a:noFill/>
                </a:ln>
                <a:solidFill>
                  <a:schemeClr val="tx1"/>
                </a:solidFill>
                <a:effectLst/>
                <a:uLnTx/>
                <a:uFillTx/>
                <a:latin typeface="Book Antiqua" pitchFamily="18" charset="0"/>
                <a:ea typeface="+mn-ea"/>
                <a:cs typeface="Courier New" pitchFamily="49" charset="0"/>
              </a:rPr>
              <a:t> = buffer[out]; </a:t>
            </a:r>
          </a:p>
          <a:p>
            <a:pPr marL="0" marR="0" lvl="0" indent="0" algn="l" defTabSz="914400" rtl="0" eaLnBrk="1" fontAlgn="auto" latinLnBrk="0" hangingPunct="1">
              <a:lnSpc>
                <a:spcPct val="100000"/>
              </a:lnSpc>
              <a:spcBef>
                <a:spcPts val="600"/>
              </a:spcBef>
              <a:spcAft>
                <a:spcPts val="0"/>
              </a:spcAft>
              <a:buClr>
                <a:schemeClr val="accent1"/>
              </a:buClr>
              <a:buSzPct val="70000"/>
              <a:buFont typeface="Monotype Sorts" pitchFamily="-84" charset="2"/>
              <a:buNone/>
              <a:tabLst/>
              <a:defRPr/>
            </a:pPr>
            <a:r>
              <a:rPr kumimoji="0" lang="en-US" sz="2200" b="0" i="0" u="none" strike="noStrike" kern="1200" cap="none" spc="0" normalizeH="0" baseline="0" noProof="0" dirty="0" smtClean="0">
                <a:ln>
                  <a:noFill/>
                </a:ln>
                <a:solidFill>
                  <a:schemeClr val="tx1"/>
                </a:solidFill>
                <a:effectLst/>
                <a:uLnTx/>
                <a:uFillTx/>
                <a:latin typeface="Book Antiqua" pitchFamily="18" charset="0"/>
                <a:ea typeface="+mn-ea"/>
                <a:cs typeface="Courier New" pitchFamily="49" charset="0"/>
              </a:rPr>
              <a:t>out = (out + 1) % BUFFER_SIZE; </a:t>
            </a:r>
          </a:p>
          <a:p>
            <a:pPr marL="0" marR="0" lvl="0" indent="0" algn="l" defTabSz="914400" rtl="0" eaLnBrk="1" fontAlgn="auto" latinLnBrk="0" hangingPunct="1">
              <a:lnSpc>
                <a:spcPct val="100000"/>
              </a:lnSpc>
              <a:spcBef>
                <a:spcPts val="600"/>
              </a:spcBef>
              <a:spcAft>
                <a:spcPts val="0"/>
              </a:spcAft>
              <a:buClr>
                <a:schemeClr val="accent1"/>
              </a:buClr>
              <a:buSzPct val="70000"/>
              <a:buFont typeface="Monotype Sorts" pitchFamily="-84" charset="2"/>
              <a:buNone/>
              <a:tabLst/>
              <a:defRPr/>
            </a:pPr>
            <a:r>
              <a:rPr kumimoji="0" lang="en-US" sz="2200" b="0" i="0" u="none" strike="noStrike" kern="1200" cap="none" spc="0" normalizeH="0" baseline="0" noProof="0" dirty="0" smtClean="0">
                <a:ln>
                  <a:noFill/>
                </a:ln>
                <a:solidFill>
                  <a:schemeClr val="tx1"/>
                </a:solidFill>
                <a:effectLst/>
                <a:uLnTx/>
                <a:uFillTx/>
                <a:latin typeface="Book Antiqua" pitchFamily="18" charset="0"/>
                <a:ea typeface="+mn-ea"/>
                <a:cs typeface="Courier New" pitchFamily="49" charset="0"/>
              </a:rPr>
              <a:t>counter--; </a:t>
            </a:r>
          </a:p>
          <a:p>
            <a:pPr marL="0" marR="0" lvl="0" indent="0" algn="l" defTabSz="914400" rtl="0" eaLnBrk="1" fontAlgn="auto" latinLnBrk="0" hangingPunct="1">
              <a:lnSpc>
                <a:spcPct val="100000"/>
              </a:lnSpc>
              <a:spcBef>
                <a:spcPts val="600"/>
              </a:spcBef>
              <a:spcAft>
                <a:spcPts val="0"/>
              </a:spcAft>
              <a:buClr>
                <a:schemeClr val="accent1"/>
              </a:buClr>
              <a:buSzPct val="70000"/>
              <a:buFont typeface="Monotype Sorts" pitchFamily="-84" charset="2"/>
              <a:buNone/>
              <a:tabLst/>
              <a:defRPr/>
            </a:pPr>
            <a:r>
              <a:rPr kumimoji="0" lang="en-US" sz="2200" b="0" i="0" u="none" strike="noStrike" kern="1200" cap="none" spc="0" normalizeH="0" baseline="0" noProof="0" dirty="0" smtClean="0">
                <a:ln>
                  <a:noFill/>
                </a:ln>
                <a:solidFill>
                  <a:schemeClr val="tx1"/>
                </a:solidFill>
                <a:effectLst/>
                <a:uLnTx/>
                <a:uFillTx/>
                <a:latin typeface="Book Antiqua" pitchFamily="18" charset="0"/>
                <a:ea typeface="+mn-ea"/>
                <a:cs typeface="Courier New" pitchFamily="49" charset="0"/>
              </a:rPr>
              <a:t>/* consume the item in next consumed */ </a:t>
            </a:r>
          </a:p>
          <a:p>
            <a:pPr marL="0" marR="0" lvl="0" indent="0" algn="l" defTabSz="914400" rtl="0" eaLnBrk="1" fontAlgn="auto" latinLnBrk="0" hangingPunct="1">
              <a:lnSpc>
                <a:spcPct val="100000"/>
              </a:lnSpc>
              <a:spcBef>
                <a:spcPts val="600"/>
              </a:spcBef>
              <a:spcAft>
                <a:spcPts val="0"/>
              </a:spcAft>
              <a:buClr>
                <a:schemeClr val="accent1"/>
              </a:buClr>
              <a:buSzPct val="70000"/>
              <a:buFont typeface="Monotype Sorts" pitchFamily="-84" charset="2"/>
              <a:buNone/>
              <a:tabLst/>
              <a:defRPr/>
            </a:pPr>
            <a:r>
              <a:rPr kumimoji="0" lang="en-US" sz="2200" b="0" i="0" u="none" strike="noStrike" kern="1200" cap="none" spc="0" normalizeH="0" baseline="0" noProof="0" dirty="0" smtClean="0">
                <a:ln>
                  <a:noFill/>
                </a:ln>
                <a:solidFill>
                  <a:schemeClr val="tx1"/>
                </a:solidFill>
                <a:effectLst/>
                <a:uLnTx/>
                <a:uFillTx/>
                <a:latin typeface="Book Antiqua" pitchFamily="18" charset="0"/>
                <a:ea typeface="+mn-ea"/>
                <a:cs typeface="Courier New" pitchFamily="49" charset="0"/>
              </a:rPr>
              <a:t>} </a:t>
            </a:r>
          </a:p>
        </p:txBody>
      </p:sp>
      <p:sp>
        <p:nvSpPr>
          <p:cNvPr id="9" name="Rectangle 2"/>
          <p:cNvSpPr txBox="1">
            <a:spLocks noChangeArrowheads="1"/>
          </p:cNvSpPr>
          <p:nvPr/>
        </p:nvSpPr>
        <p:spPr>
          <a:xfrm>
            <a:off x="4720151" y="1484976"/>
            <a:ext cx="4143629" cy="576263"/>
          </a:xfrm>
          <a:prstGeom prst="rect">
            <a:avLst/>
          </a:prstGeom>
        </p:spPr>
        <p:txBody>
          <a:bodyPr vert="horz"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spc="0" normalizeH="0" noProof="0" dirty="0" smtClean="0">
                <a:ln>
                  <a:noFill/>
                </a:ln>
                <a:solidFill>
                  <a:srgbClr val="C00000"/>
                </a:solidFill>
                <a:effectLst/>
                <a:uLnTx/>
                <a:uFillTx/>
                <a:latin typeface="Book Antiqua" pitchFamily="18" charset="0"/>
                <a:ea typeface="+mj-ea"/>
                <a:cs typeface="+mj-cs"/>
              </a:rPr>
              <a:t>Consumer Process</a:t>
            </a:r>
          </a:p>
        </p:txBody>
      </p:sp>
      <p:sp>
        <p:nvSpPr>
          <p:cNvPr id="2" name="Rectangle 1"/>
          <p:cNvSpPr/>
          <p:nvPr/>
        </p:nvSpPr>
        <p:spPr>
          <a:xfrm>
            <a:off x="1828800" y="533400"/>
            <a:ext cx="5423280" cy="830997"/>
          </a:xfrm>
          <a:prstGeom prst="rect">
            <a:avLst/>
          </a:prstGeom>
        </p:spPr>
        <p:txBody>
          <a:bodyPr wrap="none">
            <a:spAutoFit/>
          </a:bodyPr>
          <a:lstStyle/>
          <a:p>
            <a:r>
              <a:rPr lang="en-US" sz="4800" dirty="0" smtClean="0">
                <a:latin typeface="+mj-lt"/>
              </a:rPr>
              <a:t>Illustration- Example</a:t>
            </a:r>
            <a:endParaRPr lang="en-US" sz="4800" dirty="0">
              <a:latin typeface="+mj-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a:xfrm>
            <a:off x="762001" y="795338"/>
            <a:ext cx="7543800" cy="576262"/>
          </a:xfrm>
        </p:spPr>
        <p:txBody>
          <a:bodyPr>
            <a:noAutofit/>
          </a:bodyPr>
          <a:lstStyle/>
          <a:p>
            <a:pPr algn="ctr" eaLnBrk="1" hangingPunct="1"/>
            <a:r>
              <a:rPr lang="en-US" sz="4900" dirty="0" smtClean="0">
                <a:solidFill>
                  <a:schemeClr val="tx1"/>
                </a:solidFill>
              </a:rPr>
              <a:t>Race Condition</a:t>
            </a:r>
          </a:p>
        </p:txBody>
      </p:sp>
      <p:sp>
        <p:nvSpPr>
          <p:cNvPr id="9219" name="Rectangle 1027"/>
          <p:cNvSpPr>
            <a:spLocks noGrp="1" noChangeArrowheads="1"/>
          </p:cNvSpPr>
          <p:nvPr>
            <p:ph sz="quarter" idx="1"/>
          </p:nvPr>
        </p:nvSpPr>
        <p:spPr>
          <a:xfrm>
            <a:off x="530944" y="3236801"/>
            <a:ext cx="8377084" cy="2630599"/>
          </a:xfrm>
        </p:spPr>
        <p:txBody>
          <a:bodyPr>
            <a:normAutofit/>
          </a:bodyPr>
          <a:lstStyle/>
          <a:p>
            <a:pPr eaLnBrk="1" hangingPunct="1">
              <a:lnSpc>
                <a:spcPct val="90000"/>
              </a:lnSpc>
            </a:pPr>
            <a:r>
              <a:rPr lang="en-US" sz="2200" dirty="0" smtClean="0">
                <a:latin typeface="Book Antiqua" pitchFamily="18" charset="0"/>
              </a:rPr>
              <a:t>Consider this execution interleaving with </a:t>
            </a:r>
            <a:r>
              <a:rPr lang="ja-JP" altLang="en-US" sz="2200" dirty="0" smtClean="0">
                <a:latin typeface="Book Antiqua" pitchFamily="18" charset="0"/>
              </a:rPr>
              <a:t>“</a:t>
            </a:r>
            <a:r>
              <a:rPr lang="en-US" altLang="ja-JP" sz="2200" dirty="0" smtClean="0">
                <a:latin typeface="Book Antiqua" pitchFamily="18" charset="0"/>
              </a:rPr>
              <a:t>count = 5</a:t>
            </a:r>
            <a:r>
              <a:rPr lang="ja-JP" altLang="en-US" sz="2200" dirty="0" smtClean="0">
                <a:latin typeface="Book Antiqua" pitchFamily="18" charset="0"/>
              </a:rPr>
              <a:t>”</a:t>
            </a:r>
            <a:r>
              <a:rPr lang="en-US" altLang="ja-JP" sz="2200" dirty="0" smtClean="0">
                <a:latin typeface="Book Antiqua" pitchFamily="18" charset="0"/>
              </a:rPr>
              <a:t> initially:</a:t>
            </a:r>
          </a:p>
          <a:p>
            <a:pPr lvl="1" eaLnBrk="1" hangingPunct="1">
              <a:lnSpc>
                <a:spcPct val="90000"/>
              </a:lnSpc>
              <a:buFont typeface="Monotype Sorts" pitchFamily="-84" charset="2"/>
              <a:buNone/>
            </a:pPr>
            <a:r>
              <a:rPr lang="en-US" sz="2400" dirty="0" smtClean="0">
                <a:latin typeface="Book Antiqua" pitchFamily="18" charset="0"/>
              </a:rPr>
              <a:t>	</a:t>
            </a:r>
            <a:r>
              <a:rPr lang="en-US" sz="2200" dirty="0" smtClean="0">
                <a:latin typeface="Book Antiqua" pitchFamily="18" charset="0"/>
              </a:rPr>
              <a:t>S0: producer execute </a:t>
            </a:r>
            <a:r>
              <a:rPr lang="en-US" sz="2200" b="1" dirty="0" smtClean="0">
                <a:solidFill>
                  <a:srgbClr val="0000FF"/>
                </a:solidFill>
                <a:latin typeface="Book Antiqua" pitchFamily="18" charset="0"/>
              </a:rPr>
              <a:t>register1 = counter</a:t>
            </a:r>
            <a:r>
              <a:rPr lang="en-US" sz="2200" b="1" dirty="0" smtClean="0">
                <a:latin typeface="Book Antiqua" pitchFamily="18" charset="0"/>
              </a:rPr>
              <a:t>         </a:t>
            </a:r>
            <a:r>
              <a:rPr lang="en-US" sz="2200" b="1" dirty="0" smtClean="0">
                <a:latin typeface="Book Antiqua" pitchFamily="18" charset="0"/>
              </a:rPr>
              <a:t>   </a:t>
            </a:r>
            <a:r>
              <a:rPr lang="en-US" sz="2200" dirty="0" smtClean="0">
                <a:latin typeface="Book Antiqua" pitchFamily="18" charset="0"/>
              </a:rPr>
              <a:t>{</a:t>
            </a:r>
            <a:r>
              <a:rPr lang="en-US" sz="2200" dirty="0" smtClean="0">
                <a:latin typeface="Book Antiqua" pitchFamily="18" charset="0"/>
              </a:rPr>
              <a:t>register1 = 5}</a:t>
            </a:r>
            <a:br>
              <a:rPr lang="en-US" sz="2200" dirty="0" smtClean="0">
                <a:latin typeface="Book Antiqua" pitchFamily="18" charset="0"/>
              </a:rPr>
            </a:br>
            <a:r>
              <a:rPr lang="en-US" sz="2200" dirty="0" smtClean="0">
                <a:latin typeface="Book Antiqua" pitchFamily="18" charset="0"/>
              </a:rPr>
              <a:t>S1: producer execute </a:t>
            </a:r>
            <a:r>
              <a:rPr lang="en-US" sz="2200" b="1" dirty="0" smtClean="0">
                <a:solidFill>
                  <a:srgbClr val="0000FF"/>
                </a:solidFill>
                <a:latin typeface="Book Antiqua" pitchFamily="18" charset="0"/>
              </a:rPr>
              <a:t>register1 = register1 + </a:t>
            </a:r>
            <a:r>
              <a:rPr lang="en-US" sz="2200" b="1" dirty="0" smtClean="0">
                <a:solidFill>
                  <a:srgbClr val="0000FF"/>
                </a:solidFill>
                <a:latin typeface="Book Antiqua" pitchFamily="18" charset="0"/>
              </a:rPr>
              <a:t>1    </a:t>
            </a:r>
            <a:r>
              <a:rPr lang="en-US" sz="2200" dirty="0" smtClean="0">
                <a:latin typeface="Book Antiqua" pitchFamily="18" charset="0"/>
              </a:rPr>
              <a:t>{</a:t>
            </a:r>
            <a:r>
              <a:rPr lang="en-US" sz="2200" dirty="0" smtClean="0">
                <a:latin typeface="Book Antiqua" pitchFamily="18" charset="0"/>
              </a:rPr>
              <a:t>register1 = 6} </a:t>
            </a:r>
            <a:br>
              <a:rPr lang="en-US" sz="2200" dirty="0" smtClean="0">
                <a:latin typeface="Book Antiqua" pitchFamily="18" charset="0"/>
              </a:rPr>
            </a:br>
            <a:r>
              <a:rPr lang="en-US" sz="2200" dirty="0" smtClean="0">
                <a:latin typeface="Book Antiqua" pitchFamily="18" charset="0"/>
              </a:rPr>
              <a:t>S2: consumer execute </a:t>
            </a:r>
            <a:r>
              <a:rPr lang="en-US" sz="2200" b="1" dirty="0" smtClean="0">
                <a:solidFill>
                  <a:srgbClr val="00B050"/>
                </a:solidFill>
                <a:latin typeface="Book Antiqua" pitchFamily="18" charset="0"/>
              </a:rPr>
              <a:t>register2 = counter        </a:t>
            </a:r>
            <a:r>
              <a:rPr lang="en-US" sz="2200" b="1" dirty="0" smtClean="0">
                <a:solidFill>
                  <a:srgbClr val="00B050"/>
                </a:solidFill>
                <a:latin typeface="Book Antiqua" pitchFamily="18" charset="0"/>
              </a:rPr>
              <a:t>   </a:t>
            </a:r>
            <a:r>
              <a:rPr lang="en-US" sz="2200" dirty="0" smtClean="0">
                <a:latin typeface="Book Antiqua" pitchFamily="18" charset="0"/>
              </a:rPr>
              <a:t>{</a:t>
            </a:r>
            <a:r>
              <a:rPr lang="en-US" sz="2200" dirty="0" smtClean="0">
                <a:latin typeface="Book Antiqua" pitchFamily="18" charset="0"/>
              </a:rPr>
              <a:t>register2 = 5} </a:t>
            </a:r>
            <a:br>
              <a:rPr lang="en-US" sz="2200" dirty="0" smtClean="0">
                <a:latin typeface="Book Antiqua" pitchFamily="18" charset="0"/>
              </a:rPr>
            </a:br>
            <a:r>
              <a:rPr lang="en-US" sz="2200" dirty="0" smtClean="0">
                <a:latin typeface="Book Antiqua" pitchFamily="18" charset="0"/>
              </a:rPr>
              <a:t>S3: consumer execute </a:t>
            </a:r>
            <a:r>
              <a:rPr lang="en-US" sz="2200" b="1" dirty="0" smtClean="0">
                <a:solidFill>
                  <a:srgbClr val="00B050"/>
                </a:solidFill>
                <a:latin typeface="Book Antiqua" pitchFamily="18" charset="0"/>
              </a:rPr>
              <a:t>register2 = register2 – 1 </a:t>
            </a:r>
            <a:r>
              <a:rPr lang="en-US" sz="2200" b="1" dirty="0" smtClean="0">
                <a:solidFill>
                  <a:srgbClr val="00B050"/>
                </a:solidFill>
                <a:latin typeface="Book Antiqua" pitchFamily="18" charset="0"/>
              </a:rPr>
              <a:t>  </a:t>
            </a:r>
            <a:r>
              <a:rPr lang="en-US" sz="2200" dirty="0" smtClean="0">
                <a:latin typeface="Book Antiqua" pitchFamily="18" charset="0"/>
              </a:rPr>
              <a:t>{</a:t>
            </a:r>
            <a:r>
              <a:rPr lang="en-US" sz="2200" dirty="0" smtClean="0">
                <a:latin typeface="Book Antiqua" pitchFamily="18" charset="0"/>
              </a:rPr>
              <a:t>register2 = 4} </a:t>
            </a:r>
            <a:br>
              <a:rPr lang="en-US" sz="2200" dirty="0" smtClean="0">
                <a:latin typeface="Book Antiqua" pitchFamily="18" charset="0"/>
              </a:rPr>
            </a:br>
            <a:r>
              <a:rPr lang="en-US" sz="2200" dirty="0" smtClean="0">
                <a:latin typeface="Book Antiqua" pitchFamily="18" charset="0"/>
              </a:rPr>
              <a:t>S4: producer execute </a:t>
            </a:r>
            <a:r>
              <a:rPr lang="en-US" sz="2200" b="1" dirty="0" smtClean="0">
                <a:solidFill>
                  <a:srgbClr val="0000FF"/>
                </a:solidFill>
                <a:latin typeface="Book Antiqua" pitchFamily="18" charset="0"/>
              </a:rPr>
              <a:t>counter = register1         </a:t>
            </a:r>
            <a:r>
              <a:rPr lang="en-US" sz="2200" b="1" dirty="0" smtClean="0">
                <a:solidFill>
                  <a:srgbClr val="0000FF"/>
                </a:solidFill>
                <a:latin typeface="Book Antiqua" pitchFamily="18" charset="0"/>
              </a:rPr>
              <a:t>    </a:t>
            </a:r>
            <a:r>
              <a:rPr lang="en-US" sz="2200" dirty="0" smtClean="0">
                <a:latin typeface="Book Antiqua" pitchFamily="18" charset="0"/>
              </a:rPr>
              <a:t>{counter </a:t>
            </a:r>
            <a:r>
              <a:rPr lang="en-US" sz="2200" dirty="0" smtClean="0">
                <a:latin typeface="Book Antiqua" pitchFamily="18" charset="0"/>
              </a:rPr>
              <a:t>= 6 } </a:t>
            </a:r>
            <a:br>
              <a:rPr lang="en-US" sz="2200" dirty="0" smtClean="0">
                <a:latin typeface="Book Antiqua" pitchFamily="18" charset="0"/>
              </a:rPr>
            </a:br>
            <a:r>
              <a:rPr lang="en-US" sz="2200" dirty="0" smtClean="0">
                <a:latin typeface="Book Antiqua" pitchFamily="18" charset="0"/>
              </a:rPr>
              <a:t>S5: consumer execute </a:t>
            </a:r>
            <a:r>
              <a:rPr lang="en-US" sz="2200" b="1" dirty="0" smtClean="0">
                <a:solidFill>
                  <a:srgbClr val="00B050"/>
                </a:solidFill>
                <a:latin typeface="Book Antiqua" pitchFamily="18" charset="0"/>
              </a:rPr>
              <a:t>counter = register2          </a:t>
            </a:r>
            <a:r>
              <a:rPr lang="en-US" sz="2200" b="1" dirty="0" smtClean="0">
                <a:solidFill>
                  <a:srgbClr val="00B050"/>
                </a:solidFill>
                <a:latin typeface="Book Antiqua" pitchFamily="18" charset="0"/>
              </a:rPr>
              <a:t>  </a:t>
            </a:r>
            <a:r>
              <a:rPr lang="en-US" sz="2200" dirty="0" smtClean="0">
                <a:latin typeface="Book Antiqua" pitchFamily="18" charset="0"/>
              </a:rPr>
              <a:t>{</a:t>
            </a:r>
            <a:r>
              <a:rPr lang="en-US" sz="2200" dirty="0" smtClean="0">
                <a:latin typeface="Book Antiqua" pitchFamily="18" charset="0"/>
              </a:rPr>
              <a:t>counter = </a:t>
            </a:r>
            <a:r>
              <a:rPr lang="en-US" sz="2200" dirty="0" smtClean="0">
                <a:latin typeface="Book Antiqua" pitchFamily="18" charset="0"/>
              </a:rPr>
              <a:t>4 }</a:t>
            </a:r>
            <a:endParaRPr lang="en-US" sz="2200" dirty="0" smtClean="0">
              <a:latin typeface="Book Antiqua" pitchFamily="18" charset="0"/>
            </a:endParaRPr>
          </a:p>
        </p:txBody>
      </p:sp>
      <p:pic>
        <p:nvPicPr>
          <p:cNvPr id="9220" name="Picture 3" descr="C:\Users\yakobu\Desktop\images_v.jpg"/>
          <p:cNvPicPr>
            <a:picLocks noChangeAspect="1" noChangeArrowheads="1"/>
          </p:cNvPicPr>
          <p:nvPr/>
        </p:nvPicPr>
        <p:blipFill>
          <a:blip r:embed="rId3"/>
          <a:srcRect/>
          <a:stretch>
            <a:fillRect/>
          </a:stretch>
        </p:blipFill>
        <p:spPr bwMode="auto">
          <a:xfrm>
            <a:off x="7835900" y="381000"/>
            <a:ext cx="1308100" cy="1512888"/>
          </a:xfrm>
          <a:prstGeom prst="rect">
            <a:avLst/>
          </a:prstGeom>
          <a:noFill/>
          <a:ln w="9525">
            <a:noFill/>
            <a:miter lim="800000"/>
            <a:headEnd/>
            <a:tailEnd/>
          </a:ln>
        </p:spPr>
      </p:pic>
      <p:sp>
        <p:nvSpPr>
          <p:cNvPr id="7" name="Slide Number Placeholder 6"/>
          <p:cNvSpPr>
            <a:spLocks noGrp="1"/>
          </p:cNvSpPr>
          <p:nvPr>
            <p:ph type="sldNum" sz="quarter" idx="4294967295"/>
          </p:nvPr>
        </p:nvSpPr>
        <p:spPr>
          <a:xfrm>
            <a:off x="8129016" y="5734050"/>
            <a:ext cx="609600" cy="521208"/>
          </a:xfrm>
          <a:prstGeom prst="rect">
            <a:avLst/>
          </a:prstGeom>
        </p:spPr>
        <p:txBody>
          <a:bodyPr/>
          <a:lstStyle/>
          <a:p>
            <a:pPr algn="ctr" eaLnBrk="1" latinLnBrk="0" hangingPunct="1"/>
            <a:fld id="{2BBB5E19-F10A-4C2F-BF6F-11C513378A2E}" type="slidenum">
              <a:rPr kumimoji="0" lang="en-US" smtClean="0"/>
              <a:pPr algn="ctr" eaLnBrk="1" latinLnBrk="0" hangingPunct="1"/>
              <a:t>7</a:t>
            </a:fld>
            <a:endParaRPr kumimoji="0" lang="en-US"/>
          </a:p>
        </p:txBody>
      </p:sp>
      <p:sp>
        <p:nvSpPr>
          <p:cNvPr id="8" name="TextBox 7"/>
          <p:cNvSpPr txBox="1"/>
          <p:nvPr/>
        </p:nvSpPr>
        <p:spPr>
          <a:xfrm>
            <a:off x="4781572" y="1651815"/>
            <a:ext cx="4153701" cy="1600438"/>
          </a:xfrm>
          <a:prstGeom prst="rect">
            <a:avLst/>
          </a:prstGeom>
          <a:noFill/>
        </p:spPr>
        <p:txBody>
          <a:bodyPr wrap="none" rtlCol="0">
            <a:spAutoFit/>
          </a:bodyPr>
          <a:lstStyle/>
          <a:p>
            <a:r>
              <a:rPr lang="en-US" sz="2000" b="1" dirty="0" smtClean="0">
                <a:solidFill>
                  <a:srgbClr val="000000"/>
                </a:solidFill>
                <a:latin typeface="Book Antiqua" pitchFamily="18" charset="0"/>
                <a:cs typeface="Courier New" pitchFamily="49" charset="0"/>
              </a:rPr>
              <a:t>counter--</a:t>
            </a:r>
            <a:r>
              <a:rPr lang="en-US" sz="2000" b="1" dirty="0" smtClean="0">
                <a:solidFill>
                  <a:schemeClr val="tx2"/>
                </a:solidFill>
                <a:latin typeface="Book Antiqua" pitchFamily="18" charset="0"/>
                <a:cs typeface="Courier New" pitchFamily="49" charset="0"/>
              </a:rPr>
              <a:t> </a:t>
            </a:r>
            <a:r>
              <a:rPr lang="en-US" sz="2000" dirty="0" smtClean="0">
                <a:latin typeface="Book Antiqua" pitchFamily="18" charset="0"/>
              </a:rPr>
              <a:t>could be implemented as</a:t>
            </a:r>
            <a:br>
              <a:rPr lang="en-US" sz="2000" dirty="0" smtClean="0">
                <a:latin typeface="Book Antiqua" pitchFamily="18" charset="0"/>
              </a:rPr>
            </a:br>
            <a:r>
              <a:rPr lang="en-US" sz="2000" b="1" dirty="0" smtClean="0">
                <a:latin typeface="Book Antiqua" pitchFamily="18" charset="0"/>
                <a:cs typeface="Courier New" pitchFamily="49" charset="0"/>
              </a:rPr>
              <a:t>     </a:t>
            </a:r>
            <a:r>
              <a:rPr lang="en-US" sz="2000" b="1" dirty="0" smtClean="0">
                <a:solidFill>
                  <a:srgbClr val="00B050"/>
                </a:solidFill>
                <a:latin typeface="Book Antiqua" pitchFamily="18" charset="0"/>
                <a:cs typeface="Courier New" pitchFamily="49" charset="0"/>
              </a:rPr>
              <a:t>register2 = counter</a:t>
            </a:r>
            <a:br>
              <a:rPr lang="en-US" sz="2000" b="1" dirty="0" smtClean="0">
                <a:solidFill>
                  <a:srgbClr val="00B050"/>
                </a:solidFill>
                <a:latin typeface="Book Antiqua" pitchFamily="18" charset="0"/>
                <a:cs typeface="Courier New" pitchFamily="49" charset="0"/>
              </a:rPr>
            </a:br>
            <a:r>
              <a:rPr lang="en-US" sz="2000" b="1" dirty="0" smtClean="0">
                <a:solidFill>
                  <a:srgbClr val="00B050"/>
                </a:solidFill>
                <a:latin typeface="Book Antiqua" pitchFamily="18" charset="0"/>
                <a:cs typeface="Courier New" pitchFamily="49" charset="0"/>
              </a:rPr>
              <a:t>     register2 = register2 - 1</a:t>
            </a:r>
            <a:br>
              <a:rPr lang="en-US" sz="2000" b="1" dirty="0" smtClean="0">
                <a:solidFill>
                  <a:srgbClr val="00B050"/>
                </a:solidFill>
                <a:latin typeface="Book Antiqua" pitchFamily="18" charset="0"/>
                <a:cs typeface="Courier New" pitchFamily="49" charset="0"/>
              </a:rPr>
            </a:br>
            <a:r>
              <a:rPr lang="en-US" sz="2000" b="1" dirty="0" smtClean="0">
                <a:solidFill>
                  <a:srgbClr val="00B050"/>
                </a:solidFill>
                <a:latin typeface="Book Antiqua" pitchFamily="18" charset="0"/>
                <a:cs typeface="Courier New" pitchFamily="49" charset="0"/>
              </a:rPr>
              <a:t>     counter = register2</a:t>
            </a:r>
            <a:endParaRPr lang="en-US" b="1" dirty="0" smtClean="0">
              <a:solidFill>
                <a:srgbClr val="00B050"/>
              </a:solidFill>
              <a:latin typeface="Book Antiqua" pitchFamily="18" charset="0"/>
              <a:cs typeface="Courier New" pitchFamily="49" charset="0"/>
            </a:endParaRPr>
          </a:p>
          <a:p>
            <a:endParaRPr lang="en-US" dirty="0"/>
          </a:p>
        </p:txBody>
      </p:sp>
      <p:sp>
        <p:nvSpPr>
          <p:cNvPr id="9" name="TextBox 8"/>
          <p:cNvSpPr txBox="1"/>
          <p:nvPr/>
        </p:nvSpPr>
        <p:spPr>
          <a:xfrm>
            <a:off x="324469" y="1666568"/>
            <a:ext cx="4294765" cy="1600438"/>
          </a:xfrm>
          <a:prstGeom prst="rect">
            <a:avLst/>
          </a:prstGeom>
          <a:noFill/>
        </p:spPr>
        <p:txBody>
          <a:bodyPr wrap="none" rtlCol="0">
            <a:spAutoFit/>
          </a:bodyPr>
          <a:lstStyle/>
          <a:p>
            <a:r>
              <a:rPr lang="en-US" sz="2000" b="1" dirty="0" smtClean="0">
                <a:solidFill>
                  <a:srgbClr val="000000"/>
                </a:solidFill>
                <a:latin typeface="Book Antiqua" pitchFamily="18" charset="0"/>
                <a:cs typeface="Courier New" pitchFamily="49" charset="0"/>
              </a:rPr>
              <a:t>counter++ </a:t>
            </a:r>
            <a:r>
              <a:rPr lang="en-US" sz="2000" dirty="0" smtClean="0">
                <a:latin typeface="Book Antiqua" pitchFamily="18" charset="0"/>
              </a:rPr>
              <a:t>could be implemented as</a:t>
            </a:r>
            <a:r>
              <a:rPr lang="en-US" dirty="0" smtClean="0">
                <a:latin typeface="Book Antiqua" pitchFamily="18" charset="0"/>
              </a:rPr>
              <a:t/>
            </a:r>
            <a:br>
              <a:rPr lang="en-US" dirty="0" smtClean="0">
                <a:latin typeface="Book Antiqua" pitchFamily="18" charset="0"/>
              </a:rPr>
            </a:br>
            <a:r>
              <a:rPr lang="en-US" sz="2000" b="1" dirty="0" smtClean="0">
                <a:latin typeface="Book Antiqua" pitchFamily="18" charset="0"/>
                <a:cs typeface="Courier New" pitchFamily="49" charset="0"/>
              </a:rPr>
              <a:t>     </a:t>
            </a:r>
            <a:r>
              <a:rPr lang="en-US" sz="2000" b="1" dirty="0" smtClean="0">
                <a:solidFill>
                  <a:srgbClr val="0000FF"/>
                </a:solidFill>
                <a:latin typeface="Book Antiqua" pitchFamily="18" charset="0"/>
                <a:cs typeface="Courier New" pitchFamily="49" charset="0"/>
              </a:rPr>
              <a:t>register1 = counter</a:t>
            </a:r>
            <a:br>
              <a:rPr lang="en-US" sz="2000" b="1" dirty="0" smtClean="0">
                <a:solidFill>
                  <a:srgbClr val="0000FF"/>
                </a:solidFill>
                <a:latin typeface="Book Antiqua" pitchFamily="18" charset="0"/>
                <a:cs typeface="Courier New" pitchFamily="49" charset="0"/>
              </a:rPr>
            </a:br>
            <a:r>
              <a:rPr lang="en-US" sz="2000" b="1" dirty="0" smtClean="0">
                <a:solidFill>
                  <a:srgbClr val="0000FF"/>
                </a:solidFill>
                <a:latin typeface="Book Antiqua" pitchFamily="18" charset="0"/>
                <a:cs typeface="Courier New" pitchFamily="49" charset="0"/>
              </a:rPr>
              <a:t>     register1 = register1 + 1</a:t>
            </a:r>
            <a:br>
              <a:rPr lang="en-US" sz="2000" b="1" dirty="0" smtClean="0">
                <a:solidFill>
                  <a:srgbClr val="0000FF"/>
                </a:solidFill>
                <a:latin typeface="Book Antiqua" pitchFamily="18" charset="0"/>
                <a:cs typeface="Courier New" pitchFamily="49" charset="0"/>
              </a:rPr>
            </a:br>
            <a:r>
              <a:rPr lang="en-US" sz="2000" b="1" dirty="0" smtClean="0">
                <a:solidFill>
                  <a:srgbClr val="0000FF"/>
                </a:solidFill>
                <a:latin typeface="Book Antiqua" pitchFamily="18" charset="0"/>
                <a:cs typeface="Courier New" pitchFamily="49" charset="0"/>
              </a:rPr>
              <a:t>     counter = register1</a:t>
            </a:r>
            <a:endParaRPr lang="en-US" dirty="0" smtClean="0">
              <a:solidFill>
                <a:srgbClr val="0000FF"/>
              </a:solidFill>
              <a:latin typeface="Book Antiqua" pitchFamily="18" charset="0"/>
            </a:endParaRP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a:xfrm>
            <a:off x="762001" y="795338"/>
            <a:ext cx="7543800" cy="576262"/>
          </a:xfrm>
        </p:spPr>
        <p:txBody>
          <a:bodyPr>
            <a:noAutofit/>
          </a:bodyPr>
          <a:lstStyle/>
          <a:p>
            <a:pPr algn="ctr" eaLnBrk="1" hangingPunct="1"/>
            <a:r>
              <a:rPr lang="en-US" sz="4900" dirty="0" smtClean="0">
                <a:solidFill>
                  <a:schemeClr val="tx1"/>
                </a:solidFill>
              </a:rPr>
              <a:t>Critical Section</a:t>
            </a:r>
          </a:p>
        </p:txBody>
      </p:sp>
      <p:pic>
        <p:nvPicPr>
          <p:cNvPr id="9220" name="Picture 3" descr="C:\Users\yakobu\Desktop\images_v.jpg"/>
          <p:cNvPicPr>
            <a:picLocks noChangeAspect="1" noChangeArrowheads="1"/>
          </p:cNvPicPr>
          <p:nvPr/>
        </p:nvPicPr>
        <p:blipFill>
          <a:blip r:embed="rId3"/>
          <a:srcRect/>
          <a:stretch>
            <a:fillRect/>
          </a:stretch>
        </p:blipFill>
        <p:spPr bwMode="auto">
          <a:xfrm>
            <a:off x="7835900" y="381000"/>
            <a:ext cx="1308100" cy="1512888"/>
          </a:xfrm>
          <a:prstGeom prst="rect">
            <a:avLst/>
          </a:prstGeom>
          <a:noFill/>
          <a:ln w="9525">
            <a:noFill/>
            <a:miter lim="800000"/>
            <a:headEnd/>
            <a:tailEnd/>
          </a:ln>
        </p:spPr>
      </p:pic>
      <p:sp>
        <p:nvSpPr>
          <p:cNvPr id="7" name="Slide Number Placeholder 6"/>
          <p:cNvSpPr>
            <a:spLocks noGrp="1"/>
          </p:cNvSpPr>
          <p:nvPr>
            <p:ph type="sldNum" sz="quarter" idx="4294967295"/>
          </p:nvPr>
        </p:nvSpPr>
        <p:spPr>
          <a:xfrm>
            <a:off x="8129016" y="5734050"/>
            <a:ext cx="609600" cy="521208"/>
          </a:xfrm>
          <a:prstGeom prst="rect">
            <a:avLst/>
          </a:prstGeom>
        </p:spPr>
        <p:txBody>
          <a:bodyPr/>
          <a:lstStyle/>
          <a:p>
            <a:pPr algn="ctr" eaLnBrk="1" latinLnBrk="0" hangingPunct="1"/>
            <a:fld id="{2BBB5E19-F10A-4C2F-BF6F-11C513378A2E}" type="slidenum">
              <a:rPr kumimoji="0" lang="en-US" smtClean="0"/>
              <a:pPr algn="ctr" eaLnBrk="1" latinLnBrk="0" hangingPunct="1"/>
              <a:t>8</a:t>
            </a:fld>
            <a:endParaRPr kumimoji="0" lang="en-US"/>
          </a:p>
        </p:txBody>
      </p:sp>
      <p:sp>
        <p:nvSpPr>
          <p:cNvPr id="3" name="Rectangle 2"/>
          <p:cNvSpPr/>
          <p:nvPr/>
        </p:nvSpPr>
        <p:spPr>
          <a:xfrm>
            <a:off x="762000" y="1893888"/>
            <a:ext cx="7727950" cy="4154984"/>
          </a:xfrm>
          <a:prstGeom prst="rect">
            <a:avLst/>
          </a:prstGeom>
        </p:spPr>
        <p:txBody>
          <a:bodyPr wrap="square">
            <a:spAutoFit/>
          </a:bodyPr>
          <a:lstStyle/>
          <a:p>
            <a:pPr marL="342900" indent="-342900" algn="just">
              <a:buFont typeface="Wingdings" pitchFamily="2" charset="2"/>
              <a:buChar char="§"/>
            </a:pPr>
            <a:r>
              <a:rPr lang="en-US" sz="2400" dirty="0">
                <a:latin typeface="Book Antiqua" pitchFamily="18" charset="0"/>
              </a:rPr>
              <a:t>Consider system of </a:t>
            </a:r>
            <a:r>
              <a:rPr lang="en-US" sz="2400" b="1" i="1" dirty="0">
                <a:latin typeface="Book Antiqua" pitchFamily="18" charset="0"/>
              </a:rPr>
              <a:t>n</a:t>
            </a:r>
            <a:r>
              <a:rPr lang="en-US" sz="2400" b="1" dirty="0">
                <a:latin typeface="Book Antiqua" pitchFamily="18" charset="0"/>
              </a:rPr>
              <a:t> </a:t>
            </a:r>
            <a:r>
              <a:rPr lang="en-US" sz="2400" dirty="0">
                <a:latin typeface="Book Antiqua" pitchFamily="18" charset="0"/>
              </a:rPr>
              <a:t>processes {</a:t>
            </a:r>
            <a:r>
              <a:rPr lang="en-US" sz="2400" b="1" i="1" dirty="0">
                <a:latin typeface="Book Antiqua" pitchFamily="18" charset="0"/>
              </a:rPr>
              <a:t>p</a:t>
            </a:r>
            <a:r>
              <a:rPr lang="en-US" sz="2400" b="1" i="1" baseline="-25000" dirty="0">
                <a:latin typeface="Book Antiqua" pitchFamily="18" charset="0"/>
              </a:rPr>
              <a:t>0</a:t>
            </a:r>
            <a:r>
              <a:rPr lang="en-US" sz="2400" b="1" i="1" dirty="0">
                <a:latin typeface="Book Antiqua" pitchFamily="18" charset="0"/>
              </a:rPr>
              <a:t>, p</a:t>
            </a:r>
            <a:r>
              <a:rPr lang="en-US" sz="2400" b="1" i="1" baseline="-25000" dirty="0">
                <a:latin typeface="Book Antiqua" pitchFamily="18" charset="0"/>
              </a:rPr>
              <a:t>1</a:t>
            </a:r>
            <a:r>
              <a:rPr lang="en-US" sz="2400" b="1" i="1" dirty="0">
                <a:latin typeface="Book Antiqua" pitchFamily="18" charset="0"/>
              </a:rPr>
              <a:t>, … p</a:t>
            </a:r>
            <a:r>
              <a:rPr lang="en-US" sz="2400" b="1" i="1" baseline="-25000" dirty="0">
                <a:latin typeface="Book Antiqua" pitchFamily="18" charset="0"/>
              </a:rPr>
              <a:t>n-1</a:t>
            </a:r>
            <a:r>
              <a:rPr lang="en-US" sz="2400" dirty="0">
                <a:latin typeface="Book Antiqua" pitchFamily="18" charset="0"/>
              </a:rPr>
              <a:t>}</a:t>
            </a:r>
          </a:p>
          <a:p>
            <a:pPr marL="342900" indent="-342900" algn="just">
              <a:buFont typeface="Wingdings" pitchFamily="2" charset="2"/>
              <a:buChar char="§"/>
            </a:pPr>
            <a:r>
              <a:rPr lang="en-US" sz="2400" dirty="0">
                <a:latin typeface="Book Antiqua" pitchFamily="18" charset="0"/>
              </a:rPr>
              <a:t>Each process has </a:t>
            </a:r>
            <a:r>
              <a:rPr lang="en-US" sz="2400" b="1" dirty="0">
                <a:solidFill>
                  <a:srgbClr val="3366FF"/>
                </a:solidFill>
                <a:latin typeface="Book Antiqua" pitchFamily="18" charset="0"/>
              </a:rPr>
              <a:t>critical section </a:t>
            </a:r>
            <a:r>
              <a:rPr lang="en-US" sz="2400" dirty="0">
                <a:latin typeface="Book Antiqua" pitchFamily="18" charset="0"/>
              </a:rPr>
              <a:t>segment of code</a:t>
            </a:r>
          </a:p>
          <a:p>
            <a:pPr marL="800100" lvl="1" indent="-342900" algn="just">
              <a:buFont typeface="Wingdings" pitchFamily="2" charset="2"/>
              <a:buChar char="§"/>
            </a:pPr>
            <a:r>
              <a:rPr lang="en-US" sz="2400" dirty="0">
                <a:latin typeface="Book Antiqua" pitchFamily="18" charset="0"/>
              </a:rPr>
              <a:t>Process may be changing common variables, updating table, writing file, </a:t>
            </a:r>
            <a:r>
              <a:rPr lang="en-US" sz="2400" dirty="0" err="1">
                <a:latin typeface="Book Antiqua" pitchFamily="18" charset="0"/>
              </a:rPr>
              <a:t>etc</a:t>
            </a:r>
            <a:endParaRPr lang="en-US" sz="2400" dirty="0">
              <a:latin typeface="Book Antiqua" pitchFamily="18" charset="0"/>
            </a:endParaRPr>
          </a:p>
          <a:p>
            <a:pPr marL="800100" lvl="1" indent="-342900" algn="just">
              <a:buFont typeface="Wingdings" pitchFamily="2" charset="2"/>
              <a:buChar char="§"/>
            </a:pPr>
            <a:r>
              <a:rPr lang="en-US" sz="2400" dirty="0">
                <a:latin typeface="Book Antiqua" pitchFamily="18" charset="0"/>
              </a:rPr>
              <a:t>When one process in critical section, no other may be in its critical section</a:t>
            </a:r>
          </a:p>
          <a:p>
            <a:pPr marL="342900" indent="-342900" algn="just">
              <a:buFont typeface="Wingdings" pitchFamily="2" charset="2"/>
              <a:buChar char="§"/>
            </a:pPr>
            <a:r>
              <a:rPr lang="en-US" sz="2400" b="1" i="1" dirty="0">
                <a:latin typeface="Book Antiqua" pitchFamily="18" charset="0"/>
              </a:rPr>
              <a:t>Critical section problem </a:t>
            </a:r>
            <a:r>
              <a:rPr lang="en-US" sz="2400" dirty="0">
                <a:latin typeface="Book Antiqua" pitchFamily="18" charset="0"/>
              </a:rPr>
              <a:t>is to design protocol to solve this</a:t>
            </a:r>
          </a:p>
          <a:p>
            <a:pPr marL="342900" indent="-342900" algn="just">
              <a:buFont typeface="Wingdings" pitchFamily="2" charset="2"/>
              <a:buChar char="§"/>
            </a:pPr>
            <a:r>
              <a:rPr lang="en-US" sz="2400" dirty="0">
                <a:latin typeface="Book Antiqua" pitchFamily="18" charset="0"/>
              </a:rPr>
              <a:t>Each process must ask permission to enter critical section in </a:t>
            </a:r>
            <a:r>
              <a:rPr lang="en-US" sz="2400" b="1" dirty="0">
                <a:solidFill>
                  <a:srgbClr val="3366FF"/>
                </a:solidFill>
                <a:latin typeface="Book Antiqua" pitchFamily="18" charset="0"/>
              </a:rPr>
              <a:t>entry section</a:t>
            </a:r>
            <a:r>
              <a:rPr lang="en-US" sz="2400" dirty="0">
                <a:latin typeface="Book Antiqua" pitchFamily="18" charset="0"/>
              </a:rPr>
              <a:t>, may follow critical section with </a:t>
            </a:r>
            <a:r>
              <a:rPr lang="en-US" sz="2400" b="1" dirty="0">
                <a:solidFill>
                  <a:srgbClr val="3366FF"/>
                </a:solidFill>
                <a:latin typeface="Book Antiqua" pitchFamily="18" charset="0"/>
              </a:rPr>
              <a:t>exit section</a:t>
            </a:r>
            <a:r>
              <a:rPr lang="en-US" sz="2400" dirty="0">
                <a:latin typeface="Book Antiqua" pitchFamily="18" charset="0"/>
              </a:rPr>
              <a:t>, then </a:t>
            </a:r>
            <a:r>
              <a:rPr lang="en-US" sz="2400" b="1" dirty="0">
                <a:solidFill>
                  <a:srgbClr val="3366FF"/>
                </a:solidFill>
                <a:latin typeface="Book Antiqua" pitchFamily="18" charset="0"/>
              </a:rPr>
              <a:t>remainder section</a:t>
            </a:r>
          </a:p>
        </p:txBody>
      </p:sp>
    </p:spTree>
    <p:extLst>
      <p:ext uri="{BB962C8B-B14F-4D97-AF65-F5344CB8AC3E}">
        <p14:creationId xmlns:p14="http://schemas.microsoft.com/office/powerpoint/2010/main" val="6661520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38861" y="2667000"/>
            <a:ext cx="3505200" cy="295794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5029200" y="2666999"/>
            <a:ext cx="3505200" cy="295794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6" name="Title 1"/>
          <p:cNvSpPr>
            <a:spLocks noGrp="1"/>
          </p:cNvSpPr>
          <p:nvPr>
            <p:ph type="title"/>
          </p:nvPr>
        </p:nvSpPr>
        <p:spPr>
          <a:xfrm>
            <a:off x="2362200" y="750888"/>
            <a:ext cx="8229600" cy="576262"/>
          </a:xfrm>
        </p:spPr>
        <p:txBody>
          <a:bodyPr>
            <a:noAutofit/>
          </a:bodyPr>
          <a:lstStyle/>
          <a:p>
            <a:pPr eaLnBrk="1" hangingPunct="1"/>
            <a:r>
              <a:rPr lang="en-US" sz="4800" dirty="0" smtClean="0"/>
              <a:t>Critical Section</a:t>
            </a:r>
          </a:p>
        </p:txBody>
      </p:sp>
      <p:sp>
        <p:nvSpPr>
          <p:cNvPr id="11267" name="Content Placeholder 2"/>
          <p:cNvSpPr>
            <a:spLocks noGrp="1"/>
          </p:cNvSpPr>
          <p:nvPr>
            <p:ph sz="quarter" idx="1"/>
          </p:nvPr>
        </p:nvSpPr>
        <p:spPr>
          <a:xfrm>
            <a:off x="806450" y="1574800"/>
            <a:ext cx="8229600" cy="4189413"/>
          </a:xfrm>
        </p:spPr>
        <p:txBody>
          <a:bodyPr/>
          <a:lstStyle/>
          <a:p>
            <a:pPr marL="0" indent="0" eaLnBrk="1" hangingPunct="1">
              <a:buNone/>
            </a:pPr>
            <a:r>
              <a:rPr lang="en-US" sz="2400" dirty="0" smtClean="0"/>
              <a:t>General structure of process </a:t>
            </a:r>
            <a:r>
              <a:rPr lang="en-US" sz="2400" b="1" i="1" dirty="0" smtClean="0"/>
              <a:t>P</a:t>
            </a:r>
            <a:r>
              <a:rPr lang="en-US" sz="2400" b="1" i="1" baseline="-25000" dirty="0" smtClean="0"/>
              <a:t>i  </a:t>
            </a:r>
          </a:p>
          <a:p>
            <a:pPr eaLnBrk="1" hangingPunct="1"/>
            <a:endParaRPr lang="en-US" b="1" i="1" baseline="-25000" dirty="0">
              <a:latin typeface="Book Antiqua" pitchFamily="18" charset="0"/>
            </a:endParaRPr>
          </a:p>
          <a:p>
            <a:pPr eaLnBrk="1" hangingPunct="1"/>
            <a:endParaRPr lang="en-US" sz="2400" b="1" i="1" baseline="-25000" dirty="0" smtClean="0">
              <a:latin typeface="Book Antiqua" pitchFamily="18" charset="0"/>
            </a:endParaRPr>
          </a:p>
          <a:p>
            <a:pPr eaLnBrk="1" hangingPunct="1"/>
            <a:endParaRPr lang="en-US" b="1" i="1" baseline="-25000" dirty="0">
              <a:latin typeface="Book Antiqua" pitchFamily="18" charset="0"/>
            </a:endParaRPr>
          </a:p>
          <a:p>
            <a:pPr eaLnBrk="1" hangingPunct="1"/>
            <a:endParaRPr lang="en-US" sz="2400" b="1" i="1" baseline="-25000" dirty="0" smtClean="0">
              <a:latin typeface="Book Antiqua" pitchFamily="18" charset="0"/>
            </a:endParaRPr>
          </a:p>
          <a:p>
            <a:pPr eaLnBrk="1" hangingPunct="1"/>
            <a:endParaRPr lang="en-US" b="1" i="1" baseline="-25000" dirty="0">
              <a:latin typeface="Book Antiqua" pitchFamily="18" charset="0"/>
            </a:endParaRPr>
          </a:p>
          <a:p>
            <a:pPr eaLnBrk="1" hangingPunct="1"/>
            <a:endParaRPr lang="en-US" sz="2400" b="1" i="1" baseline="-25000" dirty="0" smtClean="0">
              <a:latin typeface="Book Antiqua" pitchFamily="18" charset="0"/>
            </a:endParaRPr>
          </a:p>
          <a:p>
            <a:pPr eaLnBrk="1" hangingPunct="1"/>
            <a:endParaRPr lang="en-US" b="1" i="1" baseline="-25000" dirty="0">
              <a:latin typeface="Book Antiqua" pitchFamily="18" charset="0"/>
            </a:endParaRPr>
          </a:p>
          <a:p>
            <a:pPr eaLnBrk="1" hangingPunct="1"/>
            <a:endParaRPr lang="en-US" sz="2400" dirty="0" smtClean="0">
              <a:latin typeface="Book Antiqua" pitchFamily="18" charset="0"/>
            </a:endParaRPr>
          </a:p>
          <a:p>
            <a:pPr eaLnBrk="1" hangingPunct="1"/>
            <a:endParaRPr lang="en-US" sz="2400" b="1" dirty="0" smtClean="0">
              <a:solidFill>
                <a:srgbClr val="0000FF"/>
              </a:solidFill>
              <a:latin typeface="Book Antiqua" pitchFamily="18" charset="0"/>
            </a:endParaRPr>
          </a:p>
        </p:txBody>
      </p:sp>
      <p:pic>
        <p:nvPicPr>
          <p:cNvPr id="11268" name="Picture 1"/>
          <p:cNvPicPr>
            <a:picLocks noChangeAspect="1"/>
          </p:cNvPicPr>
          <p:nvPr/>
        </p:nvPicPr>
        <p:blipFill>
          <a:blip r:embed="rId2">
            <a:extLst>
              <a:ext uri="{BEBA8EAE-BF5A-486C-A8C5-ECC9F3942E4B}">
                <a14:imgProps xmlns:a14="http://schemas.microsoft.com/office/drawing/2010/main">
                  <a14:imgLayer r:embed="rId3">
                    <a14:imgEffect>
                      <a14:brightnessContrast bright="-9000"/>
                    </a14:imgEffect>
                  </a14:imgLayer>
                </a14:imgProps>
              </a:ext>
            </a:extLst>
          </a:blip>
          <a:srcRect/>
          <a:stretch>
            <a:fillRect/>
          </a:stretch>
        </p:blipFill>
        <p:spPr bwMode="auto">
          <a:xfrm>
            <a:off x="1042339" y="2819400"/>
            <a:ext cx="3224861" cy="2514600"/>
          </a:xfrm>
          <a:prstGeom prst="rect">
            <a:avLst/>
          </a:prstGeom>
          <a:noFill/>
          <a:ln w="9525">
            <a:noFill/>
            <a:miter lim="800000"/>
            <a:headEnd/>
            <a:tailEnd/>
          </a:ln>
        </p:spPr>
      </p:pic>
      <p:pic>
        <p:nvPicPr>
          <p:cNvPr id="11269" name="Picture 4" descr="C:\Users\yakobu\Desktop\images_v.jpg"/>
          <p:cNvPicPr>
            <a:picLocks noChangeAspect="1" noChangeArrowheads="1"/>
          </p:cNvPicPr>
          <p:nvPr/>
        </p:nvPicPr>
        <p:blipFill>
          <a:blip r:embed="rId4"/>
          <a:srcRect/>
          <a:stretch>
            <a:fillRect/>
          </a:stretch>
        </p:blipFill>
        <p:spPr bwMode="auto">
          <a:xfrm>
            <a:off x="111125" y="0"/>
            <a:ext cx="1308100" cy="1512888"/>
          </a:xfrm>
          <a:prstGeom prst="rect">
            <a:avLst/>
          </a:prstGeom>
          <a:noFill/>
          <a:ln w="9525">
            <a:noFill/>
            <a:miter lim="800000"/>
            <a:headEnd/>
            <a:tailEnd/>
          </a:ln>
        </p:spPr>
      </p:pic>
      <p:sp>
        <p:nvSpPr>
          <p:cNvPr id="8" name="Slide Number Placeholder 7"/>
          <p:cNvSpPr>
            <a:spLocks noGrp="1"/>
          </p:cNvSpPr>
          <p:nvPr>
            <p:ph type="sldNum" sz="quarter" idx="4294967295"/>
          </p:nvPr>
        </p:nvSpPr>
        <p:spPr>
          <a:xfrm>
            <a:off x="8129016" y="5734050"/>
            <a:ext cx="609600" cy="521208"/>
          </a:xfrm>
          <a:prstGeom prst="rect">
            <a:avLst/>
          </a:prstGeom>
        </p:spPr>
        <p:txBody>
          <a:bodyPr/>
          <a:lstStyle/>
          <a:p>
            <a:pPr algn="ctr" eaLnBrk="1" latinLnBrk="0" hangingPunct="1"/>
            <a:fld id="{2BBB5E19-F10A-4C2F-BF6F-11C513378A2E}" type="slidenum">
              <a:rPr kumimoji="0" lang="en-US" smtClean="0"/>
              <a:pPr algn="ctr" eaLnBrk="1" latinLnBrk="0" hangingPunct="1"/>
              <a:t>9</a:t>
            </a:fld>
            <a:endParaRPr kumimoji="0" lang="en-US"/>
          </a:p>
        </p:txBody>
      </p:sp>
      <p:sp>
        <p:nvSpPr>
          <p:cNvPr id="9" name="Content Placeholder 2"/>
          <p:cNvSpPr txBox="1">
            <a:spLocks/>
          </p:cNvSpPr>
          <p:nvPr/>
        </p:nvSpPr>
        <p:spPr>
          <a:xfrm>
            <a:off x="5029200" y="2666999"/>
            <a:ext cx="3376359" cy="3124201"/>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a:buFont typeface="Monotype Sorts" pitchFamily="-84" charset="2"/>
              <a:buNone/>
            </a:pPr>
            <a:r>
              <a:rPr lang="en-US" dirty="0" smtClean="0">
                <a:solidFill>
                  <a:srgbClr val="000000"/>
                </a:solidFill>
                <a:cs typeface="Courier New" pitchFamily="49" charset="0"/>
              </a:rPr>
              <a:t>do { </a:t>
            </a:r>
          </a:p>
          <a:p>
            <a:pPr>
              <a:buFont typeface="Monotype Sorts" pitchFamily="-84" charset="2"/>
              <a:buNone/>
            </a:pPr>
            <a:r>
              <a:rPr lang="en-US" dirty="0" smtClean="0">
                <a:solidFill>
                  <a:srgbClr val="000000"/>
                </a:solidFill>
                <a:cs typeface="Courier New" pitchFamily="49" charset="0"/>
              </a:rPr>
              <a:t>		while (turn == j);</a:t>
            </a:r>
          </a:p>
          <a:p>
            <a:pPr>
              <a:buFont typeface="Monotype Sorts" pitchFamily="-84" charset="2"/>
              <a:buNone/>
            </a:pPr>
            <a:r>
              <a:rPr lang="en-US" dirty="0" smtClean="0">
                <a:solidFill>
                  <a:srgbClr val="000000"/>
                </a:solidFill>
                <a:cs typeface="Courier New" pitchFamily="49" charset="0"/>
              </a:rPr>
              <a:t>		turn = j;</a:t>
            </a:r>
          </a:p>
          <a:p>
            <a:pPr>
              <a:buFont typeface="Monotype Sorts" pitchFamily="-84" charset="2"/>
              <a:buNone/>
            </a:pPr>
            <a:r>
              <a:rPr lang="en-US" dirty="0" smtClean="0">
                <a:solidFill>
                  <a:srgbClr val="000000"/>
                </a:solidFill>
                <a:cs typeface="Courier New" pitchFamily="49" charset="0"/>
              </a:rPr>
              <a:t>		critical section </a:t>
            </a:r>
          </a:p>
          <a:p>
            <a:pPr>
              <a:buFont typeface="Monotype Sorts" pitchFamily="-84" charset="2"/>
              <a:buNone/>
            </a:pPr>
            <a:r>
              <a:rPr lang="en-US" dirty="0" smtClean="0">
                <a:solidFill>
                  <a:srgbClr val="000000"/>
                </a:solidFill>
                <a:cs typeface="Courier New" pitchFamily="49" charset="0"/>
              </a:rPr>
              <a:t>		remainder section </a:t>
            </a:r>
          </a:p>
          <a:p>
            <a:pPr>
              <a:buFont typeface="Monotype Sorts" pitchFamily="-84" charset="2"/>
              <a:buNone/>
            </a:pPr>
            <a:r>
              <a:rPr lang="en-US" dirty="0" smtClean="0">
                <a:solidFill>
                  <a:srgbClr val="000000"/>
                </a:solidFill>
                <a:cs typeface="Courier New" pitchFamily="49" charset="0"/>
              </a:rPr>
              <a:t>	 } while (true); </a:t>
            </a:r>
            <a:endParaRPr lang="en-US" dirty="0" smtClean="0">
              <a:solidFill>
                <a:srgbClr val="000000"/>
              </a:solidFill>
              <a:cs typeface="Courier New" pitchFamily="49" charset="0"/>
            </a:endParaRPr>
          </a:p>
        </p:txBody>
      </p:sp>
      <p:sp>
        <p:nvSpPr>
          <p:cNvPr id="2" name="TextBox 1"/>
          <p:cNvSpPr txBox="1"/>
          <p:nvPr/>
        </p:nvSpPr>
        <p:spPr>
          <a:xfrm>
            <a:off x="5181600" y="1981200"/>
            <a:ext cx="3223959" cy="461665"/>
          </a:xfrm>
          <a:prstGeom prst="rect">
            <a:avLst/>
          </a:prstGeom>
          <a:noFill/>
        </p:spPr>
        <p:txBody>
          <a:bodyPr wrap="none" rtlCol="0">
            <a:spAutoFit/>
          </a:bodyPr>
          <a:lstStyle/>
          <a:p>
            <a:r>
              <a:rPr lang="en-US" sz="2400" dirty="0" smtClean="0"/>
              <a:t>Algorithm of </a:t>
            </a:r>
            <a:r>
              <a:rPr lang="en-US" sz="2400" dirty="0"/>
              <a:t>process </a:t>
            </a:r>
            <a:r>
              <a:rPr lang="en-US" sz="2400" b="1" i="1" dirty="0"/>
              <a:t>P</a:t>
            </a:r>
            <a:r>
              <a:rPr lang="en-US" sz="2400" b="1" i="1" baseline="-25000" dirty="0"/>
              <a:t>i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173</TotalTime>
  <Words>1911</Words>
  <Application>Microsoft Office PowerPoint</Application>
  <PresentationFormat>On-screen Show (4:3)</PresentationFormat>
  <Paragraphs>540</Paragraphs>
  <Slides>45</Slides>
  <Notes>43</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NewsPrint</vt:lpstr>
      <vt:lpstr>VENKATRAMA PHANI KUMAR S Asst. Professor, Department of CSE VFSTR University</vt:lpstr>
      <vt:lpstr>Topics to be Covered</vt:lpstr>
      <vt:lpstr>Objectives</vt:lpstr>
      <vt:lpstr>Background</vt:lpstr>
      <vt:lpstr>Background</vt:lpstr>
      <vt:lpstr>Producer  Process</vt:lpstr>
      <vt:lpstr>Race Condition</vt:lpstr>
      <vt:lpstr>Critical Section</vt:lpstr>
      <vt:lpstr>Critical Section</vt:lpstr>
      <vt:lpstr>Solution to Critical-Section Problem</vt:lpstr>
      <vt:lpstr>Solution to Critical-Section Problem</vt:lpstr>
      <vt:lpstr>Peterson’s Solution</vt:lpstr>
      <vt:lpstr>Peterson’s Solution Contd.</vt:lpstr>
      <vt:lpstr>Peterson’s Solution Contd.</vt:lpstr>
      <vt:lpstr>Synchronization Hardware</vt:lpstr>
      <vt:lpstr>Solution to Critical-section Problem Using Locks</vt:lpstr>
      <vt:lpstr>Test_and_Set  Instruction </vt:lpstr>
      <vt:lpstr>Solution using Test_and_Set ()</vt:lpstr>
      <vt:lpstr>Compare_and_Swap Instruction</vt:lpstr>
      <vt:lpstr>Solution using Compare_and_Swap</vt:lpstr>
      <vt:lpstr>Locks</vt:lpstr>
      <vt:lpstr>acquire() and release()</vt:lpstr>
      <vt:lpstr>Semaphore</vt:lpstr>
      <vt:lpstr>Semaphore Usage</vt:lpstr>
      <vt:lpstr>Semaphore Implementation</vt:lpstr>
      <vt:lpstr>Semaphore Implementation without Busy waiting </vt:lpstr>
      <vt:lpstr>Semaphore Implementation without Busy waiting Contd.</vt:lpstr>
      <vt:lpstr>Deadlock and Starvation</vt:lpstr>
      <vt:lpstr>Deadlock and Starvation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Condition Variables Choices</vt:lpstr>
      <vt:lpstr>Monitor Solution - Dining Philosophers</vt:lpstr>
      <vt:lpstr>Monitor Solution - Dining Philosophers</vt:lpstr>
      <vt:lpstr>Monitor Solution - Dining Philosophers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VIGNAN</dc:creator>
  <cp:lastModifiedBy>VIGNAN</cp:lastModifiedBy>
  <cp:revision>54</cp:revision>
  <dcterms:created xsi:type="dcterms:W3CDTF">2006-08-16T00:00:00Z</dcterms:created>
  <dcterms:modified xsi:type="dcterms:W3CDTF">2016-08-27T04:01:42Z</dcterms:modified>
</cp:coreProperties>
</file>