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331" r:id="rId9"/>
    <p:sldId id="262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76" r:id="rId18"/>
    <p:sldId id="269" r:id="rId19"/>
    <p:sldId id="270" r:id="rId20"/>
    <p:sldId id="272" r:id="rId21"/>
    <p:sldId id="330" r:id="rId22"/>
    <p:sldId id="273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329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5A3B-CEA2-4DD5-9CC0-2CE9DF36C29E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3B42E-3C9B-413B-B0D4-23AD5D676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38F93-9F01-4C46-B9AC-94984B1ECA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C9CCD-1463-4964-AC96-A76D80097BA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9CD9F-7CE3-493D-9E99-10B6F727D94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00E32-675F-4D9B-9236-D8D359CFEE4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6A85A-1D9E-4F78-ADBC-24D9B848A30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CA9F0-2FC8-4235-A75D-F0CEA53C97A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92C7B-8390-43D1-AC70-CA0F56AED53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D82E3-F0C9-4874-9DEE-D8C34382B284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D6509-AB0D-4E62-B68B-BA8BF4B87EC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A0D34-3B16-49C9-B643-8DFCB736C76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2266E-FD05-4461-8C4A-172307091665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30D27-DD34-4911-9E80-3DEE7F92CB2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07B50-46D9-40BA-9FE7-FC8A94C82120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9C031-BB68-4600-BDEA-8963F2D9BF9C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F8702-35AD-48DF-8FD8-36FD68C5A2DC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B7491-D999-482A-A5FA-328A33DC4FDF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3FF4C-4A2A-4B14-BADD-EB488DC70B41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721AE-8A35-42D7-83AA-D56D97969679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84347-CBE1-4898-9F25-4F4C2057AB7E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A637D-E2B5-4E12-8C38-2010F565BEC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A637D-E2B5-4E12-8C38-2010F565BEC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88AD1-E122-4453-8B1B-B803AB39855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8FAC90-0F0D-46DC-99D5-14855ACEEAA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A7E60-DA37-4400-B01F-EC2E13151CF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FA16C-0B09-4DCF-8E34-AE4A8622BE0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897AC-43B4-4E94-B66A-100052CDC19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F4B4-6FF3-46B0-8DC1-771F05D3174F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DA3F-B01B-468B-B911-A220F1F05B4D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CC6-ADC1-49C3-B1A4-742A731EC18B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796-934F-46A3-9538-6584755DB5F7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FEFD-C596-46BB-867E-EACCBF4CB24D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96A-20BE-473D-87F9-55D243545865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2952-5233-4494-81DA-63E6190D0B69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E759-D75E-4882-801F-C9B31D5B9936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EF27-1094-449D-BAE5-1B88E783D6A6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14F-DA55-44C7-A8BB-28F8067C658D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32AA-2E67-4223-9020-6D715DBC1634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E85E12E-6023-4499-A698-6B276D7E79AA}" type="datetime1">
              <a:rPr lang="en-US" smtClean="0"/>
              <a:pPr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543800" cy="12192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VENKATRAMA PHANI KUMAR S</a:t>
            </a:r>
            <a:b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Asst. Professor, Department of CSE</a:t>
            </a:r>
            <a:b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VFSTR University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6858000" cy="1295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UNIT-IV</a:t>
            </a:r>
          </a:p>
          <a:p>
            <a:pPr algn="ctr"/>
            <a:r>
              <a:rPr lang="en-US" altLang="en-US" sz="4400" dirty="0"/>
              <a:t>Main Memory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1027" name="Picture 3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28" name="Picture 4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29" name="Picture 5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600" y="3417888"/>
            <a:ext cx="50800" cy="22225"/>
          </a:xfrm>
          <a:prstGeom prst="rect">
            <a:avLst/>
          </a:prstGeom>
          <a:noFill/>
        </p:spPr>
      </p:pic>
      <p:pic>
        <p:nvPicPr>
          <p:cNvPr id="10" name="Picture 9" descr="Operating_system_col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6394" y="3418026"/>
            <a:ext cx="51212" cy="21948"/>
          </a:xfrm>
          <a:prstGeom prst="rect">
            <a:avLst/>
          </a:prstGeom>
        </p:spPr>
      </p:pic>
      <p:pic>
        <p:nvPicPr>
          <p:cNvPr id="1030" name="Picture 6" descr="C:\Users\vignan\Downloads\Operating_system_col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394" y="3418026"/>
            <a:ext cx="51212" cy="21948"/>
          </a:xfrm>
          <a:prstGeom prst="rect">
            <a:avLst/>
          </a:prstGeom>
          <a:noFill/>
        </p:spPr>
      </p:pic>
      <p:pic>
        <p:nvPicPr>
          <p:cNvPr id="12" name="Picture 11" descr="Operating_system_col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6394" y="3418026"/>
            <a:ext cx="51212" cy="21948"/>
          </a:xfrm>
          <a:prstGeom prst="rect">
            <a:avLst/>
          </a:prstGeom>
        </p:spPr>
      </p:pic>
      <p:pic>
        <p:nvPicPr>
          <p:cNvPr id="13" name="Picture 12" descr="Operating_system_colo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"/>
            <a:ext cx="7391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2" y="1238768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Multistep Processing of a User Program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276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97" y="1371600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Logical vs. Physical Address Space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239000" cy="4114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/>
              <a:t>The concept of a logical address space that is bound to a separate </a:t>
            </a:r>
            <a:r>
              <a:rPr lang="en-US" altLang="en-US" sz="2000" b="1" dirty="0">
                <a:solidFill>
                  <a:srgbClr val="3366FF"/>
                </a:solidFill>
              </a:rPr>
              <a:t>physical address space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is central to proper memory management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Logical address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generated by the CPU; also referred to as </a:t>
            </a:r>
            <a:r>
              <a:rPr lang="en-US" altLang="en-US" sz="2000" b="1" dirty="0">
                <a:solidFill>
                  <a:srgbClr val="3366FF"/>
                </a:solidFill>
              </a:rPr>
              <a:t>virtual address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Physical address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address seen by the memory unit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Logical address space </a:t>
            </a:r>
            <a:r>
              <a:rPr lang="en-US" altLang="en-US" sz="2000" dirty="0"/>
              <a:t>is the set of all logical addresses generated by a program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Physical address space </a:t>
            </a:r>
            <a:r>
              <a:rPr lang="en-US" altLang="en-US" sz="2000" dirty="0"/>
              <a:t>is the set of all physical addresses generated by a </a:t>
            </a:r>
            <a:r>
              <a:rPr lang="en-US" altLang="en-US" sz="2000" dirty="0" smtClean="0"/>
              <a:t>program</a:t>
            </a: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Memory-Management Unit (</a:t>
            </a:r>
            <a:r>
              <a:rPr lang="en-US" altLang="en-US" sz="3600" dirty="0"/>
              <a:t>MMU</a:t>
            </a:r>
            <a:r>
              <a:rPr lang="en-US" altLang="en-US" sz="4000" dirty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1900" dirty="0"/>
              <a:t>Hardware device that at run time maps virtual to physical address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900" dirty="0"/>
              <a:t>Many methods possible, covered in the rest of this chapter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900" dirty="0"/>
              <a:t>To start, consider simple scheme where the value in the relocation register is added to every address generated by a user process at the time it is sent to memory</a:t>
            </a:r>
          </a:p>
          <a:p>
            <a:pPr lvl="1"/>
            <a:r>
              <a:rPr lang="en-US" altLang="en-US" sz="1900" dirty="0"/>
              <a:t>Base register now called </a:t>
            </a:r>
            <a:r>
              <a:rPr lang="en-US" altLang="en-US" sz="1900" b="1" dirty="0">
                <a:solidFill>
                  <a:srgbClr val="0000FF"/>
                </a:solidFill>
              </a:rPr>
              <a:t>relocation register</a:t>
            </a:r>
            <a:endParaRPr lang="en-US" altLang="en-US" sz="1900" dirty="0"/>
          </a:p>
          <a:p>
            <a:pPr lvl="1"/>
            <a:r>
              <a:rPr lang="en-US" altLang="en-US" sz="1900" dirty="0"/>
              <a:t>MS-DOS on Intel 80x86 used 4 relocation registers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900" dirty="0"/>
              <a:t>The user program deals with </a:t>
            </a:r>
            <a:r>
              <a:rPr lang="en-US" altLang="en-US" sz="1900" i="1" dirty="0"/>
              <a:t>logical</a:t>
            </a:r>
            <a:r>
              <a:rPr lang="en-US" altLang="en-US" sz="1900" dirty="0"/>
              <a:t> addresses; it never sees the </a:t>
            </a:r>
            <a:r>
              <a:rPr lang="en-US" altLang="en-US" sz="1900" i="1" dirty="0"/>
              <a:t>real</a:t>
            </a:r>
            <a:r>
              <a:rPr lang="en-US" altLang="en-US" sz="1900" dirty="0"/>
              <a:t> physical addresses</a:t>
            </a:r>
          </a:p>
          <a:p>
            <a:pPr lvl="1"/>
            <a:r>
              <a:rPr lang="en-US" altLang="en-US" sz="1900" dirty="0"/>
              <a:t>Execution-time binding occurs when reference is made to location in memory</a:t>
            </a:r>
          </a:p>
          <a:p>
            <a:pPr lvl="1"/>
            <a:r>
              <a:rPr lang="en-US" altLang="en-US" sz="1900" dirty="0"/>
              <a:t>Logical address bound to physical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13" y="955311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Dynamic relocation using a relocation register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4191000" cy="4495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All routines kept on disk in </a:t>
            </a:r>
            <a:r>
              <a:rPr kumimoji="1" lang="en-US" altLang="en-US" dirty="0" err="1">
                <a:latin typeface="Helvetica" pitchFamily="-84" charset="0"/>
              </a:rPr>
              <a:t>relocatable</a:t>
            </a:r>
            <a:r>
              <a:rPr kumimoji="1" lang="en-US" altLang="en-US" dirty="0">
                <a:latin typeface="Helvetica" pitchFamily="-84" charset="0"/>
              </a:rPr>
              <a:t>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dirty="0">
                <a:latin typeface="Helvetica" pitchFamily="-84" charset="0"/>
              </a:rPr>
              <a:t>Implemented through program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7147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Dynamic Linking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rgbClr val="3366FF"/>
                </a:solidFill>
              </a:rPr>
              <a:t>Static linking </a:t>
            </a:r>
            <a:r>
              <a:rPr lang="en-US" altLang="en-US" sz="1800" dirty="0"/>
              <a:t>– system libraries and program code combined by the loader into the binary program image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/>
              <a:t>Dynamic linking –linking postponed until execution time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/>
              <a:t>Small piece of code, </a:t>
            </a:r>
            <a:r>
              <a:rPr lang="en-US" altLang="en-US" sz="1800" b="1" dirty="0">
                <a:solidFill>
                  <a:srgbClr val="3366FF"/>
                </a:solidFill>
              </a:rPr>
              <a:t>stub</a:t>
            </a:r>
            <a:r>
              <a:rPr lang="en-US" altLang="en-US" sz="1800" dirty="0"/>
              <a:t>, used to locate the appropriate memory-resident library routine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/>
              <a:t>Stub replaces itself with the address of the routine, and executes the routine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/>
              <a:t>Operating system checks if routine is in processes</a:t>
            </a:r>
            <a:r>
              <a:rPr lang="ja-JP" altLang="en-US" sz="1800" dirty="0"/>
              <a:t>’</a:t>
            </a:r>
            <a:r>
              <a:rPr lang="en-US" altLang="ja-JP" sz="1800" dirty="0"/>
              <a:t> memory address</a:t>
            </a:r>
          </a:p>
          <a:p>
            <a:pPr lvl="1"/>
            <a:r>
              <a:rPr lang="en-US" altLang="en-US" sz="1800" dirty="0"/>
              <a:t>If not in address space, add to address space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/>
              <a:t>Dynamic linking is particularly useful for libraries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/>
              <a:t>System also known as </a:t>
            </a:r>
            <a:r>
              <a:rPr lang="en-US" altLang="en-US" sz="1800" b="1" dirty="0">
                <a:solidFill>
                  <a:srgbClr val="3366FF"/>
                </a:solidFill>
              </a:rPr>
              <a:t>shared libraries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Consider applicability to patching system libraries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</a:rPr>
              <a:t>Versioning may be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Swapping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924800" cy="4419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A process can be </a:t>
            </a:r>
            <a:r>
              <a:rPr lang="en-US" altLang="en-US" b="1" dirty="0">
                <a:solidFill>
                  <a:srgbClr val="3366FF"/>
                </a:solidFill>
              </a:rPr>
              <a:t>swapped</a:t>
            </a:r>
            <a:r>
              <a:rPr lang="en-US" altLang="en-US" dirty="0"/>
              <a:t> temporarily out of memory to a backing store, and then brought back into memory for continued execution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Total physical memory space of processes can exceed physical memory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Backing store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fast disk large enough to accommodate copies of all memory images for all users; must provide direct access to these memory images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Roll out, roll in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swapping variant used for priority-based scheduling algorithms; lower-priority process is swapped out so higher-priority process can be loaded and executed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Major part of swap time is transfer time; total transfer time is directly proportional to the amount of memory swapped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System maintains a </a:t>
            </a:r>
            <a:r>
              <a:rPr lang="en-US" altLang="en-US" b="1" dirty="0">
                <a:solidFill>
                  <a:srgbClr val="3366FF"/>
                </a:solidFill>
              </a:rPr>
              <a:t>ready queue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ready-to-run processes which have memory images on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Swapping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000" dirty="0"/>
              <a:t>Does the swapped out process need to swap back in to same physical addresses?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000" dirty="0"/>
              <a:t>Depends on address binding method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Plus consider pending I/O to / from process memory space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000" dirty="0"/>
              <a:t>Modified versions of swapping are found on many systems (i.e., UNIX, Linux, and Windows)</a:t>
            </a:r>
          </a:p>
          <a:p>
            <a:pPr lvl="1"/>
            <a:r>
              <a:rPr lang="en-US" altLang="en-US" sz="2000" dirty="0"/>
              <a:t>Swapping normally disabled</a:t>
            </a:r>
          </a:p>
          <a:p>
            <a:pPr lvl="1"/>
            <a:r>
              <a:rPr lang="en-US" altLang="en-US" sz="2000" dirty="0"/>
              <a:t>Started if more than threshold amount of memory allocated</a:t>
            </a:r>
          </a:p>
          <a:p>
            <a:pPr lvl="1"/>
            <a:r>
              <a:rPr lang="en-US" altLang="en-US" sz="2000" dirty="0"/>
              <a:t>Disabled again once memory demand reduced below threshold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Schematic View of Swapping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4" descr="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153960" cy="44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2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2536"/>
            <a:ext cx="7772400" cy="1027664"/>
          </a:xfrm>
        </p:spPr>
        <p:txBody>
          <a:bodyPr>
            <a:normAutofit/>
          </a:bodyPr>
          <a:lstStyle/>
          <a:p>
            <a:r>
              <a:rPr lang="en-US" altLang="en-US" sz="4900" dirty="0"/>
              <a:t>Contiguous Allocation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/>
              <a:t>Main memory must support both OS and user processes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Limited resource, must allocate efficiently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Contiguous allocation is one early method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Main memory usually into two </a:t>
            </a:r>
            <a:r>
              <a:rPr lang="en-US" altLang="en-US" sz="2000" b="1" dirty="0">
                <a:solidFill>
                  <a:srgbClr val="0000FF"/>
                </a:solidFill>
              </a:rPr>
              <a:t>partitions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Resident operating system, usually held in low memory with interrupt vector</a:t>
            </a:r>
          </a:p>
          <a:p>
            <a:pPr lvl="1"/>
            <a:r>
              <a:rPr lang="en-US" altLang="en-US" sz="2000" dirty="0"/>
              <a:t>User processes then held in high memory</a:t>
            </a:r>
          </a:p>
          <a:p>
            <a:pPr lvl="1"/>
            <a:r>
              <a:rPr lang="en-US" altLang="en-US" sz="2000" dirty="0"/>
              <a:t>Each process contained in single contiguous section of memory</a:t>
            </a:r>
          </a:p>
          <a:p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72286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Contiguous Allocation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391400" cy="4495800"/>
          </a:xfrm>
        </p:spPr>
        <p:txBody>
          <a:bodyPr>
            <a:normAutofit/>
          </a:bodyPr>
          <a:lstStyle/>
          <a:p>
            <a:r>
              <a:rPr lang="en-US" dirty="0"/>
              <a:t>MS-DOS – written to provide the most functionality in the least </a:t>
            </a:r>
            <a:r>
              <a:rPr lang="en-US" dirty="0" err="1" smtClean="0"/>
              <a:t>space</a:t>
            </a:r>
            <a:r>
              <a:rPr lang="en-US" altLang="en-US" sz="2000" dirty="0" err="1"/>
              <a:t>Relocation</a:t>
            </a:r>
            <a:r>
              <a:rPr lang="en-US" altLang="en-US" sz="2000" dirty="0"/>
              <a:t> registers used to protect user processes from each other, and from changing operating-system code and data</a:t>
            </a:r>
          </a:p>
          <a:p>
            <a:pPr lvl="1"/>
            <a:r>
              <a:rPr lang="en-US" altLang="en-US" sz="2000" dirty="0"/>
              <a:t>Base register contains value of smallest physical address</a:t>
            </a:r>
          </a:p>
          <a:p>
            <a:pPr lvl="1"/>
            <a:r>
              <a:rPr lang="en-US" altLang="en-US" sz="2000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sz="2000" dirty="0"/>
              <a:t>MMU maps logical address </a:t>
            </a:r>
            <a:r>
              <a:rPr lang="en-US" altLang="en-US" sz="2000" i="1" dirty="0"/>
              <a:t>dynamically</a:t>
            </a:r>
          </a:p>
          <a:p>
            <a:pPr lvl="1"/>
            <a:r>
              <a:rPr lang="en-US" altLang="en-US" sz="2000" dirty="0"/>
              <a:t>Can then allow actions such as kernel code being </a:t>
            </a:r>
            <a:r>
              <a:rPr lang="en-US" altLang="en-US" sz="2000" b="1" dirty="0">
                <a:solidFill>
                  <a:srgbClr val="0000FF"/>
                </a:solidFill>
              </a:rPr>
              <a:t>transient </a:t>
            </a:r>
            <a:r>
              <a:rPr lang="en-US" altLang="en-US" sz="2000" dirty="0"/>
              <a:t>and kernel changing size</a:t>
            </a:r>
          </a:p>
          <a:p>
            <a:pPr lvl="1"/>
            <a:r>
              <a:rPr lang="en-US" sz="2400" dirty="0" smtClean="0"/>
              <a:t>Not </a:t>
            </a:r>
            <a:r>
              <a:rPr lang="en-US" sz="2400" dirty="0"/>
              <a:t>divided into modules</a:t>
            </a:r>
          </a:p>
          <a:p>
            <a:pPr lvl="1"/>
            <a:r>
              <a:rPr lang="en-US" sz="2400" dirty="0"/>
              <a:t>Although MS-DOS has some structure, its interfaces and levels of functionality are not well separated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38768"/>
            <a:ext cx="7772400" cy="72286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Chapter 8: 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010400" cy="4800600"/>
          </a:xfrm>
        </p:spPr>
        <p:txBody>
          <a:bodyPr>
            <a:normAutofit/>
          </a:bodyPr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Swapping </a:t>
            </a:r>
          </a:p>
          <a:p>
            <a:r>
              <a:rPr lang="en-US" altLang="en-US" dirty="0"/>
              <a:t>Contiguous Memory Allocation</a:t>
            </a:r>
          </a:p>
          <a:p>
            <a:r>
              <a:rPr lang="en-US" altLang="en-US" dirty="0"/>
              <a:t>Segmentation</a:t>
            </a:r>
          </a:p>
          <a:p>
            <a:r>
              <a:rPr lang="en-US" altLang="en-US" dirty="0"/>
              <a:t>Paging</a:t>
            </a:r>
          </a:p>
          <a:p>
            <a:r>
              <a:rPr lang="en-US" altLang="en-US" dirty="0"/>
              <a:t>Structure of the Page Table</a:t>
            </a:r>
          </a:p>
          <a:p>
            <a:r>
              <a:rPr lang="en-US" altLang="en-US" dirty="0"/>
              <a:t>Example: The Intel 32 and 64-bit Architectures</a:t>
            </a:r>
          </a:p>
          <a:p>
            <a:r>
              <a:rPr lang="en-US" altLang="en-US" dirty="0"/>
              <a:t>Example: ARM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13012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Hardware Support for Relocation and Limit Registers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6025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3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Multiple-partition </a:t>
            </a:r>
            <a:r>
              <a:rPr lang="en-US" altLang="en-US" sz="4000" dirty="0" smtClean="0"/>
              <a:t>allocation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897553"/>
            <a:ext cx="8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en-US" sz="2200" dirty="0"/>
              <a:t>Multiple-partition allocation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 dirty="0"/>
              <a:t>Degree of multiprogramming limited by number of partitions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FF"/>
                </a:solidFill>
              </a:rPr>
              <a:t>Variable-partition </a:t>
            </a:r>
            <a:r>
              <a:rPr lang="en-US" altLang="en-US" sz="2200" dirty="0"/>
              <a:t>sizes for efficiency (sized to a given process’ needs)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FF"/>
                </a:solidFill>
              </a:rPr>
              <a:t>Hole</a:t>
            </a:r>
            <a:r>
              <a:rPr lang="en-US" altLang="en-US" sz="2200" dirty="0"/>
              <a:t> – block of available memory; holes of various size are scattered throughout 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 dirty="0"/>
              <a:t>When a process arrives, it is allocated memory from a hole large enough to accommodate it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 dirty="0"/>
              <a:t>Process exiting frees its partition, adjacent free partitions combined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 dirty="0"/>
              <a:t>Operating system maintains information about:</a:t>
            </a:r>
            <a:br>
              <a:rPr lang="en-US" altLang="en-US" sz="2200" dirty="0"/>
            </a:br>
            <a:r>
              <a:rPr lang="en-US" altLang="en-US" sz="2200" dirty="0"/>
              <a:t>a) allocated partitions    b) free partitions (hole)</a:t>
            </a:r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4953000"/>
            <a:ext cx="6675437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4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736"/>
            <a:ext cx="7772400" cy="72286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Dynamic Storage-Allocation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763000" cy="914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dirty="0">
                <a:latin typeface="Helvetica" pitchFamily="-84" charset="0"/>
              </a:rPr>
              <a:t>How to satisfy a request of size </a:t>
            </a:r>
            <a:r>
              <a:rPr lang="en-US" altLang="en-US" b="1" i="1" dirty="0">
                <a:latin typeface="Helvetica" pitchFamily="-84" charset="0"/>
              </a:rPr>
              <a:t>n</a:t>
            </a:r>
            <a:r>
              <a:rPr lang="en-US" altLang="en-US" dirty="0">
                <a:latin typeface="Helvetica" pitchFamily="-84" charset="0"/>
              </a:rPr>
              <a:t> from a list of free holes?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2914876"/>
            <a:ext cx="7772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rgbClr val="3366FF"/>
                </a:solidFill>
              </a:rPr>
              <a:t>First-fit</a:t>
            </a:r>
            <a:r>
              <a:rPr lang="en-US" altLang="en-US" sz="2400" dirty="0"/>
              <a:t>:  Allocate the </a:t>
            </a:r>
            <a:r>
              <a:rPr lang="en-US" altLang="en-US" sz="2400" b="1" i="1" dirty="0"/>
              <a:t>first</a:t>
            </a:r>
            <a:r>
              <a:rPr lang="en-US" altLang="en-US" sz="2400" dirty="0"/>
              <a:t> hole that is big enough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rgbClr val="3366FF"/>
                </a:solidFill>
              </a:rPr>
              <a:t>Best-fit</a:t>
            </a:r>
            <a:r>
              <a:rPr lang="en-US" altLang="en-US" sz="2400" dirty="0"/>
              <a:t>:  Allocate the </a:t>
            </a:r>
            <a:r>
              <a:rPr lang="en-US" altLang="en-US" sz="2400" b="1" i="1" dirty="0"/>
              <a:t>smallest</a:t>
            </a:r>
            <a:r>
              <a:rPr lang="en-US" altLang="en-US" sz="2400" dirty="0"/>
              <a:t> hole that is big enough; must search entire list, unless ordered by size  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/>
              <a:t>Produces the smallest leftover hole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rgbClr val="3366FF"/>
                </a:solidFill>
              </a:rPr>
              <a:t>Worst-fit</a:t>
            </a:r>
            <a:r>
              <a:rPr lang="en-US" altLang="en-US" sz="2400" dirty="0"/>
              <a:t>:  Allocate the </a:t>
            </a:r>
            <a:r>
              <a:rPr lang="en-US" altLang="en-US" sz="2400" b="1" i="1" dirty="0"/>
              <a:t>largest</a:t>
            </a:r>
            <a:r>
              <a:rPr lang="en-US" altLang="en-US" sz="2400" dirty="0"/>
              <a:t> hole; must also search entire list  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/>
              <a:t>Produces the largest leftover </a:t>
            </a:r>
            <a:r>
              <a:rPr lang="en-US" altLang="en-US" sz="2400" dirty="0" smtClean="0"/>
              <a:t>hole</a:t>
            </a:r>
            <a:endParaRPr lang="en-US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3400" y="53340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37442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Fragmentation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External 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Internal 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/>
            <a:r>
              <a:rPr lang="en-US" altLang="en-US" sz="2400" dirty="0"/>
              <a:t>1/3 may be unusable -&gt; </a:t>
            </a:r>
            <a:r>
              <a:rPr lang="en-US" altLang="en-US" sz="2400" b="1" dirty="0">
                <a:solidFill>
                  <a:srgbClr val="3366FF"/>
                </a:solidFill>
              </a:rPr>
              <a:t>50-percent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Fragmentation 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/>
              <a:t>Reduce external fragmentation by </a:t>
            </a:r>
            <a:r>
              <a:rPr lang="en-US" altLang="en-US" sz="2000" b="1" dirty="0">
                <a:solidFill>
                  <a:srgbClr val="3366FF"/>
                </a:solidFill>
              </a:rPr>
              <a:t>compaction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000" dirty="0"/>
              <a:t>Shuffle memory contents to place all free memory together in one large block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000" dirty="0"/>
              <a:t>Compaction is possible </a:t>
            </a:r>
            <a:r>
              <a:rPr lang="en-US" altLang="en-US" sz="2000" i="1" dirty="0"/>
              <a:t>only</a:t>
            </a:r>
            <a:r>
              <a:rPr lang="en-US" altLang="en-US" sz="2000" dirty="0"/>
              <a:t> if relocation is dynamic, and is done at execution time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000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Now consider that backing store has same fragmentation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Segmentation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371600"/>
            <a:ext cx="81534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  <a:tabLst>
                <a:tab pos="1831975" algn="l"/>
              </a:tabLst>
            </a:pPr>
            <a:r>
              <a:rPr lang="en-US" altLang="en-US" sz="2400" dirty="0" smtClean="0"/>
              <a:t>Memory-management </a:t>
            </a:r>
            <a:r>
              <a:rPr lang="en-US" altLang="en-US" sz="2400" dirty="0"/>
              <a:t>scheme that supports user view of memory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  <a:tabLst>
                <a:tab pos="1831975" algn="l"/>
              </a:tabLst>
            </a:pPr>
            <a:r>
              <a:rPr lang="en-US" altLang="en-US" sz="2400" dirty="0"/>
              <a:t>A program is a collection of segments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  <a:tabLst>
                <a:tab pos="1831975" algn="l"/>
              </a:tabLst>
            </a:pPr>
            <a:r>
              <a:rPr lang="en-US" altLang="en-US" sz="2400" dirty="0"/>
              <a:t>A segment is a logical unit such as: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main program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procedure 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function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method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object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local variables, global variables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common block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stack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symbol table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400" dirty="0"/>
              <a:t>		arrays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User</a:t>
            </a:r>
            <a:r>
              <a:rPr lang="ja-JP" altLang="en-US" sz="4400" dirty="0"/>
              <a:t>’</a:t>
            </a:r>
            <a:r>
              <a:rPr lang="en-US" altLang="ja-JP" sz="4400" dirty="0"/>
              <a:t>s View of a Program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981200"/>
            <a:ext cx="392598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990600" y="1447800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 altLang="en-US"/>
          </a:p>
        </p:txBody>
      </p:sp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Logical View of Segmentation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59594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67000" y="2590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altLang="en-US" dirty="0">
                <a:latin typeface="Helvetica" pitchFamily="-84" charset="0"/>
              </a:rPr>
              <a:t>2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7800" y="2209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altLang="en-US">
                <a:latin typeface="Helvetica" pitchFamily="-84" charset="0"/>
              </a:rPr>
              <a:t>1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7800" y="32004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altLang="en-US">
                <a:latin typeface="Helvetica" pitchFamily="-84" charset="0"/>
              </a:rPr>
              <a:t>3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743200" y="36576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altLang="en-US">
                <a:latin typeface="Helvetica" pitchFamily="-84" charset="0"/>
              </a:rPr>
              <a:t>4</a:t>
            </a:r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6019800" y="1524000"/>
            <a:ext cx="1143000" cy="3962400"/>
            <a:chOff x="3888" y="1056"/>
            <a:chExt cx="720" cy="2496"/>
          </a:xfrm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1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4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2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-84" charset="0"/>
                </a:rPr>
                <a:t>3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414160" y="563880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physical memory space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28800" y="563072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user space </a:t>
            </a:r>
          </a:p>
        </p:txBody>
      </p:sp>
    </p:spTree>
    <p:extLst>
      <p:ext uri="{BB962C8B-B14F-4D97-AF65-F5344CB8AC3E}">
        <p14:creationId xmlns:p14="http://schemas.microsoft.com/office/powerpoint/2010/main" val="4266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23" y="597041"/>
            <a:ext cx="7356577" cy="576262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Segmentation Architecture 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7725" y="1562100"/>
            <a:ext cx="7249140" cy="43440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  <a:tabLst>
                <a:tab pos="1828800" algn="l"/>
                <a:tab pos="2855913" algn="ctr"/>
              </a:tabLst>
            </a:pPr>
            <a:r>
              <a:rPr lang="en-US" altLang="en-US" sz="1800" dirty="0"/>
              <a:t>Logical address consists of a two tuple:</a:t>
            </a:r>
          </a:p>
          <a:p>
            <a:pPr>
              <a:buNone/>
              <a:tabLst>
                <a:tab pos="1828800" algn="l"/>
                <a:tab pos="2855913" algn="ctr"/>
              </a:tabLst>
            </a:pPr>
            <a:r>
              <a:rPr lang="en-US" altLang="en-US" sz="1800" dirty="0"/>
              <a:t>		&lt;segment-number, offset&gt;,</a:t>
            </a:r>
          </a:p>
          <a:p>
            <a:pPr>
              <a:buFont typeface="Wingdings" pitchFamily="2" charset="2"/>
              <a:buChar char="§"/>
              <a:tabLst>
                <a:tab pos="1828800" algn="l"/>
                <a:tab pos="2855913" algn="ctr"/>
              </a:tabLst>
            </a:pPr>
            <a:r>
              <a:rPr lang="en-US" altLang="en-US" sz="1800" b="1" dirty="0">
                <a:solidFill>
                  <a:srgbClr val="3366FF"/>
                </a:solidFill>
              </a:rPr>
              <a:t>Segment table</a:t>
            </a:r>
            <a:r>
              <a:rPr lang="en-US" altLang="en-US" sz="1800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1800" b="1" dirty="0">
                <a:solidFill>
                  <a:srgbClr val="3366FF"/>
                </a:solidFill>
              </a:rPr>
              <a:t>base</a:t>
            </a:r>
            <a:r>
              <a:rPr lang="en-US" altLang="en-US" sz="1800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1800" b="1" dirty="0">
                <a:solidFill>
                  <a:srgbClr val="3366FF"/>
                </a:solidFill>
              </a:rPr>
              <a:t>limit</a:t>
            </a:r>
            <a:r>
              <a:rPr lang="en-US" altLang="en-US" sz="1800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– specifies the length of the segment</a:t>
            </a:r>
          </a:p>
          <a:p>
            <a:pPr lvl="1">
              <a:tabLst>
                <a:tab pos="1828800" algn="l"/>
                <a:tab pos="2855913" algn="ctr"/>
              </a:tabLst>
            </a:pPr>
            <a:endParaRPr lang="en-US" altLang="en-US" sz="1800" dirty="0"/>
          </a:p>
          <a:p>
            <a:pPr>
              <a:buFont typeface="Wingdings" pitchFamily="2" charset="2"/>
              <a:buChar char="§"/>
              <a:tabLst>
                <a:tab pos="1828800" algn="l"/>
                <a:tab pos="2855913" algn="ctr"/>
              </a:tabLst>
            </a:pPr>
            <a:r>
              <a:rPr lang="en-US" altLang="en-US" sz="1800" b="1" dirty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sz="1800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points to the segment table</a:t>
            </a:r>
            <a:r>
              <a:rPr lang="ja-JP" altLang="en-US" sz="1800" dirty="0"/>
              <a:t>’</a:t>
            </a:r>
            <a:r>
              <a:rPr lang="en-US" altLang="ja-JP" sz="1800" dirty="0"/>
              <a:t>s location in memory</a:t>
            </a:r>
          </a:p>
          <a:p>
            <a:pPr>
              <a:tabLst>
                <a:tab pos="1828800" algn="l"/>
                <a:tab pos="2855913" algn="ctr"/>
              </a:tabLst>
            </a:pPr>
            <a:endParaRPr lang="en-US" altLang="en-US" sz="1800" dirty="0"/>
          </a:p>
          <a:p>
            <a:pPr>
              <a:buFont typeface="Wingdings" pitchFamily="2" charset="2"/>
              <a:buChar char="§"/>
              <a:tabLst>
                <a:tab pos="1828800" algn="l"/>
                <a:tab pos="2855913" algn="ctr"/>
              </a:tabLst>
            </a:pPr>
            <a:r>
              <a:rPr lang="en-US" altLang="en-US" sz="1800" b="1" dirty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sz="1800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indicates number of segments used by a program;</a:t>
            </a:r>
          </a:p>
          <a:p>
            <a:pPr>
              <a:buNone/>
              <a:tabLst>
                <a:tab pos="1828800" algn="l"/>
                <a:tab pos="2855913" algn="ctr"/>
              </a:tabLst>
            </a:pPr>
            <a:r>
              <a:rPr lang="en-US" altLang="en-US" sz="1800" dirty="0"/>
              <a:t>	                  segment number </a:t>
            </a:r>
            <a:r>
              <a:rPr lang="en-US" altLang="en-US" sz="1800" b="1" i="1" dirty="0">
                <a:solidFill>
                  <a:srgbClr val="FF0000"/>
                </a:solidFill>
              </a:rPr>
              <a:t>s</a:t>
            </a:r>
            <a:r>
              <a:rPr lang="en-US" altLang="en-US" sz="1800" dirty="0"/>
              <a:t> is legal if </a:t>
            </a:r>
            <a:r>
              <a:rPr lang="en-US" altLang="en-US" sz="1800" b="1" i="1" dirty="0">
                <a:solidFill>
                  <a:srgbClr val="FF0000"/>
                </a:solidFill>
              </a:rPr>
              <a:t>s</a:t>
            </a:r>
            <a:r>
              <a:rPr lang="en-US" altLang="en-US" sz="1800" dirty="0"/>
              <a:t> &lt; </a:t>
            </a:r>
            <a:r>
              <a:rPr lang="en-US" altLang="en-US" sz="1800" b="1" dirty="0">
                <a:solidFill>
                  <a:srgbClr val="FF0000"/>
                </a:solidFill>
              </a:rPr>
              <a:t>STLR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>
            <a:spAutoFit/>
          </a:bodyPr>
          <a:lstStyle/>
          <a:p>
            <a:endParaRPr kumimoji="1" lang="en-US">
              <a:latin typeface="Helvetica" pitchFamily="-84" charset="0"/>
            </a:endParaRPr>
          </a:p>
          <a:p>
            <a:endParaRPr kumimoji="1" lang="en-US">
              <a:latin typeface="Helvetica" pitchFamily="-84" charset="0"/>
            </a:endParaRPr>
          </a:p>
          <a:p>
            <a:endParaRPr kumimoji="1" lang="en-US">
              <a:latin typeface="Helvetica" pitchFamily="-84" charset="0"/>
            </a:endParaRPr>
          </a:p>
        </p:txBody>
      </p:sp>
      <p:pic>
        <p:nvPicPr>
          <p:cNvPr id="4101" name="Picture 4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3810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2" name="Straight Connector 6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4103" name="Isosceles Triangle 3"/>
          <p:cNvSpPr>
            <a:spLocks noChangeArrowheads="1"/>
          </p:cNvSpPr>
          <p:nvPr/>
        </p:nvSpPr>
        <p:spPr bwMode="auto">
          <a:xfrm rot="-5400000">
            <a:off x="8224838" y="5953125"/>
            <a:ext cx="741362" cy="1068388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28737"/>
            <a:ext cx="7086600" cy="576263"/>
          </a:xfrm>
        </p:spPr>
        <p:txBody>
          <a:bodyPr>
            <a:noAutofit/>
          </a:bodyPr>
          <a:lstStyle/>
          <a:p>
            <a:pPr algn="just"/>
            <a:r>
              <a:rPr lang="en-US" altLang="en-US" sz="4800" dirty="0"/>
              <a:t>Segmentation </a:t>
            </a:r>
            <a:r>
              <a:rPr lang="en-US" altLang="en-US" sz="4800" dirty="0" smtClean="0"/>
              <a:t>Architecture (Cont</a:t>
            </a:r>
            <a:r>
              <a:rPr lang="en-US" altLang="en-US" sz="4800" dirty="0"/>
              <a:t>.)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1646238"/>
            <a:ext cx="7794522" cy="40290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/>
              <a:t>Protection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000" dirty="0"/>
              <a:t>With each entry in segment table associate:</a:t>
            </a:r>
          </a:p>
          <a:p>
            <a:pPr lvl="2"/>
            <a:r>
              <a:rPr lang="en-US" altLang="en-US" dirty="0"/>
              <a:t>validation bit = 0 </a:t>
            </a:r>
            <a:r>
              <a:rPr lang="en-US" altLang="en-US" dirty="0">
                <a:sym typeface="Symbol" pitchFamily="18" charset="2"/>
              </a:rPr>
              <a:t> illegal segment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read/write/execute privileges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Protection bits associated with segments; code sharing occurs at segment level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Since segments vary in length, memory allocation is a dynamic storage-allocation problem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A segmentation example is shown in the following diagram</a:t>
            </a:r>
          </a:p>
        </p:txBody>
      </p:sp>
      <p:pic>
        <p:nvPicPr>
          <p:cNvPr id="5124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Isosceles Triangle 4"/>
          <p:cNvSpPr>
            <a:spLocks noChangeArrowheads="1"/>
          </p:cNvSpPr>
          <p:nvPr/>
        </p:nvSpPr>
        <p:spPr bwMode="auto">
          <a:xfrm rot="-5400000">
            <a:off x="8224838" y="5953125"/>
            <a:ext cx="741362" cy="1068388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5126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722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dirty="0"/>
              <a:t>To provide a detailed description of various ways of organizing memory hardware</a:t>
            </a:r>
          </a:p>
          <a:p>
            <a:r>
              <a:rPr lang="en-US" altLang="en-US" dirty="0"/>
              <a:t>To discuss various memory-management techniques, including paging and segmentation</a:t>
            </a:r>
          </a:p>
          <a:p>
            <a:r>
              <a:rPr lang="en-US" altLang="en-US" dirty="0"/>
              <a:t>To provide a detailed description of the Intel Pentium, which supports both pure segmentation and segmentation with paging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800" dirty="0"/>
              <a:t>Segmentation Hardware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pic>
        <p:nvPicPr>
          <p:cNvPr id="6148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Isosceles Triangle 4"/>
          <p:cNvSpPr>
            <a:spLocks noChangeArrowheads="1"/>
          </p:cNvSpPr>
          <p:nvPr/>
        </p:nvSpPr>
        <p:spPr bwMode="auto">
          <a:xfrm rot="-5400000">
            <a:off x="8224838" y="5953125"/>
            <a:ext cx="741362" cy="1068388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6150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30</a:t>
            </a:fld>
            <a:endParaRPr kumimoji="0" lang="en-US"/>
          </a:p>
        </p:txBody>
      </p:sp>
      <p:pic>
        <p:nvPicPr>
          <p:cNvPr id="8" name="Picture 4" descr="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0491"/>
            <a:ext cx="6324600" cy="443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09716" y="1476375"/>
            <a:ext cx="8539316" cy="4510088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z="1800" dirty="0"/>
              <a:t>Avoids external fragmentation</a:t>
            </a:r>
          </a:p>
          <a:p>
            <a:pPr lvl="1"/>
            <a:r>
              <a:rPr lang="en-US" altLang="en-US" sz="1800" dirty="0"/>
              <a:t>Avoids problem of varying sized memory chunks</a:t>
            </a:r>
          </a:p>
          <a:p>
            <a:r>
              <a:rPr lang="en-US" altLang="en-US" sz="1800" dirty="0"/>
              <a:t>Divide physical memory into fixed-sized blocks called </a:t>
            </a:r>
            <a:r>
              <a:rPr lang="en-US" altLang="en-US" sz="1800" b="1" dirty="0">
                <a:solidFill>
                  <a:srgbClr val="3366FF"/>
                </a:solidFill>
              </a:rPr>
              <a:t>frames</a:t>
            </a:r>
            <a:endParaRPr lang="en-US" altLang="en-US" sz="1800" dirty="0">
              <a:solidFill>
                <a:srgbClr val="3366FF"/>
              </a:solidFill>
            </a:endParaRPr>
          </a:p>
          <a:p>
            <a:pPr lvl="1"/>
            <a:r>
              <a:rPr lang="en-US" altLang="en-US" sz="1800" dirty="0">
                <a:solidFill>
                  <a:srgbClr val="000000"/>
                </a:solidFill>
              </a:rPr>
              <a:t>Size </a:t>
            </a:r>
            <a:r>
              <a:rPr lang="en-US" altLang="en-US" sz="1800" dirty="0"/>
              <a:t>is power of 2, between 512 bytes and 16 Mbytes</a:t>
            </a:r>
          </a:p>
          <a:p>
            <a:r>
              <a:rPr lang="en-US" altLang="en-US" sz="1800" dirty="0"/>
              <a:t>Divide logical memory into blocks of same size called </a:t>
            </a:r>
            <a:r>
              <a:rPr lang="en-US" altLang="en-US" sz="1800" b="1" dirty="0">
                <a:solidFill>
                  <a:srgbClr val="3366FF"/>
                </a:solidFill>
              </a:rPr>
              <a:t>pages</a:t>
            </a:r>
          </a:p>
          <a:p>
            <a:r>
              <a:rPr lang="en-US" altLang="en-US" sz="1800" dirty="0"/>
              <a:t>Keep track of all free frames</a:t>
            </a:r>
          </a:p>
          <a:p>
            <a:r>
              <a:rPr lang="en-US" altLang="en-US" sz="1800" dirty="0"/>
              <a:t>To run a program of size </a:t>
            </a:r>
            <a:r>
              <a:rPr lang="en-US" altLang="en-US" sz="1800" b="1" i="1" dirty="0"/>
              <a:t>N</a:t>
            </a:r>
            <a:r>
              <a:rPr lang="en-US" altLang="en-US" sz="1800" i="1" dirty="0"/>
              <a:t> </a:t>
            </a:r>
            <a:r>
              <a:rPr lang="en-US" altLang="en-US" sz="1800" dirty="0"/>
              <a:t>pages, need to find </a:t>
            </a:r>
            <a:r>
              <a:rPr lang="en-US" altLang="en-US" sz="1800" b="1" i="1" dirty="0"/>
              <a:t>N</a:t>
            </a:r>
            <a:r>
              <a:rPr lang="en-US" altLang="en-US" sz="1800" dirty="0"/>
              <a:t> free frames and load program</a:t>
            </a:r>
          </a:p>
          <a:p>
            <a:r>
              <a:rPr lang="en-US" altLang="en-US" sz="1800" dirty="0"/>
              <a:t>Set up a </a:t>
            </a:r>
            <a:r>
              <a:rPr lang="en-US" altLang="en-US" sz="1800" b="1" dirty="0">
                <a:solidFill>
                  <a:srgbClr val="3366FF"/>
                </a:solidFill>
              </a:rPr>
              <a:t>page table</a:t>
            </a:r>
            <a:r>
              <a:rPr lang="en-US" altLang="en-US" sz="1800" dirty="0"/>
              <a:t> to translate logical to physical addresses</a:t>
            </a:r>
          </a:p>
          <a:p>
            <a:r>
              <a:rPr lang="en-US" altLang="en-US" sz="1800" dirty="0"/>
              <a:t>Backing store likewise split into pages</a:t>
            </a:r>
          </a:p>
          <a:p>
            <a:r>
              <a:rPr lang="en-US" altLang="en-US" sz="1800" dirty="0"/>
              <a:t>Still have Internal fragmentation</a:t>
            </a:r>
          </a:p>
        </p:txBody>
      </p:sp>
      <p:sp>
        <p:nvSpPr>
          <p:cNvPr id="6149" name="Isosceles Triangle 4"/>
          <p:cNvSpPr>
            <a:spLocks noChangeArrowheads="1"/>
          </p:cNvSpPr>
          <p:nvPr/>
        </p:nvSpPr>
        <p:spPr bwMode="auto">
          <a:xfrm rot="-5400000">
            <a:off x="8224838" y="5953125"/>
            <a:ext cx="741362" cy="1068388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6150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31</a:t>
            </a:fld>
            <a:endParaRPr kumimoji="0"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800" dirty="0"/>
              <a:t>Paging</a:t>
            </a:r>
            <a:endParaRPr lang="en-US" sz="4900" dirty="0" smtClean="0">
              <a:solidFill>
                <a:schemeClr val="tx1"/>
              </a:solidFill>
            </a:endParaRPr>
          </a:p>
        </p:txBody>
      </p:sp>
      <p:pic>
        <p:nvPicPr>
          <p:cNvPr id="9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5900" y="45720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10813" y="436255"/>
            <a:ext cx="7079226" cy="576262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Address Translation Scheme</a:t>
            </a:r>
            <a:endParaRPr lang="en-US" sz="4000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921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46216" y="1539782"/>
            <a:ext cx="8377084" cy="45768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/>
              <a:t>Address generated by CPU is divided into:</a:t>
            </a:r>
          </a:p>
          <a:p>
            <a:pPr lvl="1">
              <a:defRPr/>
            </a:pPr>
            <a:r>
              <a:rPr lang="en-US" altLang="en-US" sz="2000" b="1" dirty="0">
                <a:solidFill>
                  <a:srgbClr val="3366FF"/>
                </a:solidFill>
              </a:rPr>
              <a:t>Page number </a:t>
            </a:r>
            <a:r>
              <a:rPr lang="en-US" altLang="en-US" sz="2000" dirty="0"/>
              <a:t>(</a:t>
            </a:r>
            <a:r>
              <a:rPr lang="en-US" altLang="en-US" sz="2000" b="1" i="1" dirty="0">
                <a:solidFill>
                  <a:srgbClr val="3366FF"/>
                </a:solidFill>
              </a:rPr>
              <a:t>p</a:t>
            </a:r>
            <a:r>
              <a:rPr lang="en-US" altLang="en-US" sz="2000" dirty="0"/>
              <a:t>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used as an index into a </a:t>
            </a:r>
            <a:r>
              <a:rPr lang="en-US" altLang="en-US" sz="2000" b="1" dirty="0">
                <a:solidFill>
                  <a:srgbClr val="3366FF"/>
                </a:solidFill>
              </a:rPr>
              <a:t>page table </a:t>
            </a:r>
            <a:r>
              <a:rPr lang="en-US" altLang="en-US" sz="2000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sz="2000" b="1" dirty="0">
                <a:solidFill>
                  <a:srgbClr val="3366FF"/>
                </a:solidFill>
              </a:rPr>
              <a:t>Page offset </a:t>
            </a:r>
            <a:r>
              <a:rPr lang="en-US" altLang="en-US" sz="2000" dirty="0"/>
              <a:t>(</a:t>
            </a:r>
            <a:r>
              <a:rPr lang="en-US" altLang="en-US" sz="2000" b="1" i="1" dirty="0">
                <a:solidFill>
                  <a:srgbClr val="3366FF"/>
                </a:solidFill>
              </a:rPr>
              <a:t>d</a:t>
            </a:r>
            <a:r>
              <a:rPr lang="en-US" altLang="en-US" sz="2000" dirty="0"/>
              <a:t>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sz="2000" dirty="0"/>
          </a:p>
          <a:p>
            <a:pPr lvl="1">
              <a:defRPr/>
            </a:pPr>
            <a:endParaRPr lang="en-US" altLang="en-US" sz="2000" dirty="0"/>
          </a:p>
          <a:p>
            <a:pPr marL="457200" lvl="1" indent="0">
              <a:buNone/>
              <a:defRPr/>
            </a:pPr>
            <a:endParaRPr lang="en-US" altLang="en-US" sz="2000" dirty="0"/>
          </a:p>
          <a:p>
            <a:pPr lvl="1">
              <a:defRPr/>
            </a:pPr>
            <a:endParaRPr lang="en-US" altLang="en-US" sz="2000" dirty="0"/>
          </a:p>
          <a:p>
            <a:pPr lvl="1">
              <a:defRPr/>
            </a:pPr>
            <a:r>
              <a:rPr lang="en-US" altLang="en-US" sz="2000" dirty="0"/>
              <a:t>For given logical address space 2</a:t>
            </a:r>
            <a:r>
              <a:rPr lang="en-US" altLang="en-US" sz="2000" i="1" baseline="30000" dirty="0"/>
              <a:t>m </a:t>
            </a:r>
            <a:r>
              <a:rPr lang="en-US" altLang="en-US" sz="2000" dirty="0"/>
              <a:t>and page size</a:t>
            </a:r>
            <a:r>
              <a:rPr lang="en-US" altLang="en-US" sz="2000" baseline="30000" dirty="0"/>
              <a:t> </a:t>
            </a:r>
            <a:r>
              <a:rPr lang="en-US" altLang="en-US" sz="2000" i="1" dirty="0"/>
              <a:t>2</a:t>
            </a:r>
            <a:r>
              <a:rPr lang="en-US" altLang="en-US" sz="2000" baseline="30000" dirty="0"/>
              <a:t>n</a:t>
            </a:r>
          </a:p>
        </p:txBody>
      </p:sp>
      <p:pic>
        <p:nvPicPr>
          <p:cNvPr id="9220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9222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32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4781572" y="1651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469" y="1666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3936907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71600" y="719138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Paging Hardware</a:t>
            </a:r>
            <a:endParaRPr lang="en-US" sz="4900" dirty="0" smtClean="0">
              <a:latin typeface="Book Antiqua" pitchFamily="18" charset="0"/>
            </a:endParaRPr>
          </a:p>
        </p:txBody>
      </p:sp>
      <p:pic>
        <p:nvPicPr>
          <p:cNvPr id="10244" name="Picture 3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0246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33</a:t>
            </a:fld>
            <a:endParaRPr kumimoji="0" lang="en-US"/>
          </a:p>
        </p:txBody>
      </p:sp>
      <p:pic>
        <p:nvPicPr>
          <p:cNvPr id="8" name="Picture 4" descr="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12888"/>
            <a:ext cx="6916577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19224" y="1404938"/>
            <a:ext cx="7267575" cy="576262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Paging Model of Logical and  Physical Memory</a:t>
            </a:r>
            <a:endParaRPr lang="en-US" sz="4900" dirty="0" smtClean="0">
              <a:latin typeface="Book Antiqua" pitchFamily="18" charset="0"/>
            </a:endParaRPr>
          </a:p>
        </p:txBody>
      </p:sp>
      <p:pic>
        <p:nvPicPr>
          <p:cNvPr id="11269" name="Picture 4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Isosceles Triangle 5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1271" name="Straight Connector 6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34</a:t>
            </a:fld>
            <a:endParaRPr kumimoji="0" lang="en-US"/>
          </a:p>
        </p:txBody>
      </p:sp>
      <p:pic>
        <p:nvPicPr>
          <p:cNvPr id="9" name="Picture 103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922743"/>
            <a:ext cx="5591175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Paging Example</a:t>
            </a:r>
            <a:endParaRPr lang="en-US" sz="4900" dirty="0" smtClean="0">
              <a:latin typeface="Book Antiqua" pitchFamily="18" charset="0"/>
            </a:endParaRPr>
          </a:p>
        </p:txBody>
      </p:sp>
      <p:pic>
        <p:nvPicPr>
          <p:cNvPr id="12292" name="Picture 4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Isosceles Triangle 5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2294" name="Straight Connector 6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35</a:t>
            </a:fld>
            <a:endParaRPr kumimoji="0" lang="en-US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40090"/>
            <a:ext cx="4953000" cy="452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5791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>
                <a:latin typeface="Helvetica" pitchFamily="-84" charset="0"/>
              </a:rPr>
              <a:t>n</a:t>
            </a:r>
            <a:r>
              <a:rPr lang="en-US" altLang="en-US" dirty="0">
                <a:latin typeface="Helvetica" pitchFamily="-84" charset="0"/>
              </a:rPr>
              <a:t>=2 and </a:t>
            </a:r>
            <a:r>
              <a:rPr lang="en-US" altLang="en-US" i="1" dirty="0">
                <a:latin typeface="Helvetica" pitchFamily="-84" charset="0"/>
              </a:rPr>
              <a:t>m</a:t>
            </a:r>
            <a:r>
              <a:rPr lang="en-US" altLang="en-US" dirty="0">
                <a:latin typeface="Helvetica" pitchFamily="-84" charset="0"/>
              </a:rPr>
              <a:t>=4   32-byte memory and 4-byte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642938"/>
            <a:ext cx="7724775" cy="576262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Paging (Cont.)</a:t>
            </a:r>
            <a:endParaRPr lang="en-US" sz="4900" dirty="0" smtClean="0">
              <a:latin typeface="Book Antiqua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2411413"/>
            <a:ext cx="8137525" cy="24653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dirty="0"/>
              <a:t>Calculating internal fragmentation</a:t>
            </a:r>
          </a:p>
          <a:p>
            <a:pPr lvl="1"/>
            <a:r>
              <a:rPr lang="en-US" altLang="en-US" dirty="0"/>
              <a:t>Page size = 2,048 bytes</a:t>
            </a:r>
          </a:p>
          <a:p>
            <a:pPr lvl="1"/>
            <a:r>
              <a:rPr lang="en-US" altLang="en-US" dirty="0"/>
              <a:t>Process size = 72,766 bytes</a:t>
            </a:r>
          </a:p>
          <a:p>
            <a:pPr lvl="1"/>
            <a:r>
              <a:rPr lang="en-US" altLang="en-US" dirty="0"/>
              <a:t>35 pages + 1,086 bytes</a:t>
            </a:r>
          </a:p>
          <a:p>
            <a:pPr lvl="1"/>
            <a:r>
              <a:rPr lang="en-US" altLang="en-US" dirty="0"/>
              <a:t>Internal fragmentation of 2,048 - 1,086 = 962 bytes</a:t>
            </a:r>
          </a:p>
          <a:p>
            <a:pPr lvl="1"/>
            <a:r>
              <a:rPr lang="en-US" altLang="en-US" dirty="0"/>
              <a:t>Worst case fragmentation = 1 frame – 1 byte</a:t>
            </a:r>
          </a:p>
          <a:p>
            <a:pPr lvl="1"/>
            <a:r>
              <a:rPr lang="en-US" altLang="en-US" dirty="0"/>
              <a:t>On average fragmentation = 1 / 2 frame size</a:t>
            </a:r>
          </a:p>
          <a:p>
            <a:pPr lvl="1"/>
            <a:r>
              <a:rPr lang="en-US" altLang="en-US" dirty="0"/>
              <a:t>So small frame sizes desirable?</a:t>
            </a:r>
          </a:p>
          <a:p>
            <a:pPr lvl="1"/>
            <a:r>
              <a:rPr lang="en-US" altLang="en-US" dirty="0"/>
              <a:t>But each page table entry takes memory to track</a:t>
            </a:r>
          </a:p>
          <a:p>
            <a:pPr lvl="1"/>
            <a:r>
              <a:rPr lang="en-US" altLang="en-US" dirty="0"/>
              <a:t>Page sizes growing over time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Solaris supports two page sizes – 8 KB and 4 MB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/>
              <a:t>Process view and physical memory now very different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/>
              <a:t>By implementation process can only access its own memory</a:t>
            </a:r>
          </a:p>
        </p:txBody>
      </p:sp>
      <p:pic>
        <p:nvPicPr>
          <p:cNvPr id="13316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3318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938" y="642938"/>
            <a:ext cx="7688262" cy="576262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Free Frames</a:t>
            </a:r>
            <a:endParaRPr lang="en-US" sz="4900" dirty="0" smtClean="0">
              <a:latin typeface="Book Antiqua" pitchFamily="18" charset="0"/>
            </a:endParaRPr>
          </a:p>
        </p:txBody>
      </p:sp>
      <p:pic>
        <p:nvPicPr>
          <p:cNvPr id="14340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Isosceles Triangle 4"/>
          <p:cNvSpPr>
            <a:spLocks noChangeArrowheads="1"/>
          </p:cNvSpPr>
          <p:nvPr/>
        </p:nvSpPr>
        <p:spPr bwMode="auto">
          <a:xfrm rot="-5400000">
            <a:off x="8233569" y="5961856"/>
            <a:ext cx="723900" cy="1068388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4342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37</a:t>
            </a:fld>
            <a:endParaRPr kumimoji="0" lang="en-US"/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64" y="1295400"/>
            <a:ext cx="6008153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4515" y="5764768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Before allocation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8275" y="575669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After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itle 7"/>
          <p:cNvSpPr>
            <a:spLocks noGrp="1"/>
          </p:cNvSpPr>
          <p:nvPr>
            <p:ph type="title"/>
          </p:nvPr>
        </p:nvSpPr>
        <p:spPr>
          <a:xfrm>
            <a:off x="1219200" y="5943600"/>
            <a:ext cx="6324600" cy="228600"/>
          </a:xfrm>
        </p:spPr>
        <p:txBody>
          <a:bodyPr>
            <a:normAutofit fontScale="90000"/>
          </a:bodyPr>
          <a:lstStyle/>
          <a:p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69962" y="1863725"/>
            <a:ext cx="7564438" cy="4156075"/>
          </a:xfrm>
        </p:spPr>
        <p:txBody>
          <a:bodyPr>
            <a:normAutofit/>
          </a:bodyPr>
          <a:lstStyle/>
          <a:p>
            <a:r>
              <a:rPr lang="en-US" altLang="en-US" dirty="0"/>
              <a:t>Page table is kept in main memory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Page-table base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sz="2400" dirty="0"/>
              <a:t>One for the page table and one for the data / instruction</a:t>
            </a:r>
          </a:p>
          <a:p>
            <a:r>
              <a:rPr lang="en-US" altLang="en-US" dirty="0"/>
              <a:t>The two memory access problem can be solved by the use of a special fast-lookup hardware cache called </a:t>
            </a:r>
            <a:r>
              <a:rPr lang="en-US" altLang="en-US" b="1" dirty="0">
                <a:solidFill>
                  <a:srgbClr val="3366FF"/>
                </a:solidFill>
              </a:rPr>
              <a:t>associative memory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TLBs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pic>
        <p:nvPicPr>
          <p:cNvPr id="15363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5365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38</a:t>
            </a:fld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1423707" y="457200"/>
            <a:ext cx="79851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900" b="1" dirty="0">
                <a:solidFill>
                  <a:srgbClr val="0070C0"/>
                </a:solidFill>
              </a:rPr>
              <a:t>Implementation of Page </a:t>
            </a:r>
            <a:r>
              <a:rPr lang="en-US" altLang="en-US" sz="4900" b="1" dirty="0" smtClean="0">
                <a:solidFill>
                  <a:srgbClr val="0070C0"/>
                </a:solidFill>
              </a:rPr>
              <a:t>Table</a:t>
            </a:r>
            <a:endParaRPr lang="en-US" sz="4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1404938"/>
            <a:ext cx="7586662" cy="576262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Implementation of Page Table (Cont.)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06450" y="1868487"/>
            <a:ext cx="7623175" cy="4151313"/>
          </a:xfrm>
        </p:spPr>
        <p:txBody>
          <a:bodyPr>
            <a:normAutofit/>
          </a:bodyPr>
          <a:lstStyle/>
          <a:p>
            <a:r>
              <a:rPr lang="en-US" altLang="en-US" dirty="0"/>
              <a:t>Some TLBs store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address-space identifiers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sz="2400" dirty="0"/>
              <a:t>Otherwise need to flush at every context switch</a:t>
            </a:r>
          </a:p>
          <a:p>
            <a:r>
              <a:rPr lang="en-US" altLang="en-US" dirty="0"/>
              <a:t>TLBs typically small (64 to 1,024 entries)</a:t>
            </a:r>
          </a:p>
          <a:p>
            <a:r>
              <a:rPr lang="en-US" altLang="en-US" dirty="0"/>
              <a:t>On a TLB miss, value is loaded into the TLB for faster access next time</a:t>
            </a:r>
          </a:p>
          <a:p>
            <a:pPr lvl="1"/>
            <a:r>
              <a:rPr lang="en-US" altLang="en-US" sz="2400" dirty="0"/>
              <a:t>Replacement policies must be considered</a:t>
            </a:r>
          </a:p>
          <a:p>
            <a:pPr lvl="1"/>
            <a:r>
              <a:rPr lang="en-US" altLang="en-US" sz="2400" dirty="0"/>
              <a:t>Some entries can be</a:t>
            </a:r>
            <a:r>
              <a:rPr lang="en-US" altLang="en-US" sz="2400" b="1" dirty="0">
                <a:solidFill>
                  <a:srgbClr val="3366FF"/>
                </a:solidFill>
              </a:rPr>
              <a:t> wired down </a:t>
            </a:r>
            <a:r>
              <a:rPr lang="en-US" altLang="en-US" sz="2400" dirty="0"/>
              <a:t>for permanent fast access</a:t>
            </a:r>
          </a:p>
        </p:txBody>
      </p:sp>
      <p:pic>
        <p:nvPicPr>
          <p:cNvPr id="16388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6390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Background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7106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Program must be brought (from disk)  into memory and placed within a process for it to be run</a:t>
            </a:r>
          </a:p>
          <a:p>
            <a:r>
              <a:rPr lang="en-US" altLang="en-US" dirty="0"/>
              <a:t>Main memory and registers are only storage CPU can access directly</a:t>
            </a:r>
          </a:p>
          <a:p>
            <a:r>
              <a:rPr lang="en-US" altLang="en-US" dirty="0"/>
              <a:t>Memory unit only sees a stream of addresses + read requests, or address + data and write requests</a:t>
            </a:r>
          </a:p>
          <a:p>
            <a:r>
              <a:rPr lang="en-US" altLang="en-US" dirty="0"/>
              <a:t>Register access in one CPU clock (or less)</a:t>
            </a:r>
          </a:p>
          <a:p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3366FF"/>
                </a:solidFill>
              </a:rPr>
              <a:t>stall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</a:p>
          <a:p>
            <a:r>
              <a:rPr lang="en-US" altLang="en-US" dirty="0"/>
              <a:t>Protection of memory required to ensure correct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19138"/>
            <a:ext cx="7586662" cy="576262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Associative Memory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8050" y="1490663"/>
            <a:ext cx="7897813" cy="416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/>
              <a:t>Associative memory – parallel search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None/>
            </a:pPr>
            <a:endParaRPr lang="en-US" altLang="en-US" sz="2000" dirty="0"/>
          </a:p>
          <a:p>
            <a:pPr>
              <a:buFont typeface="Wingdings" pitchFamily="2" charset="2"/>
              <a:buChar char="§"/>
            </a:pPr>
            <a:r>
              <a:rPr lang="en-US" altLang="en-US" sz="2000" dirty="0"/>
              <a:t>Address translation (p, d)</a:t>
            </a:r>
          </a:p>
          <a:p>
            <a:pPr marL="627063" lvl="1"/>
            <a:r>
              <a:rPr lang="en-US" altLang="en-US" sz="2000" dirty="0"/>
              <a:t>If p is in associative register, get frame # out</a:t>
            </a:r>
          </a:p>
          <a:p>
            <a:pPr marL="627063" lvl="1"/>
            <a:r>
              <a:rPr lang="en-US" altLang="en-US" sz="2000" dirty="0"/>
              <a:t>Otherwise get frame # from page table in memory</a:t>
            </a:r>
          </a:p>
          <a:p>
            <a:pPr marL="627063" lvl="1"/>
            <a:endParaRPr lang="en-US" altLang="en-US" sz="2000" dirty="0"/>
          </a:p>
        </p:txBody>
      </p:sp>
      <p:pic>
        <p:nvPicPr>
          <p:cNvPr id="17412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7414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40</a:t>
            </a:fld>
            <a:endParaRPr kumimoji="0" lang="en-US"/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66" y="2130425"/>
            <a:ext cx="3248709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7"/>
          <p:cNvSpPr>
            <a:spLocks noGrp="1"/>
          </p:cNvSpPr>
          <p:nvPr>
            <p:ph type="title"/>
          </p:nvPr>
        </p:nvSpPr>
        <p:spPr>
          <a:xfrm>
            <a:off x="1482725" y="719138"/>
            <a:ext cx="7280275" cy="576262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Paging Hardware With TLB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18435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8437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41</a:t>
            </a:fld>
            <a:endParaRPr kumimoji="0" lang="en-US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54" y="1295400"/>
            <a:ext cx="6262346" cy="473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863" y="642937"/>
            <a:ext cx="7399337" cy="576263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Effective Access Time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7024" y="1752600"/>
            <a:ext cx="8296275" cy="39623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/>
              <a:t>Associative Lookup = </a:t>
            </a:r>
            <a:r>
              <a:rPr lang="en-US" altLang="en-US" sz="2000" dirty="0">
                <a:sym typeface="Symbol" pitchFamily="18" charset="2"/>
              </a:rPr>
              <a:t>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itchFamily="18" charset="2"/>
              </a:rPr>
              <a:t>Consider  = 80%,  = 20ns for TLB search, 100ns for memory access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b="1" dirty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altLang="en-US" sz="2000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sym typeface="Symbol" pitchFamily="18" charset="2"/>
              </a:rPr>
              <a:t>EAT</a:t>
            </a:r>
            <a:r>
              <a:rPr lang="en-US" altLang="en-US" sz="20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2000" dirty="0"/>
              <a:t>		EAT = (1 + </a:t>
            </a:r>
            <a:r>
              <a:rPr lang="en-US" altLang="en-US" sz="2000" dirty="0">
                <a:sym typeface="Symbol" pitchFamily="18" charset="2"/>
              </a:rPr>
              <a:t>)  + (2 + )(1 – )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itchFamily="18" charset="2"/>
              </a:rPr>
              <a:t>			= 2 +  – </a:t>
            </a:r>
            <a:endParaRPr lang="en-US" altLang="en-US" sz="2000" dirty="0"/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Consider  = 80%,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itchFamily="18" charset="2"/>
              </a:rPr>
              <a:t>EAT = 0.80 x 100 + 0.20 x 200 = 120ns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itchFamily="18" charset="2"/>
              </a:rPr>
              <a:t>Consider more realistic hit ratio -&gt;   = 99%,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itchFamily="18" charset="2"/>
              </a:rPr>
              <a:t>EAT = 0.99 x 100 + 0.01 x 200 = </a:t>
            </a:r>
            <a:r>
              <a:rPr lang="en-US" altLang="en-US" sz="2000" dirty="0" smtClean="0">
                <a:sym typeface="Symbol" pitchFamily="18" charset="2"/>
              </a:rPr>
              <a:t>101ns</a:t>
            </a:r>
            <a:endParaRPr lang="en-US" altLang="en-US" sz="2000" dirty="0">
              <a:sym typeface="Symbol" pitchFamily="18" charset="2"/>
            </a:endParaRPr>
          </a:p>
        </p:txBody>
      </p:sp>
      <p:pic>
        <p:nvPicPr>
          <p:cNvPr id="19460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9462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8913" y="642937"/>
            <a:ext cx="7837487" cy="5762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4900" dirty="0">
                <a:solidFill>
                  <a:srgbClr val="0070C0"/>
                </a:solidFill>
              </a:rPr>
              <a:t>Memory Protection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949" y="1589088"/>
            <a:ext cx="7753351" cy="42783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dirty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sz="2400" dirty="0"/>
              <a:t>Can also add more bits to indicate page execute-only, and so on</a:t>
            </a:r>
          </a:p>
          <a:p>
            <a:pPr>
              <a:buFont typeface="Wingdings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bit attached to each entry in the page table:</a:t>
            </a:r>
          </a:p>
          <a:p>
            <a:pPr lvl="1"/>
            <a:r>
              <a:rPr lang="ja-JP" altLang="en-US" sz="2400" dirty="0"/>
              <a:t>“</a:t>
            </a:r>
            <a:r>
              <a:rPr lang="en-US" altLang="ja-JP" sz="2400" dirty="0"/>
              <a:t>valid</a:t>
            </a:r>
            <a:r>
              <a:rPr lang="ja-JP" altLang="en-US" sz="2400" dirty="0"/>
              <a:t>”</a:t>
            </a:r>
            <a:r>
              <a:rPr lang="en-US" altLang="ja-JP" sz="2400" dirty="0"/>
              <a:t> indicates that the associated page is in the process</a:t>
            </a:r>
            <a:r>
              <a:rPr lang="ja-JP" altLang="en-US" sz="2400" dirty="0"/>
              <a:t>’</a:t>
            </a:r>
            <a:r>
              <a:rPr lang="en-US" altLang="ja-JP" sz="2400" dirty="0"/>
              <a:t> logical address space, and is thus a legal page</a:t>
            </a:r>
          </a:p>
          <a:p>
            <a:pPr lvl="1"/>
            <a:r>
              <a:rPr lang="ja-JP" altLang="en-US" sz="2400" dirty="0"/>
              <a:t>“</a:t>
            </a:r>
            <a:r>
              <a:rPr lang="en-US" altLang="ja-JP" sz="2400" dirty="0"/>
              <a:t>invalid</a:t>
            </a:r>
            <a:r>
              <a:rPr lang="ja-JP" altLang="en-US" sz="2400" dirty="0"/>
              <a:t>”</a:t>
            </a:r>
            <a:r>
              <a:rPr lang="en-US" altLang="ja-JP" sz="2400" dirty="0"/>
              <a:t> indicates that the page is not in the process</a:t>
            </a:r>
            <a:r>
              <a:rPr lang="ja-JP" altLang="en-US" sz="2400" dirty="0"/>
              <a:t>’</a:t>
            </a:r>
            <a:r>
              <a:rPr lang="en-US" altLang="ja-JP" sz="2400" dirty="0"/>
              <a:t> logical address space</a:t>
            </a:r>
          </a:p>
          <a:p>
            <a:pPr lvl="1"/>
            <a:r>
              <a:rPr lang="en-US" altLang="en-US" sz="2400" dirty="0"/>
              <a:t>Or use </a:t>
            </a:r>
            <a:r>
              <a:rPr lang="en-US" altLang="en-US" sz="2400" b="1" dirty="0">
                <a:solidFill>
                  <a:srgbClr val="3366FF"/>
                </a:solidFill>
              </a:rPr>
              <a:t>page-table length register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PTLR</a:t>
            </a:r>
            <a:r>
              <a:rPr lang="en-US" altLang="en-US" sz="2400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/>
              <a:t>Any violations result in a trap to the kernel</a:t>
            </a:r>
          </a:p>
        </p:txBody>
      </p:sp>
      <p:sp>
        <p:nvSpPr>
          <p:cNvPr id="20485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0486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38238"/>
            <a:ext cx="573422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28738"/>
            <a:ext cx="7623175" cy="576262"/>
          </a:xfrm>
        </p:spPr>
        <p:txBody>
          <a:bodyPr>
            <a:noAutofit/>
          </a:bodyPr>
          <a:lstStyle/>
          <a:p>
            <a:r>
              <a:rPr lang="en-US" altLang="en-US" sz="4900" dirty="0" smtClean="0">
                <a:solidFill>
                  <a:srgbClr val="0070C0"/>
                </a:solidFill>
              </a:rPr>
              <a:t>Valid (v) or Invalid (i) Bit In A Page Table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21508" name="Picture 3" descr="C:\Users\yakobu\Desktop\images_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1510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685800"/>
            <a:ext cx="7567612" cy="576263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Shared Pages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758950"/>
            <a:ext cx="7796212" cy="41846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Shared code</a:t>
            </a:r>
          </a:p>
          <a:p>
            <a:pPr lvl="1"/>
            <a:r>
              <a:rPr lang="en-US" altLang="en-US" sz="2400" dirty="0"/>
              <a:t>One copy of read-only (</a:t>
            </a:r>
            <a:r>
              <a:rPr lang="en-US" altLang="en-US" sz="2400" b="1" dirty="0">
                <a:solidFill>
                  <a:srgbClr val="3366FF"/>
                </a:solidFill>
              </a:rPr>
              <a:t>reentrant</a:t>
            </a:r>
            <a:r>
              <a:rPr lang="en-US" altLang="en-US" sz="2400" dirty="0"/>
              <a:t>) code shared among processes (i.e., text editors, compilers, window systems)</a:t>
            </a:r>
          </a:p>
          <a:p>
            <a:pPr lvl="1"/>
            <a:r>
              <a:rPr lang="en-US" altLang="en-US" sz="2400" dirty="0"/>
              <a:t>Similar to multiple threads sharing the same process space</a:t>
            </a:r>
          </a:p>
          <a:p>
            <a:pPr lvl="1"/>
            <a:r>
              <a:rPr lang="en-US" altLang="en-US" sz="2400" dirty="0"/>
              <a:t>Also useful for </a:t>
            </a:r>
            <a:r>
              <a:rPr lang="en-US" altLang="en-US" sz="2400" dirty="0" err="1"/>
              <a:t>interprocess</a:t>
            </a:r>
            <a:r>
              <a:rPr lang="en-US" altLang="en-US" sz="2400" dirty="0"/>
              <a:t> communication if sharing of read-write pages is allowed</a:t>
            </a:r>
          </a:p>
          <a:p>
            <a:pPr>
              <a:buFont typeface="Wingdings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</a:rPr>
              <a:t>Private code and data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sz="2400" dirty="0"/>
              <a:t>Each process keeps a separate copy of the code and data</a:t>
            </a:r>
          </a:p>
          <a:p>
            <a:pPr lvl="1"/>
            <a:r>
              <a:rPr lang="en-US" altLang="en-US" sz="2400" dirty="0"/>
              <a:t>The pages for the private code and data can appear anywhere in the logical address space</a:t>
            </a:r>
          </a:p>
        </p:txBody>
      </p:sp>
      <p:pic>
        <p:nvPicPr>
          <p:cNvPr id="22532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2534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66737"/>
            <a:ext cx="8229600" cy="576263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Shared Pages Example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23556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3558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46</a:t>
            </a:fld>
            <a:endParaRPr kumimoji="0" lang="en-US"/>
          </a:p>
        </p:txBody>
      </p:sp>
      <p:pic>
        <p:nvPicPr>
          <p:cNvPr id="8" name="Picture 4" descr="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77867"/>
            <a:ext cx="5486400" cy="493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5" descr="C:\Users\yakobu\Desktop\images_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447800" y="642937"/>
            <a:ext cx="8229600" cy="576263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Structure of the Page Table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24581" name="Content Placeholder 2"/>
          <p:cNvSpPr>
            <a:spLocks noGrp="1"/>
          </p:cNvSpPr>
          <p:nvPr>
            <p:ph sz="quarter" idx="1"/>
          </p:nvPr>
        </p:nvSpPr>
        <p:spPr>
          <a:xfrm>
            <a:off x="1093787" y="1371600"/>
            <a:ext cx="7745413" cy="4648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200" dirty="0"/>
              <a:t>Memory structures for paging can get huge using straight-forward methods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Consider a 32-bit logical address space as on modern computers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Page size of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Page table would have 1 million entries (2</a:t>
            </a:r>
            <a:r>
              <a:rPr lang="en-US" altLang="en-US" baseline="30000" dirty="0"/>
              <a:t>32</a:t>
            </a:r>
            <a:r>
              <a:rPr lang="en-US" altLang="en-US" dirty="0"/>
              <a:t> / 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If each entry is 4 bytes -&gt; 4 MB of physical address space / memory for page table alone</a:t>
            </a:r>
          </a:p>
          <a:p>
            <a:pPr lvl="2"/>
            <a:r>
              <a:rPr lang="en-US" altLang="en-US" sz="2200" dirty="0"/>
              <a:t>That amount of memory used to cost a lot</a:t>
            </a:r>
          </a:p>
          <a:p>
            <a:pPr lvl="2"/>
            <a:r>
              <a:rPr lang="en-US" altLang="en-US" sz="2200" dirty="0"/>
              <a:t>Don</a:t>
            </a:r>
            <a:r>
              <a:rPr lang="ja-JP" altLang="en-US" sz="2200" dirty="0"/>
              <a:t>’</a:t>
            </a:r>
            <a:r>
              <a:rPr lang="en-US" altLang="ja-JP" sz="2200" dirty="0"/>
              <a:t>t want to allocate that contiguously in main memory</a:t>
            </a:r>
            <a:endParaRPr lang="en-US" altLang="en-US" sz="2200" dirty="0"/>
          </a:p>
          <a:p>
            <a:pPr>
              <a:buFont typeface="Wingdings" pitchFamily="2" charset="2"/>
              <a:buChar char="Ø"/>
            </a:pPr>
            <a:r>
              <a:rPr lang="en-US" altLang="en-US" sz="2200" dirty="0"/>
              <a:t>Hierarchical Paging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200" dirty="0"/>
              <a:t>Hashed Page Tables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200" dirty="0"/>
              <a:t>Inverted Page Tables</a:t>
            </a:r>
          </a:p>
        </p:txBody>
      </p:sp>
      <p:sp>
        <p:nvSpPr>
          <p:cNvPr id="24583" name="Isosceles Triangle 6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4584" name="Straight Connector 7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95338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Hierarchical Page Tables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4420" y="914400"/>
            <a:ext cx="7853362" cy="3294063"/>
          </a:xfrm>
        </p:spPr>
        <p:txBody>
          <a:bodyPr>
            <a:normAutofit/>
          </a:bodyPr>
          <a:lstStyle/>
          <a:p>
            <a:r>
              <a:rPr lang="en-US" altLang="en-US" dirty="0"/>
              <a:t>Break up the logical address space into multiple page tables</a:t>
            </a:r>
          </a:p>
          <a:p>
            <a:r>
              <a:rPr lang="en-US" altLang="en-US" dirty="0"/>
              <a:t>A simple technique is a two-level page table</a:t>
            </a:r>
          </a:p>
          <a:p>
            <a:r>
              <a:rPr lang="en-US" altLang="en-US" dirty="0"/>
              <a:t>We then page the page table</a:t>
            </a:r>
          </a:p>
        </p:txBody>
      </p:sp>
      <p:pic>
        <p:nvPicPr>
          <p:cNvPr id="25604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5606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42938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Two-Level Page-Table Scheme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26628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6630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49</a:t>
            </a:fld>
            <a:endParaRPr kumimoji="0" lang="en-US"/>
          </a:p>
        </p:txBody>
      </p:sp>
      <p:pic>
        <p:nvPicPr>
          <p:cNvPr id="8" name="Picture 4" descr="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1727"/>
            <a:ext cx="5715000" cy="49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35364"/>
            <a:ext cx="3468688" cy="335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2286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Base and Limit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6082"/>
            <a:ext cx="8458200" cy="1905000"/>
          </a:xfrm>
        </p:spPr>
        <p:txBody>
          <a:bodyPr>
            <a:noAutofit/>
          </a:bodyPr>
          <a:lstStyle/>
          <a:p>
            <a:r>
              <a:rPr lang="en-US" altLang="en-US" dirty="0"/>
              <a:t>A pair of </a:t>
            </a:r>
            <a:r>
              <a:rPr lang="en-US" altLang="en-US" b="1" dirty="0">
                <a:solidFill>
                  <a:srgbClr val="3366FF"/>
                </a:solidFill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limit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registers</a:t>
            </a:r>
            <a:r>
              <a:rPr lang="en-US" altLang="en-US" dirty="0"/>
              <a:t> define the logical address space</a:t>
            </a:r>
          </a:p>
          <a:p>
            <a:r>
              <a:rPr lang="en-US" altLang="en-US" dirty="0"/>
              <a:t>CPU must check every memory access generated in user mode to be sure it is between base and limit for that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49713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 descr="C:\Users\yakobu\Desktop\images_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0"/>
            <a:ext cx="8534400" cy="457200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Two-Level Paging Example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4550" y="1435100"/>
            <a:ext cx="8283575" cy="44735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/>
              <a:t>A logical address (on 32-bit machine with 1K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number consisting of 22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offset consisting of 10 </a:t>
            </a:r>
            <a:r>
              <a:rPr lang="en-US" altLang="en-US" dirty="0" smtClean="0"/>
              <a:t>bits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12-bit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10-bit page </a:t>
            </a:r>
            <a:r>
              <a:rPr lang="en-US" altLang="en-US" dirty="0" smtClean="0"/>
              <a:t>offset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/>
              <a:t>Thus, a logical address is as follows:</a:t>
            </a:r>
            <a:br>
              <a:rPr lang="en-US" altLang="en-US" sz="2200" dirty="0"/>
            </a:br>
            <a:r>
              <a:rPr lang="en-US" altLang="en-US" sz="2200" dirty="0"/>
              <a:t/>
            </a:r>
            <a:br>
              <a:rPr lang="en-US" altLang="en-US" sz="2200" dirty="0"/>
            </a:br>
            <a:endParaRPr lang="en-US" altLang="en-US" sz="22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/>
              <a:t>where</a:t>
            </a:r>
            <a:r>
              <a:rPr lang="en-US" altLang="en-US" sz="2200" i="1" dirty="0"/>
              <a:t> p</a:t>
            </a:r>
            <a:r>
              <a:rPr lang="en-US" altLang="en-US" sz="2200" i="1" baseline="-25000" dirty="0"/>
              <a:t>1</a:t>
            </a:r>
            <a:r>
              <a:rPr lang="en-US" altLang="en-US" sz="2200" dirty="0"/>
              <a:t> is an index into the outer page table, and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2</a:t>
            </a:r>
            <a:r>
              <a:rPr lang="en-US" altLang="en-US" sz="2200" dirty="0"/>
              <a:t> is the displacement within the page of the inner page table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/>
              <a:t>Known as </a:t>
            </a:r>
            <a:r>
              <a:rPr lang="en-US" altLang="en-US" sz="2200" b="1" dirty="0">
                <a:solidFill>
                  <a:srgbClr val="3366FF"/>
                </a:solidFill>
              </a:rPr>
              <a:t>forward-mapped page table</a:t>
            </a:r>
          </a:p>
        </p:txBody>
      </p:sp>
      <p:sp>
        <p:nvSpPr>
          <p:cNvPr id="27653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7654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8229600" cy="576263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Address-Translation Scheme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28676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8678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51</a:t>
            </a:fld>
            <a:endParaRPr kumimoji="0" lang="en-US"/>
          </a:p>
        </p:txBody>
      </p:sp>
      <p:pic>
        <p:nvPicPr>
          <p:cNvPr id="8" name="Picture 103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96" y="1548746"/>
            <a:ext cx="7889492" cy="393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4475" y="609600"/>
            <a:ext cx="8467725" cy="609600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64-bit Logical Address Space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601" y="1503362"/>
            <a:ext cx="8102599" cy="43640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en-US" sz="2000" dirty="0"/>
              <a:t>Even two-level paging scheme not sufficient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en-US" sz="2000" dirty="0"/>
              <a:t>If page size is 4 KB (2</a:t>
            </a:r>
            <a:r>
              <a:rPr lang="en-US" altLang="en-US" sz="2000" baseline="30000" dirty="0"/>
              <a:t>12</a:t>
            </a:r>
            <a:r>
              <a:rPr lang="en-US" altLang="en-US" sz="2000" dirty="0"/>
              <a:t>)</a:t>
            </a:r>
          </a:p>
          <a:p>
            <a:pPr lvl="1">
              <a:defRPr/>
            </a:pPr>
            <a:r>
              <a:rPr lang="en-US" altLang="en-US" sz="2000" dirty="0"/>
              <a:t>Then page table has 2</a:t>
            </a:r>
            <a:r>
              <a:rPr lang="en-US" altLang="en-US" sz="2000" baseline="30000" dirty="0"/>
              <a:t>52</a:t>
            </a:r>
            <a:r>
              <a:rPr lang="en-US" altLang="en-US" sz="2000" dirty="0"/>
              <a:t> entries</a:t>
            </a:r>
          </a:p>
          <a:p>
            <a:pPr lvl="1">
              <a:defRPr/>
            </a:pPr>
            <a:r>
              <a:rPr lang="en-US" altLang="en-US" sz="2000" dirty="0"/>
              <a:t>If two level scheme, inner page tables could be 2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4-byte entries</a:t>
            </a:r>
          </a:p>
          <a:p>
            <a:pPr lvl="1">
              <a:defRPr/>
            </a:pPr>
            <a:r>
              <a:rPr lang="en-US" altLang="en-US" sz="2000" dirty="0"/>
              <a:t>Address would look like</a:t>
            </a:r>
          </a:p>
          <a:p>
            <a:pPr lvl="1">
              <a:defRPr/>
            </a:pPr>
            <a:endParaRPr lang="en-US" altLang="en-US" sz="2000" dirty="0"/>
          </a:p>
          <a:p>
            <a:pPr marL="457200" lvl="1" indent="0">
              <a:buNone/>
              <a:defRPr/>
            </a:pPr>
            <a:endParaRPr lang="en-US" altLang="en-US" sz="2000" dirty="0" smtClean="0"/>
          </a:p>
          <a:p>
            <a:pPr marL="457200" lvl="1" indent="0">
              <a:buNone/>
              <a:defRPr/>
            </a:pPr>
            <a:endParaRPr lang="en-US" altLang="en-US" sz="2000" dirty="0"/>
          </a:p>
          <a:p>
            <a:pPr lvl="1">
              <a:defRPr/>
            </a:pPr>
            <a:r>
              <a:rPr lang="en-US" altLang="en-US" sz="2000" dirty="0"/>
              <a:t>Outer page table has 2</a:t>
            </a:r>
            <a:r>
              <a:rPr lang="en-US" altLang="en-US" sz="2000" baseline="30000" dirty="0"/>
              <a:t>42</a:t>
            </a:r>
            <a:r>
              <a:rPr lang="en-US" altLang="en-US" sz="2000" dirty="0"/>
              <a:t> entries or 2</a:t>
            </a:r>
            <a:r>
              <a:rPr lang="en-US" altLang="en-US" sz="2000" baseline="30000" dirty="0"/>
              <a:t>44</a:t>
            </a:r>
            <a:r>
              <a:rPr lang="en-US" altLang="en-US" sz="2000" dirty="0"/>
              <a:t> bytes</a:t>
            </a:r>
          </a:p>
          <a:p>
            <a:pPr lvl="1">
              <a:defRPr/>
            </a:pPr>
            <a:r>
              <a:rPr lang="en-US" altLang="en-US" sz="2000" dirty="0"/>
              <a:t>One solution is to add a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outer page table</a:t>
            </a:r>
          </a:p>
          <a:p>
            <a:pPr lvl="1">
              <a:defRPr/>
            </a:pPr>
            <a:r>
              <a:rPr lang="en-US" altLang="en-US" sz="2000" dirty="0"/>
              <a:t>But in the following example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outer page table is still 2</a:t>
            </a:r>
            <a:r>
              <a:rPr lang="en-US" altLang="en-US" sz="2000" baseline="30000" dirty="0"/>
              <a:t>34</a:t>
            </a:r>
            <a:r>
              <a:rPr lang="en-US" altLang="en-US" sz="2000" dirty="0"/>
              <a:t> bytes in size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altLang="en-US" dirty="0"/>
              <a:t>And possibly 4 memory access to get to one physical memory </a:t>
            </a:r>
            <a:r>
              <a:rPr lang="en-US" altLang="en-US" dirty="0" smtClean="0"/>
              <a:t>location</a:t>
            </a:r>
            <a:endParaRPr lang="en-US" altLang="en-US" dirty="0"/>
          </a:p>
        </p:txBody>
      </p:sp>
      <p:sp>
        <p:nvSpPr>
          <p:cNvPr id="29701" name="Isosceles Triangle 4"/>
          <p:cNvSpPr>
            <a:spLocks noChangeArrowheads="1"/>
          </p:cNvSpPr>
          <p:nvPr/>
        </p:nvSpPr>
        <p:spPr bwMode="auto">
          <a:xfrm rot="-5400000">
            <a:off x="82653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9702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52</a:t>
            </a:fld>
            <a:endParaRPr kumimoji="0"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000375"/>
            <a:ext cx="32464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38175"/>
            <a:ext cx="8356600" cy="581025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Three-level Paging Scheme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30724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0726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53</a:t>
            </a:fld>
            <a:endParaRPr kumimoji="0" lang="en-US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670550"/>
            <a:ext cx="6513512" cy="1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671" y="3962400"/>
            <a:ext cx="6667329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642937"/>
            <a:ext cx="7716837" cy="576263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Hashed Page Tables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6163" y="1012825"/>
            <a:ext cx="7793037" cy="52959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Common in address spaces &gt; 32 bits</a:t>
            </a:r>
          </a:p>
          <a:p>
            <a:r>
              <a:rPr lang="en-US" altLang="en-US" sz="2000" dirty="0"/>
              <a:t>The virtual page number is hashed into a page table</a:t>
            </a:r>
          </a:p>
          <a:p>
            <a:pPr lvl="1"/>
            <a:r>
              <a:rPr lang="en-US" altLang="en-US" sz="2000" dirty="0"/>
              <a:t>This page table contains a chain of elements hashing to the same location</a:t>
            </a:r>
          </a:p>
          <a:p>
            <a:r>
              <a:rPr lang="en-US" altLang="en-US" sz="2000" dirty="0"/>
              <a:t>Each element contains (1) the virtual page number (2) the value of the mapped page frame (3) a pointer to the next element</a:t>
            </a:r>
          </a:p>
          <a:p>
            <a:r>
              <a:rPr lang="en-US" altLang="en-US" sz="2000" dirty="0"/>
              <a:t>Virtual page numbers are compared in this chain searching for a match</a:t>
            </a:r>
          </a:p>
          <a:p>
            <a:pPr lvl="1"/>
            <a:r>
              <a:rPr lang="en-US" altLang="en-US" sz="2000" dirty="0"/>
              <a:t>If a match is found, the corresponding physical frame is extracted</a:t>
            </a:r>
          </a:p>
          <a:p>
            <a:r>
              <a:rPr lang="en-US" altLang="en-US" sz="2000" dirty="0"/>
              <a:t>Variation for 64-bit addresses is </a:t>
            </a:r>
            <a:r>
              <a:rPr lang="en-US" altLang="en-US" sz="2000" b="1" dirty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sz="2000" dirty="0"/>
              <a:t>Similar to hashed but each entry refers to several pages (such as 16) rather than 1</a:t>
            </a:r>
          </a:p>
          <a:p>
            <a:pPr lvl="1"/>
            <a:r>
              <a:rPr lang="en-US" altLang="en-US" sz="2000" dirty="0"/>
              <a:t>Especially useful for </a:t>
            </a:r>
            <a:r>
              <a:rPr lang="en-US" altLang="en-US" sz="2000" b="1" dirty="0">
                <a:solidFill>
                  <a:srgbClr val="3366FF"/>
                </a:solidFill>
              </a:rPr>
              <a:t>sparse</a:t>
            </a:r>
            <a:r>
              <a:rPr lang="en-US" altLang="en-US" sz="2000" dirty="0"/>
              <a:t> address spaces (where memory references are non-contiguous and scattered) </a:t>
            </a:r>
          </a:p>
        </p:txBody>
      </p:sp>
      <p:pic>
        <p:nvPicPr>
          <p:cNvPr id="31748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1750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8077200" cy="609600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Hashed Page Table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32772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2774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55</a:t>
            </a:fld>
            <a:endParaRPr kumimoji="0" lang="en-US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74" y="1371600"/>
            <a:ext cx="7524750" cy="434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4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42938"/>
            <a:ext cx="7407275" cy="576262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Inverted Page Table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19175" y="1870075"/>
            <a:ext cx="7210425" cy="338772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Rather than each process having a page table and keeping track of all possible logical pages, track all physical pages</a:t>
            </a:r>
          </a:p>
          <a:p>
            <a:r>
              <a:rPr lang="en-US" altLang="en-US" sz="2000" dirty="0"/>
              <a:t>One entry for each real page of memory</a:t>
            </a:r>
          </a:p>
          <a:p>
            <a:r>
              <a:rPr lang="en-US" altLang="en-US" sz="2000" dirty="0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sz="2000" dirty="0"/>
              <a:t>Decreases memory needed to store each page table, but increases time needed to search the table when a page reference occurs</a:t>
            </a:r>
          </a:p>
          <a:p>
            <a:r>
              <a:rPr lang="en-US" altLang="en-US" sz="2000" dirty="0"/>
              <a:t>Use hash table to limit the search to one — or at most a few — page-table entries</a:t>
            </a:r>
          </a:p>
          <a:p>
            <a:pPr lvl="1"/>
            <a:r>
              <a:rPr lang="en-US" altLang="en-US" sz="2000" dirty="0"/>
              <a:t>TLB can accelerate access</a:t>
            </a:r>
          </a:p>
          <a:p>
            <a:r>
              <a:rPr lang="en-US" altLang="en-US" sz="2000" dirty="0"/>
              <a:t>But how to implement shared memory?</a:t>
            </a:r>
          </a:p>
          <a:p>
            <a:pPr lvl="1"/>
            <a:r>
              <a:rPr lang="en-US" altLang="en-US" sz="2000" dirty="0"/>
              <a:t>One mapping of a virtual address to the shared physical address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4" rIns="91426" bIns="45714">
            <a:spAutoFit/>
          </a:bodyPr>
          <a:lstStyle/>
          <a:p>
            <a:endParaRPr kumimoji="1" lang="en-US">
              <a:latin typeface="Helvetica" pitchFamily="-84" charset="0"/>
            </a:endParaRPr>
          </a:p>
        </p:txBody>
      </p:sp>
      <p:sp>
        <p:nvSpPr>
          <p:cNvPr id="33798" name="Isosceles Triangle 5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3799" name="Straight Connector 6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28738"/>
            <a:ext cx="7575550" cy="576262"/>
          </a:xfrm>
        </p:spPr>
        <p:txBody>
          <a:bodyPr>
            <a:noAutofit/>
          </a:bodyPr>
          <a:lstStyle/>
          <a:p>
            <a:r>
              <a:rPr lang="en-US" altLang="en-US" sz="4900" dirty="0">
                <a:solidFill>
                  <a:srgbClr val="0070C0"/>
                </a:solidFill>
              </a:rPr>
              <a:t>Inverted Page Table Architecture</a:t>
            </a:r>
            <a:endParaRPr lang="en-US" sz="4900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  <p:pic>
        <p:nvPicPr>
          <p:cNvPr id="34820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22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57</a:t>
            </a:fld>
            <a:endParaRPr kumimoji="0" lang="en-US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0399"/>
            <a:ext cx="7215187" cy="49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13" y="176213"/>
            <a:ext cx="7156450" cy="576262"/>
          </a:xfrm>
        </p:spPr>
        <p:txBody>
          <a:bodyPr/>
          <a:lstStyle/>
          <a:p>
            <a:pPr eaLnBrk="1" hangingPunct="1"/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84250"/>
            <a:ext cx="7267575" cy="5129213"/>
          </a:xfrm>
        </p:spPr>
        <p:txBody>
          <a:bodyPr>
            <a:normAutofit/>
          </a:bodyPr>
          <a:lstStyle/>
          <a:p>
            <a:pPr marL="342866" indent="-342866" algn="ctr">
              <a:buNone/>
              <a:defRPr/>
            </a:pPr>
            <a:r>
              <a:rPr lang="en-US" altLang="en-US" sz="4000" dirty="0">
                <a:solidFill>
                  <a:srgbClr val="0070C0"/>
                </a:solidFill>
              </a:rPr>
              <a:t>End</a:t>
            </a:r>
            <a:endParaRPr lang="en-US" sz="4000" dirty="0">
              <a:solidFill>
                <a:srgbClr val="0070C0"/>
              </a:solidFill>
              <a:latin typeface="Book Antiqua" pitchFamily="18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4" name="Picture 3" descr="C:\Users\yakobu\Desktop\images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0"/>
            <a:ext cx="13081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Isosceles Triangle 4"/>
          <p:cNvSpPr>
            <a:spLocks noChangeArrowheads="1"/>
          </p:cNvSpPr>
          <p:nvPr/>
        </p:nvSpPr>
        <p:spPr bwMode="auto">
          <a:xfrm rot="-5400000">
            <a:off x="8252619" y="5982494"/>
            <a:ext cx="741362" cy="100965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5846" name="Straight Connector 5"/>
          <p:cNvCxnSpPr>
            <a:cxnSpLocks noChangeShapeType="1"/>
          </p:cNvCxnSpPr>
          <p:nvPr/>
        </p:nvCxnSpPr>
        <p:spPr bwMode="auto">
          <a:xfrm>
            <a:off x="327025" y="6308725"/>
            <a:ext cx="8027988" cy="22225"/>
          </a:xfrm>
          <a:prstGeom prst="line">
            <a:avLst/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Hardware Address Protection</a:t>
            </a:r>
            <a:endParaRPr lang="en-US" sz="4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6835" y="568273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Components of a Computer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10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864534" y="1600200"/>
            <a:ext cx="7056801" cy="3886200"/>
          </a:xfrm>
        </p:spPr>
      </p:pic>
    </p:spTree>
    <p:extLst>
      <p:ext uri="{BB962C8B-B14F-4D97-AF65-F5344CB8AC3E}">
        <p14:creationId xmlns:p14="http://schemas.microsoft.com/office/powerpoint/2010/main" val="5490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48736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Address Binding</a:t>
            </a:r>
            <a:endParaRPr lang="en-US" sz="4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76528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en-US" sz="2400" dirty="0"/>
              <a:t>Programs on disk, ready to be brought into memory to execute form an </a:t>
            </a:r>
            <a:r>
              <a:rPr lang="en-US" altLang="en-US" sz="2400" b="1" dirty="0">
                <a:solidFill>
                  <a:srgbClr val="0000FF"/>
                </a:solidFill>
              </a:rPr>
              <a:t>input queue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en-US" sz="2400" dirty="0"/>
              <a:t>Without support, must be loaded into address 0000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en-US" sz="2400" dirty="0"/>
              <a:t>Inconvenient to have first user process physical address always at 0000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en-US" sz="2400" dirty="0"/>
              <a:t>How can it not be?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en-US" sz="2400" dirty="0"/>
              <a:t>Further, addresses represented in different ways at different stages of a program</a:t>
            </a:r>
            <a:r>
              <a:rPr lang="ja-JP" altLang="en-US" sz="2400" dirty="0"/>
              <a:t>’</a:t>
            </a:r>
            <a:r>
              <a:rPr lang="en-US" altLang="ja-JP" sz="2400" dirty="0"/>
              <a:t>s life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en-US" sz="2400" dirty="0"/>
              <a:t>Source code addresses usually </a:t>
            </a:r>
            <a:r>
              <a:rPr lang="en-US" altLang="en-US" sz="2400" dirty="0" smtClean="0"/>
              <a:t>symbolic</a:t>
            </a:r>
            <a:endParaRPr lang="en-US" alt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722864"/>
          </a:xfrm>
        </p:spPr>
        <p:txBody>
          <a:bodyPr>
            <a:noAutofit/>
          </a:bodyPr>
          <a:lstStyle/>
          <a:p>
            <a:r>
              <a:rPr lang="en-US" altLang="en-US" sz="4900" dirty="0"/>
              <a:t>Address </a:t>
            </a:r>
            <a:r>
              <a:rPr lang="en-US" altLang="en-US" sz="4900" dirty="0" smtClean="0"/>
              <a:t>Binding </a:t>
            </a:r>
            <a:r>
              <a:rPr lang="en-US" altLang="en-US" sz="4900" dirty="0"/>
              <a:t>[</a:t>
            </a:r>
            <a:r>
              <a:rPr lang="en-US" altLang="en-US" sz="4900" dirty="0" smtClean="0"/>
              <a:t>cont.]</a:t>
            </a:r>
            <a:endParaRPr lang="en-US" sz="4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577876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altLang="en-US" sz="2400" dirty="0" smtClean="0"/>
              <a:t>Compiled </a:t>
            </a:r>
            <a:r>
              <a:rPr lang="en-US" altLang="en-US" sz="2400" dirty="0"/>
              <a:t>code addresses </a:t>
            </a:r>
            <a:r>
              <a:rPr lang="en-US" altLang="en-US" sz="2400" b="1" dirty="0">
                <a:solidFill>
                  <a:srgbClr val="0000FF"/>
                </a:solidFill>
              </a:rPr>
              <a:t>bind </a:t>
            </a:r>
            <a:r>
              <a:rPr lang="en-US" altLang="en-US" sz="2400" dirty="0"/>
              <a:t>to </a:t>
            </a:r>
            <a:r>
              <a:rPr lang="en-US" altLang="en-US" sz="2400" dirty="0" err="1"/>
              <a:t>relocatable</a:t>
            </a:r>
            <a:r>
              <a:rPr lang="en-US" altLang="en-US" sz="2400" dirty="0"/>
              <a:t> addresses</a:t>
            </a:r>
          </a:p>
          <a:p>
            <a:pPr lvl="2"/>
            <a:r>
              <a:rPr lang="en-US" altLang="en-US" sz="2400" dirty="0"/>
              <a:t>i.e. </a:t>
            </a:r>
            <a:r>
              <a:rPr lang="ja-JP" altLang="en-US" sz="2400" dirty="0"/>
              <a:t>“</a:t>
            </a:r>
            <a:r>
              <a:rPr lang="en-US" altLang="ja-JP" sz="2400" dirty="0"/>
              <a:t>14 bytes from beginning of this module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en-US" sz="2400" dirty="0"/>
              <a:t>Linker or loader will bind </a:t>
            </a:r>
            <a:r>
              <a:rPr lang="en-US" altLang="en-US" sz="2400" dirty="0" err="1"/>
              <a:t>relocatable</a:t>
            </a:r>
            <a:r>
              <a:rPr lang="en-US" altLang="en-US" sz="2400" dirty="0"/>
              <a:t> addresses to absolute addresses</a:t>
            </a:r>
          </a:p>
          <a:p>
            <a:pPr lvl="2"/>
            <a:r>
              <a:rPr lang="en-US" altLang="en-US" sz="2400" dirty="0"/>
              <a:t>i.e. 74014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en-US" sz="2400" dirty="0"/>
              <a:t>Each binding maps one address space to </a:t>
            </a:r>
            <a:r>
              <a:rPr lang="en-US" altLang="en-US" sz="2400" dirty="0" smtClean="0"/>
              <a:t>another</a:t>
            </a:r>
            <a:endParaRPr lang="en-US" alt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akobu\Desktop\images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106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1573306"/>
            <a:ext cx="7772400" cy="72286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Binding of Instructions and Data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000" dirty="0"/>
          </a:p>
          <a:p>
            <a:pPr>
              <a:buFont typeface="Wingdings" pitchFamily="2" charset="2"/>
              <a:buChar char="Ø"/>
            </a:pPr>
            <a:r>
              <a:rPr lang="en-US" altLang="en-US" sz="2000" dirty="0"/>
              <a:t>Address binding of instructions and data to memory addresses can happen at three different stages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b="1" dirty="0"/>
              <a:t>Compile time</a:t>
            </a:r>
            <a:r>
              <a:rPr lang="en-US" altLang="en-US" sz="2000" dirty="0"/>
              <a:t>:  If memory location known a priori, </a:t>
            </a:r>
            <a:r>
              <a:rPr lang="en-US" altLang="en-US" sz="2000" b="1" dirty="0">
                <a:solidFill>
                  <a:srgbClr val="3366FF"/>
                </a:solidFill>
              </a:rPr>
              <a:t>absolute code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can be generated; must recompile code if starting location changes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b="1" dirty="0"/>
              <a:t>Load time</a:t>
            </a:r>
            <a:r>
              <a:rPr lang="en-US" altLang="en-US" sz="2000" dirty="0"/>
              <a:t>:  Must generate </a:t>
            </a:r>
            <a:r>
              <a:rPr lang="en-US" altLang="en-US" sz="2000" b="1" dirty="0" err="1">
                <a:solidFill>
                  <a:srgbClr val="3366FF"/>
                </a:solidFill>
              </a:rPr>
              <a:t>relocatable</a:t>
            </a:r>
            <a:r>
              <a:rPr lang="en-US" altLang="en-US" sz="2000" b="1" dirty="0">
                <a:solidFill>
                  <a:srgbClr val="3366FF"/>
                </a:solidFill>
              </a:rPr>
              <a:t> code</a:t>
            </a:r>
            <a:r>
              <a:rPr lang="en-US" altLang="en-US" sz="2000" dirty="0"/>
              <a:t> if memory location is not known at compile time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b="1" dirty="0"/>
              <a:t>Execution time</a:t>
            </a:r>
            <a:r>
              <a:rPr lang="en-US" altLang="en-US" sz="2000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266</TotalTime>
  <Words>3021</Words>
  <Application>Microsoft Office PowerPoint</Application>
  <PresentationFormat>On-screen Show (4:3)</PresentationFormat>
  <Paragraphs>465</Paragraphs>
  <Slides>58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NewsPrint</vt:lpstr>
      <vt:lpstr>VENKATRAMA PHANI KUMAR S Asst. Professor, Department of CSE VFSTR University</vt:lpstr>
      <vt:lpstr>Chapter 8:  Memory Management</vt:lpstr>
      <vt:lpstr>Objectives</vt:lpstr>
      <vt:lpstr>Background</vt:lpstr>
      <vt:lpstr>Base and Limit Registers</vt:lpstr>
      <vt:lpstr>Hardware Address Protection</vt:lpstr>
      <vt:lpstr>Address Binding</vt:lpstr>
      <vt:lpstr>Address Binding [cont.]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Dynamic relocation using a relocation register</vt:lpstr>
      <vt:lpstr>Dynamic Linking</vt:lpstr>
      <vt:lpstr>Swapping</vt:lpstr>
      <vt:lpstr>Swapping (Cont.)</vt:lpstr>
      <vt:lpstr>Schematic View of Swapping</vt:lpstr>
      <vt:lpstr>Contiguous Allocation</vt:lpstr>
      <vt:lpstr>Contiguous Allocation (Cont.)</vt:lpstr>
      <vt:lpstr>Hardware Support for Relocation and Limit Registers</vt:lpstr>
      <vt:lpstr>Multiple-partition allocation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Example</vt:lpstr>
      <vt:lpstr>Paging (Cont.)</vt:lpstr>
      <vt:lpstr>Free Frames</vt:lpstr>
      <vt:lpstr>PowerPoint Presentation</vt:lpstr>
      <vt:lpstr>Implementation of Page Table (Cont.)</vt:lpstr>
      <vt:lpstr>Associative Memory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VIGNAN</dc:creator>
  <cp:lastModifiedBy>VIGNAN</cp:lastModifiedBy>
  <cp:revision>63</cp:revision>
  <dcterms:created xsi:type="dcterms:W3CDTF">2006-08-16T00:00:00Z</dcterms:created>
  <dcterms:modified xsi:type="dcterms:W3CDTF">2016-08-27T04:13:12Z</dcterms:modified>
</cp:coreProperties>
</file>