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2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76" r:id="rId16"/>
    <p:sldId id="269" r:id="rId17"/>
    <p:sldId id="270" r:id="rId18"/>
    <p:sldId id="272" r:id="rId19"/>
    <p:sldId id="271" r:id="rId20"/>
    <p:sldId id="273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329" r:id="rId30"/>
    <p:sldId id="330" r:id="rId31"/>
    <p:sldId id="286" r:id="rId32"/>
    <p:sldId id="287" r:id="rId33"/>
    <p:sldId id="288" r:id="rId34"/>
    <p:sldId id="289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5A3B-CEA2-4DD5-9CC0-2CE9DF36C29E}" type="datetimeFigureOut">
              <a:rPr lang="en-US" smtClean="0"/>
              <a:pPr/>
              <a:t>31-Aug-16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3B42E-3C9B-413B-B0D4-23AD5D676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96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38F93-9F01-4C46-B9AC-94984B1ECAE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A637D-E2B5-4E12-8C38-2010F565BEC3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A637D-E2B5-4E12-8C38-2010F565BEC3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2E5B4-D0BF-4B44-95DF-BD14A2F7C45B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88AD1-E122-4453-8B1B-B803AB39855D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A637D-E2B5-4E12-8C38-2010F565BEC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A637D-E2B5-4E12-8C38-2010F565BEC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A637D-E2B5-4E12-8C38-2010F565BEC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2E5B4-D0BF-4B44-95DF-BD14A2F7C45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88AD1-E122-4453-8B1B-B803AB39855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38F93-9F01-4C46-B9AC-94984B1ECAEF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F4B4-6FF3-46B0-8DC1-771F05D3174F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DA3F-B01B-468B-B911-A220F1F05B4D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CC6-ADC1-49C3-B1A4-742A731EC18B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796-934F-46A3-9538-6584755DB5F7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FEFD-C596-46BB-867E-EACCBF4CB24D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96A-20BE-473D-87F9-55D243545865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52-5233-4494-81DA-63E6190D0B69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E759-D75E-4882-801F-C9B31D5B9936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EF27-1094-449D-BAE5-1B88E783D6A6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14F-DA55-44C7-A8BB-28F8067C658D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2AA-2E67-4223-9020-6D715DBC1634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E85E12E-6023-4499-A698-6B276D7E79AA}" type="datetime1">
              <a:rPr lang="en-US" smtClean="0"/>
              <a:pPr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191000"/>
            <a:ext cx="7543800" cy="121920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VENKATRAMA PHANI KUMAR S</a:t>
            </a:r>
            <a:b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Asst. Professor, Department of CSE</a:t>
            </a:r>
            <a:b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VFSTR University</a:t>
            </a: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6858000" cy="609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UNIT-5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1027" name="Picture 3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600" y="3417888"/>
            <a:ext cx="50800" cy="22225"/>
          </a:xfrm>
          <a:prstGeom prst="rect">
            <a:avLst/>
          </a:prstGeom>
          <a:noFill/>
        </p:spPr>
      </p:pic>
      <p:pic>
        <p:nvPicPr>
          <p:cNvPr id="1028" name="Picture 4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600" y="3417888"/>
            <a:ext cx="50800" cy="22225"/>
          </a:xfrm>
          <a:prstGeom prst="rect">
            <a:avLst/>
          </a:prstGeom>
          <a:noFill/>
        </p:spPr>
      </p:pic>
      <p:pic>
        <p:nvPicPr>
          <p:cNvPr id="1029" name="Picture 5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600" y="3417888"/>
            <a:ext cx="50800" cy="22225"/>
          </a:xfrm>
          <a:prstGeom prst="rect">
            <a:avLst/>
          </a:prstGeom>
          <a:noFill/>
        </p:spPr>
      </p:pic>
      <p:pic>
        <p:nvPicPr>
          <p:cNvPr id="10" name="Picture 9" descr="Operating_system_col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6394" y="3418026"/>
            <a:ext cx="51212" cy="21948"/>
          </a:xfrm>
          <a:prstGeom prst="rect">
            <a:avLst/>
          </a:prstGeom>
        </p:spPr>
      </p:pic>
      <p:pic>
        <p:nvPicPr>
          <p:cNvPr id="1030" name="Picture 6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394" y="3418026"/>
            <a:ext cx="51212" cy="21948"/>
          </a:xfrm>
          <a:prstGeom prst="rect">
            <a:avLst/>
          </a:prstGeom>
          <a:noFill/>
        </p:spPr>
      </p:pic>
      <p:pic>
        <p:nvPicPr>
          <p:cNvPr id="12" name="Picture 11" descr="Operating_system_col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6394" y="3418026"/>
            <a:ext cx="51212" cy="219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90800" y="3505200"/>
            <a:ext cx="3778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latin typeface="+mj-lt"/>
              </a:rPr>
              <a:t>File-System Interface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93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Access Methods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800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800" dirty="0">
                <a:solidFill>
                  <a:srgbClr val="000000"/>
                </a:solidFill>
              </a:rPr>
              <a:t>		</a:t>
            </a:r>
            <a:r>
              <a:rPr lang="en-US" alt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800" dirty="0">
                <a:solidFill>
                  <a:srgbClr val="000000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800" dirty="0">
                <a:solidFill>
                  <a:srgbClr val="000000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800" b="1" dirty="0">
                <a:solidFill>
                  <a:srgbClr val="000000"/>
                </a:solidFill>
              </a:rPr>
              <a:t>Direct Access – </a:t>
            </a:r>
            <a:r>
              <a:rPr lang="en-US" altLang="en-US" sz="2800" dirty="0">
                <a:solidFill>
                  <a:srgbClr val="000000"/>
                </a:solidFill>
              </a:rPr>
              <a:t>file is fixed length </a:t>
            </a:r>
            <a:r>
              <a:rPr lang="en-US" altLang="en-US" sz="2800" dirty="0">
                <a:solidFill>
                  <a:srgbClr val="0033CC"/>
                </a:solidFill>
              </a:rPr>
              <a:t>logical 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800" dirty="0">
                <a:solidFill>
                  <a:srgbClr val="000000"/>
                </a:solidFill>
              </a:rPr>
              <a:t>		</a:t>
            </a:r>
            <a:r>
              <a:rPr lang="en-US" alt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 </a:t>
            </a:r>
            <a:r>
              <a:rPr lang="en-US" altLang="en-US" sz="2800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write </a:t>
            </a:r>
            <a:r>
              <a:rPr lang="en-US" altLang="en-US" sz="2800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position to </a:t>
            </a:r>
            <a:r>
              <a:rPr lang="en-US" altLang="en-US" sz="2800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rewrite </a:t>
            </a:r>
            <a:r>
              <a:rPr lang="en-US" altLang="en-US" sz="2800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r>
              <a:rPr lang="en-US" altLang="en-US" sz="2800" dirty="0"/>
              <a:t>	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</a:t>
            </a:r>
            <a:r>
              <a:rPr lang="en-US" altLang="en-US" sz="2800" dirty="0">
                <a:solidFill>
                  <a:srgbClr val="0033CC"/>
                </a:solidFill>
              </a:rPr>
              <a:t>relative block number</a:t>
            </a:r>
          </a:p>
          <a:p>
            <a:pPr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800" dirty="0"/>
              <a:t>Relative block numbers allow OS to decide where file should be placed</a:t>
            </a:r>
            <a:endParaRPr lang="en-US" altLang="en-US" dirty="0"/>
          </a:p>
          <a:p>
            <a:pPr algn="just"/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7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Simulation of Sequential Access on Direct-access File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50292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Storage-Device Hierarchy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5791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512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467600" cy="722864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Other Access Methods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9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dirty="0">
                <a:solidFill>
                  <a:srgbClr val="0033CC"/>
                </a:solidFill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400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400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400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47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934200" cy="722864"/>
          </a:xfrm>
        </p:spPr>
        <p:txBody>
          <a:bodyPr>
            <a:noAutofit/>
          </a:bodyPr>
          <a:lstStyle/>
          <a:p>
            <a:r>
              <a:rPr lang="en-US" altLang="en-US" sz="4400" dirty="0" smtClean="0"/>
              <a:t>Ex: </a:t>
            </a:r>
            <a:r>
              <a:rPr lang="en-US" altLang="en-US" sz="4400" dirty="0"/>
              <a:t>of Index and Relative Files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61" y="1981200"/>
            <a:ext cx="666887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720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Directory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r>
              <a:rPr lang="en-US" altLang="en-US" sz="1900" dirty="0"/>
              <a:t>A collection of nodes containing information about all files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900" u="sng" dirty="0"/>
              <a:t>Directory</a:t>
            </a:r>
          </a:p>
          <a:p>
            <a:pPr lvl="1" algn="just">
              <a:lnSpc>
                <a:spcPct val="90000"/>
              </a:lnSpc>
            </a:pPr>
            <a:r>
              <a:rPr lang="en-US" sz="1900" dirty="0" smtClean="0"/>
              <a:t>                   </a:t>
            </a:r>
          </a:p>
          <a:p>
            <a:pPr lvl="1" algn="just">
              <a:lnSpc>
                <a:spcPct val="90000"/>
              </a:lnSpc>
            </a:pPr>
            <a:endParaRPr lang="en-US" sz="1900" dirty="0" smtClean="0"/>
          </a:p>
          <a:p>
            <a:pPr lvl="1" algn="just">
              <a:lnSpc>
                <a:spcPct val="90000"/>
              </a:lnSpc>
            </a:pPr>
            <a:endParaRPr lang="en-US" sz="1900" dirty="0"/>
          </a:p>
          <a:p>
            <a:pPr lvl="1" algn="just">
              <a:lnSpc>
                <a:spcPct val="90000"/>
              </a:lnSpc>
            </a:pPr>
            <a:endParaRPr lang="en-US" sz="1900" dirty="0" smtClean="0"/>
          </a:p>
          <a:p>
            <a:pPr lvl="1" algn="just">
              <a:lnSpc>
                <a:spcPct val="90000"/>
              </a:lnSpc>
            </a:pPr>
            <a:endParaRPr lang="en-US" sz="1900" dirty="0"/>
          </a:p>
          <a:p>
            <a:pPr lvl="1" algn="just">
              <a:lnSpc>
                <a:spcPct val="90000"/>
              </a:lnSpc>
            </a:pPr>
            <a:endParaRPr lang="en-US" sz="1900" dirty="0" smtClean="0"/>
          </a:p>
          <a:p>
            <a:pPr lvl="1" algn="just">
              <a:lnSpc>
                <a:spcPct val="90000"/>
              </a:lnSpc>
            </a:pPr>
            <a:r>
              <a:rPr lang="en-US" altLang="en-US" sz="1900" u="sng" dirty="0"/>
              <a:t>Files</a:t>
            </a:r>
          </a:p>
          <a:p>
            <a:pPr lvl="1" algn="just">
              <a:lnSpc>
                <a:spcPct val="90000"/>
              </a:lnSpc>
            </a:pPr>
            <a:r>
              <a:rPr lang="en-US" sz="1900" dirty="0" smtClean="0"/>
              <a:t>                          </a:t>
            </a:r>
            <a:endParaRPr lang="en-US" sz="1900" dirty="0"/>
          </a:p>
          <a:p>
            <a:pPr lvl="1" algn="just">
              <a:lnSpc>
                <a:spcPct val="90000"/>
              </a:lnSpc>
            </a:pPr>
            <a:endParaRPr lang="en-US" sz="1900" dirty="0" smtClean="0"/>
          </a:p>
          <a:p>
            <a:pPr lvl="1" algn="just">
              <a:lnSpc>
                <a:spcPct val="90000"/>
              </a:lnSpc>
            </a:pPr>
            <a:endParaRPr lang="en-US" sz="1900" dirty="0"/>
          </a:p>
          <a:p>
            <a:pPr lvl="1" algn="just">
              <a:lnSpc>
                <a:spcPct val="90000"/>
              </a:lnSpc>
            </a:pPr>
            <a:r>
              <a:rPr lang="en-US" altLang="en-US" sz="1900" dirty="0"/>
              <a:t>Both the directory structure and the files reside on disk</a:t>
            </a:r>
          </a:p>
          <a:p>
            <a:pPr lvl="1" algn="just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8" name="Freeform 20"/>
          <p:cNvSpPr>
            <a:spLocks/>
          </p:cNvSpPr>
          <p:nvPr/>
        </p:nvSpPr>
        <p:spPr bwMode="auto">
          <a:xfrm>
            <a:off x="2500312" y="4038600"/>
            <a:ext cx="4262438" cy="9906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9"/>
          <p:cNvSpPr>
            <a:spLocks/>
          </p:cNvSpPr>
          <p:nvPr/>
        </p:nvSpPr>
        <p:spPr bwMode="auto">
          <a:xfrm>
            <a:off x="2538413" y="2209800"/>
            <a:ext cx="4186237" cy="838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2895600" y="2296391"/>
            <a:ext cx="41910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27813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467100" y="23622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4143158" y="23622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4953000" y="2467841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791200" y="25146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7338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5919355" y="2968337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197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4396003" y="27813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167403" y="4267200"/>
            <a:ext cx="457200" cy="62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dirty="0">
                <a:latin typeface="Helvetica" pitchFamily="-84" charset="0"/>
              </a:rPr>
              <a:t>F 3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029200" y="4305300"/>
            <a:ext cx="457200" cy="58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dirty="0">
                <a:latin typeface="Helvetica" pitchFamily="-84" charset="0"/>
              </a:rPr>
              <a:t>F </a:t>
            </a:r>
            <a:r>
              <a:rPr lang="en-US" altLang="en-US" dirty="0" smtClean="0">
                <a:latin typeface="Helvetica" pitchFamily="-84" charset="0"/>
              </a:rPr>
              <a:t>4</a:t>
            </a:r>
            <a:endParaRPr lang="en-US" altLang="en-US" dirty="0">
              <a:latin typeface="Helvetica" pitchFamily="-84" charset="0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3529445" y="4280211"/>
            <a:ext cx="45720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dirty="0">
                <a:latin typeface="Helvetica" pitchFamily="-84" charset="0"/>
              </a:rPr>
              <a:t>F </a:t>
            </a:r>
            <a:r>
              <a:rPr lang="en-US" altLang="en-US" dirty="0" smtClean="0">
                <a:latin typeface="Helvetica" pitchFamily="-84" charset="0"/>
              </a:rPr>
              <a:t>2</a:t>
            </a:r>
            <a:endParaRPr lang="en-US" altLang="en-US" dirty="0">
              <a:latin typeface="Helvetica" pitchFamily="-84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2781300" y="4191000"/>
            <a:ext cx="457200" cy="389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dirty="0">
                <a:latin typeface="Helvetica" pitchFamily="-84" charset="0"/>
              </a:rPr>
              <a:t>F </a:t>
            </a:r>
            <a:r>
              <a:rPr lang="en-US" altLang="en-US" dirty="0" smtClean="0">
                <a:latin typeface="Helvetica" pitchFamily="-84" charset="0"/>
              </a:rPr>
              <a:t>1</a:t>
            </a:r>
            <a:endParaRPr lang="en-US" altLang="en-US" dirty="0">
              <a:latin typeface="Helvetica" pitchFamily="-8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690755" y="4474175"/>
            <a:ext cx="45720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dirty="0">
                <a:latin typeface="Helvetica" pitchFamily="-84" charset="0"/>
              </a:rPr>
              <a:t>F n</a:t>
            </a:r>
          </a:p>
        </p:txBody>
      </p:sp>
    </p:spTree>
    <p:extLst>
      <p:ext uri="{BB962C8B-B14F-4D97-AF65-F5344CB8AC3E}">
        <p14:creationId xmlns="" xmlns:p14="http://schemas.microsoft.com/office/powerpoint/2010/main" val="36849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Operations Performed on Directory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6553200" cy="4191000"/>
          </a:xfrm>
        </p:spPr>
        <p:txBody>
          <a:bodyPr>
            <a:noAutofit/>
          </a:bodyPr>
          <a:lstStyle/>
          <a:p>
            <a:r>
              <a:rPr lang="en-US" altLang="en-US" dirty="0"/>
              <a:t>Search for a file</a:t>
            </a:r>
          </a:p>
          <a:p>
            <a:r>
              <a:rPr lang="en-US" altLang="en-US" dirty="0"/>
              <a:t>Create a file</a:t>
            </a:r>
          </a:p>
          <a:p>
            <a:r>
              <a:rPr lang="en-US" altLang="en-US" dirty="0"/>
              <a:t>Delete a file</a:t>
            </a:r>
          </a:p>
          <a:p>
            <a:r>
              <a:rPr lang="en-US" altLang="en-US" dirty="0"/>
              <a:t>List a directory</a:t>
            </a:r>
          </a:p>
          <a:p>
            <a:r>
              <a:rPr lang="en-US" altLang="en-US" dirty="0"/>
              <a:t>Rename a file</a:t>
            </a:r>
          </a:p>
          <a:p>
            <a:r>
              <a:rPr lang="en-US" altLang="en-US" dirty="0"/>
              <a:t>Traverse the file system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300" dirty="0"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32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781800" cy="914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dirty="0"/>
              <a:t>Directory Organization</a:t>
            </a:r>
            <a:endParaRPr lang="en-US" sz="4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905000"/>
            <a:ext cx="7543800" cy="3657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en-US" sz="7400" dirty="0"/>
              <a:t>The directory is organized logically  to </a:t>
            </a:r>
            <a:r>
              <a:rPr lang="en-US" altLang="en-US" sz="7400" dirty="0" smtClean="0"/>
              <a:t>obtain:</a:t>
            </a:r>
          </a:p>
          <a:p>
            <a:pPr marL="0" indent="0" algn="ctr">
              <a:buNone/>
            </a:pPr>
            <a:endParaRPr lang="en-US" altLang="en-US" sz="7400" dirty="0"/>
          </a:p>
          <a:p>
            <a:r>
              <a:rPr lang="en-US" altLang="en-US" sz="7400" dirty="0" smtClean="0"/>
              <a:t>Efficiency </a:t>
            </a:r>
            <a:r>
              <a:rPr lang="en-US" altLang="en-US" sz="7400" dirty="0"/>
              <a:t>– locating a file quickly</a:t>
            </a:r>
          </a:p>
          <a:p>
            <a:r>
              <a:rPr lang="en-US" altLang="en-US" sz="7400" dirty="0"/>
              <a:t>Naming – convenient to users</a:t>
            </a:r>
          </a:p>
          <a:p>
            <a:pPr lvl="1"/>
            <a:r>
              <a:rPr lang="en-US" altLang="en-US" sz="7400" dirty="0"/>
              <a:t>Two users can have same name for different files</a:t>
            </a:r>
          </a:p>
          <a:p>
            <a:pPr lvl="1"/>
            <a:r>
              <a:rPr lang="en-US" altLang="en-US" sz="7400" dirty="0"/>
              <a:t>The same file can have several different names</a:t>
            </a:r>
          </a:p>
          <a:p>
            <a:r>
              <a:rPr lang="en-US" altLang="en-US" sz="7400" dirty="0"/>
              <a:t>Grouping – logical grouping of files by properties, (e.g., all Java programs, all games, …)</a:t>
            </a:r>
          </a:p>
          <a:p>
            <a:pPr marL="0" indent="0" algn="ctr">
              <a:buNone/>
            </a:pPr>
            <a:endParaRPr lang="en-US" altLang="en-US" sz="1400" dirty="0">
              <a:latin typeface="Helvetic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68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800" dirty="0"/>
              <a:t>Single-Level Directory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391400" cy="4495800"/>
          </a:xfrm>
        </p:spPr>
        <p:txBody>
          <a:bodyPr>
            <a:normAutofit/>
          </a:bodyPr>
          <a:lstStyle/>
          <a:p>
            <a:r>
              <a:rPr lang="en-US" altLang="en-US" dirty="0"/>
              <a:t>A single directory for all </a:t>
            </a:r>
            <a:r>
              <a:rPr lang="en-US" altLang="en-US" dirty="0" smtClean="0"/>
              <a:t>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2895600"/>
            <a:ext cx="48625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514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709"/>
            <a:ext cx="6781800" cy="16002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Two-Level Directory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81200"/>
            <a:ext cx="7543800" cy="38862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              separate </a:t>
            </a:r>
            <a:r>
              <a:rPr lang="en-US" altLang="en-US" sz="1600" dirty="0"/>
              <a:t>directory for each user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 smtClean="0">
              <a:latin typeface="Helvetica" pitchFamily="-8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itchFamily="-8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 smtClean="0">
              <a:latin typeface="Helvetica" pitchFamily="-8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 smtClean="0">
              <a:latin typeface="Helvetica" pitchFamily="-8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 smtClean="0">
                <a:latin typeface="Helvetica" pitchFamily="-84" charset="0"/>
              </a:rPr>
              <a:t>Path </a:t>
            </a:r>
            <a:r>
              <a:rPr kumimoji="1" lang="en-US" altLang="en-US" dirty="0">
                <a:latin typeface="Helvetica" pitchFamily="-84" charset="0"/>
              </a:rPr>
              <a:t>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No grouping capability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441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613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162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Tree-Structured Directories</a:t>
            </a:r>
            <a:endParaRPr lang="en-US" sz="4800" dirty="0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524000"/>
            <a:ext cx="6858000" cy="433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6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72286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File Concept</a:t>
            </a:r>
          </a:p>
          <a:p>
            <a:r>
              <a:rPr lang="en-US" altLang="en-US" sz="2800" dirty="0"/>
              <a:t>Access Methods</a:t>
            </a:r>
          </a:p>
          <a:p>
            <a:r>
              <a:rPr lang="en-US" altLang="en-US" sz="2800" dirty="0"/>
              <a:t>Disk and Directory Structure</a:t>
            </a:r>
          </a:p>
          <a:p>
            <a:r>
              <a:rPr lang="en-US" altLang="en-US" sz="2800" dirty="0"/>
              <a:t>File-System Mounting</a:t>
            </a:r>
          </a:p>
          <a:p>
            <a:r>
              <a:rPr lang="en-US" altLang="en-US" sz="2800" dirty="0"/>
              <a:t>File Sharing</a:t>
            </a:r>
          </a:p>
          <a:p>
            <a:r>
              <a:rPr lang="en-US" altLang="en-US" sz="2800" dirty="0"/>
              <a:t>Protection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84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9144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Tree-Structured Directories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162800" cy="4038600"/>
          </a:xfrm>
        </p:spPr>
        <p:txBody>
          <a:bodyPr>
            <a:normAutofit/>
          </a:bodyPr>
          <a:lstStyle/>
          <a:p>
            <a:r>
              <a:rPr lang="en-US" altLang="en-US" dirty="0"/>
              <a:t>Efficient searching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Grouping Capability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Current directory (working directory)</a:t>
            </a:r>
          </a:p>
          <a:p>
            <a:pPr lvl="1"/>
            <a:r>
              <a:rPr lang="en-US" altLang="en-US" sz="2400" b="1" dirty="0">
                <a:solidFill>
                  <a:srgbClr val="000000"/>
                </a:solidFill>
                <a:cs typeface="Courier New" pitchFamily="49" charset="0"/>
              </a:rPr>
              <a:t>cd /spell/mail/</a:t>
            </a:r>
            <a:r>
              <a:rPr lang="en-US" altLang="en-US" sz="2400" b="1" dirty="0" err="1">
                <a:solidFill>
                  <a:srgbClr val="000000"/>
                </a:solidFill>
                <a:cs typeface="Courier New" pitchFamily="49" charset="0"/>
              </a:rPr>
              <a:t>prog</a:t>
            </a:r>
            <a:endParaRPr lang="en-US" altLang="en-US" sz="2400" b="1" dirty="0">
              <a:solidFill>
                <a:srgbClr val="000000"/>
              </a:solidFill>
              <a:cs typeface="Courier New" pitchFamily="49" charset="0"/>
            </a:endParaRPr>
          </a:p>
          <a:p>
            <a:pPr lvl="1"/>
            <a:r>
              <a:rPr lang="en-US" altLang="en-US" sz="2400" b="1" dirty="0">
                <a:solidFill>
                  <a:srgbClr val="000000"/>
                </a:solidFill>
                <a:cs typeface="Courier New" pitchFamily="49" charset="0"/>
              </a:rPr>
              <a:t>type list</a:t>
            </a:r>
            <a:endParaRPr lang="en-US" alt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42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736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Tree-Structured Directories (</a:t>
            </a:r>
            <a:r>
              <a:rPr lang="en-US" altLang="en-US" sz="4000" dirty="0" smtClean="0"/>
              <a:t>Contd.)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49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Absolute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relative</a:t>
            </a:r>
            <a:r>
              <a:rPr lang="en-US" altLang="en-US" dirty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Delete a file</a:t>
            </a:r>
          </a:p>
          <a:p>
            <a:pPr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en-US" dirty="0"/>
              <a:t>		</a:t>
            </a:r>
            <a:r>
              <a:rPr lang="en-US" altLang="en-US" b="1" dirty="0" err="1">
                <a:solidFill>
                  <a:srgbClr val="000000"/>
                </a:solidFill>
                <a:cs typeface="Courier New" pitchFamily="49" charset="0"/>
              </a:rPr>
              <a:t>rm</a:t>
            </a:r>
            <a:r>
              <a:rPr lang="en-US" altLang="en-US" b="1" dirty="0">
                <a:solidFill>
                  <a:srgbClr val="000000"/>
                </a:solidFill>
                <a:cs typeface="Courier New" pitchFamily="49" charset="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sz="2400" dirty="0"/>
              <a:t>		</a:t>
            </a:r>
            <a:r>
              <a:rPr lang="en-US" altLang="en-US" sz="2400" b="1" dirty="0" err="1">
                <a:solidFill>
                  <a:srgbClr val="000000"/>
                </a:solidFill>
                <a:cs typeface="Courier New" pitchFamily="49" charset="0"/>
              </a:rPr>
              <a:t>mkdir</a:t>
            </a:r>
            <a:r>
              <a:rPr lang="en-US" altLang="en-US" sz="2400" b="1" dirty="0">
                <a:solidFill>
                  <a:srgbClr val="000000"/>
                </a:solidFill>
                <a:cs typeface="Courier New" pitchFamily="49" charset="0"/>
              </a:rPr>
              <a:t> &lt;</a:t>
            </a:r>
            <a:r>
              <a:rPr lang="en-US" altLang="en-US" sz="2400" b="1" dirty="0" err="1">
                <a:solidFill>
                  <a:srgbClr val="000000"/>
                </a:solidFill>
                <a:cs typeface="Courier New" pitchFamily="49" charset="0"/>
              </a:rPr>
              <a:t>dir</a:t>
            </a:r>
            <a:r>
              <a:rPr lang="en-US" altLang="en-US" sz="2400" b="1" dirty="0">
                <a:solidFill>
                  <a:srgbClr val="000000"/>
                </a:solidFill>
                <a:cs typeface="Courier New" pitchFamily="49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sz="2400" dirty="0"/>
              <a:t>	Example:  if in current directory   </a:t>
            </a:r>
            <a:r>
              <a:rPr lang="en-US" altLang="en-US" sz="2400" b="1" dirty="0">
                <a:solidFill>
                  <a:srgbClr val="000000"/>
                </a:solidFill>
                <a:cs typeface="Courier New" pitchFamily="49" charset="0"/>
              </a:rPr>
              <a:t>/</a:t>
            </a:r>
            <a:r>
              <a:rPr lang="en-US" altLang="en-US" sz="2400" b="1" dirty="0" smtClean="0">
                <a:solidFill>
                  <a:srgbClr val="000000"/>
                </a:solidFill>
                <a:cs typeface="Courier New" pitchFamily="49" charset="0"/>
              </a:rPr>
              <a:t>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sz="2400" b="1" dirty="0" smtClean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altLang="en-US" sz="2400" b="1" dirty="0" err="1" smtClean="0">
                <a:solidFill>
                  <a:srgbClr val="000000"/>
                </a:solidFill>
                <a:cs typeface="Courier New" pitchFamily="49" charset="0"/>
              </a:rPr>
              <a:t>mkdir</a:t>
            </a:r>
            <a:r>
              <a:rPr lang="en-US" altLang="en-US" sz="2400" b="1" dirty="0" smtClean="0">
                <a:solidFill>
                  <a:srgbClr val="000000"/>
                </a:solidFill>
                <a:cs typeface="Courier New" pitchFamily="49" charset="0"/>
              </a:rPr>
              <a:t> count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endParaRPr lang="en-US" altLang="en-US" sz="2400" b="1" dirty="0">
              <a:solidFill>
                <a:srgbClr val="000000"/>
              </a:solidFill>
              <a:cs typeface="Courier New" pitchFamily="49" charset="0"/>
            </a:endParaRP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endParaRPr lang="en-US" altLang="en-US" sz="24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endParaRPr lang="en-US" altLang="en-US" sz="2400" b="1" dirty="0">
              <a:solidFill>
                <a:srgbClr val="000000"/>
              </a:solidFill>
              <a:cs typeface="Courier New" pitchFamily="49" charset="0"/>
            </a:endParaRP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sz="2400" dirty="0" smtClean="0"/>
              <a:t>Deleting </a:t>
            </a:r>
            <a:r>
              <a:rPr lang="ja-JP" altLang="en-US" sz="2400" dirty="0"/>
              <a:t>“</a:t>
            </a:r>
            <a:r>
              <a:rPr lang="en-US" altLang="ja-JP" sz="2400" dirty="0"/>
              <a:t>mail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  <a:r>
              <a:rPr lang="en-US" altLang="ja-JP" sz="2400" dirty="0">
                <a:sym typeface="Symbol" pitchFamily="18" charset="2"/>
              </a:rPr>
              <a:t> deleting the entire </a:t>
            </a:r>
            <a:r>
              <a:rPr lang="en-US" altLang="ja-JP" sz="2400" dirty="0" err="1">
                <a:sym typeface="Symbol" pitchFamily="18" charset="2"/>
              </a:rPr>
              <a:t>subtree</a:t>
            </a:r>
            <a:r>
              <a:rPr lang="en-US" altLang="ja-JP" sz="2400" dirty="0">
                <a:sym typeface="Symbol" pitchFamily="18" charset="2"/>
              </a:rPr>
              <a:t> rooted by </a:t>
            </a:r>
            <a:r>
              <a:rPr lang="ja-JP" altLang="en-US" sz="2400" dirty="0">
                <a:sym typeface="Symbol" pitchFamily="18" charset="2"/>
              </a:rPr>
              <a:t>“</a:t>
            </a:r>
            <a:r>
              <a:rPr lang="en-US" altLang="ja-JP" sz="2400" dirty="0">
                <a:sym typeface="Symbol" pitchFamily="18" charset="2"/>
              </a:rPr>
              <a:t>mail</a:t>
            </a:r>
            <a:r>
              <a:rPr lang="ja-JP" altLang="en-US" sz="2400" dirty="0">
                <a:sym typeface="Symbol" pitchFamily="18" charset="2"/>
              </a:rPr>
              <a:t>”</a:t>
            </a:r>
            <a:endParaRPr lang="en-US" altLang="en-US" sz="2400" dirty="0"/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endParaRPr lang="en-US" altLang="en-US" sz="20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15569"/>
            <a:ext cx="3132138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340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Acyclic-Graph Directories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 smtClean="0"/>
              <a:t>                Have </a:t>
            </a:r>
            <a:r>
              <a:rPr lang="en-US" altLang="en-US" dirty="0"/>
              <a:t>shared subdirectories and files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7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746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9248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200" dirty="0"/>
              <a:t>Acyclic-Graph Directories (</a:t>
            </a:r>
            <a:r>
              <a:rPr lang="en-US" altLang="en-US" sz="4200" dirty="0" smtClean="0"/>
              <a:t>Contd.)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371600"/>
            <a:ext cx="8458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Two different names (aliasing)</a:t>
            </a:r>
          </a:p>
          <a:p>
            <a:r>
              <a:rPr lang="en-US" altLang="en-US" sz="2400" dirty="0"/>
              <a:t>If </a:t>
            </a:r>
            <a:r>
              <a:rPr lang="en-US" altLang="en-US" sz="2400" b="1" i="1" dirty="0" err="1"/>
              <a:t>dict</a:t>
            </a:r>
            <a:r>
              <a:rPr lang="en-US" altLang="en-US" sz="2400" dirty="0"/>
              <a:t> deletes </a:t>
            </a:r>
            <a:r>
              <a:rPr lang="en-US" altLang="en-US" sz="2400" b="1" i="1" dirty="0"/>
              <a:t>list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 dangling pointer</a:t>
            </a:r>
          </a:p>
          <a:p>
            <a:r>
              <a:rPr lang="en-US" altLang="en-US" sz="2400" dirty="0"/>
              <a:t>	Solutions:</a:t>
            </a:r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, so we can delete all pointers</a:t>
            </a:r>
            <a:br>
              <a:rPr lang="en-US" altLang="en-US" sz="2400" dirty="0"/>
            </a:br>
            <a:r>
              <a:rPr lang="en-US" altLang="en-US" sz="2400" dirty="0"/>
              <a:t>Variable size records a problem</a:t>
            </a:r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 using a daisy chain organization</a:t>
            </a:r>
          </a:p>
          <a:p>
            <a:pPr lvl="1"/>
            <a:r>
              <a:rPr lang="en-US" altLang="en-US" sz="2400" dirty="0"/>
              <a:t>Entry-hold-count </a:t>
            </a:r>
            <a:r>
              <a:rPr lang="en-US" altLang="en-US" sz="2400" dirty="0" smtClean="0"/>
              <a:t>solution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New directory entry type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Link</a:t>
            </a:r>
            <a:r>
              <a:rPr lang="en-US" altLang="en-US" sz="2400" dirty="0"/>
              <a:t> – another name (pointer) to an existing file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Resolve the link </a:t>
            </a:r>
            <a:r>
              <a:rPr lang="en-US" altLang="en-US" sz="2400" dirty="0"/>
              <a:t>– follow pointer to locate the file</a:t>
            </a:r>
            <a:endParaRPr lang="en-US" altLang="en-US" sz="2000" b="1" dirty="0"/>
          </a:p>
          <a:p>
            <a:pPr algn="just"/>
            <a:endParaRPr lang="en-US" sz="2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8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General Graph Directory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Content Placeholder 6" descr="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248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666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General Graph Directory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467600" cy="4495800"/>
          </a:xfrm>
        </p:spPr>
        <p:txBody>
          <a:bodyPr>
            <a:noAutofit/>
          </a:bodyPr>
          <a:lstStyle/>
          <a:p>
            <a:r>
              <a:rPr lang="en-US" altLang="en-US" dirty="0"/>
              <a:t>How do we guarantee no cycles</a:t>
            </a:r>
            <a:r>
              <a:rPr lang="en-US" altLang="en-US" dirty="0" smtClean="0"/>
              <a:t>?</a:t>
            </a:r>
          </a:p>
          <a:p>
            <a:endParaRPr lang="en-US" altLang="en-US" dirty="0" smtClean="0"/>
          </a:p>
          <a:p>
            <a:pPr lvl="1"/>
            <a:r>
              <a:rPr lang="en-US" altLang="en-US" sz="2400" dirty="0" smtClean="0"/>
              <a:t>Allow </a:t>
            </a:r>
            <a:r>
              <a:rPr lang="en-US" altLang="en-US" sz="2400" dirty="0"/>
              <a:t>only links to file not subdirectories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Garbage collection</a:t>
            </a:r>
          </a:p>
          <a:p>
            <a:pPr lvl="1"/>
            <a:r>
              <a:rPr lang="en-US" altLang="en-US" sz="2400" dirty="0"/>
              <a:t>Every time a new link is added use a cycle detection algorithm to determine whether it is 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59594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66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356577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800" dirty="0"/>
              <a:t>File System Mounting</a:t>
            </a:r>
            <a:endParaRPr lang="en-US" sz="4900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7725" y="1562100"/>
            <a:ext cx="7249140" cy="4344025"/>
          </a:xfrm>
        </p:spPr>
        <p:txBody>
          <a:bodyPr>
            <a:normAutofit/>
          </a:bodyPr>
          <a:lstStyle/>
          <a:p>
            <a:r>
              <a:rPr lang="en-US" altLang="en-US" dirty="0"/>
              <a:t>A file system must be </a:t>
            </a:r>
            <a:r>
              <a:rPr lang="en-US" altLang="en-US" b="1" dirty="0">
                <a:solidFill>
                  <a:srgbClr val="3366FF"/>
                </a:solidFill>
              </a:rPr>
              <a:t>mounted</a:t>
            </a:r>
            <a:r>
              <a:rPr lang="en-US" altLang="en-US" dirty="0"/>
              <a:t> before it can be accessed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dirty="0"/>
              <a:t>A </a:t>
            </a:r>
            <a:r>
              <a:rPr lang="en-US" altLang="en-US" dirty="0" err="1"/>
              <a:t>unmounted</a:t>
            </a:r>
            <a:r>
              <a:rPr lang="en-US" altLang="en-US" dirty="0"/>
              <a:t> file system (i.e., Fig. 11-11(b)) is mounted at a </a:t>
            </a:r>
            <a:r>
              <a:rPr lang="en-US" altLang="en-US" b="1" dirty="0">
                <a:solidFill>
                  <a:srgbClr val="3366FF"/>
                </a:solidFill>
              </a:rPr>
              <a:t>mount point</a:t>
            </a:r>
          </a:p>
          <a:p>
            <a:pPr eaLnBrk="1" hangingPunct="1"/>
            <a:endParaRPr lang="en-US" sz="2400" dirty="0" smtClean="0">
              <a:latin typeface="Book Antiqua" pitchFamily="18" charset="0"/>
            </a:endParaRPr>
          </a:p>
          <a:p>
            <a:pPr eaLnBrk="1" hangingPunct="1"/>
            <a:endParaRPr lang="en-US" dirty="0">
              <a:latin typeface="Book Antiqua" pitchFamily="18" charset="0"/>
            </a:endParaRPr>
          </a:p>
          <a:p>
            <a:pPr eaLnBrk="1" hangingPunct="1"/>
            <a:endParaRPr lang="en-US" sz="2400" dirty="0" smtClean="0">
              <a:latin typeface="Book Antiqua" pitchFamily="18" charset="0"/>
            </a:endParaRPr>
          </a:p>
          <a:p>
            <a:pPr eaLnBrk="1" hangingPunct="1"/>
            <a:endParaRPr lang="en-US" dirty="0">
              <a:latin typeface="Book Antiqua" pitchFamily="18" charset="0"/>
            </a:endParaRPr>
          </a:p>
          <a:p>
            <a:pPr eaLnBrk="1" hangingPunct="1"/>
            <a:endParaRPr lang="en-US" sz="2400" dirty="0" smtClean="0">
              <a:latin typeface="Book Antiqua" pitchFamily="18" charset="0"/>
            </a:endParaRPr>
          </a:p>
          <a:p>
            <a:pPr eaLnBrk="1" hangingPunct="1"/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>
            <a:spAutoFit/>
          </a:bodyPr>
          <a:lstStyle/>
          <a:p>
            <a:endParaRPr kumimoji="1" lang="en-US">
              <a:latin typeface="Helvetica" pitchFamily="-84" charset="0"/>
            </a:endParaRPr>
          </a:p>
          <a:p>
            <a:endParaRPr kumimoji="1" lang="en-US">
              <a:latin typeface="Helvetica" pitchFamily="-84" charset="0"/>
            </a:endParaRPr>
          </a:p>
          <a:p>
            <a:endParaRPr kumimoji="1" lang="en-US">
              <a:latin typeface="Helvetica" pitchFamily="-84" charset="0"/>
            </a:endParaRPr>
          </a:p>
        </p:txBody>
      </p:sp>
      <p:pic>
        <p:nvPicPr>
          <p:cNvPr id="4101" name="Picture 4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3810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26</a:t>
            </a:fld>
            <a:endParaRPr kumimoji="0" lang="en-US"/>
          </a:p>
        </p:txBody>
      </p:sp>
      <p:pic>
        <p:nvPicPr>
          <p:cNvPr id="9" name="Picture 1" descr="11_1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3505200"/>
            <a:ext cx="59102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0" y="642937"/>
            <a:ext cx="7086600" cy="576263"/>
          </a:xfrm>
        </p:spPr>
        <p:txBody>
          <a:bodyPr>
            <a:noAutofit/>
          </a:bodyPr>
          <a:lstStyle/>
          <a:p>
            <a:pPr algn="ctr"/>
            <a:r>
              <a:rPr lang="en-US" altLang="en-US" sz="4800" dirty="0"/>
              <a:t>Mount Point</a:t>
            </a:r>
            <a:endParaRPr lang="en-US" sz="4900" dirty="0" smtClean="0">
              <a:solidFill>
                <a:schemeClr val="tx1"/>
              </a:solidFill>
            </a:endParaRPr>
          </a:p>
        </p:txBody>
      </p:sp>
      <p:pic>
        <p:nvPicPr>
          <p:cNvPr id="5124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4572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27</a:t>
            </a:fld>
            <a:endParaRPr kumimoji="0" lang="en-US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599"/>
            <a:ext cx="3513605" cy="32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43800" cy="914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dirty="0"/>
              <a:t>File Sharing</a:t>
            </a:r>
            <a:endParaRPr lang="en-US" sz="4900" dirty="0" smtClean="0">
              <a:solidFill>
                <a:schemeClr val="tx1"/>
              </a:solidFill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662112"/>
            <a:ext cx="8534400" cy="4510088"/>
          </a:xfrm>
        </p:spPr>
        <p:txBody>
          <a:bodyPr>
            <a:noAutofit/>
          </a:bodyPr>
          <a:lstStyle/>
          <a:p>
            <a:r>
              <a:rPr lang="en-US" altLang="en-US" dirty="0"/>
              <a:t>Sharing of files on multi-user systems is desirable</a:t>
            </a:r>
          </a:p>
          <a:p>
            <a:r>
              <a:rPr lang="en-US" altLang="en-US" dirty="0"/>
              <a:t>Sharing may be done through a </a:t>
            </a:r>
            <a:r>
              <a:rPr lang="en-US" altLang="en-US" b="1" dirty="0">
                <a:solidFill>
                  <a:srgbClr val="3366FF"/>
                </a:solidFill>
              </a:rPr>
              <a:t>protection</a:t>
            </a:r>
            <a:r>
              <a:rPr lang="en-US" altLang="en-US" dirty="0"/>
              <a:t> scheme</a:t>
            </a:r>
          </a:p>
          <a:p>
            <a:r>
              <a:rPr lang="en-US" altLang="en-US" dirty="0"/>
              <a:t>On distributed systems, files may be shared across a network</a:t>
            </a:r>
          </a:p>
          <a:p>
            <a:r>
              <a:rPr lang="en-US" altLang="en-US" dirty="0"/>
              <a:t>Network File System (NFS) is a common distributed file-sharing method</a:t>
            </a:r>
          </a:p>
          <a:p>
            <a:r>
              <a:rPr lang="en-US" altLang="en-US" dirty="0"/>
              <a:t>If multi-user system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User IDs </a:t>
            </a:r>
            <a:r>
              <a:rPr lang="en-US" altLang="en-US" sz="2400" dirty="0"/>
              <a:t>identify users, allowing permissions and protections to be per-user</a:t>
            </a:r>
            <a:br>
              <a:rPr lang="en-US" altLang="en-US" sz="2400" dirty="0"/>
            </a:br>
            <a:r>
              <a:rPr lang="en-US" altLang="en-US" sz="2400" b="1" dirty="0">
                <a:solidFill>
                  <a:srgbClr val="3366FF"/>
                </a:solidFill>
              </a:rPr>
              <a:t>Group IDs </a:t>
            </a:r>
            <a:r>
              <a:rPr lang="en-US" altLang="en-US" sz="2400" dirty="0"/>
              <a:t>allow users to be in groups, permitting group access rights</a:t>
            </a:r>
          </a:p>
          <a:p>
            <a:pPr lvl="1"/>
            <a:r>
              <a:rPr lang="en-US" altLang="en-US" sz="2400" dirty="0"/>
              <a:t>Owner of a file / directory</a:t>
            </a:r>
          </a:p>
          <a:p>
            <a:pPr lvl="1"/>
            <a:r>
              <a:rPr lang="en-US" altLang="en-US" sz="2400" dirty="0"/>
              <a:t>Group of a file / directory</a:t>
            </a:r>
          </a:p>
          <a:p>
            <a:endParaRPr lang="en-US" altLang="en-US" sz="2000" dirty="0"/>
          </a:p>
          <a:p>
            <a:pPr eaLnBrk="1" hangingPunct="1"/>
            <a:endParaRPr lang="en-US" dirty="0" smtClean="0">
              <a:latin typeface="Book Antiqua" pitchFamily="18" charset="0"/>
            </a:endParaRPr>
          </a:p>
        </p:txBody>
      </p:sp>
      <p:pic>
        <p:nvPicPr>
          <p:cNvPr id="6148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4572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838200" y="1764001"/>
            <a:ext cx="7467600" cy="4510088"/>
          </a:xfrm>
        </p:spPr>
        <p:txBody>
          <a:bodyPr>
            <a:noAutofit/>
          </a:bodyPr>
          <a:lstStyle/>
          <a:p>
            <a:r>
              <a:rPr lang="en-US" altLang="en-US" dirty="0"/>
              <a:t>Uses networking to allow file system access between </a:t>
            </a:r>
            <a:r>
              <a:rPr lang="en-US" altLang="en-US" dirty="0" smtClean="0"/>
              <a:t>systems</a:t>
            </a:r>
          </a:p>
          <a:p>
            <a:pPr>
              <a:buNone/>
            </a:pPr>
            <a:endParaRPr lang="en-US" altLang="en-US" dirty="0"/>
          </a:p>
          <a:p>
            <a:pPr lvl="1"/>
            <a:r>
              <a:rPr lang="en-US" altLang="en-US" sz="2400" dirty="0"/>
              <a:t>Manually via programs like FTP</a:t>
            </a:r>
          </a:p>
          <a:p>
            <a:pPr lvl="1"/>
            <a:r>
              <a:rPr lang="en-US" altLang="en-US" sz="2400" dirty="0"/>
              <a:t>Automatically, seamlessly using </a:t>
            </a:r>
            <a:r>
              <a:rPr lang="en-US" altLang="en-US" sz="2400" b="1" dirty="0">
                <a:solidFill>
                  <a:srgbClr val="3366FF"/>
                </a:solidFill>
              </a:rPr>
              <a:t>distributed file systems</a:t>
            </a:r>
          </a:p>
          <a:p>
            <a:pPr lvl="1"/>
            <a:r>
              <a:rPr lang="en-US" altLang="en-US" sz="2400" dirty="0"/>
              <a:t>Semi automatically via the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3366FF"/>
                </a:solidFill>
              </a:rPr>
              <a:t>world wide web</a:t>
            </a:r>
          </a:p>
          <a:p>
            <a:pPr algn="just" eaLnBrk="1" hangingPunct="1"/>
            <a:endParaRPr lang="en-US" dirty="0" smtClean="0">
              <a:latin typeface="Book Antiqu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29</a:t>
            </a:fld>
            <a:endParaRPr kumimoji="0"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510598" y="756444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File Sharing – Remote File Systems</a:t>
            </a:r>
            <a:endParaRPr lang="en-US" sz="4900" dirty="0" smtClean="0">
              <a:solidFill>
                <a:schemeClr val="tx1"/>
              </a:solidFill>
            </a:endParaRPr>
          </a:p>
        </p:txBody>
      </p:sp>
      <p:pic>
        <p:nvPicPr>
          <p:cNvPr id="9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4572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/>
          </a:bodyPr>
          <a:lstStyle/>
          <a:p>
            <a:r>
              <a:rPr lang="en-US" altLang="en-US" dirty="0"/>
              <a:t>To explain the function of file systems</a:t>
            </a:r>
          </a:p>
          <a:p>
            <a:r>
              <a:rPr lang="en-US" altLang="en-US" dirty="0"/>
              <a:t>To describe the interfaces to file systems</a:t>
            </a:r>
          </a:p>
          <a:p>
            <a:r>
              <a:rPr lang="en-US" altLang="en-US" dirty="0"/>
              <a:t>To discuss file-system design tradeoffs, including access methods, file sharing, file locking, and directory structures</a:t>
            </a:r>
          </a:p>
          <a:p>
            <a:r>
              <a:rPr lang="en-US" altLang="en-US" dirty="0"/>
              <a:t>To explore file-system protection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10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890712"/>
            <a:ext cx="8382000" cy="4510088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Client-server </a:t>
            </a:r>
            <a:r>
              <a:rPr lang="en-US" altLang="en-US" dirty="0"/>
              <a:t>model allows clients to mount remote file </a:t>
            </a:r>
            <a:r>
              <a:rPr lang="en-US" altLang="en-US" dirty="0" smtClean="0"/>
              <a:t>systems</a:t>
            </a:r>
            <a:endParaRPr lang="en-US" altLang="en-US" dirty="0"/>
          </a:p>
          <a:p>
            <a:pPr lvl="1"/>
            <a:r>
              <a:rPr lang="en-US" altLang="en-US" sz="2400" dirty="0"/>
              <a:t>Server can serve multiple clients</a:t>
            </a:r>
          </a:p>
          <a:p>
            <a:pPr lvl="1"/>
            <a:r>
              <a:rPr lang="en-US" altLang="en-US" sz="2400" dirty="0"/>
              <a:t>Client and user-on-client identification is insecure or complicated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NFS</a:t>
            </a:r>
            <a:r>
              <a:rPr lang="en-US" altLang="en-US" sz="2400" dirty="0"/>
              <a:t> is standard UNIX client-server file sharing protocol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CIFS</a:t>
            </a:r>
            <a:r>
              <a:rPr lang="en-US" altLang="en-US" sz="2400" dirty="0"/>
              <a:t> is standard Windows protocol</a:t>
            </a:r>
          </a:p>
          <a:p>
            <a:pPr lvl="1"/>
            <a:r>
              <a:rPr lang="en-US" altLang="en-US" sz="2400" dirty="0"/>
              <a:t>Standard operating system file calls are translated into remote calls</a:t>
            </a:r>
          </a:p>
          <a:p>
            <a:r>
              <a:rPr lang="en-US" altLang="en-US" dirty="0"/>
              <a:t>Distributed Information Systems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distributed naming services</a:t>
            </a:r>
            <a:r>
              <a:rPr lang="en-US" altLang="en-US" b="1" dirty="0"/>
              <a:t>)</a:t>
            </a:r>
            <a:r>
              <a:rPr lang="en-US" altLang="en-US" dirty="0"/>
              <a:t> such as LDAP, DNS, NIS, Active Directory implement unified access to information needed for remote computing</a:t>
            </a:r>
          </a:p>
          <a:p>
            <a:pPr algn="just" eaLnBrk="1" hangingPunct="1"/>
            <a:endParaRPr lang="en-US" dirty="0" smtClean="0">
              <a:latin typeface="Book Antiqu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30</a:t>
            </a:fld>
            <a:endParaRPr kumimoji="0"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510598" y="756444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File Sharing – Remote File Systems</a:t>
            </a:r>
            <a:endParaRPr lang="en-US" sz="4900" dirty="0" smtClean="0">
              <a:solidFill>
                <a:schemeClr val="tx1"/>
              </a:solidFill>
            </a:endParaRPr>
          </a:p>
        </p:txBody>
      </p:sp>
      <p:pic>
        <p:nvPicPr>
          <p:cNvPr id="9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2286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6705600" cy="1027776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File Sharing – Failure Modes</a:t>
            </a:r>
            <a:endParaRPr lang="en-US" sz="3600" dirty="0" smtClean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8367" y="1447800"/>
            <a:ext cx="7477433" cy="4752258"/>
          </a:xfrm>
        </p:spPr>
        <p:txBody>
          <a:bodyPr>
            <a:normAutofit/>
          </a:bodyPr>
          <a:lstStyle/>
          <a:p>
            <a:r>
              <a:rPr lang="en-US" altLang="en-US" dirty="0"/>
              <a:t>All file systems have failure modes</a:t>
            </a:r>
          </a:p>
          <a:p>
            <a:pPr lvl="1"/>
            <a:r>
              <a:rPr lang="en-US" altLang="en-US" sz="2400" dirty="0"/>
              <a:t>For example corruption of directory structures or other non-user data, called </a:t>
            </a:r>
            <a:r>
              <a:rPr lang="en-US" altLang="en-US" sz="2400" b="1" dirty="0">
                <a:solidFill>
                  <a:srgbClr val="3366FF"/>
                </a:solidFill>
              </a:rPr>
              <a:t>metadata</a:t>
            </a:r>
          </a:p>
          <a:p>
            <a:r>
              <a:rPr lang="en-US" altLang="en-US" dirty="0"/>
              <a:t>Remote file systems add new failure modes, due to network failure, server failure</a:t>
            </a:r>
          </a:p>
          <a:p>
            <a:r>
              <a:rPr lang="en-US" altLang="en-US" dirty="0"/>
              <a:t>Recovery from failure can involve </a:t>
            </a:r>
            <a:r>
              <a:rPr lang="en-US" altLang="en-US" b="1" dirty="0">
                <a:solidFill>
                  <a:srgbClr val="3366FF"/>
                </a:solidFill>
              </a:rPr>
              <a:t>state information </a:t>
            </a:r>
            <a:r>
              <a:rPr lang="en-US" altLang="en-US" dirty="0"/>
              <a:t>about status of each remote request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Stateless</a:t>
            </a:r>
            <a:r>
              <a:rPr lang="en-US" altLang="en-US" dirty="0"/>
              <a:t> protocols such as NFS v3 include all information in each request, allowing easy recovery but less security</a:t>
            </a:r>
          </a:p>
          <a:p>
            <a:pPr marL="0" indent="0" eaLnBrk="1" hangingPunct="1">
              <a:buFont typeface="Monotype Sorts" pitchFamily="-84" charset="2"/>
              <a:buNone/>
            </a:pPr>
            <a:endParaRPr lang="en-US" sz="2200" dirty="0" smtClean="0">
              <a:latin typeface="Book Antiqua" pitchFamily="18" charset="0"/>
              <a:cs typeface="Courier New" pitchFamily="49" charset="0"/>
            </a:endParaRPr>
          </a:p>
        </p:txBody>
      </p:sp>
      <p:pic>
        <p:nvPicPr>
          <p:cNvPr id="7172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3810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31</a:t>
            </a:fld>
            <a:endParaRPr kumimoji="0"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709243" y="2138515"/>
            <a:ext cx="4198783" cy="377799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-84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Courier New" pitchFamily="49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720151" y="1484976"/>
            <a:ext cx="4143629" cy="576263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small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490538"/>
            <a:ext cx="7079226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Protection</a:t>
            </a:r>
            <a:endParaRPr lang="en-US" sz="4400" dirty="0" smtClean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921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0944" y="1371601"/>
            <a:ext cx="8377084" cy="4321272"/>
          </a:xfrm>
        </p:spPr>
        <p:txBody>
          <a:bodyPr>
            <a:normAutofit/>
          </a:bodyPr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sz="2400" dirty="0"/>
              <a:t>what can be done</a:t>
            </a:r>
          </a:p>
          <a:p>
            <a:pPr lvl="1"/>
            <a:r>
              <a:rPr lang="en-US" altLang="en-US" sz="2400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2"/>
            <a:r>
              <a:rPr lang="en-US" altLang="en-US" b="1" dirty="0"/>
              <a:t>Read</a:t>
            </a:r>
          </a:p>
          <a:p>
            <a:pPr lvl="2"/>
            <a:r>
              <a:rPr lang="en-US" altLang="en-US" b="1" dirty="0"/>
              <a:t>Write</a:t>
            </a:r>
          </a:p>
          <a:p>
            <a:pPr lvl="2"/>
            <a:r>
              <a:rPr lang="en-US" altLang="en-US" b="1" dirty="0"/>
              <a:t>Execute</a:t>
            </a:r>
          </a:p>
          <a:p>
            <a:pPr lvl="2"/>
            <a:r>
              <a:rPr lang="en-US" altLang="en-US" b="1" dirty="0"/>
              <a:t>Append</a:t>
            </a:r>
          </a:p>
          <a:p>
            <a:pPr lvl="2"/>
            <a:r>
              <a:rPr lang="en-US" altLang="en-US" b="1" dirty="0"/>
              <a:t>Delete</a:t>
            </a:r>
          </a:p>
          <a:p>
            <a:pPr lvl="2"/>
            <a:r>
              <a:rPr lang="en-US" altLang="en-US" b="1" dirty="0"/>
              <a:t>List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latin typeface="Book Antiqua" pitchFamily="18" charset="0"/>
            </a:endParaRPr>
          </a:p>
        </p:txBody>
      </p:sp>
      <p:pic>
        <p:nvPicPr>
          <p:cNvPr id="9220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4572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32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4781572" y="1651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469" y="1666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62000" y="467084"/>
            <a:ext cx="76200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Access Lists and Groups</a:t>
            </a:r>
            <a:endParaRPr lang="en-US" sz="3600" dirty="0" smtClean="0">
              <a:latin typeface="Book Antiqua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sz="1600" dirty="0" smtClean="0"/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600" dirty="0" smtClean="0"/>
              <a:t>Mode </a:t>
            </a:r>
            <a:r>
              <a:rPr lang="en-US" altLang="en-US" sz="2600" dirty="0"/>
              <a:t>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600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600" dirty="0"/>
              <a:t>	</a:t>
            </a:r>
            <a:r>
              <a:rPr lang="en-US" altLang="en-US" sz="2600" dirty="0" smtClean="0"/>
              <a:t>                                   </a:t>
            </a:r>
            <a:r>
              <a:rPr lang="en-US" altLang="en-US" sz="2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600" dirty="0"/>
              <a:t>		a) </a:t>
            </a:r>
            <a:r>
              <a:rPr lang="en-US" altLang="en-US" sz="2600" b="1" dirty="0"/>
              <a:t>owner access</a:t>
            </a:r>
            <a:r>
              <a:rPr lang="en-US" altLang="en-US" sz="2600" dirty="0"/>
              <a:t> 	7	</a:t>
            </a:r>
            <a:r>
              <a:rPr lang="en-US" altLang="en-US" sz="2600" dirty="0">
                <a:sym typeface="Symbol" pitchFamily="18" charset="2"/>
              </a:rPr>
              <a:t>	1 1 1</a:t>
            </a:r>
            <a:br>
              <a:rPr lang="en-US" altLang="en-US" sz="2600" dirty="0">
                <a:sym typeface="Symbol" pitchFamily="18" charset="2"/>
              </a:rPr>
            </a:br>
            <a:r>
              <a:rPr lang="en-US" altLang="en-US" sz="2600" dirty="0"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600" dirty="0">
                <a:sym typeface="Symbol" pitchFamily="18" charset="2"/>
              </a:rPr>
              <a:t>		b) </a:t>
            </a:r>
            <a:r>
              <a:rPr lang="en-US" altLang="en-US" sz="2600" b="1" dirty="0">
                <a:sym typeface="Symbol" pitchFamily="18" charset="2"/>
              </a:rPr>
              <a:t>group access</a:t>
            </a:r>
            <a:r>
              <a:rPr lang="en-US" altLang="en-US" sz="2600" dirty="0"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600" dirty="0"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600" dirty="0">
                <a:sym typeface="Symbol" pitchFamily="18" charset="2"/>
              </a:rPr>
              <a:t>		c) </a:t>
            </a:r>
            <a:r>
              <a:rPr lang="en-US" altLang="en-US" sz="2600" b="1" dirty="0">
                <a:sym typeface="Symbol" pitchFamily="18" charset="2"/>
              </a:rPr>
              <a:t>public access</a:t>
            </a:r>
            <a:r>
              <a:rPr lang="en-US" altLang="en-US" sz="2600" dirty="0"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600" dirty="0"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600" dirty="0">
                <a:sym typeface="Symbol" pitchFamily="18" charset="2"/>
              </a:rPr>
              <a:t>For a particular file (say </a:t>
            </a:r>
            <a:r>
              <a:rPr lang="en-US" altLang="en-US" sz="2600" i="1" dirty="0">
                <a:sym typeface="Symbol" pitchFamily="18" charset="2"/>
              </a:rPr>
              <a:t>game</a:t>
            </a:r>
            <a:r>
              <a:rPr lang="en-US" altLang="en-US" sz="2600" dirty="0">
                <a:sym typeface="Symbol" pitchFamily="18" charset="2"/>
              </a:rPr>
              <a:t>) or subdirectory, define an appropriate access</a:t>
            </a:r>
            <a:r>
              <a:rPr lang="en-US" altLang="en-US" sz="2600" dirty="0" smtClean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sz="26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en-US" sz="2600" dirty="0" smtClean="0">
                <a:sym typeface="Symbol" pitchFamily="18" charset="2"/>
              </a:rPr>
              <a:t>Attach </a:t>
            </a:r>
            <a:r>
              <a:rPr kumimoji="1" lang="en-US" altLang="en-US" sz="2600" dirty="0">
                <a:sym typeface="Symbol" pitchFamily="18" charset="2"/>
              </a:rPr>
              <a:t>a group to a file</a:t>
            </a:r>
            <a:r>
              <a:rPr kumimoji="1" lang="en-US" altLang="en-US" sz="1900" dirty="0">
                <a:sym typeface="Symbol" pitchFamily="18" charset="2"/>
              </a:rPr>
              <a:t/>
            </a:r>
            <a:br>
              <a:rPr kumimoji="1" lang="en-US" altLang="en-US" sz="1900" dirty="0">
                <a:sym typeface="Symbol" pitchFamily="18" charset="2"/>
              </a:rPr>
            </a:br>
            <a:r>
              <a:rPr kumimoji="1" lang="en-US" altLang="en-US" sz="1900" dirty="0">
                <a:sym typeface="Symbol" pitchFamily="18" charset="2"/>
              </a:rPr>
              <a:t>	         </a:t>
            </a:r>
            <a:r>
              <a:rPr kumimoji="1" lang="en-US" altLang="en-US" sz="1900" b="1" dirty="0" err="1">
                <a:cs typeface="Courier New" pitchFamily="49" charset="0"/>
                <a:sym typeface="Symbol" pitchFamily="18" charset="2"/>
              </a:rPr>
              <a:t>chgrp</a:t>
            </a:r>
            <a:r>
              <a:rPr kumimoji="1" lang="en-US" altLang="en-US" sz="1900" b="1" dirty="0">
                <a:cs typeface="Courier New" pitchFamily="49" charset="0"/>
                <a:sym typeface="Symbol" pitchFamily="18" charset="2"/>
              </a:rPr>
              <a:t>     G    game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sz="1600" dirty="0" smtClean="0">
              <a:sym typeface="Symbol" pitchFamily="18" charset="2"/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1600" dirty="0" smtClean="0">
              <a:latin typeface="Book Antiqua" pitchFamily="18" charset="0"/>
            </a:endParaRPr>
          </a:p>
        </p:txBody>
      </p:sp>
      <p:pic>
        <p:nvPicPr>
          <p:cNvPr id="10244" name="Picture 3" descr="C:\Users\yakobu\Desktop\images_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5900" y="4572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33</a:t>
            </a:fld>
            <a:endParaRPr kumimoji="0"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800600"/>
            <a:ext cx="2513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664618" y="2743200"/>
            <a:ext cx="3352801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End</a:t>
            </a:r>
            <a:endParaRPr lang="en-US" sz="4400" dirty="0" smtClean="0">
              <a:latin typeface="Book Antiqua" pitchFamily="18" charset="0"/>
            </a:endParaRPr>
          </a:p>
        </p:txBody>
      </p:sp>
      <p:pic>
        <p:nvPicPr>
          <p:cNvPr id="11269" name="Picture 4" descr="C:\Users\yakobu\Desktop\images_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5900" y="3810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21920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VENKATRAMA PHANI KUMAR S</a:t>
            </a:r>
            <a:b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Asst. Professor, Department of CSE</a:t>
            </a:r>
            <a:b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VFSTR University</a:t>
            </a: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UNIT-5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1027" name="Picture 3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600" y="3417888"/>
            <a:ext cx="50800" cy="22225"/>
          </a:xfrm>
          <a:prstGeom prst="rect">
            <a:avLst/>
          </a:prstGeom>
          <a:noFill/>
        </p:spPr>
      </p:pic>
      <p:pic>
        <p:nvPicPr>
          <p:cNvPr id="1028" name="Picture 4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600" y="3417888"/>
            <a:ext cx="50800" cy="22225"/>
          </a:xfrm>
          <a:prstGeom prst="rect">
            <a:avLst/>
          </a:prstGeom>
          <a:noFill/>
        </p:spPr>
      </p:pic>
      <p:pic>
        <p:nvPicPr>
          <p:cNvPr id="1029" name="Picture 5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600" y="3417888"/>
            <a:ext cx="50800" cy="22225"/>
          </a:xfrm>
          <a:prstGeom prst="rect">
            <a:avLst/>
          </a:prstGeom>
          <a:noFill/>
        </p:spPr>
      </p:pic>
      <p:pic>
        <p:nvPicPr>
          <p:cNvPr id="10" name="Picture 9" descr="Operating_system_col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6394" y="3418026"/>
            <a:ext cx="51212" cy="21948"/>
          </a:xfrm>
          <a:prstGeom prst="rect">
            <a:avLst/>
          </a:prstGeom>
        </p:spPr>
      </p:pic>
      <p:pic>
        <p:nvPicPr>
          <p:cNvPr id="1030" name="Picture 6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394" y="3418026"/>
            <a:ext cx="51212" cy="21948"/>
          </a:xfrm>
          <a:prstGeom prst="rect">
            <a:avLst/>
          </a:prstGeom>
          <a:noFill/>
        </p:spPr>
      </p:pic>
      <p:pic>
        <p:nvPicPr>
          <p:cNvPr id="12" name="Picture 11" descr="Operating_system_col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6394" y="3418026"/>
            <a:ext cx="51212" cy="2194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2000" y="3276600"/>
            <a:ext cx="7772400" cy="7228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File System Implementation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93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9168"/>
            <a:ext cx="7772400" cy="72286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086600" cy="4495800"/>
          </a:xfrm>
        </p:spPr>
        <p:txBody>
          <a:bodyPr>
            <a:normAutofit/>
          </a:bodyPr>
          <a:lstStyle/>
          <a:p>
            <a:r>
              <a:rPr lang="en-US" altLang="en-US" dirty="0"/>
              <a:t>File-System Structure</a:t>
            </a:r>
          </a:p>
          <a:p>
            <a:r>
              <a:rPr lang="en-US" altLang="en-US" dirty="0"/>
              <a:t>File-System Implementation </a:t>
            </a:r>
          </a:p>
          <a:p>
            <a:r>
              <a:rPr lang="en-US" altLang="en-US" dirty="0"/>
              <a:t>Directory Implementation</a:t>
            </a:r>
          </a:p>
          <a:p>
            <a:r>
              <a:rPr lang="en-US" altLang="en-US" dirty="0"/>
              <a:t>Allocation Methods</a:t>
            </a:r>
          </a:p>
          <a:p>
            <a:r>
              <a:rPr lang="en-US" altLang="en-US" dirty="0"/>
              <a:t>Free-Space Management </a:t>
            </a:r>
          </a:p>
          <a:p>
            <a:r>
              <a:rPr lang="en-US" altLang="en-US" dirty="0"/>
              <a:t>Efficiency and Performance</a:t>
            </a:r>
          </a:p>
          <a:p>
            <a:r>
              <a:rPr lang="en-US" altLang="en-US" dirty="0"/>
              <a:t>Recovery</a:t>
            </a:r>
          </a:p>
          <a:p>
            <a:r>
              <a:rPr lang="en-US" altLang="en-US" dirty="0"/>
              <a:t>NFS</a:t>
            </a:r>
          </a:p>
          <a:p>
            <a:r>
              <a:rPr lang="en-US" altLang="en-US" dirty="0"/>
              <a:t>Example: WAFL File System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84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/>
          </a:bodyPr>
          <a:lstStyle/>
          <a:p>
            <a:r>
              <a:rPr lang="en-US" altLang="en-US" dirty="0"/>
              <a:t>To describe the details of implementing local file systems and directory </a:t>
            </a:r>
            <a:r>
              <a:rPr lang="en-US" altLang="en-US" dirty="0" smtClean="0"/>
              <a:t>structures</a:t>
            </a:r>
          </a:p>
          <a:p>
            <a:endParaRPr lang="en-US" altLang="en-US" dirty="0"/>
          </a:p>
          <a:p>
            <a:r>
              <a:rPr lang="en-US" altLang="en-US" dirty="0"/>
              <a:t>To describe the implementation of remote file </a:t>
            </a:r>
            <a:r>
              <a:rPr lang="en-US" altLang="en-US" dirty="0" smtClean="0"/>
              <a:t>systems</a:t>
            </a:r>
          </a:p>
          <a:p>
            <a:endParaRPr lang="en-US" altLang="en-US" dirty="0"/>
          </a:p>
          <a:p>
            <a:r>
              <a:rPr lang="en-US" altLang="en-US" dirty="0"/>
              <a:t>To discuss block allocation and free-block algorithms and trade-offs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10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File-System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495800"/>
          </a:xfrm>
        </p:spPr>
        <p:txBody>
          <a:bodyPr>
            <a:noAutofit/>
          </a:bodyPr>
          <a:lstStyle/>
          <a:p>
            <a:r>
              <a:rPr lang="en-US" altLang="en-US" dirty="0"/>
              <a:t>File structure</a:t>
            </a:r>
          </a:p>
          <a:p>
            <a:pPr lvl="1"/>
            <a:r>
              <a:rPr lang="en-US" altLang="en-US" sz="2400" dirty="0"/>
              <a:t>Logical storage unit</a:t>
            </a:r>
          </a:p>
          <a:p>
            <a:pPr lvl="1"/>
            <a:r>
              <a:rPr lang="en-US" altLang="en-US" sz="2400" dirty="0"/>
              <a:t>Collection of related information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File system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resides on secondary storage (disks)</a:t>
            </a:r>
          </a:p>
          <a:p>
            <a:pPr lvl="1"/>
            <a:r>
              <a:rPr lang="en-US" altLang="en-US" sz="2400" dirty="0"/>
              <a:t>Provided user interface to storage, mapping logical to physical</a:t>
            </a:r>
          </a:p>
          <a:p>
            <a:pPr lvl="1"/>
            <a:r>
              <a:rPr lang="en-US" altLang="en-US" sz="2400" dirty="0"/>
              <a:t>Provides efficient and convenient access to disk by allowing data to be stored, located retrieved easily</a:t>
            </a:r>
          </a:p>
          <a:p>
            <a:r>
              <a:rPr lang="en-US" altLang="en-US" dirty="0"/>
              <a:t>Disk provides in-place rewrite and random access</a:t>
            </a:r>
          </a:p>
          <a:p>
            <a:pPr lvl="1"/>
            <a:r>
              <a:rPr lang="en-US" altLang="en-US" sz="2400" dirty="0"/>
              <a:t>I/O transfers performed in </a:t>
            </a:r>
            <a:r>
              <a:rPr lang="en-US" altLang="en-US" sz="2400" b="1" dirty="0">
                <a:solidFill>
                  <a:srgbClr val="3366FF"/>
                </a:solidFill>
              </a:rPr>
              <a:t>blocks</a:t>
            </a:r>
            <a:r>
              <a:rPr lang="en-US" altLang="en-US" sz="2400" dirty="0"/>
              <a:t> of </a:t>
            </a:r>
            <a:r>
              <a:rPr lang="en-US" altLang="en-US" sz="2400" b="1" dirty="0">
                <a:solidFill>
                  <a:srgbClr val="3366FF"/>
                </a:solidFill>
              </a:rPr>
              <a:t>sectors</a:t>
            </a:r>
            <a:r>
              <a:rPr lang="en-US" altLang="en-US" sz="2400" dirty="0"/>
              <a:t> (usually 512 bytes)</a:t>
            </a:r>
          </a:p>
          <a:p>
            <a:endParaRPr lang="en-US" altLang="en-US" sz="1800" dirty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41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04800"/>
            <a:ext cx="6781800" cy="160020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Layered File System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26835" y="5682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256424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9600" y="1577876"/>
            <a:ext cx="480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3366FF"/>
                </a:solidFill>
              </a:rPr>
              <a:t>File control block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– storage structure consisting of information about a file</a:t>
            </a:r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Device driver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controls the physical device File system organized into layers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5490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File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495800"/>
          </a:xfrm>
        </p:spPr>
        <p:txBody>
          <a:bodyPr>
            <a:noAutofit/>
          </a:bodyPr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sz="2400" dirty="0"/>
              <a:t>Data</a:t>
            </a:r>
          </a:p>
          <a:p>
            <a:pPr lvl="2"/>
            <a:r>
              <a:rPr lang="en-US" altLang="en-US" sz="2400" dirty="0"/>
              <a:t>numeric</a:t>
            </a:r>
          </a:p>
          <a:p>
            <a:pPr lvl="2"/>
            <a:r>
              <a:rPr lang="en-US" altLang="en-US" sz="2400" dirty="0"/>
              <a:t>character</a:t>
            </a:r>
          </a:p>
          <a:p>
            <a:pPr lvl="2"/>
            <a:r>
              <a:rPr lang="en-US" altLang="en-US" sz="2400" dirty="0"/>
              <a:t>binary</a:t>
            </a:r>
          </a:p>
          <a:p>
            <a:pPr lvl="1"/>
            <a:r>
              <a:rPr lang="en-US" altLang="en-US" sz="2400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sz="2400" dirty="0"/>
              <a:t>Many types</a:t>
            </a:r>
          </a:p>
          <a:p>
            <a:pPr lvl="2"/>
            <a:r>
              <a:rPr lang="en-US" altLang="en-US" sz="2400" dirty="0"/>
              <a:t>Consider </a:t>
            </a:r>
            <a:r>
              <a:rPr lang="en-US" altLang="en-US" sz="2400" b="1" dirty="0">
                <a:solidFill>
                  <a:srgbClr val="3366FF"/>
                </a:solidFill>
              </a:rPr>
              <a:t>text file, source file, executable file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41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6781800" cy="7620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File System Layers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62200"/>
            <a:ext cx="7086600" cy="3581400"/>
          </a:xfrm>
        </p:spPr>
        <p:txBody>
          <a:bodyPr>
            <a:noAutofit/>
          </a:bodyPr>
          <a:lstStyle/>
          <a:p>
            <a:pPr>
              <a:defRPr/>
            </a:pPr>
            <a:endParaRPr lang="en-US" altLang="en-US" sz="1800" b="1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b="1" dirty="0" smtClean="0">
                <a:solidFill>
                  <a:srgbClr val="3366FF"/>
                </a:solidFill>
              </a:rPr>
              <a:t>Device </a:t>
            </a:r>
            <a:r>
              <a:rPr lang="en-US" altLang="en-US" b="1" dirty="0">
                <a:solidFill>
                  <a:srgbClr val="3366FF"/>
                </a:solidFill>
              </a:rPr>
              <a:t>drivers </a:t>
            </a:r>
            <a:r>
              <a:rPr lang="en-US" altLang="en-US" dirty="0"/>
              <a:t>manage I/O devices at the I/O control layer</a:t>
            </a:r>
          </a:p>
          <a:p>
            <a:pPr lvl="1">
              <a:defRPr/>
            </a:pPr>
            <a:r>
              <a:rPr lang="en-US" altLang="en-US" sz="2400" dirty="0"/>
              <a:t>Given commands like </a:t>
            </a:r>
            <a:r>
              <a:rPr lang="ja-JP" altLang="en-US" sz="2400" dirty="0"/>
              <a:t>“</a:t>
            </a:r>
            <a:r>
              <a:rPr lang="en-US" altLang="ja-JP" sz="2400" dirty="0"/>
              <a:t>read drive1, cylinder 72, track 2, sector 10, into memory location 1060</a:t>
            </a:r>
            <a:r>
              <a:rPr lang="ja-JP" altLang="en-US" sz="2400" dirty="0"/>
              <a:t>”</a:t>
            </a:r>
            <a:r>
              <a:rPr lang="en-US" altLang="ja-JP" sz="2400" dirty="0"/>
              <a:t> outputs low-level hardware specific commands to hardware controller</a:t>
            </a:r>
            <a:endParaRPr lang="en-US" altLang="ja-JP" sz="24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Basic file system </a:t>
            </a:r>
            <a:r>
              <a:rPr lang="en-US" altLang="en-US" dirty="0"/>
              <a:t>given command like </a:t>
            </a:r>
            <a:r>
              <a:rPr lang="ja-JP" altLang="en-US" dirty="0"/>
              <a:t>“</a:t>
            </a:r>
            <a:r>
              <a:rPr lang="en-US" altLang="ja-JP" dirty="0"/>
              <a:t>retrieve block 123</a:t>
            </a:r>
            <a:r>
              <a:rPr lang="ja-JP" altLang="en-US" dirty="0"/>
              <a:t>”</a:t>
            </a:r>
            <a:r>
              <a:rPr lang="en-US" altLang="ja-JP" dirty="0"/>
              <a:t> translates to device driver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sz="1800" dirty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>
              <a:defRPr/>
            </a:pPr>
            <a:endParaRPr lang="en-US" altLang="en-US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58061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8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255" y="533400"/>
            <a:ext cx="6781800" cy="7620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File System Layers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752600"/>
            <a:ext cx="7467600" cy="4191000"/>
          </a:xfrm>
        </p:spPr>
        <p:txBody>
          <a:bodyPr>
            <a:noAutofit/>
          </a:bodyPr>
          <a:lstStyle/>
          <a:p>
            <a:pPr>
              <a:defRPr/>
            </a:pPr>
            <a:endParaRPr lang="en-US" altLang="en-US" sz="1800" b="1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dirty="0" smtClean="0"/>
              <a:t>Also </a:t>
            </a:r>
            <a:r>
              <a:rPr lang="en-US" altLang="en-US" dirty="0"/>
              <a:t>manages memory buffers and caches (allocation, freeing, replacement) </a:t>
            </a:r>
          </a:p>
          <a:p>
            <a:pPr lvl="1">
              <a:defRPr/>
            </a:pPr>
            <a:r>
              <a:rPr lang="en-US" altLang="en-US" sz="2400" dirty="0"/>
              <a:t>Buffers hold data in transit</a:t>
            </a:r>
          </a:p>
          <a:p>
            <a:pPr lvl="1">
              <a:defRPr/>
            </a:pPr>
            <a:r>
              <a:rPr lang="en-US" altLang="en-US" sz="2400" dirty="0"/>
              <a:t>Caches hold frequently used data</a:t>
            </a:r>
            <a:endParaRPr lang="en-US" altLang="ja-JP" sz="24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File organization module </a:t>
            </a:r>
            <a:r>
              <a:rPr lang="en-US" altLang="en-US" dirty="0"/>
              <a:t>understands files, logical address, and physical blocks</a:t>
            </a:r>
          </a:p>
          <a:p>
            <a:pPr marL="341313" lvl="1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sz="2400" dirty="0"/>
              <a:t>Translates logical block # to physical block #</a:t>
            </a:r>
          </a:p>
          <a:p>
            <a:pPr marL="341313" lvl="1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sz="2400" dirty="0"/>
              <a:t>Manages free space, disk allocation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sz="1800" dirty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>
              <a:defRPr/>
            </a:pPr>
            <a:endParaRPr lang="en-US" altLang="en-US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58061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8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72286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File System Layers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543800" cy="3886200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3366FF"/>
                </a:solidFill>
              </a:rPr>
              <a:t>Logical file system </a:t>
            </a:r>
            <a:r>
              <a:rPr lang="en-US" altLang="en-US" sz="1800" dirty="0"/>
              <a:t>manages metadata information</a:t>
            </a:r>
          </a:p>
          <a:p>
            <a:pPr lvl="1"/>
            <a:r>
              <a:rPr lang="en-US" altLang="en-US" sz="1800" dirty="0"/>
              <a:t>Translates file name into file number, file handle, location by maintaining file control blocks (</a:t>
            </a:r>
            <a:r>
              <a:rPr lang="en-US" altLang="en-US" sz="1800" b="1" dirty="0" err="1">
                <a:solidFill>
                  <a:srgbClr val="3366FF"/>
                </a:solidFill>
              </a:rPr>
              <a:t>inodes</a:t>
            </a:r>
            <a:r>
              <a:rPr lang="en-US" altLang="en-US" sz="1800" dirty="0"/>
              <a:t> in UNIX)</a:t>
            </a:r>
          </a:p>
          <a:p>
            <a:pPr lvl="1"/>
            <a:r>
              <a:rPr lang="en-US" altLang="en-US" sz="1800" dirty="0"/>
              <a:t>Directory management</a:t>
            </a:r>
          </a:p>
          <a:p>
            <a:pPr lvl="1"/>
            <a:r>
              <a:rPr lang="en-US" altLang="en-US" sz="1800" dirty="0"/>
              <a:t>Protection</a:t>
            </a:r>
          </a:p>
          <a:p>
            <a:r>
              <a:rPr lang="en-US" altLang="en-US" sz="1800" dirty="0"/>
              <a:t>Layering useful for reducing complexity and redundancy, but adds overhead and can decrease </a:t>
            </a:r>
            <a:r>
              <a:rPr lang="en-US" altLang="en-US" sz="1800" dirty="0" err="1"/>
              <a:t>performanceTranslates</a:t>
            </a:r>
            <a:r>
              <a:rPr lang="en-US" altLang="en-US" sz="1800" dirty="0"/>
              <a:t> file name into file number, file handle, location by maintaining file control blocks (</a:t>
            </a:r>
            <a:r>
              <a:rPr lang="en-US" altLang="en-US" sz="1800" b="1" dirty="0" err="1">
                <a:solidFill>
                  <a:srgbClr val="3366FF"/>
                </a:solidFill>
              </a:rPr>
              <a:t>inodes</a:t>
            </a:r>
            <a:r>
              <a:rPr lang="en-US" altLang="en-US" sz="1800" dirty="0"/>
              <a:t> in UNIX)</a:t>
            </a:r>
          </a:p>
          <a:p>
            <a:pPr lvl="1"/>
            <a:r>
              <a:rPr lang="en-US" altLang="en-US" sz="1800" dirty="0"/>
              <a:t>Logical layers can be implemented by any coding method according to OS designer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76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File System Layers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267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Many file systems, sometimes many within an operating system</a:t>
            </a:r>
          </a:p>
          <a:p>
            <a:pPr lvl="1">
              <a:defRPr/>
            </a:pPr>
            <a:r>
              <a:rPr lang="en-US" altLang="en-US" sz="2400" dirty="0"/>
              <a:t>Each with its own format (CD-ROM is ISO 9660; Unix has </a:t>
            </a:r>
            <a:r>
              <a:rPr lang="en-US" altLang="en-US" sz="2400" b="1" dirty="0">
                <a:solidFill>
                  <a:srgbClr val="3366FF"/>
                </a:solidFill>
              </a:rPr>
              <a:t>UFS</a:t>
            </a:r>
            <a:r>
              <a:rPr lang="en-US" altLang="en-US" sz="2400" dirty="0"/>
              <a:t>, FFS;  Windows has FAT, FAT32, NTFS as well as floppy, CD, DVD Blu-ray, Linux has more than 40 types, with </a:t>
            </a:r>
            <a:r>
              <a:rPr lang="en-US" altLang="en-US" sz="2400" b="1" dirty="0">
                <a:solidFill>
                  <a:srgbClr val="3366FF"/>
                </a:solidFill>
              </a:rPr>
              <a:t>extended file system </a:t>
            </a:r>
            <a:r>
              <a:rPr lang="en-US" altLang="en-US" sz="2400" dirty="0"/>
              <a:t>ext2 and ext3 leading; plus distributed file systems, etc.)</a:t>
            </a:r>
          </a:p>
          <a:p>
            <a:pPr lvl="1">
              <a:defRPr/>
            </a:pPr>
            <a:r>
              <a:rPr lang="en-US" altLang="en-US" sz="2400" dirty="0"/>
              <a:t>New ones still arriving – ZFS, </a:t>
            </a:r>
            <a:r>
              <a:rPr lang="en-US" altLang="en-US" sz="2400" dirty="0" err="1"/>
              <a:t>GoogleFS</a:t>
            </a:r>
            <a:r>
              <a:rPr lang="en-US" altLang="en-US" sz="2400" dirty="0"/>
              <a:t>, Oracle ASM, FUSE</a:t>
            </a:r>
          </a:p>
          <a:p>
            <a:pPr marL="0" lvl="1" indent="0">
              <a:buClr>
                <a:srgbClr val="993300"/>
              </a:buClr>
              <a:buSzPct val="90000"/>
              <a:buNone/>
              <a:defRPr/>
            </a:pPr>
            <a:endParaRPr lang="en-US" altLang="en-US" sz="20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49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File-System Implementation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543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We have system calls at the API level, but how do we implement their functions?</a:t>
            </a:r>
          </a:p>
          <a:p>
            <a:pPr lvl="1"/>
            <a:r>
              <a:rPr lang="en-US" altLang="en-US" sz="2400" dirty="0"/>
              <a:t>On-disk and in-memory structures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Boot control 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info needed by system to boot OS from that volume</a:t>
            </a:r>
          </a:p>
          <a:p>
            <a:pPr lvl="1"/>
            <a:r>
              <a:rPr lang="en-US" altLang="en-US" sz="2400" dirty="0"/>
              <a:t>Needed if volume contains OS, usually first block of volume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Volume control block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superblock, master file table</a:t>
            </a:r>
            <a:r>
              <a:rPr lang="en-US" altLang="en-US" b="1" dirty="0">
                <a:solidFill>
                  <a:srgbClr val="000000"/>
                </a:solidFill>
              </a:rPr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volume details</a:t>
            </a:r>
          </a:p>
          <a:p>
            <a:pPr lvl="1"/>
            <a:r>
              <a:rPr lang="en-US" altLang="en-US" sz="2400" dirty="0"/>
              <a:t>Total # of blocks, # of free blocks, block size, free block pointers or array</a:t>
            </a:r>
          </a:p>
          <a:p>
            <a:r>
              <a:rPr lang="en-US" altLang="en-US" dirty="0"/>
              <a:t>Directory structure organizes the files</a:t>
            </a:r>
          </a:p>
          <a:p>
            <a:pPr lvl="1"/>
            <a:r>
              <a:rPr lang="en-US" altLang="en-US" sz="2400" dirty="0"/>
              <a:t>Names and </a:t>
            </a:r>
            <a:r>
              <a:rPr lang="en-US" altLang="en-US" sz="2400" dirty="0" err="1"/>
              <a:t>inode</a:t>
            </a:r>
            <a:r>
              <a:rPr lang="en-US" altLang="en-US" sz="2400" dirty="0"/>
              <a:t> numbers, master file table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24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File-System Implementation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4572000" cy="4495800"/>
          </a:xfrm>
        </p:spPr>
        <p:txBody>
          <a:bodyPr>
            <a:normAutofit lnSpcReduction="10000"/>
          </a:bodyPr>
          <a:lstStyle/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pPr algn="just"/>
            <a:r>
              <a:rPr lang="en-US" altLang="en-US" dirty="0" smtClean="0"/>
              <a:t>Per-file </a:t>
            </a:r>
            <a:r>
              <a:rPr lang="en-US" altLang="en-US" b="1" dirty="0">
                <a:solidFill>
                  <a:srgbClr val="3366FF"/>
                </a:solidFill>
              </a:rPr>
              <a:t>File Control Block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FCB</a:t>
            </a:r>
            <a:r>
              <a:rPr lang="en-US" altLang="en-US" b="1" dirty="0"/>
              <a:t>)</a:t>
            </a:r>
            <a:r>
              <a:rPr lang="en-US" altLang="en-US" dirty="0"/>
              <a:t> contains many details about the file</a:t>
            </a:r>
          </a:p>
          <a:p>
            <a:pPr lvl="1" algn="just"/>
            <a:r>
              <a:rPr lang="en-US" altLang="en-US" sz="2400" dirty="0" err="1"/>
              <a:t>inode</a:t>
            </a:r>
            <a:r>
              <a:rPr lang="en-US" altLang="en-US" sz="2400" dirty="0"/>
              <a:t> number, permissions, size, dates</a:t>
            </a:r>
          </a:p>
          <a:p>
            <a:pPr lvl="1" algn="just"/>
            <a:r>
              <a:rPr lang="en-US" altLang="en-US" sz="2400" dirty="0"/>
              <a:t>NFTS stores into in master file table  using relational DB structures</a:t>
            </a:r>
          </a:p>
          <a:p>
            <a:pPr algn="just"/>
            <a:endParaRPr lang="en-US" b="1" dirty="0" smtClean="0">
              <a:solidFill>
                <a:srgbClr val="3366FF"/>
              </a:solidFill>
            </a:endParaRPr>
          </a:p>
          <a:p>
            <a:pPr algn="just"/>
            <a:endParaRPr lang="en-US" b="1" dirty="0">
              <a:solidFill>
                <a:srgbClr val="3366FF"/>
              </a:solidFill>
            </a:endParaRPr>
          </a:p>
          <a:p>
            <a:pPr algn="just"/>
            <a:endParaRPr lang="en-US" b="1" dirty="0" smtClean="0">
              <a:solidFill>
                <a:srgbClr val="3366FF"/>
              </a:solidFill>
            </a:endParaRPr>
          </a:p>
          <a:p>
            <a:pPr algn="just"/>
            <a:endParaRPr lang="en-US" b="1" dirty="0">
              <a:solidFill>
                <a:srgbClr val="3366FF"/>
              </a:solidFill>
            </a:endParaRPr>
          </a:p>
          <a:p>
            <a:pPr algn="just"/>
            <a:endParaRPr lang="en-US" b="1" dirty="0" smtClean="0">
              <a:solidFill>
                <a:srgbClr val="3366FF"/>
              </a:solidFill>
            </a:endParaRPr>
          </a:p>
          <a:p>
            <a:pPr algn="just"/>
            <a:endParaRPr lang="en-US" b="1" dirty="0">
              <a:solidFill>
                <a:srgbClr val="3366FF"/>
              </a:solidFill>
            </a:endParaRPr>
          </a:p>
          <a:p>
            <a:pPr algn="just"/>
            <a:endParaRPr lang="en-US" b="1" dirty="0" smtClean="0">
              <a:solidFill>
                <a:srgbClr val="3366FF"/>
              </a:solidFill>
            </a:endParaRPr>
          </a:p>
          <a:p>
            <a:pPr algn="just"/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7" y="2286000"/>
            <a:ext cx="350996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37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In-Memory File System Structures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086600" cy="3886200"/>
          </a:xfrm>
        </p:spPr>
        <p:txBody>
          <a:bodyPr/>
          <a:lstStyle/>
          <a:p>
            <a:pPr algn="just"/>
            <a:r>
              <a:rPr lang="en-US" altLang="en-US" dirty="0"/>
              <a:t>Mount table storing file system mounts, mount points, file system types</a:t>
            </a:r>
          </a:p>
          <a:p>
            <a:pPr algn="just"/>
            <a:r>
              <a:rPr lang="en-US" altLang="en-US" dirty="0"/>
              <a:t>The following figure illustrates the necessary file system structures provided by the operating systems</a:t>
            </a:r>
          </a:p>
          <a:p>
            <a:pPr algn="just"/>
            <a:r>
              <a:rPr lang="en-US" altLang="en-US" dirty="0"/>
              <a:t>Plus buffers hold data blocks from secondary storage</a:t>
            </a:r>
          </a:p>
          <a:p>
            <a:pPr algn="just"/>
            <a:r>
              <a:rPr lang="en-US" altLang="en-US" dirty="0"/>
              <a:t>Open returns a file handle for subsequent use</a:t>
            </a:r>
          </a:p>
          <a:p>
            <a:pPr algn="just"/>
            <a:r>
              <a:rPr lang="en-US" altLang="en-US" dirty="0"/>
              <a:t>Data from read eventually copied to specified user process memory address</a:t>
            </a:r>
          </a:p>
        </p:txBody>
      </p:sp>
    </p:spTree>
    <p:extLst>
      <p:ext uri="{BB962C8B-B14F-4D97-AF65-F5344CB8AC3E}">
        <p14:creationId xmlns="" xmlns:p14="http://schemas.microsoft.com/office/powerpoint/2010/main" val="5512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In-Memory File System Structures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55047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047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Partitions and </a:t>
            </a:r>
            <a:r>
              <a:rPr lang="en-US" altLang="en-US" sz="4400" dirty="0" smtClean="0"/>
              <a:t>Mounting</a:t>
            </a:r>
            <a:br>
              <a:rPr lang="en-US" altLang="en-US" sz="4400" dirty="0" smtClean="0"/>
            </a:b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953000"/>
          </a:xfrm>
        </p:spPr>
        <p:txBody>
          <a:bodyPr>
            <a:normAutofit lnSpcReduction="10000"/>
          </a:bodyPr>
          <a:lstStyle/>
          <a:p>
            <a:r>
              <a:rPr lang="en-US" altLang="en-US" sz="2200" dirty="0"/>
              <a:t>Partition can be a volume containing a file system (</a:t>
            </a:r>
            <a:r>
              <a:rPr lang="ja-JP" altLang="en-US" sz="2200" dirty="0"/>
              <a:t>“</a:t>
            </a:r>
            <a:r>
              <a:rPr lang="en-US" altLang="ja-JP" sz="2200" dirty="0"/>
              <a:t>cooked</a:t>
            </a:r>
            <a:r>
              <a:rPr lang="ja-JP" altLang="en-US" sz="2200" dirty="0"/>
              <a:t>”</a:t>
            </a:r>
            <a:r>
              <a:rPr lang="en-US" altLang="ja-JP" sz="2200" dirty="0"/>
              <a:t>) or </a:t>
            </a:r>
            <a:r>
              <a:rPr lang="en-US" altLang="ja-JP" sz="2200" b="1" dirty="0">
                <a:solidFill>
                  <a:srgbClr val="3366FF"/>
                </a:solidFill>
              </a:rPr>
              <a:t>raw </a:t>
            </a:r>
            <a:r>
              <a:rPr lang="en-US" altLang="ja-JP" sz="2200" dirty="0"/>
              <a:t>– just a sequence of blocks with no file system</a:t>
            </a:r>
          </a:p>
          <a:p>
            <a:r>
              <a:rPr lang="en-US" altLang="en-US" sz="2200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/>
              <a:t>Or a boot management program for multi-</a:t>
            </a:r>
            <a:r>
              <a:rPr lang="en-US" altLang="en-US" dirty="0" err="1"/>
              <a:t>os</a:t>
            </a:r>
            <a:r>
              <a:rPr lang="en-US" altLang="en-US" dirty="0"/>
              <a:t> booting</a:t>
            </a:r>
          </a:p>
          <a:p>
            <a:r>
              <a:rPr lang="en-US" altLang="en-US" sz="2200" b="1" dirty="0">
                <a:solidFill>
                  <a:srgbClr val="3366FF"/>
                </a:solidFill>
              </a:rPr>
              <a:t>Root partition </a:t>
            </a:r>
            <a:r>
              <a:rPr lang="en-US" altLang="en-US" sz="2200" dirty="0"/>
              <a:t>contains the OS, other partitions can hold other </a:t>
            </a:r>
            <a:r>
              <a:rPr lang="en-US" altLang="en-US" sz="2200" dirty="0" err="1"/>
              <a:t>Oses</a:t>
            </a:r>
            <a:r>
              <a:rPr lang="en-US" altLang="en-US" sz="2200" dirty="0"/>
              <a:t>, other file systems, or be raw</a:t>
            </a:r>
          </a:p>
          <a:p>
            <a:pPr lvl="1"/>
            <a:r>
              <a:rPr lang="en-US" altLang="en-US" dirty="0"/>
              <a:t>Mounted at boot time</a:t>
            </a:r>
          </a:p>
          <a:p>
            <a:pPr lvl="1"/>
            <a:r>
              <a:rPr lang="en-US" altLang="en-US" dirty="0"/>
              <a:t>Other partitions can mount automatically or manually</a:t>
            </a:r>
          </a:p>
          <a:p>
            <a:r>
              <a:rPr lang="en-US" altLang="en-US" sz="2200" dirty="0"/>
              <a:t>At mount time, file system consistency checked</a:t>
            </a:r>
          </a:p>
          <a:p>
            <a:pPr lvl="1"/>
            <a:r>
              <a:rPr lang="en-US" altLang="en-US" dirty="0"/>
              <a:t>Is all metadata correct?</a:t>
            </a:r>
          </a:p>
          <a:p>
            <a:pPr lvl="2"/>
            <a:r>
              <a:rPr lang="en-US" altLang="en-US" sz="2200" dirty="0"/>
              <a:t>If not, fix it, try again</a:t>
            </a:r>
          </a:p>
          <a:p>
            <a:pPr lvl="2"/>
            <a:r>
              <a:rPr lang="en-US" altLang="en-US" sz="2200" dirty="0"/>
              <a:t>If yes, add to mount table, allow access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0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Virtual File Systems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077200" cy="4495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Virtual File Systems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VFS</a:t>
            </a:r>
            <a:r>
              <a:rPr lang="en-US" altLang="en-US" dirty="0"/>
              <a:t>) on Unix provide an object-oriented way of implementing file systems</a:t>
            </a:r>
          </a:p>
          <a:p>
            <a:r>
              <a:rPr lang="en-US" altLang="en-US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sz="2400" dirty="0"/>
              <a:t>Separates file-system generic operations from implementation details</a:t>
            </a:r>
          </a:p>
          <a:p>
            <a:pPr lvl="1"/>
            <a:r>
              <a:rPr lang="en-US" altLang="en-US" sz="2400" dirty="0"/>
              <a:t>Implementation can be one of many file systems types, or network file system</a:t>
            </a:r>
          </a:p>
          <a:p>
            <a:pPr lvl="2"/>
            <a:r>
              <a:rPr lang="en-US" altLang="en-US" sz="2400" dirty="0"/>
              <a:t>Implements </a:t>
            </a:r>
            <a:r>
              <a:rPr lang="en-US" altLang="en-US" sz="2400" b="1" dirty="0" err="1">
                <a:solidFill>
                  <a:srgbClr val="3366FF"/>
                </a:solidFill>
              </a:rPr>
              <a:t>vnodes</a:t>
            </a:r>
            <a:r>
              <a:rPr lang="en-US" altLang="en-US" sz="2400" dirty="0"/>
              <a:t> which hold </a:t>
            </a:r>
            <a:r>
              <a:rPr lang="en-US" altLang="en-US" sz="2400" dirty="0" err="1"/>
              <a:t>inodes</a:t>
            </a:r>
            <a:r>
              <a:rPr lang="en-US" altLang="en-US" sz="2400" dirty="0"/>
              <a:t> or network file details</a:t>
            </a:r>
          </a:p>
          <a:p>
            <a:pPr lvl="1"/>
            <a:r>
              <a:rPr lang="en-US" altLang="en-US" sz="2400" dirty="0"/>
              <a:t>Then dispatches operation to appropriate file system implementation routines</a:t>
            </a:r>
          </a:p>
          <a:p>
            <a:pPr lvl="1" algn="just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9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04800"/>
            <a:ext cx="6781800" cy="16002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File Attributes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75438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800" b="1" dirty="0"/>
              <a:t>Name</a:t>
            </a:r>
            <a:r>
              <a:rPr lang="en-US" altLang="en-US" sz="2800" dirty="0"/>
              <a:t> – only information kept in human-readable form</a:t>
            </a:r>
          </a:p>
          <a:p>
            <a:r>
              <a:rPr lang="en-US" altLang="en-US" sz="2800" b="1" dirty="0"/>
              <a:t>Identifier</a:t>
            </a:r>
            <a:r>
              <a:rPr lang="en-US" altLang="en-US" sz="2800" dirty="0"/>
              <a:t> – unique tag (number) identifies file within file system</a:t>
            </a:r>
          </a:p>
          <a:p>
            <a:r>
              <a:rPr lang="en-US" altLang="en-US" sz="2800" b="1" dirty="0"/>
              <a:t>Type</a:t>
            </a:r>
            <a:r>
              <a:rPr lang="en-US" altLang="en-US" sz="2800" dirty="0"/>
              <a:t> – needed for systems that support different types</a:t>
            </a:r>
          </a:p>
          <a:p>
            <a:r>
              <a:rPr lang="en-US" altLang="en-US" sz="2800" b="1" dirty="0"/>
              <a:t>Location</a:t>
            </a:r>
            <a:r>
              <a:rPr lang="en-US" altLang="en-US" sz="2800" dirty="0"/>
              <a:t> – pointer to file location on device</a:t>
            </a:r>
          </a:p>
          <a:p>
            <a:r>
              <a:rPr lang="en-US" altLang="en-US" sz="2800" b="1" dirty="0"/>
              <a:t>Size</a:t>
            </a:r>
            <a:r>
              <a:rPr lang="en-US" altLang="en-US" sz="2800" dirty="0"/>
              <a:t> – current file size</a:t>
            </a:r>
          </a:p>
          <a:p>
            <a:r>
              <a:rPr lang="en-US" altLang="en-US" sz="2800" b="1" dirty="0"/>
              <a:t>Protection</a:t>
            </a:r>
            <a:r>
              <a:rPr lang="en-US" altLang="en-US" sz="2800" dirty="0"/>
              <a:t> – controls who can do reading, writing, executing</a:t>
            </a:r>
          </a:p>
          <a:p>
            <a:r>
              <a:rPr lang="en-US" altLang="en-US" sz="2800" b="1" dirty="0"/>
              <a:t>Time, date, and user identification</a:t>
            </a:r>
            <a:r>
              <a:rPr lang="en-US" altLang="en-US" sz="2800" dirty="0"/>
              <a:t> – data for protection, security, and usage monitoring</a:t>
            </a:r>
          </a:p>
          <a:p>
            <a:r>
              <a:rPr lang="en-US" altLang="en-US" sz="2800" dirty="0"/>
              <a:t>Information about files are kept in the directory structure, which is maintained on the disk</a:t>
            </a:r>
          </a:p>
          <a:p>
            <a:r>
              <a:rPr lang="en-US" altLang="en-US" sz="2800" dirty="0"/>
              <a:t>Many variations, including extended file attributes such as file checksum</a:t>
            </a:r>
          </a:p>
          <a:p>
            <a:r>
              <a:rPr lang="en-US" altLang="en-US" sz="2800" dirty="0"/>
              <a:t>Information kept in the directory structure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26835" y="5682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90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Virtual File Systems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6553200" cy="4191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en-US" sz="2000" dirty="0"/>
              <a:t>The API is to the VFS interface, rather than any specific type of file system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sym typeface="Wingdings 3" pitchFamily="18" charset="2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300" dirty="0">
              <a:latin typeface="Times New Roman" pitchFamily="18" charset="0"/>
              <a:sym typeface="Wingdings 3" pitchFamily="18" charset="2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sym typeface="Wingdings 3" pitchFamily="18" charset="2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300" dirty="0">
              <a:latin typeface="Times New Roman" pitchFamily="18" charset="0"/>
              <a:sym typeface="Wingdings 3" pitchFamily="18" charset="2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sym typeface="Wingdings 3" pitchFamily="18" charset="2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300" dirty="0">
              <a:latin typeface="Times New Roman" pitchFamily="18" charset="0"/>
              <a:sym typeface="Wingdings 3" pitchFamily="18" charset="2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sym typeface="Wingdings 3" pitchFamily="18" charset="2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300" dirty="0">
              <a:latin typeface="Times New Roman" pitchFamily="18" charset="0"/>
              <a:sym typeface="Wingdings 3" pitchFamily="18" charset="2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300" dirty="0"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492625" cy="297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932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6781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Virtual File System Implementation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590800"/>
            <a:ext cx="7391400" cy="32004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1900" dirty="0"/>
              <a:t>For example, Linux has four object types:</a:t>
            </a:r>
          </a:p>
          <a:p>
            <a:pPr lvl="1"/>
            <a:r>
              <a:rPr lang="en-US" altLang="en-US" sz="1900" dirty="0" err="1"/>
              <a:t>inode</a:t>
            </a:r>
            <a:r>
              <a:rPr lang="en-US" altLang="en-US" sz="1900" dirty="0"/>
              <a:t>, file, superblock, </a:t>
            </a:r>
            <a:r>
              <a:rPr lang="en-US" altLang="en-US" sz="1900" dirty="0" err="1"/>
              <a:t>dentry</a:t>
            </a:r>
            <a:endParaRPr lang="en-US" altLang="en-US" sz="1900" dirty="0"/>
          </a:p>
          <a:p>
            <a:r>
              <a:rPr lang="en-US" altLang="en-US" sz="1900" dirty="0"/>
              <a:t>VFS defines set of operations on the objects that must be implemented</a:t>
            </a:r>
          </a:p>
          <a:p>
            <a:pPr lvl="1"/>
            <a:r>
              <a:rPr lang="en-US" altLang="en-US" sz="1900" dirty="0"/>
              <a:t>Every object has a pointer to a function table</a:t>
            </a:r>
          </a:p>
          <a:p>
            <a:pPr lvl="2"/>
            <a:r>
              <a:rPr lang="en-US" altLang="en-US" sz="1900" dirty="0"/>
              <a:t>Function table has addresses of routines to implement that function on that object</a:t>
            </a:r>
          </a:p>
          <a:p>
            <a:pPr lvl="2"/>
            <a:r>
              <a:rPr lang="en-US" altLang="en-US" sz="1900" dirty="0"/>
              <a:t>For example:</a:t>
            </a:r>
          </a:p>
          <a:p>
            <a:pPr lvl="2"/>
            <a:r>
              <a:rPr lang="en-US" altLang="en-US" sz="1900" dirty="0"/>
              <a:t>•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open(. . .)</a:t>
            </a:r>
            <a:r>
              <a:rPr lang="en-US" altLang="en-US" sz="1900" dirty="0"/>
              <a:t>—Open a file</a:t>
            </a:r>
          </a:p>
          <a:p>
            <a:pPr lvl="2"/>
            <a:r>
              <a:rPr lang="en-US" altLang="en-US" sz="1900" dirty="0"/>
              <a:t>•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close(. . .)</a:t>
            </a:r>
            <a:r>
              <a:rPr lang="en-US" altLang="en-US" sz="1900" dirty="0"/>
              <a:t>—Close an already-open file</a:t>
            </a:r>
          </a:p>
          <a:p>
            <a:pPr lvl="2"/>
            <a:r>
              <a:rPr lang="en-US" altLang="en-US" sz="1900" dirty="0"/>
              <a:t>•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ssize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t read(. . .)</a:t>
            </a:r>
            <a:r>
              <a:rPr lang="en-US" altLang="en-US" sz="1900" dirty="0"/>
              <a:t>—Read from a file</a:t>
            </a:r>
          </a:p>
          <a:p>
            <a:pPr lvl="2"/>
            <a:r>
              <a:rPr lang="en-US" altLang="en-US" sz="1900" dirty="0"/>
              <a:t>•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ssize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t write(. . .)</a:t>
            </a:r>
            <a:r>
              <a:rPr lang="en-US" altLang="en-US" sz="1900" dirty="0"/>
              <a:t>—Write to a file</a:t>
            </a:r>
          </a:p>
          <a:p>
            <a:pPr lvl="2"/>
            <a:r>
              <a:rPr lang="en-US" altLang="en-US" sz="1900" dirty="0"/>
              <a:t>•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mmap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(. . .)</a:t>
            </a:r>
            <a:r>
              <a:rPr lang="en-US" altLang="en-US" sz="1900" dirty="0"/>
              <a:t>—Memory-map a file</a:t>
            </a:r>
          </a:p>
          <a:p>
            <a:pPr lvl="2"/>
            <a:endParaRPr lang="en-US" altLang="en-US" sz="1900" dirty="0"/>
          </a:p>
          <a:p>
            <a:pPr lvl="2"/>
            <a:endParaRPr lang="en-US" altLang="en-US" sz="1900" dirty="0"/>
          </a:p>
          <a:p>
            <a:pPr marL="0" indent="0" algn="ctr">
              <a:buNone/>
            </a:pPr>
            <a:endParaRPr lang="en-US" altLang="en-US" sz="1400" dirty="0">
              <a:latin typeface="Helvetic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68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2286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Directory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Linear list</a:t>
            </a:r>
            <a:r>
              <a:rPr lang="en-US" altLang="en-US" dirty="0"/>
              <a:t> of file names with pointer to the data blocks</a:t>
            </a:r>
          </a:p>
          <a:p>
            <a:pPr lvl="1"/>
            <a:r>
              <a:rPr lang="en-US" altLang="en-US" sz="2400" dirty="0"/>
              <a:t>Simple to program</a:t>
            </a:r>
          </a:p>
          <a:p>
            <a:pPr lvl="1"/>
            <a:r>
              <a:rPr lang="en-US" altLang="en-US" sz="2400" dirty="0"/>
              <a:t>Time-consuming to execute</a:t>
            </a:r>
          </a:p>
          <a:p>
            <a:pPr lvl="2"/>
            <a:r>
              <a:rPr lang="en-US" altLang="en-US" sz="2400" dirty="0"/>
              <a:t>Linear search time</a:t>
            </a:r>
          </a:p>
          <a:p>
            <a:pPr lvl="2"/>
            <a:r>
              <a:rPr lang="en-US" altLang="en-US" sz="2400" dirty="0"/>
              <a:t>Could keep ordered alphabetically via linked list or use B+ tree</a:t>
            </a:r>
          </a:p>
          <a:p>
            <a:r>
              <a:rPr lang="en-US" altLang="en-US" b="1" dirty="0"/>
              <a:t>Hash Table</a:t>
            </a:r>
            <a:r>
              <a:rPr lang="en-US" altLang="en-US" dirty="0"/>
              <a:t> – linear list with hash data structure</a:t>
            </a:r>
          </a:p>
          <a:p>
            <a:pPr lvl="1"/>
            <a:r>
              <a:rPr lang="en-US" altLang="en-US" sz="2400" dirty="0"/>
              <a:t>Decreases directory search time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Collisions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situations where two file names hash to the same location</a:t>
            </a:r>
          </a:p>
          <a:p>
            <a:pPr lvl="1"/>
            <a:r>
              <a:rPr lang="en-US" altLang="en-US" sz="2400" dirty="0"/>
              <a:t>Only good if entries are fixed size, or use chained-overflow method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14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457200"/>
            <a:ext cx="6781800" cy="1600200"/>
          </a:xfrm>
        </p:spPr>
        <p:txBody>
          <a:bodyPr>
            <a:noAutofit/>
          </a:bodyPr>
          <a:lstStyle/>
          <a:p>
            <a:pPr algn="ctr"/>
            <a:r>
              <a:rPr lang="en-US" altLang="en-US" sz="3800" dirty="0"/>
              <a:t>Allocation Methods - Contiguous</a:t>
            </a:r>
            <a:endParaRPr lang="en-US" sz="3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447800"/>
            <a:ext cx="7543800" cy="4419600"/>
          </a:xfrm>
        </p:spPr>
        <p:txBody>
          <a:bodyPr>
            <a:normAutofit/>
          </a:bodyPr>
          <a:lstStyle/>
          <a:p>
            <a:r>
              <a:rPr lang="en-US" altLang="en-US" dirty="0"/>
              <a:t>An allocation method refers to how disk blocks are allocated for files: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Contiguous allocation </a:t>
            </a:r>
            <a:r>
              <a:rPr lang="en-US" altLang="en-US" dirty="0">
                <a:solidFill>
                  <a:srgbClr val="000000"/>
                </a:solidFill>
              </a:rPr>
              <a:t>– </a:t>
            </a:r>
            <a:r>
              <a:rPr lang="en-US" altLang="en-US" dirty="0"/>
              <a:t>each file occupies set of contiguous blocks</a:t>
            </a:r>
          </a:p>
          <a:p>
            <a:pPr lvl="1"/>
            <a:r>
              <a:rPr lang="en-US" altLang="en-US" sz="2400" dirty="0"/>
              <a:t>Best performance in most cases</a:t>
            </a:r>
          </a:p>
          <a:p>
            <a:pPr lvl="1"/>
            <a:r>
              <a:rPr lang="en-US" altLang="en-US" sz="2400" dirty="0"/>
              <a:t>Simple – only starting location (block #) and length (number of blocks) are required</a:t>
            </a:r>
          </a:p>
          <a:p>
            <a:pPr lvl="1"/>
            <a:r>
              <a:rPr lang="en-US" altLang="en-US" sz="2400" dirty="0"/>
              <a:t>Problems include finding space for file, knowing file size, external fragmentation, need for </a:t>
            </a:r>
            <a:r>
              <a:rPr lang="en-US" altLang="en-US" sz="2400" b="1" dirty="0">
                <a:solidFill>
                  <a:srgbClr val="3366FF"/>
                </a:solidFill>
              </a:rPr>
              <a:t>compaction off-line</a:t>
            </a:r>
            <a:r>
              <a:rPr lang="en-US" altLang="en-US" sz="2400" dirty="0"/>
              <a:t> (</a:t>
            </a:r>
            <a:r>
              <a:rPr lang="en-US" altLang="en-US" sz="2400" b="1" dirty="0">
                <a:solidFill>
                  <a:srgbClr val="3366FF"/>
                </a:solidFill>
              </a:rPr>
              <a:t>downtime</a:t>
            </a:r>
            <a:r>
              <a:rPr lang="en-US" altLang="en-US" sz="2400" dirty="0"/>
              <a:t>) or </a:t>
            </a:r>
            <a:r>
              <a:rPr lang="en-US" altLang="en-US" sz="2400" b="1" dirty="0">
                <a:solidFill>
                  <a:srgbClr val="3366FF"/>
                </a:solidFill>
              </a:rPr>
              <a:t>on-line</a:t>
            </a:r>
          </a:p>
          <a:p>
            <a:endParaRPr lang="en-US" altLang="en-US" sz="2000" dirty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13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781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Contiguous Allocation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543800" cy="4648200"/>
          </a:xfrm>
        </p:spPr>
        <p:txBody>
          <a:bodyPr>
            <a:normAutofit fontScale="55000" lnSpcReduction="20000"/>
          </a:bodyPr>
          <a:lstStyle/>
          <a:p>
            <a:pPr lvl="1"/>
            <a:endParaRPr lang="en-US" altLang="en-US" dirty="0" smtClean="0">
              <a:latin typeface="Helvetica" pitchFamily="-84" charset="0"/>
            </a:endParaRPr>
          </a:p>
          <a:p>
            <a:pPr lvl="1"/>
            <a:endParaRPr lang="en-US" altLang="en-US" dirty="0">
              <a:latin typeface="Helvetica" pitchFamily="-84" charset="0"/>
            </a:endParaRPr>
          </a:p>
          <a:p>
            <a:pPr lvl="1"/>
            <a:endParaRPr lang="en-US" altLang="en-US" dirty="0" smtClean="0">
              <a:latin typeface="Helvetica" pitchFamily="-84" charset="0"/>
            </a:endParaRPr>
          </a:p>
          <a:p>
            <a:pPr lvl="1"/>
            <a:r>
              <a:rPr lang="en-US" altLang="en-US" sz="3800" dirty="0" smtClean="0"/>
              <a:t>Mapping </a:t>
            </a:r>
            <a:r>
              <a:rPr lang="en-US" altLang="en-US" sz="3800" dirty="0"/>
              <a:t>from logical to physical</a:t>
            </a:r>
          </a:p>
          <a:p>
            <a:pPr lvl="1"/>
            <a:endParaRPr lang="en-US" altLang="en-US" sz="3800" dirty="0"/>
          </a:p>
          <a:p>
            <a:pPr lvl="1"/>
            <a:endParaRPr lang="en-US" altLang="en-US" sz="3800" dirty="0" smtClean="0"/>
          </a:p>
          <a:p>
            <a:pPr lvl="1"/>
            <a:endParaRPr lang="en-US" altLang="en-US" sz="3800" dirty="0"/>
          </a:p>
          <a:p>
            <a:pPr lvl="1"/>
            <a:endParaRPr lang="en-US" altLang="en-US" sz="3800" dirty="0" smtClean="0"/>
          </a:p>
          <a:p>
            <a:pPr lvl="1"/>
            <a:r>
              <a:rPr lang="en-US" altLang="en-US" sz="3800" dirty="0" smtClean="0"/>
              <a:t>                                                              </a:t>
            </a:r>
            <a:endParaRPr lang="en-US" altLang="en-US" sz="3800" dirty="0"/>
          </a:p>
          <a:p>
            <a:pPr lvl="1"/>
            <a:endParaRPr lang="en-US" altLang="en-US" sz="3800" dirty="0" smtClean="0"/>
          </a:p>
          <a:p>
            <a:pPr lvl="1"/>
            <a:endParaRPr lang="en-US" altLang="en-US" sz="3800" dirty="0" smtClean="0"/>
          </a:p>
          <a:p>
            <a:pPr lvl="1"/>
            <a:endParaRPr lang="en-US" altLang="en-US" sz="3800" dirty="0"/>
          </a:p>
          <a:p>
            <a:pPr lvl="1"/>
            <a:endParaRPr lang="en-US" altLang="en-US" sz="3800" dirty="0" smtClean="0"/>
          </a:p>
          <a:p>
            <a:pPr lvl="1"/>
            <a:r>
              <a:rPr lang="en-US" altLang="en-US" sz="3800" dirty="0" smtClean="0"/>
              <a:t>Block </a:t>
            </a:r>
            <a:r>
              <a:rPr lang="en-US" altLang="en-US" sz="3800" dirty="0"/>
              <a:t>to be accessed = Q + starting address</a:t>
            </a:r>
          </a:p>
          <a:p>
            <a:pPr lvl="1"/>
            <a:r>
              <a:rPr lang="en-US" altLang="en-US" sz="3800" dirty="0"/>
              <a:t>Displacement into block = R</a:t>
            </a:r>
          </a:p>
          <a:p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35" y="2438400"/>
            <a:ext cx="35766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424906" y="2774156"/>
            <a:ext cx="1854200" cy="1385888"/>
            <a:chOff x="2719388" y="2127250"/>
            <a:chExt cx="1854200" cy="1385888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719388" y="2660967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LA/512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Q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R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466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Extent-Based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162800" cy="40386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Many newer file systems (i.e., </a:t>
            </a:r>
            <a:r>
              <a:rPr lang="en-US" altLang="en-US" sz="2000" dirty="0" err="1"/>
              <a:t>Veritas</a:t>
            </a:r>
            <a:r>
              <a:rPr lang="en-US" altLang="en-US" sz="2000" dirty="0"/>
              <a:t> File System) use a modified contiguous allocation scheme</a:t>
            </a:r>
          </a:p>
          <a:p>
            <a:endParaRPr lang="en-US" altLang="en-US" sz="2000" dirty="0"/>
          </a:p>
          <a:p>
            <a:r>
              <a:rPr lang="en-US" altLang="en-US" sz="2000" dirty="0"/>
              <a:t>Extent-based file systems allocate disk blocks in extents</a:t>
            </a:r>
          </a:p>
          <a:p>
            <a:r>
              <a:rPr lang="en-US" altLang="en-US" sz="2000" dirty="0"/>
              <a:t>An </a:t>
            </a:r>
            <a:r>
              <a:rPr lang="en-US" altLang="en-US" sz="2000" b="1" dirty="0">
                <a:solidFill>
                  <a:srgbClr val="3366FF"/>
                </a:solidFill>
              </a:rPr>
              <a:t>extent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is a contiguous block of disks</a:t>
            </a:r>
          </a:p>
          <a:p>
            <a:pPr lvl="1"/>
            <a:r>
              <a:rPr lang="en-US" altLang="en-US" sz="2000" dirty="0"/>
              <a:t>Extents are allocated for file allocation</a:t>
            </a:r>
          </a:p>
          <a:p>
            <a:pPr lvl="1"/>
            <a:r>
              <a:rPr lang="en-US" altLang="en-US" sz="2000" dirty="0"/>
              <a:t>A file consists of one or more extents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42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Allocation Methods - Linked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34400" cy="4495800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Linked allocation </a:t>
            </a:r>
            <a:r>
              <a:rPr lang="en-US" altLang="en-US" dirty="0">
                <a:solidFill>
                  <a:srgbClr val="000000"/>
                </a:solidFill>
              </a:rPr>
              <a:t>– each file a linked list of blocks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File ends at nil pointer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No external fragmentation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Each block contains pointer to next block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No compaction, external fragmentation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Improve efficiency by clustering blocks into groups but increases internal fragmentation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Reliability can be a problem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Locating a block can take many I/</a:t>
            </a:r>
            <a:r>
              <a:rPr lang="en-US" altLang="en-US" sz="2400" dirty="0" err="1">
                <a:solidFill>
                  <a:srgbClr val="000000"/>
                </a:solidFill>
              </a:rPr>
              <a:t>Os</a:t>
            </a:r>
            <a:r>
              <a:rPr lang="en-US" altLang="en-US" sz="2400" dirty="0">
                <a:solidFill>
                  <a:srgbClr val="000000"/>
                </a:solidFill>
              </a:rPr>
              <a:t> and disk seeks</a:t>
            </a:r>
          </a:p>
          <a:p>
            <a:pPr>
              <a:buNone/>
            </a:pPr>
            <a:endParaRPr lang="en-US" altLang="en-US" sz="2000" dirty="0"/>
          </a:p>
          <a:p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40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7620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Allocation Methods – Linked (</a:t>
            </a:r>
            <a:r>
              <a:rPr lang="en-US" altLang="en-US" sz="4000" dirty="0" smtClean="0"/>
              <a:t>Contd.)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924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 smtClean="0"/>
              <a:t>               </a:t>
            </a:r>
            <a:endParaRPr lang="en-US" alt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FAT </a:t>
            </a:r>
            <a:r>
              <a:rPr lang="en-US" altLang="en-US" dirty="0">
                <a:solidFill>
                  <a:srgbClr val="000000"/>
                </a:solidFill>
              </a:rPr>
              <a:t>(File Allocation Table) variation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Beginning of volume has table, indexed by block number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Much like a linked list, but faster on disk and cacheable 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New block allocation simple</a:t>
            </a:r>
          </a:p>
          <a:p>
            <a:pPr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46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3152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Linked Allocation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447800"/>
            <a:ext cx="86106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Each file is a linked list of disk blocks: blocks may be scattered anywhere on the </a:t>
            </a:r>
            <a:r>
              <a:rPr lang="en-US" altLang="en-US" sz="2400" dirty="0" smtClean="0"/>
              <a:t>disk</a:t>
            </a:r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kern="0" dirty="0"/>
              <a:t>Mapping</a:t>
            </a:r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pPr lvl="1">
              <a:buClr>
                <a:schemeClr val="accent2"/>
              </a:buClr>
              <a:buSzPct val="90000"/>
            </a:pPr>
            <a:r>
              <a:rPr kumimoji="1" lang="en-US" altLang="en-US" sz="2400" dirty="0"/>
              <a:t>Block to be accessed is the </a:t>
            </a:r>
            <a:r>
              <a:rPr kumimoji="1" lang="en-US" altLang="en-US" sz="2400" dirty="0" err="1"/>
              <a:t>Qth</a:t>
            </a:r>
            <a:r>
              <a:rPr kumimoji="1" lang="en-US" altLang="en-US" sz="2400" dirty="0"/>
              <a:t> block in the linked chain of blocks representing the file.</a:t>
            </a:r>
          </a:p>
          <a:p>
            <a:pPr lvl="1">
              <a:buClr>
                <a:schemeClr val="accent2"/>
              </a:buClr>
              <a:buSzPct val="90000"/>
            </a:pPr>
            <a:endParaRPr kumimoji="1" lang="en-US" altLang="en-US" sz="2400" dirty="0"/>
          </a:p>
          <a:p>
            <a:pPr lvl="1">
              <a:buClr>
                <a:schemeClr val="accent2"/>
              </a:buClr>
              <a:buSzPct val="90000"/>
            </a:pPr>
            <a:r>
              <a:rPr kumimoji="1" lang="en-US" altLang="en-US" sz="2400" dirty="0"/>
              <a:t>Displacement into block = R + 1</a:t>
            </a:r>
          </a:p>
          <a:p>
            <a:endParaRPr lang="en-US" altLang="en-US" sz="2400" dirty="0"/>
          </a:p>
          <a:p>
            <a:pPr algn="just"/>
            <a:endParaRPr lang="en-US" sz="2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533650" y="2809081"/>
            <a:ext cx="2765425" cy="1500187"/>
            <a:chOff x="1684" y="1576"/>
            <a:chExt cx="1742" cy="945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Helvetica" pitchFamily="-84" charset="0"/>
                </a:rPr>
                <a:t>pointer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684" y="1596"/>
              <a:ext cx="7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block      =</a:t>
              </a:r>
            </a:p>
          </p:txBody>
        </p:sp>
      </p:grp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6868319" y="3312078"/>
            <a:ext cx="1208881" cy="462996"/>
            <a:chOff x="3232150" y="3935037"/>
            <a:chExt cx="1374775" cy="985838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3232150" y="4250950"/>
              <a:ext cx="898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LA/511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4241800" y="3935037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Q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4241800" y="4550987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R</a:t>
              </a: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4049713" y="4177925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4057650" y="4489075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698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Linked Allocation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71" y="2057400"/>
            <a:ext cx="414502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666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781800" cy="8382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File Operations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2282" y="1447800"/>
            <a:ext cx="7543800" cy="46482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600" dirty="0"/>
              <a:t>File is an </a:t>
            </a:r>
            <a:r>
              <a:rPr lang="en-US" altLang="en-US" sz="2600" b="1" dirty="0"/>
              <a:t>abstract data type</a:t>
            </a:r>
          </a:p>
          <a:p>
            <a:pPr lvl="1" algn="just"/>
            <a:r>
              <a:rPr lang="en-US" altLang="en-US" b="1" dirty="0"/>
              <a:t>Create</a:t>
            </a:r>
          </a:p>
          <a:p>
            <a:pPr lvl="1" algn="just"/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write pointer </a:t>
            </a:r>
            <a:r>
              <a:rPr lang="en-US" altLang="en-US" dirty="0"/>
              <a:t>location</a:t>
            </a:r>
          </a:p>
          <a:p>
            <a:pPr lvl="1" algn="just"/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read pointer </a:t>
            </a:r>
            <a:r>
              <a:rPr lang="en-US" altLang="en-US" dirty="0"/>
              <a:t>location</a:t>
            </a:r>
          </a:p>
          <a:p>
            <a:pPr lvl="1" algn="just"/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3366FF"/>
                </a:solidFill>
              </a:rPr>
              <a:t>seek</a:t>
            </a:r>
          </a:p>
          <a:p>
            <a:pPr lvl="1" algn="just"/>
            <a:r>
              <a:rPr lang="en-US" altLang="en-US" b="1" dirty="0"/>
              <a:t>Delete</a:t>
            </a:r>
          </a:p>
          <a:p>
            <a:pPr lvl="1" algn="just"/>
            <a:r>
              <a:rPr lang="en-US" altLang="en-US" b="1" dirty="0"/>
              <a:t>Truncate</a:t>
            </a:r>
          </a:p>
          <a:p>
            <a:pPr algn="just"/>
            <a:r>
              <a:rPr lang="en-US" altLang="en-US" sz="2600" b="1" i="1" dirty="0"/>
              <a:t>Open(F</a:t>
            </a:r>
            <a:r>
              <a:rPr lang="en-US" altLang="en-US" sz="2600" b="1" i="1" baseline="-25000" dirty="0"/>
              <a:t>i</a:t>
            </a:r>
            <a:r>
              <a:rPr lang="en-US" altLang="en-US" sz="2600" b="1" i="1" dirty="0"/>
              <a:t>)</a:t>
            </a:r>
            <a:r>
              <a:rPr lang="en-US" altLang="en-US" sz="2600" b="1" dirty="0"/>
              <a:t> </a:t>
            </a:r>
            <a:r>
              <a:rPr lang="en-US" altLang="en-US" sz="2600" dirty="0"/>
              <a:t>– search the directory structure on disk for entry </a:t>
            </a:r>
            <a:r>
              <a:rPr lang="en-US" altLang="en-US" sz="2600" b="1" i="1" dirty="0"/>
              <a:t>F</a:t>
            </a:r>
            <a:r>
              <a:rPr lang="en-US" altLang="en-US" sz="2600" b="1" i="1" baseline="-25000" dirty="0"/>
              <a:t>i</a:t>
            </a:r>
            <a:r>
              <a:rPr lang="en-US" altLang="en-US" sz="2600" dirty="0"/>
              <a:t>, and move the content of entry to memory</a:t>
            </a:r>
          </a:p>
          <a:p>
            <a:pPr algn="just"/>
            <a:r>
              <a:rPr lang="en-US" altLang="en-US" sz="2600" b="1" i="1" dirty="0"/>
              <a:t>Close (F</a:t>
            </a:r>
            <a:r>
              <a:rPr lang="en-US" altLang="en-US" sz="2600" b="1" i="1" baseline="-25000" dirty="0"/>
              <a:t>i</a:t>
            </a:r>
            <a:r>
              <a:rPr lang="en-US" altLang="en-US" sz="2600" b="1" i="1" dirty="0"/>
              <a:t>)</a:t>
            </a:r>
            <a:r>
              <a:rPr lang="en-US" altLang="en-US" sz="2600" b="1" dirty="0"/>
              <a:t> </a:t>
            </a:r>
            <a:r>
              <a:rPr lang="en-US" altLang="en-US" sz="2600" dirty="0"/>
              <a:t>– move the content of entry</a:t>
            </a:r>
            <a:r>
              <a:rPr lang="en-US" altLang="en-US" sz="2600" b="1" dirty="0"/>
              <a:t> </a:t>
            </a:r>
            <a:r>
              <a:rPr lang="en-US" altLang="en-US" sz="2600" b="1" i="1" dirty="0"/>
              <a:t>F</a:t>
            </a:r>
            <a:r>
              <a:rPr lang="en-US" altLang="en-US" sz="2600" b="1" i="1" baseline="-25000" dirty="0"/>
              <a:t>i</a:t>
            </a:r>
            <a:r>
              <a:rPr lang="en-US" altLang="en-US" sz="2600" b="1" dirty="0"/>
              <a:t> </a:t>
            </a:r>
            <a:r>
              <a:rPr lang="en-US" altLang="en-US" sz="2600" dirty="0"/>
              <a:t>in memory to directory structure on disk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58061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8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File-Allocation Table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59594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319" y="1524000"/>
            <a:ext cx="552036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666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3" y="609600"/>
            <a:ext cx="7356577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Allocation Methods - Indexed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2184" y="1524001"/>
            <a:ext cx="8331815" cy="477087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Indexed allocation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Each file has its own </a:t>
            </a:r>
            <a:r>
              <a:rPr lang="en-US" altLang="en-US" sz="2400" b="1" dirty="0">
                <a:solidFill>
                  <a:srgbClr val="3366FF"/>
                </a:solidFill>
              </a:rPr>
              <a:t>index block</a:t>
            </a:r>
            <a:r>
              <a:rPr lang="en-US" altLang="en-US" sz="2400" dirty="0">
                <a:solidFill>
                  <a:srgbClr val="000000"/>
                </a:solidFill>
              </a:rPr>
              <a:t>(s) of pointers to its data blocks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Logical </a:t>
            </a:r>
            <a:r>
              <a:rPr lang="en-US" altLang="en-US" dirty="0" smtClean="0">
                <a:solidFill>
                  <a:srgbClr val="000000"/>
                </a:solidFill>
              </a:rPr>
              <a:t>view</a:t>
            </a:r>
          </a:p>
          <a:p>
            <a:endParaRPr lang="en-US" altLang="en-US" sz="1800" dirty="0">
              <a:solidFill>
                <a:srgbClr val="000000"/>
              </a:solidFill>
            </a:endParaRPr>
          </a:p>
          <a:p>
            <a:endParaRPr lang="en-US" altLang="en-US" sz="1800" dirty="0" smtClean="0">
              <a:solidFill>
                <a:srgbClr val="000000"/>
              </a:solidFill>
            </a:endParaRPr>
          </a:p>
          <a:p>
            <a:endParaRPr lang="en-US" altLang="en-US" sz="1800" dirty="0">
              <a:solidFill>
                <a:srgbClr val="000000"/>
              </a:solidFill>
            </a:endParaRPr>
          </a:p>
          <a:p>
            <a:endParaRPr lang="en-US" altLang="en-US" sz="1800" dirty="0" smtClean="0">
              <a:solidFill>
                <a:srgbClr val="000000"/>
              </a:solidFill>
            </a:endParaRPr>
          </a:p>
          <a:p>
            <a:endParaRPr lang="en-US" altLang="en-US" sz="1800" dirty="0">
              <a:solidFill>
                <a:srgbClr val="000000"/>
              </a:solidFill>
            </a:endParaRPr>
          </a:p>
          <a:p>
            <a:endParaRPr lang="en-US" altLang="en-US" sz="1800" dirty="0"/>
          </a:p>
          <a:p>
            <a:pPr eaLnBrk="1" hangingPunct="1"/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>
            <a:spAutoFit/>
          </a:bodyPr>
          <a:lstStyle/>
          <a:p>
            <a:endParaRPr kumimoji="1" lang="en-US">
              <a:latin typeface="Helvetica" pitchFamily="-84" charset="0"/>
            </a:endParaRPr>
          </a:p>
          <a:p>
            <a:endParaRPr kumimoji="1" lang="en-US">
              <a:latin typeface="Helvetica" pitchFamily="-84" charset="0"/>
            </a:endParaRPr>
          </a:p>
          <a:p>
            <a:endParaRPr kumimoji="1" lang="en-US">
              <a:latin typeface="Helvetica" pitchFamily="-84" charset="0"/>
            </a:endParaRPr>
          </a:p>
        </p:txBody>
      </p:sp>
      <p:pic>
        <p:nvPicPr>
          <p:cNvPr id="4101" name="Picture 4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3810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61</a:t>
            </a:fld>
            <a:endParaRPr kumimoji="0" lang="en-US"/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76600"/>
            <a:ext cx="2286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086600" cy="576263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Example of Indexed Allocation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pic>
        <p:nvPicPr>
          <p:cNvPr id="5124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4572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62</a:t>
            </a:fld>
            <a:endParaRPr kumimoji="0" lang="en-US"/>
          </a:p>
        </p:txBody>
      </p:sp>
      <p:pic>
        <p:nvPicPr>
          <p:cNvPr id="9" name="Picture 4" descr="11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184" y="1619694"/>
            <a:ext cx="4645215" cy="409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dirty="0"/>
              <a:t>Indexed Allocation (Cont.)</a:t>
            </a:r>
            <a:endParaRPr lang="en-US" sz="4900" dirty="0" smtClean="0">
              <a:solidFill>
                <a:schemeClr val="tx1"/>
              </a:solidFill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662112"/>
            <a:ext cx="7772400" cy="45100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Need </a:t>
            </a:r>
            <a:r>
              <a:rPr lang="en-US" altLang="en-US" dirty="0"/>
              <a:t>index table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Random access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Dynamic access without external fragmentation, but have overhead of index block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Mapping from logical to physical in a file of maximum size of 256K bytes and block size of 512 bytes.  We need only 1 block for index </a:t>
            </a:r>
            <a:r>
              <a:rPr lang="en-US" altLang="en-US" dirty="0" smtClean="0"/>
              <a:t>table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325438" indent="-325438">
              <a:buClr>
                <a:schemeClr val="accent2"/>
              </a:buClr>
            </a:pPr>
            <a:r>
              <a:rPr lang="en-US" altLang="en-US" dirty="0">
                <a:latin typeface="Helvetica" pitchFamily="-84" charset="0"/>
              </a:rPr>
              <a:t>Q = displacement into index table</a:t>
            </a:r>
          </a:p>
          <a:p>
            <a:pPr marL="325438" indent="-325438">
              <a:buClr>
                <a:schemeClr val="accent2"/>
              </a:buClr>
            </a:pPr>
            <a:r>
              <a:rPr lang="en-US" altLang="en-US" dirty="0">
                <a:latin typeface="Helvetica" pitchFamily="-84" charset="0"/>
              </a:rPr>
              <a:t>R = displacement into block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eaLnBrk="1" hangingPunct="1"/>
            <a:endParaRPr lang="en-US" dirty="0" smtClean="0">
              <a:latin typeface="Book Antiqua" pitchFamily="18" charset="0"/>
            </a:endParaRPr>
          </a:p>
        </p:txBody>
      </p:sp>
      <p:pic>
        <p:nvPicPr>
          <p:cNvPr id="6148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4572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63</a:t>
            </a:fld>
            <a:endParaRPr kumimoji="0"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932487" y="4500563"/>
            <a:ext cx="1382713" cy="985837"/>
            <a:chOff x="2984500" y="3600450"/>
            <a:chExt cx="1382713" cy="985838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2984500" y="3916363"/>
              <a:ext cx="914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LA/512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002088" y="3600450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Q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002088" y="4216400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3810000" y="3843338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817938" y="4154488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696200" cy="48262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Mapping from logical to physical in a file of unbounded length (block size of 512 words)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Linked scheme – Link blocks of index table (no limit on size)</a:t>
            </a:r>
          </a:p>
          <a:p>
            <a:pPr algn="just" eaLnBrk="1" hangingPunct="1"/>
            <a:endParaRPr lang="en-US" dirty="0" smtClean="0">
              <a:latin typeface="Book Antiqua" pitchFamily="18" charset="0"/>
            </a:endParaRPr>
          </a:p>
          <a:p>
            <a:pPr marL="896938" lvl="1" indent="-407988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Q</a:t>
            </a:r>
            <a:r>
              <a:rPr lang="en-US" altLang="en-US" i="1" baseline="-25000" dirty="0">
                <a:latin typeface="Helvetica" pitchFamily="-84" charset="0"/>
              </a:rPr>
              <a:t>1</a:t>
            </a:r>
            <a:r>
              <a:rPr lang="en-US" altLang="en-US" i="1" dirty="0">
                <a:latin typeface="Helvetica" pitchFamily="-84" charset="0"/>
              </a:rPr>
              <a:t> </a:t>
            </a:r>
            <a:r>
              <a:rPr lang="en-US" altLang="en-US" dirty="0">
                <a:latin typeface="Helvetica" pitchFamily="-84" charset="0"/>
              </a:rPr>
              <a:t>= block of index table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R</a:t>
            </a:r>
            <a:r>
              <a:rPr lang="en-US" altLang="en-US" i="1" baseline="-25000" dirty="0">
                <a:latin typeface="Helvetica" pitchFamily="-84" charset="0"/>
              </a:rPr>
              <a:t>1</a:t>
            </a:r>
            <a:r>
              <a:rPr lang="en-US" altLang="en-US" i="1" dirty="0">
                <a:latin typeface="Helvetica" pitchFamily="-84" charset="0"/>
              </a:rPr>
              <a:t> </a:t>
            </a:r>
            <a:r>
              <a:rPr lang="en-US" altLang="en-US" dirty="0">
                <a:latin typeface="Helvetica" pitchFamily="-84" charset="0"/>
              </a:rPr>
              <a:t>is used as follows:</a:t>
            </a:r>
          </a:p>
          <a:p>
            <a:pPr algn="just" eaLnBrk="1" hangingPunct="1"/>
            <a:endParaRPr lang="en-US" dirty="0">
              <a:latin typeface="Book Antiqua" pitchFamily="18" charset="0"/>
            </a:endParaRPr>
          </a:p>
          <a:p>
            <a:pPr marL="896938" lvl="1" indent="-407988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Q</a:t>
            </a:r>
            <a:r>
              <a:rPr lang="en-US" altLang="en-US" baseline="-25000" dirty="0">
                <a:latin typeface="Helvetica" pitchFamily="-84" charset="0"/>
              </a:rPr>
              <a:t>2</a:t>
            </a:r>
            <a:r>
              <a:rPr lang="en-US" altLang="en-US" dirty="0">
                <a:latin typeface="Helvetica" pitchFamily="-84" charset="0"/>
              </a:rPr>
              <a:t> = displacement into block of index table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R</a:t>
            </a:r>
            <a:r>
              <a:rPr lang="en-US" altLang="en-US" baseline="-25000" dirty="0">
                <a:latin typeface="Helvetica" pitchFamily="-84" charset="0"/>
              </a:rPr>
              <a:t>2</a:t>
            </a:r>
            <a:r>
              <a:rPr lang="en-US" altLang="en-US" dirty="0">
                <a:latin typeface="Helvetica" pitchFamily="-84" charset="0"/>
              </a:rPr>
              <a:t> displacement into block of </a:t>
            </a:r>
            <a:r>
              <a:rPr lang="en-US" altLang="en-US" dirty="0" smtClean="0">
                <a:latin typeface="Helvetica" pitchFamily="-84" charset="0"/>
              </a:rPr>
              <a:t>file</a:t>
            </a:r>
            <a:endParaRPr lang="en-US" dirty="0" smtClean="0">
              <a:latin typeface="Book Antiqua" pitchFamily="18" charset="0"/>
            </a:endParaRPr>
          </a:p>
          <a:p>
            <a:pPr algn="just" eaLnBrk="1" hangingPunct="1"/>
            <a:endParaRPr lang="en-US" dirty="0" smtClean="0">
              <a:latin typeface="Book Antiqu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64</a:t>
            </a:fld>
            <a:endParaRPr kumimoji="0"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08602" y="152400"/>
            <a:ext cx="7825798" cy="9144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Indexed Allocation – Mapping (Cont.)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pic>
        <p:nvPicPr>
          <p:cNvPr id="9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4572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91200" y="3352800"/>
            <a:ext cx="2368550" cy="433388"/>
            <a:chOff x="3230563" y="2765425"/>
            <a:chExt cx="2368550" cy="852488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230563" y="3017838"/>
              <a:ext cx="161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LA / (512 x 511)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178425" y="2765425"/>
              <a:ext cx="4206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Q</a:t>
              </a:r>
              <a:r>
                <a:rPr lang="en-US" altLang="en-US" sz="1600" baseline="-25000">
                  <a:latin typeface="Helvetica" pitchFamily="-84" charset="0"/>
                </a:rPr>
                <a:t>1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5178425" y="3278188"/>
              <a:ext cx="407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R</a:t>
              </a:r>
              <a:r>
                <a:rPr lang="en-US" altLang="en-US" sz="1600" baseline="-25000">
                  <a:latin typeface="Helvetica" pitchFamily="-84" charset="0"/>
                </a:rPr>
                <a:t>1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4791075" y="29575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4783138" y="31988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705600" y="4953000"/>
            <a:ext cx="1641475" cy="852487"/>
            <a:chOff x="3662363" y="4116388"/>
            <a:chExt cx="1641475" cy="852487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R</a:t>
              </a:r>
              <a:r>
                <a:rPr lang="en-US" altLang="en-US" sz="1600" baseline="-25000" dirty="0">
                  <a:latin typeface="Helvetica" pitchFamily="-84" charset="0"/>
                </a:rPr>
                <a:t>1</a:t>
              </a:r>
              <a:r>
                <a:rPr lang="en-US" altLang="en-US" sz="1600" dirty="0">
                  <a:latin typeface="Helvetica" pitchFamily="-84" charset="0"/>
                </a:rPr>
                <a:t> / 512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Q</a:t>
              </a:r>
              <a:r>
                <a:rPr lang="en-US" altLang="en-US" sz="1600" baseline="-25000">
                  <a:latin typeface="Helvetica" pitchFamily="-84" charset="0"/>
                </a:rPr>
                <a:t>2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R</a:t>
              </a:r>
              <a:r>
                <a:rPr lang="en-US" altLang="en-US" sz="1600" baseline="-25000">
                  <a:latin typeface="Helvetica" pitchFamily="-84" charset="0"/>
                </a:rPr>
                <a:t>2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1"/>
            <a:ext cx="6477000" cy="1027776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Indexed Allocation – Mapping (Cont.)</a:t>
            </a:r>
            <a:endParaRPr lang="en-US" sz="3600" dirty="0" smtClean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4966" y="1600200"/>
            <a:ext cx="8391834" cy="4599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Two-level index (4K blocks could store 1,024 four-byte pointers in outer index -&gt; 1,048,567 data blocks and file size of up to 4GB</a:t>
            </a:r>
            <a:r>
              <a:rPr lang="en-US" altLang="en-US" dirty="0" smtClean="0"/>
              <a:t>)</a:t>
            </a:r>
            <a:endParaRPr lang="en-US" dirty="0">
              <a:latin typeface="Book Antiqua" pitchFamily="18" charset="0"/>
              <a:cs typeface="Courier New" pitchFamily="49" charset="0"/>
            </a:endParaRPr>
          </a:p>
          <a:p>
            <a:pPr marL="0" indent="0" eaLnBrk="1" hangingPunct="1">
              <a:buFont typeface="Monotype Sorts" pitchFamily="-84" charset="2"/>
              <a:buNone/>
            </a:pPr>
            <a:endParaRPr lang="en-US" dirty="0" smtClean="0">
              <a:latin typeface="Book Antiqua" pitchFamily="18" charset="0"/>
              <a:cs typeface="Courier New" pitchFamily="49" charset="0"/>
            </a:endParaRPr>
          </a:p>
          <a:p>
            <a:pPr marL="896938" lvl="1" indent="-407988">
              <a:buClr>
                <a:schemeClr val="accent2"/>
              </a:buClr>
            </a:pPr>
            <a:r>
              <a:rPr lang="en-US" altLang="en-US" sz="2400" i="1" dirty="0">
                <a:latin typeface="Helvetica" pitchFamily="-84" charset="0"/>
              </a:rPr>
              <a:t>Q</a:t>
            </a:r>
            <a:r>
              <a:rPr lang="en-US" altLang="en-US" sz="2400" baseline="-25000" dirty="0">
                <a:latin typeface="Helvetica" pitchFamily="-84" charset="0"/>
              </a:rPr>
              <a:t>1</a:t>
            </a:r>
            <a:r>
              <a:rPr lang="en-US" altLang="en-US" sz="2400" dirty="0">
                <a:latin typeface="Helvetica" pitchFamily="-84" charset="0"/>
              </a:rPr>
              <a:t> = displacement into outer-index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altLang="en-US" sz="2400" i="1" dirty="0">
                <a:latin typeface="Helvetica" pitchFamily="-84" charset="0"/>
              </a:rPr>
              <a:t>R</a:t>
            </a:r>
            <a:r>
              <a:rPr lang="en-US" altLang="en-US" sz="2400" baseline="-25000" dirty="0">
                <a:latin typeface="Helvetica" pitchFamily="-84" charset="0"/>
              </a:rPr>
              <a:t>1</a:t>
            </a:r>
            <a:r>
              <a:rPr lang="en-US" altLang="en-US" sz="2400" dirty="0">
                <a:latin typeface="Helvetica" pitchFamily="-84" charset="0"/>
              </a:rPr>
              <a:t> is used as follows</a:t>
            </a:r>
            <a:r>
              <a:rPr lang="en-US" altLang="en-US" sz="2400" dirty="0" smtClean="0">
                <a:latin typeface="Helvetica" pitchFamily="-84" charset="0"/>
              </a:rPr>
              <a:t>:</a:t>
            </a:r>
            <a:endParaRPr lang="en-US" sz="2400" dirty="0">
              <a:latin typeface="Book Antiqua" pitchFamily="18" charset="0"/>
              <a:cs typeface="Courier New" pitchFamily="49" charset="0"/>
            </a:endParaRPr>
          </a:p>
          <a:p>
            <a:pPr marL="0" indent="0" eaLnBrk="1" hangingPunct="1">
              <a:buFont typeface="Monotype Sorts" pitchFamily="-84" charset="2"/>
              <a:buNone/>
            </a:pPr>
            <a:endParaRPr lang="en-US" dirty="0" smtClean="0">
              <a:latin typeface="Book Antiqua" pitchFamily="18" charset="0"/>
              <a:cs typeface="Courier New" pitchFamily="49" charset="0"/>
            </a:endParaRPr>
          </a:p>
          <a:p>
            <a:pPr marL="896938" lvl="1" indent="-407988">
              <a:buClr>
                <a:schemeClr val="accent2"/>
              </a:buClr>
            </a:pPr>
            <a:r>
              <a:rPr lang="en-US" altLang="en-US" sz="2400" i="1" dirty="0">
                <a:latin typeface="Helvetica" pitchFamily="-84" charset="0"/>
              </a:rPr>
              <a:t>Q</a:t>
            </a:r>
            <a:r>
              <a:rPr lang="en-US" altLang="en-US" sz="2400" baseline="-25000" dirty="0">
                <a:latin typeface="Helvetica" pitchFamily="-84" charset="0"/>
              </a:rPr>
              <a:t>2</a:t>
            </a:r>
            <a:r>
              <a:rPr lang="en-US" altLang="en-US" sz="2400" dirty="0">
                <a:latin typeface="Helvetica" pitchFamily="-84" charset="0"/>
              </a:rPr>
              <a:t> = displacement into block of index table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altLang="en-US" sz="2400" i="1" dirty="0">
                <a:latin typeface="Helvetica" pitchFamily="-84" charset="0"/>
              </a:rPr>
              <a:t>R</a:t>
            </a:r>
            <a:r>
              <a:rPr lang="en-US" altLang="en-US" sz="2400" baseline="-25000" dirty="0">
                <a:latin typeface="Helvetica" pitchFamily="-84" charset="0"/>
              </a:rPr>
              <a:t>2</a:t>
            </a:r>
            <a:r>
              <a:rPr lang="en-US" altLang="en-US" sz="2400" dirty="0">
                <a:latin typeface="Helvetica" pitchFamily="-84" charset="0"/>
              </a:rPr>
              <a:t> displacement into block of file:</a:t>
            </a:r>
          </a:p>
          <a:p>
            <a:pPr marL="0" indent="0" eaLnBrk="1" hangingPunct="1">
              <a:buFont typeface="Monotype Sorts" pitchFamily="-84" charset="2"/>
              <a:buNone/>
            </a:pPr>
            <a:endParaRPr lang="en-US" sz="2200" dirty="0">
              <a:latin typeface="Book Antiqua" pitchFamily="18" charset="0"/>
              <a:cs typeface="Courier New" pitchFamily="49" charset="0"/>
            </a:endParaRPr>
          </a:p>
          <a:p>
            <a:pPr marL="0" indent="0" eaLnBrk="1" hangingPunct="1">
              <a:buFont typeface="Monotype Sorts" pitchFamily="-84" charset="2"/>
              <a:buNone/>
            </a:pPr>
            <a:endParaRPr lang="en-US" sz="2200" dirty="0" smtClean="0">
              <a:latin typeface="Book Antiqua" pitchFamily="18" charset="0"/>
              <a:cs typeface="Courier New" pitchFamily="49" charset="0"/>
            </a:endParaRPr>
          </a:p>
        </p:txBody>
      </p:sp>
      <p:pic>
        <p:nvPicPr>
          <p:cNvPr id="7172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3810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65</a:t>
            </a:fld>
            <a:endParaRPr kumimoji="0"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709243" y="2138515"/>
            <a:ext cx="4198783" cy="377799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-84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Courier New" pitchFamily="49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720151" y="1484976"/>
            <a:ext cx="4143629" cy="576263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small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05513" y="2965450"/>
            <a:ext cx="2376487" cy="844550"/>
            <a:chOff x="3294063" y="2101850"/>
            <a:chExt cx="2376487" cy="852488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294063" y="2354263"/>
              <a:ext cx="16351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LA / (512 x 512)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249863" y="2101850"/>
              <a:ext cx="4206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Q</a:t>
              </a:r>
              <a:r>
                <a:rPr lang="en-US" altLang="en-US" sz="1600" baseline="-25000">
                  <a:latin typeface="Helvetica" pitchFamily="-84" charset="0"/>
                </a:rPr>
                <a:t>1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5249863" y="2616200"/>
              <a:ext cx="407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R</a:t>
              </a:r>
              <a:r>
                <a:rPr lang="en-US" altLang="en-US" sz="1600" baseline="-25000">
                  <a:latin typeface="Helvetica" pitchFamily="-84" charset="0"/>
                </a:rPr>
                <a:t>1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4862513" y="22939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4854575" y="25352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705600" y="4557713"/>
            <a:ext cx="1641475" cy="852487"/>
            <a:chOff x="3662363" y="4116388"/>
            <a:chExt cx="1641475" cy="852487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R</a:t>
              </a:r>
              <a:r>
                <a:rPr lang="en-US" altLang="en-US" sz="1600" baseline="-25000">
                  <a:latin typeface="Helvetica" pitchFamily="-84" charset="0"/>
                </a:rPr>
                <a:t>1</a:t>
              </a:r>
              <a:r>
                <a:rPr lang="en-US" altLang="en-US" sz="1600">
                  <a:latin typeface="Helvetica" pitchFamily="-84" charset="0"/>
                </a:rPr>
                <a:t> / 512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Q</a:t>
              </a:r>
              <a:r>
                <a:rPr lang="en-US" altLang="en-US" sz="1600" baseline="-25000">
                  <a:latin typeface="Helvetica" pitchFamily="-84" charset="0"/>
                </a:rPr>
                <a:t>2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R</a:t>
              </a:r>
              <a:r>
                <a:rPr lang="en-US" altLang="en-US" sz="1600" baseline="-25000">
                  <a:latin typeface="Helvetica" pitchFamily="-84" charset="0"/>
                </a:rPr>
                <a:t>2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7079226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Indexed Allocation – Mapping (Cont.)</a:t>
            </a:r>
            <a:endParaRPr lang="en-US" sz="4000" dirty="0" smtClean="0">
              <a:solidFill>
                <a:srgbClr val="C00000"/>
              </a:solidFill>
              <a:latin typeface="Book Antiqua" pitchFamily="18" charset="0"/>
            </a:endParaRPr>
          </a:p>
        </p:txBody>
      </p:sp>
      <p:pic>
        <p:nvPicPr>
          <p:cNvPr id="9220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3810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66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4781572" y="1651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469" y="1666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3"/>
          <p:cNvPicPr>
            <a:picLocks noGrp="1" noChangeAspect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92" y="1836738"/>
            <a:ext cx="6139904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01096" y="467084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Linked Free Space List on Disk</a:t>
            </a:r>
            <a:endParaRPr lang="en-US" sz="3600" dirty="0" smtClean="0">
              <a:latin typeface="Book Antiqua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908050" y="1371600"/>
            <a:ext cx="724535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r>
              <a:rPr kumimoji="1" lang="en-US" altLang="en-US" sz="800" dirty="0">
                <a:latin typeface="Helvetica" pitchFamily="-84" charset="0"/>
              </a:rPr>
              <a:t> </a:t>
            </a:r>
            <a:endParaRPr kumimoji="1" lang="en-US" altLang="en-US" sz="8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/>
              <a:t>Linked list (free list)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dirty="0"/>
              <a:t>Cannot get contiguous space easily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dirty="0"/>
              <a:t>No waste of space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dirty="0"/>
              <a:t>No need to traverse the entire list (if # free </a:t>
            </a:r>
            <a:r>
              <a:rPr kumimoji="1" lang="en-US" altLang="en-US" sz="2400" dirty="0" smtClean="0"/>
              <a:t>blocks </a:t>
            </a:r>
            <a:r>
              <a:rPr kumimoji="1" lang="en-US" altLang="en-US" sz="2400" dirty="0"/>
              <a:t>recorded</a:t>
            </a:r>
            <a:r>
              <a:rPr kumimoji="1" lang="en-US" altLang="en-US" sz="2400" dirty="0" smtClean="0"/>
              <a:t>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sz="2000" dirty="0">
              <a:latin typeface="Helvetica" pitchFamily="-8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sz="2000" dirty="0" smtClean="0">
              <a:latin typeface="Helvetica" pitchFamily="-8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sz="2000" dirty="0">
              <a:latin typeface="Helvetica" pitchFamily="-8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sz="2000" dirty="0" smtClean="0">
              <a:latin typeface="Helvetica" pitchFamily="-8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sz="2000" dirty="0">
              <a:latin typeface="Helvetica" pitchFamily="-84" charset="0"/>
            </a:endParaRPr>
          </a:p>
          <a:p>
            <a:pPr marL="320040" lvl="1" indent="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None/>
            </a:pPr>
            <a:endParaRPr kumimoji="1" lang="en-US" altLang="en-US" sz="2000" dirty="0">
              <a:latin typeface="Helvetica" pitchFamily="-8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sz="800" dirty="0">
              <a:latin typeface="Helvetica" pitchFamily="-84" charset="0"/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1600" dirty="0" smtClean="0">
              <a:latin typeface="Book Antiqua" pitchFamily="18" charset="0"/>
            </a:endParaRPr>
          </a:p>
        </p:txBody>
      </p:sp>
      <p:pic>
        <p:nvPicPr>
          <p:cNvPr id="10244" name="Picture 3" descr="C:\Users\yakobu\Desktop\images_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5900" y="3810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67</a:t>
            </a:fld>
            <a:endParaRPr kumimoji="0" lang="en-US"/>
          </a:p>
        </p:txBody>
      </p:sp>
      <p:pic>
        <p:nvPicPr>
          <p:cNvPr id="10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3586162" cy="275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391400" cy="838200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Free-Space Management 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543800" cy="4267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Grouping </a:t>
            </a:r>
          </a:p>
          <a:p>
            <a:pPr lvl="1" algn="just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Modify linked list to store address of next </a:t>
            </a:r>
            <a:r>
              <a:rPr lang="en-US" altLang="en-US" sz="2400" i="1" dirty="0"/>
              <a:t>n-1</a:t>
            </a:r>
            <a:r>
              <a:rPr lang="en-US" altLang="en-US" sz="2400" dirty="0"/>
              <a:t> free blocks in first free block, plus a pointer to next block that contains free-block-pointers (like this one)</a:t>
            </a:r>
          </a:p>
          <a:p>
            <a:pPr algn="just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algn="just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Counting</a:t>
            </a:r>
          </a:p>
          <a:p>
            <a:pPr lvl="1" algn="just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Because space is frequently contiguously used and freed,  with contiguous-allocation allocation, extents, or clustering</a:t>
            </a:r>
          </a:p>
          <a:p>
            <a:pPr lvl="2" algn="just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Keep address of first free block and count of following free blocks</a:t>
            </a:r>
          </a:p>
          <a:p>
            <a:pPr lvl="2" algn="just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6" name="Picture 3" descr="C:\Users\yakobu\Desktop\images_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5900" y="3810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224602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162800" cy="762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Free-Space Management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543800" cy="48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200" dirty="0"/>
              <a:t>Space Maps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Used in </a:t>
            </a:r>
            <a:r>
              <a:rPr lang="en-US" altLang="en-US" b="1" dirty="0">
                <a:solidFill>
                  <a:srgbClr val="3366FF"/>
                </a:solidFill>
              </a:rPr>
              <a:t>ZFS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Consider meta-data I/O on very large file systems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200" dirty="0"/>
              <a:t>Full data structures like bit maps </a:t>
            </a:r>
            <a:r>
              <a:rPr lang="en-US" altLang="en-US" sz="2200" dirty="0" err="1"/>
              <a:t>couldn</a:t>
            </a:r>
            <a:r>
              <a:rPr lang="ja-JP" altLang="en-US" sz="2200" dirty="0"/>
              <a:t>’</a:t>
            </a:r>
            <a:r>
              <a:rPr lang="en-US" altLang="ja-JP" sz="2200" dirty="0"/>
              <a:t>t fit in memory -&gt; thousands of I/</a:t>
            </a:r>
            <a:r>
              <a:rPr lang="en-US" altLang="ja-JP" sz="2200" dirty="0" err="1"/>
              <a:t>Os</a:t>
            </a:r>
            <a:endParaRPr lang="en-US" altLang="ja-JP" sz="2200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Divides device space into </a:t>
            </a:r>
            <a:r>
              <a:rPr lang="en-US" altLang="en-US" b="1" dirty="0" err="1">
                <a:solidFill>
                  <a:srgbClr val="3366FF"/>
                </a:solidFill>
              </a:rPr>
              <a:t>metaslab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units and manages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200" dirty="0"/>
              <a:t>Given volume can contain hundreds of </a:t>
            </a:r>
            <a:r>
              <a:rPr lang="en-US" altLang="en-US" sz="2200" dirty="0" err="1"/>
              <a:t>metaslabs</a:t>
            </a:r>
            <a:endParaRPr lang="en-US" altLang="en-US" sz="2200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But records to log file rather than file system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200" dirty="0"/>
              <a:t>Log of all block activity, in time order, in counting format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err="1"/>
              <a:t>Metaslab</a:t>
            </a:r>
            <a:r>
              <a:rPr lang="en-US" altLang="en-US" dirty="0"/>
              <a:t> activity -&gt; load space map into memory in balanced-tree structure, indexed  by offset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200" dirty="0"/>
              <a:t>Replay log into that structure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200" dirty="0"/>
              <a:t>Combine contiguous free blocks into single </a:t>
            </a:r>
            <a:r>
              <a:rPr lang="en-US" altLang="en-US" sz="2200" dirty="0" smtClean="0"/>
              <a:t>entry</a:t>
            </a:r>
            <a:endParaRPr lang="en-US" alt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6" name="Picture 3" descr="C:\Users\yakobu\Desktop\images_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5900" y="3810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369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File Types – Name, Extension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66887" y="1447800"/>
            <a:ext cx="4510956" cy="45720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76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664618" y="2743200"/>
            <a:ext cx="3352801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End</a:t>
            </a:r>
            <a:endParaRPr lang="en-US" sz="4400" dirty="0" smtClean="0">
              <a:latin typeface="Book Antiqua" pitchFamily="18" charset="0"/>
            </a:endParaRPr>
          </a:p>
        </p:txBody>
      </p:sp>
      <p:pic>
        <p:nvPicPr>
          <p:cNvPr id="11269" name="Picture 4" descr="C:\Users\yakobu\Desktop\images_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9700" y="3810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File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6705600" cy="426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Program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49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Sequential-access File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2728"/>
            <a:ext cx="7239000" cy="231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24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153</TotalTime>
  <Words>3030</Words>
  <Application>Microsoft Office PowerPoint</Application>
  <PresentationFormat>On-screen Show (4:3)</PresentationFormat>
  <Paragraphs>704</Paragraphs>
  <Slides>70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NewsPrint</vt:lpstr>
      <vt:lpstr>VENKATRAMA PHANI KUMAR S Asst. Professor, Department of CSE VFSTR University</vt:lpstr>
      <vt:lpstr>Topics to be Covered</vt:lpstr>
      <vt:lpstr>Objectives</vt:lpstr>
      <vt:lpstr>File Concept</vt:lpstr>
      <vt:lpstr>File Attributes</vt:lpstr>
      <vt:lpstr>File Operations</vt:lpstr>
      <vt:lpstr>File Types – Name, Extension</vt:lpstr>
      <vt:lpstr>File Structure</vt:lpstr>
      <vt:lpstr>Sequential-access File</vt:lpstr>
      <vt:lpstr>Access Methods</vt:lpstr>
      <vt:lpstr>Simulation of Sequential Access on Direct-access File</vt:lpstr>
      <vt:lpstr>Other Access Methods</vt:lpstr>
      <vt:lpstr>Ex: of Index and Relative Files</vt:lpstr>
      <vt:lpstr>Directory Structure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Tree-Structured Directories (Cont.)</vt:lpstr>
      <vt:lpstr>Tree-Structured Directories (Contd.)</vt:lpstr>
      <vt:lpstr>Acyclic-Graph Directories</vt:lpstr>
      <vt:lpstr>Acyclic-Graph Directories (Contd.)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Remote File Systems</vt:lpstr>
      <vt:lpstr>File Sharing – Failure Modes</vt:lpstr>
      <vt:lpstr>Protection</vt:lpstr>
      <vt:lpstr>Access Lists and Groups</vt:lpstr>
      <vt:lpstr>End</vt:lpstr>
      <vt:lpstr>VENKATRAMA PHANI KUMAR S Asst. Professor, Department of CSE VFSTR University</vt:lpstr>
      <vt:lpstr>Topics to be Covered</vt:lpstr>
      <vt:lpstr>Objectives</vt:lpstr>
      <vt:lpstr>File-System Structure</vt:lpstr>
      <vt:lpstr>Layered File System</vt:lpstr>
      <vt:lpstr>File System Layers</vt:lpstr>
      <vt:lpstr>File System Layers</vt:lpstr>
      <vt:lpstr>File System Layers (Cont.)</vt:lpstr>
      <vt:lpstr>File System Layers (Cont.)</vt:lpstr>
      <vt:lpstr>File-System Implementation</vt:lpstr>
      <vt:lpstr>File-System Implementation (Cont.)</vt:lpstr>
      <vt:lpstr>In-Memory File System Structures</vt:lpstr>
      <vt:lpstr>In-Memory File System Structures</vt:lpstr>
      <vt:lpstr>Partitions and Mounting </vt:lpstr>
      <vt:lpstr>Virtual File Systems</vt:lpstr>
      <vt:lpstr>Virtual File Systems (Cont.)</vt:lpstr>
      <vt:lpstr>Virtual File System Implementation</vt:lpstr>
      <vt:lpstr>Directory Implementation</vt:lpstr>
      <vt:lpstr>Allocation Methods - Contiguous</vt:lpstr>
      <vt:lpstr>Contiguous Allocation</vt:lpstr>
      <vt:lpstr>Extent-Based Systems</vt:lpstr>
      <vt:lpstr>Allocation Methods - Linked</vt:lpstr>
      <vt:lpstr>Allocation Methods – Linked (Contd.)</vt:lpstr>
      <vt:lpstr>Linked Allocation</vt:lpstr>
      <vt:lpstr>Linked Allocation</vt:lpstr>
      <vt:lpstr>File-Allocation Table</vt:lpstr>
      <vt:lpstr>Allocation Methods - Indexed</vt:lpstr>
      <vt:lpstr>Example of Indexed Allocation</vt:lpstr>
      <vt:lpstr>Indexed Allocation (Cont.)</vt:lpstr>
      <vt:lpstr>Indexed Allocation – Mapping (Cont.)</vt:lpstr>
      <vt:lpstr>Indexed Allocation – Mapping (Cont.)</vt:lpstr>
      <vt:lpstr>Indexed Allocation – Mapping (Cont.)</vt:lpstr>
      <vt:lpstr>Linked Free Space List on Disk</vt:lpstr>
      <vt:lpstr>Free-Space Management (Cont.)</vt:lpstr>
      <vt:lpstr>Free-Space Management (Cont.)</vt:lpstr>
      <vt:lpstr>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VIGNAN</dc:creator>
  <cp:lastModifiedBy>vignan</cp:lastModifiedBy>
  <cp:revision>92</cp:revision>
  <dcterms:created xsi:type="dcterms:W3CDTF">2006-08-16T00:00:00Z</dcterms:created>
  <dcterms:modified xsi:type="dcterms:W3CDTF">2016-08-31T09:50:08Z</dcterms:modified>
</cp:coreProperties>
</file>