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38" d="100"/>
          <a:sy n="38" d="100"/>
        </p:scale>
        <p:origin x="-22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64D46-A63C-4D90-A804-8BA7FC494605}" type="datetimeFigureOut">
              <a:rPr lang="en-US" smtClean="0"/>
              <a:pPr/>
              <a:t>7/6/2017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FBEA5-6E44-4B26-ACD8-C350A5AE7636}" type="slidenum">
              <a:rPr lang="en-US" smtClean="0"/>
              <a:pPr/>
              <a:t>‹#›</a:t>
            </a:fld>
            <a:endParaRPr lang="en-US"/>
          </a:p>
        </p:txBody>
      </p:sp>
    </p:spTree>
    <p:extLst>
      <p:ext uri="{BB962C8B-B14F-4D97-AF65-F5344CB8AC3E}">
        <p14:creationId xmlns:p14="http://schemas.microsoft.com/office/powerpoint/2010/main" val="317887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BEA5-6E44-4B26-ACD8-C350A5AE7636}" type="slidenum">
              <a:rPr lang="en-US" smtClean="0"/>
              <a:pPr/>
              <a:t>3</a:t>
            </a:fld>
            <a:endParaRPr lang="en-US"/>
          </a:p>
        </p:txBody>
      </p:sp>
    </p:spTree>
    <p:extLst>
      <p:ext uri="{BB962C8B-B14F-4D97-AF65-F5344CB8AC3E}">
        <p14:creationId xmlns:p14="http://schemas.microsoft.com/office/powerpoint/2010/main" val="40068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BEA5-6E44-4B26-ACD8-C350A5AE7636}" type="slidenum">
              <a:rPr lang="en-US" smtClean="0"/>
              <a:pPr/>
              <a:t>11</a:t>
            </a:fld>
            <a:endParaRPr lang="en-US"/>
          </a:p>
        </p:txBody>
      </p:sp>
    </p:spTree>
    <p:extLst>
      <p:ext uri="{BB962C8B-B14F-4D97-AF65-F5344CB8AC3E}">
        <p14:creationId xmlns:p14="http://schemas.microsoft.com/office/powerpoint/2010/main" val="385701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BEA5-6E44-4B26-ACD8-C350A5AE7636}" type="slidenum">
              <a:rPr lang="en-US" smtClean="0"/>
              <a:pPr/>
              <a:t>15</a:t>
            </a:fld>
            <a:endParaRPr lang="en-US"/>
          </a:p>
        </p:txBody>
      </p:sp>
    </p:spTree>
    <p:extLst>
      <p:ext uri="{BB962C8B-B14F-4D97-AF65-F5344CB8AC3E}">
        <p14:creationId xmlns:p14="http://schemas.microsoft.com/office/powerpoint/2010/main" val="358246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BEA5-6E44-4B26-ACD8-C350A5AE7636}" type="slidenum">
              <a:rPr lang="en-US" smtClean="0"/>
              <a:pPr/>
              <a:t>17</a:t>
            </a:fld>
            <a:endParaRPr lang="en-US"/>
          </a:p>
        </p:txBody>
      </p:sp>
    </p:spTree>
    <p:extLst>
      <p:ext uri="{BB962C8B-B14F-4D97-AF65-F5344CB8AC3E}">
        <p14:creationId xmlns:p14="http://schemas.microsoft.com/office/powerpoint/2010/main" val="172322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7/6/2017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AS SOCIAL EXPERIMENTATION</a:t>
            </a:r>
            <a:endParaRPr lang="en-US" dirty="0"/>
          </a:p>
        </p:txBody>
      </p:sp>
      <p:sp>
        <p:nvSpPr>
          <p:cNvPr id="3" name="Subtitle 2"/>
          <p:cNvSpPr>
            <a:spLocks noGrp="1"/>
          </p:cNvSpPr>
          <p:nvPr>
            <p:ph type="subTitle" idx="1"/>
          </p:nvPr>
        </p:nvSpPr>
        <p:spPr/>
        <p:txBody>
          <a:bodyPr/>
          <a:lstStyle/>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OF ETHICS FOR CORPORATE MEMBERS (IEI)</a:t>
            </a:r>
            <a:endParaRPr lang="en-US" dirty="0"/>
          </a:p>
        </p:txBody>
      </p:sp>
      <p:sp>
        <p:nvSpPr>
          <p:cNvPr id="3" name="Content Placeholder 2"/>
          <p:cNvSpPr>
            <a:spLocks noGrp="1"/>
          </p:cNvSpPr>
          <p:nvPr>
            <p:ph idx="1"/>
          </p:nvPr>
        </p:nvSpPr>
        <p:spPr/>
        <p:txBody>
          <a:bodyPr/>
          <a:lstStyle/>
          <a:p>
            <a:pPr>
              <a:buNone/>
            </a:pPr>
            <a:r>
              <a:rPr lang="en-US" dirty="0" smtClean="0"/>
              <a:t>To promote and practice for common good of the community by</a:t>
            </a:r>
          </a:p>
          <a:p>
            <a:pPr marL="514350" indent="-514350">
              <a:buFont typeface="+mj-lt"/>
              <a:buAutoNum type="arabicParenR"/>
            </a:pPr>
            <a:r>
              <a:rPr lang="en-US" dirty="0" smtClean="0"/>
              <a:t>Concern for ethical standard</a:t>
            </a:r>
          </a:p>
          <a:p>
            <a:pPr marL="514350" indent="-514350">
              <a:buFont typeface="+mj-lt"/>
              <a:buAutoNum type="arabicParenR"/>
            </a:pPr>
            <a:r>
              <a:rPr lang="en-US" dirty="0" smtClean="0"/>
              <a:t>Concern for social justice, social order and human rights</a:t>
            </a:r>
          </a:p>
          <a:p>
            <a:pPr marL="514350" indent="-514350">
              <a:buFont typeface="+mj-lt"/>
              <a:buAutoNum type="arabicParenR"/>
            </a:pPr>
            <a:r>
              <a:rPr lang="en-US" dirty="0" smtClean="0"/>
              <a:t>Concern for protection of the environment</a:t>
            </a:r>
          </a:p>
          <a:p>
            <a:pPr marL="514350" indent="-514350">
              <a:buFont typeface="+mj-lt"/>
              <a:buAutoNum type="arabicParenR"/>
            </a:pPr>
            <a:r>
              <a:rPr lang="en-US" dirty="0" smtClean="0"/>
              <a:t>Concern for sustainable development</a:t>
            </a:r>
          </a:p>
          <a:p>
            <a:pPr marL="514350" indent="-514350">
              <a:buFont typeface="+mj-lt"/>
              <a:buAutoNum type="arabicParenR"/>
            </a:pPr>
            <a:r>
              <a:rPr lang="en-US" dirty="0" smtClean="0"/>
              <a:t>Concern for public safety and tranquility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TENETS(principles) OF </a:t>
            </a:r>
            <a:br>
              <a:rPr lang="en-US" dirty="0" smtClean="0"/>
            </a:br>
            <a:r>
              <a:rPr lang="en-US" dirty="0" smtClean="0"/>
              <a:t>THE CODE OF ETHICS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 corporate member shall utilize knowledge and expertise for the welfare, health and safety of the community without any discrimination for sectional or private interests</a:t>
            </a:r>
          </a:p>
          <a:p>
            <a:pPr marL="514350" indent="-514350">
              <a:buFont typeface="+mj-lt"/>
              <a:buAutoNum type="arabicPeriod"/>
            </a:pPr>
            <a:r>
              <a:rPr lang="en-US" dirty="0" smtClean="0"/>
              <a:t>A  corporate member shall maintain the </a:t>
            </a:r>
            <a:r>
              <a:rPr lang="en-US" dirty="0" err="1" smtClean="0"/>
              <a:t>honour</a:t>
            </a:r>
            <a:r>
              <a:rPr lang="en-US" dirty="0" smtClean="0"/>
              <a:t>, integrity and dignity in all his professional action to be worthy Of the trust of the community and the profession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TENETS OF THE CODE OF ETHICS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t>3. A corporate member shall act only in the domains of his competence and with diligence, care, sincerity and honesty</a:t>
            </a:r>
          </a:p>
          <a:p>
            <a:pPr marL="514350" indent="-514350">
              <a:buNone/>
            </a:pPr>
            <a:r>
              <a:rPr lang="en-US" dirty="0" smtClean="0"/>
              <a:t>4. A corporate member shall apply his knowledge and expertise in the interest of his employer or clients for whom he shall work without compromising with other obligations to these tenets.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TENETS OF THE CODE OF ETHICS</a:t>
            </a:r>
            <a:endParaRPr lang="en-US" dirty="0"/>
          </a:p>
        </p:txBody>
      </p:sp>
      <p:sp>
        <p:nvSpPr>
          <p:cNvPr id="3" name="Content Placeholder 2"/>
          <p:cNvSpPr>
            <a:spLocks noGrp="1"/>
          </p:cNvSpPr>
          <p:nvPr>
            <p:ph idx="1"/>
          </p:nvPr>
        </p:nvSpPr>
        <p:spPr/>
        <p:txBody>
          <a:bodyPr>
            <a:normAutofit/>
          </a:bodyPr>
          <a:lstStyle/>
          <a:p>
            <a:pPr>
              <a:buNone/>
            </a:pPr>
            <a:r>
              <a:rPr lang="en-US" dirty="0" smtClean="0"/>
              <a:t>5 A Corporate Member shall not falsify or misrepresent his own and his associates qualifications experience etc.,</a:t>
            </a:r>
          </a:p>
          <a:p>
            <a:pPr>
              <a:buNone/>
            </a:pPr>
            <a:r>
              <a:rPr lang="en-US" dirty="0" smtClean="0"/>
              <a:t>6 A Corporate Member, whenever necessary and relevant, shall take all reasonable steps to inform himself, his employer or clients, of the environmental, economic, social and other possible consequences, which may arise out of his actions.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TENETS OF THE CODE OF ETHICS</a:t>
            </a:r>
            <a:endParaRPr lang="en-US" dirty="0"/>
          </a:p>
        </p:txBody>
      </p:sp>
      <p:sp>
        <p:nvSpPr>
          <p:cNvPr id="3" name="Content Placeholder 2"/>
          <p:cNvSpPr>
            <a:spLocks noGrp="1"/>
          </p:cNvSpPr>
          <p:nvPr>
            <p:ph idx="1"/>
          </p:nvPr>
        </p:nvSpPr>
        <p:spPr/>
        <p:txBody>
          <a:bodyPr>
            <a:normAutofit/>
          </a:bodyPr>
          <a:lstStyle/>
          <a:p>
            <a:pPr>
              <a:buNone/>
            </a:pPr>
            <a:r>
              <a:rPr lang="en-US" dirty="0" smtClean="0"/>
              <a:t>7. A Corporate Member shall maintain utmost honesty and fairness in making statement or giving witness and shall do so on the basis of adequate knowledge</a:t>
            </a:r>
          </a:p>
          <a:p>
            <a:pPr>
              <a:buNone/>
            </a:pPr>
            <a:r>
              <a:rPr lang="en-US" dirty="0" smtClean="0"/>
              <a:t>8. A Corporate Member shall not directly or indirectly injure the professional reputation of another member</a:t>
            </a:r>
          </a:p>
          <a:p>
            <a:pPr>
              <a:buNone/>
            </a:pPr>
            <a:r>
              <a:rPr lang="en-US" dirty="0" smtClean="0"/>
              <a:t>9. A Corporate Member shall reject any kind of offer that may involve unfair practice or may cause avoidable damage to the eco-system</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TENETS OF THE CODE OF ETHICS</a:t>
            </a:r>
            <a:endParaRPr lang="en-US" dirty="0"/>
          </a:p>
        </p:txBody>
      </p:sp>
      <p:sp>
        <p:nvSpPr>
          <p:cNvPr id="3" name="Content Placeholder 2"/>
          <p:cNvSpPr>
            <a:spLocks noGrp="1"/>
          </p:cNvSpPr>
          <p:nvPr>
            <p:ph idx="1"/>
          </p:nvPr>
        </p:nvSpPr>
        <p:spPr/>
        <p:txBody>
          <a:bodyPr>
            <a:normAutofit/>
          </a:bodyPr>
          <a:lstStyle/>
          <a:p>
            <a:pPr>
              <a:buNone/>
            </a:pPr>
            <a:r>
              <a:rPr lang="en-US" dirty="0" smtClean="0"/>
              <a:t>10. A Corporate Member shall concerned about and act in the best of his abilities shall for maintenance of sustainability of the process of development.</a:t>
            </a:r>
          </a:p>
          <a:p>
            <a:pPr>
              <a:buNone/>
            </a:pPr>
            <a:r>
              <a:rPr lang="en-US" dirty="0" smtClean="0"/>
              <a:t>11. A Corporate Member shall not act in any manner which may injure the reputation of The institutions or which may cause any damage to The institution financially or otherwise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G:\2.jpg"/>
          <p:cNvPicPr>
            <a:picLocks noGrp="1" noChangeAspect="1" noChangeArrowheads="1"/>
          </p:cNvPicPr>
          <p:nvPr>
            <p:ph idx="1"/>
          </p:nvPr>
        </p:nvPicPr>
        <p:blipFill>
          <a:blip r:embed="rId2"/>
          <a:srcRect r="49074"/>
          <a:stretch>
            <a:fillRect/>
          </a:stretch>
        </p:blipFill>
        <p:spPr bwMode="auto">
          <a:xfrm>
            <a:off x="4" y="0"/>
            <a:ext cx="9143996" cy="6858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BALANCED OUTLOOK ON LAWS</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In order to live, work and play together in harmony as a society we have to balance individual needs and desires, against collective</a:t>
            </a:r>
          </a:p>
          <a:p>
            <a:pPr>
              <a:buNone/>
            </a:pPr>
            <a:r>
              <a:rPr lang="en-US" dirty="0" smtClean="0"/>
              <a:t>    Needs and desires. Ethical conduct provides such a balance. Engineers should play an active role in establishing rules of engineering as well as in enforcing them.</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CHALENGER DISASTER</a:t>
            </a:r>
            <a:br>
              <a:rPr lang="en-US" dirty="0" smtClean="0"/>
            </a:br>
            <a:r>
              <a:rPr lang="en-US" dirty="0" smtClean="0"/>
              <a:t>CASE STUDY</a:t>
            </a:r>
            <a:endParaRPr lang="en-US" dirty="0"/>
          </a:p>
        </p:txBody>
      </p:sp>
      <p:sp>
        <p:nvSpPr>
          <p:cNvPr id="3" name="Content Placeholder 2"/>
          <p:cNvSpPr>
            <a:spLocks noGrp="1"/>
          </p:cNvSpPr>
          <p:nvPr>
            <p:ph idx="1"/>
          </p:nvPr>
        </p:nvSpPr>
        <p:spPr/>
        <p:txBody>
          <a:bodyPr/>
          <a:lstStyle/>
          <a:p>
            <a:r>
              <a:rPr lang="en-US" dirty="0" smtClean="0"/>
              <a:t>Space shuttle  launched  by NASA(National Aeronautical Society  of America)-January 28th,1986</a:t>
            </a:r>
          </a:p>
          <a:p>
            <a:r>
              <a:rPr lang="en-US" dirty="0" smtClean="0"/>
              <a:t>No launching  when the  temperature  is less than 53degrees </a:t>
            </a:r>
          </a:p>
          <a:p>
            <a:r>
              <a:rPr lang="en-US" dirty="0" smtClean="0"/>
              <a:t>When planned the temperature was 36degrees F.</a:t>
            </a:r>
          </a:p>
          <a:p>
            <a:r>
              <a:rPr lang="en-US" dirty="0" smtClean="0"/>
              <a:t>Within  75 seconds lift off, it had reached 16000 meters  high-result engulfed in flames-Cabin crew fell into ocean  and died.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ISSUES</a:t>
            </a:r>
            <a:endParaRPr lang="en-US" dirty="0"/>
          </a:p>
        </p:txBody>
      </p:sp>
      <p:sp>
        <p:nvSpPr>
          <p:cNvPr id="3" name="Content Placeholder 2"/>
          <p:cNvSpPr>
            <a:spLocks noGrp="1"/>
          </p:cNvSpPr>
          <p:nvPr>
            <p:ph idx="1"/>
          </p:nvPr>
        </p:nvSpPr>
        <p:spPr/>
        <p:txBody>
          <a:bodyPr/>
          <a:lstStyle/>
          <a:p>
            <a:r>
              <a:rPr lang="en-US" dirty="0" smtClean="0"/>
              <a:t>Government rejected  the  suggestion to have three stage rockets safety point of view. So no escape mechanism to crew</a:t>
            </a:r>
          </a:p>
          <a:p>
            <a:r>
              <a:rPr lang="en-US" dirty="0" smtClean="0"/>
              <a:t>Astronauts  were not informed about the problem of field joints</a:t>
            </a:r>
          </a:p>
          <a:p>
            <a:r>
              <a:rPr lang="en-US" dirty="0" smtClean="0"/>
              <a:t>NASA’s scientists were unwilling to wait for proper weather conditions.-resulted in rupturing of the weak O-rings</a:t>
            </a:r>
          </a:p>
          <a:p>
            <a:r>
              <a:rPr lang="en-US" dirty="0" smtClean="0"/>
              <a:t>Safety concern was ignored by the Management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TITANIC</a:t>
            </a:r>
            <a:endParaRPr lang="en-US" dirty="0"/>
          </a:p>
        </p:txBody>
      </p:sp>
      <p:pic>
        <p:nvPicPr>
          <p:cNvPr id="1026" name="Picture 2" descr="C:\Documents and Settings\user\Desktop\index.jpg"/>
          <p:cNvPicPr>
            <a:picLocks noGrp="1" noChangeAspect="1" noChangeArrowheads="1"/>
          </p:cNvPicPr>
          <p:nvPr>
            <p:ph idx="1"/>
          </p:nvPr>
        </p:nvPicPr>
        <p:blipFill>
          <a:blip r:embed="rId2"/>
          <a:srcRect/>
          <a:stretch>
            <a:fillRect/>
          </a:stretch>
        </p:blipFill>
        <p:spPr bwMode="auto">
          <a:xfrm>
            <a:off x="457200" y="1447800"/>
            <a:ext cx="4267200" cy="5029200"/>
          </a:xfrm>
          <a:prstGeom prst="rect">
            <a:avLst/>
          </a:prstGeom>
          <a:noFill/>
        </p:spPr>
      </p:pic>
      <p:pic>
        <p:nvPicPr>
          <p:cNvPr id="1027" name="Picture 3" descr="C:\Documents and Settings\user\Desktop\titanic.jpg"/>
          <p:cNvPicPr>
            <a:picLocks noChangeAspect="1" noChangeArrowheads="1"/>
          </p:cNvPicPr>
          <p:nvPr/>
        </p:nvPicPr>
        <p:blipFill>
          <a:blip r:embed="rId3"/>
          <a:srcRect/>
          <a:stretch>
            <a:fillRect/>
          </a:stretch>
        </p:blipFill>
        <p:spPr bwMode="auto">
          <a:xfrm>
            <a:off x="4876800" y="1447800"/>
            <a:ext cx="3886200" cy="50292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ctr">
              <a:buNone/>
            </a:pPr>
            <a:r>
              <a:rPr lang="en-US" sz="4800" dirty="0" smtClean="0">
                <a:latin typeface="Times New Roman" pitchFamily="18" charset="0"/>
                <a:cs typeface="Times New Roman" pitchFamily="18" charset="0"/>
              </a:rPr>
              <a:t>   Since Engineering is a Social Experimentation</a:t>
            </a:r>
          </a:p>
          <a:p>
            <a:pPr algn="ctr">
              <a:buNone/>
            </a:pPr>
            <a:r>
              <a:rPr lang="en-US" sz="4800" dirty="0" smtClean="0">
                <a:latin typeface="Times New Roman" pitchFamily="18" charset="0"/>
                <a:cs typeface="Times New Roman" pitchFamily="18" charset="0"/>
              </a:rPr>
              <a:t> </a:t>
            </a:r>
          </a:p>
          <a:p>
            <a:pPr algn="ctr">
              <a:buNone/>
            </a:pPr>
            <a:r>
              <a:rPr lang="en-US" sz="4800"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ENGINEERS HAVE TO GIVE TOP PRIORITY FOR SAFETY FIRST AND THE SCHEDULE NEXT</a:t>
            </a:r>
            <a:endParaRPr lang="en-US" sz="48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9600" dirty="0" smtClean="0">
              <a:latin typeface="Times New Roman" pitchFamily="18" charset="0"/>
              <a:cs typeface="Times New Roman" pitchFamily="18" charset="0"/>
            </a:endParaRPr>
          </a:p>
          <a:p>
            <a:pPr>
              <a:buNone/>
            </a:pPr>
            <a:r>
              <a:rPr lang="en-US" sz="9600" smtClean="0">
                <a:latin typeface="Times New Roman" pitchFamily="18" charset="0"/>
                <a:cs typeface="Times New Roman" pitchFamily="18" charset="0"/>
              </a:rPr>
              <a:t>THANK </a:t>
            </a:r>
            <a:r>
              <a:rPr lang="en-US" sz="9600" dirty="0" smtClean="0">
                <a:latin typeface="Times New Roman" pitchFamily="18" charset="0"/>
                <a:cs typeface="Times New Roman" pitchFamily="18" charset="0"/>
              </a:rPr>
              <a:t>YOU</a:t>
            </a:r>
            <a:endParaRPr lang="en-US" sz="9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GREATEST ENGINEERING ACHIEVEMENT</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sz="3400" dirty="0" smtClean="0"/>
              <a:t>The ship </a:t>
            </a:r>
            <a:r>
              <a:rPr lang="en-US" sz="3400" b="1" dirty="0" smtClean="0"/>
              <a:t>TITANIC </a:t>
            </a:r>
            <a:r>
              <a:rPr lang="en-US" sz="3400" dirty="0" smtClean="0"/>
              <a:t>in April1912 was the largest ship the world had ever seen</a:t>
            </a:r>
          </a:p>
          <a:p>
            <a:r>
              <a:rPr lang="en-US" sz="3400" dirty="0" smtClean="0"/>
              <a:t>Length: 2 and ½ times foot ball field length.</a:t>
            </a:r>
          </a:p>
          <a:p>
            <a:r>
              <a:rPr lang="en-US" sz="3400" dirty="0" smtClean="0"/>
              <a:t>Capacity: 3500 passengers and crew</a:t>
            </a:r>
          </a:p>
          <a:p>
            <a:r>
              <a:rPr lang="en-US" sz="3400" dirty="0" smtClean="0"/>
              <a:t>No. of passengers travelling: 2500</a:t>
            </a:r>
          </a:p>
          <a:p>
            <a:r>
              <a:rPr lang="en-US" sz="3400" dirty="0" smtClean="0"/>
              <a:t>Accident due to iceberg</a:t>
            </a:r>
          </a:p>
          <a:p>
            <a:r>
              <a:rPr lang="en-US" sz="3400" dirty="0" smtClean="0"/>
              <a:t>Iceberg tore a large gap in the ship’s side directly flooding five compartments out of 60 compartments</a:t>
            </a:r>
          </a:p>
          <a:p>
            <a:r>
              <a:rPr lang="en-US" sz="3400" dirty="0" smtClean="0"/>
              <a:t>No. of passengers survived:1000</a:t>
            </a:r>
          </a:p>
          <a:p>
            <a:r>
              <a:rPr lang="en-US" sz="3400" dirty="0" smtClean="0"/>
              <a:t>Lack of required life boats, provision of safe exit</a:t>
            </a:r>
          </a:p>
          <a:p>
            <a:pPr algn="ctr"/>
            <a:endParaRPr lang="en-US" sz="3400" b="1" dirty="0" smtClean="0"/>
          </a:p>
          <a:p>
            <a:pPr algn="ctr">
              <a:buNone/>
            </a:pPr>
            <a:r>
              <a:rPr lang="en-US" sz="4100" b="1" dirty="0" smtClean="0"/>
              <a:t>All products of technology present some dangers and thus engineering is a risk activity</a:t>
            </a:r>
            <a:endParaRPr lang="en-US" sz="41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MAKING A PRODUCT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Experimentation plays an important role in the design process. Preliminary tests are conducted from beginning of the product</a:t>
            </a:r>
          </a:p>
          <a:p>
            <a:pPr>
              <a:buFont typeface="Wingdings" pitchFamily="2" charset="2"/>
              <a:buChar char="q"/>
            </a:pPr>
            <a:r>
              <a:rPr lang="en-US" dirty="0" smtClean="0"/>
              <a:t>Engineering Concept</a:t>
            </a:r>
          </a:p>
          <a:p>
            <a:pPr>
              <a:buFont typeface="Wingdings" pitchFamily="2" charset="2"/>
              <a:buChar char="q"/>
            </a:pPr>
            <a:r>
              <a:rPr lang="en-US" dirty="0" smtClean="0"/>
              <a:t>Rough Design </a:t>
            </a:r>
          </a:p>
          <a:p>
            <a:pPr>
              <a:buFont typeface="Wingdings" pitchFamily="2" charset="2"/>
              <a:buChar char="q"/>
            </a:pPr>
            <a:r>
              <a:rPr lang="en-US" dirty="0" smtClean="0"/>
              <a:t>Detailed Design</a:t>
            </a:r>
          </a:p>
          <a:p>
            <a:pPr>
              <a:buFont typeface="Wingdings" pitchFamily="2" charset="2"/>
              <a:buChar char="q"/>
            </a:pPr>
            <a:r>
              <a:rPr lang="en-US" dirty="0" smtClean="0"/>
              <a:t>Production Stage tests</a:t>
            </a:r>
          </a:p>
          <a:p>
            <a:pPr>
              <a:buFont typeface="Wingdings" pitchFamily="2" charset="2"/>
              <a:buChar char="q"/>
            </a:pPr>
            <a:r>
              <a:rPr lang="en-US" dirty="0" smtClean="0"/>
              <a:t>Finished product</a:t>
            </a:r>
          </a:p>
          <a:p>
            <a:pPr algn="ctr">
              <a:buNone/>
            </a:pPr>
            <a:r>
              <a:rPr lang="en-US" dirty="0" smtClean="0"/>
              <a:t>Each engineering project is viewed as an experiment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Engineering Projects are to be viewed as Engineering experiments</a:t>
            </a:r>
          </a:p>
          <a:p>
            <a:r>
              <a:rPr lang="en-US" dirty="0" smtClean="0"/>
              <a:t>First any project is carried out in partial ignorance</a:t>
            </a:r>
          </a:p>
          <a:p>
            <a:r>
              <a:rPr lang="en-US" dirty="0" smtClean="0"/>
              <a:t>Second the final outcomes are uncertain</a:t>
            </a:r>
          </a:p>
          <a:p>
            <a:r>
              <a:rPr lang="en-US" dirty="0" smtClean="0"/>
              <a:t>Third is knowledge gained about the products</a:t>
            </a:r>
          </a:p>
          <a:p>
            <a:r>
              <a:rPr lang="en-US" dirty="0" smtClean="0"/>
              <a:t>Learning through past experiences and sharing with other engineers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MORALLY RESPONSIBLE ENGINEERS</a:t>
            </a:r>
            <a:endParaRPr lang="en-US" dirty="0"/>
          </a:p>
        </p:txBody>
      </p:sp>
      <p:sp>
        <p:nvSpPr>
          <p:cNvPr id="3" name="Content Placeholder 2"/>
          <p:cNvSpPr>
            <a:spLocks noGrp="1"/>
          </p:cNvSpPr>
          <p:nvPr>
            <p:ph idx="1"/>
          </p:nvPr>
        </p:nvSpPr>
        <p:spPr/>
        <p:txBody>
          <a:bodyPr/>
          <a:lstStyle/>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Conscientiousness-Conscious about welfare</a:t>
            </a:r>
          </a:p>
          <a:p>
            <a:pPr>
              <a:buFont typeface="Wingdings" pitchFamily="2" charset="2"/>
              <a:buChar char="ü"/>
            </a:pPr>
            <a:r>
              <a:rPr lang="en-US" dirty="0" smtClean="0"/>
              <a:t>Relevant information-Know the details</a:t>
            </a:r>
          </a:p>
          <a:p>
            <a:pPr>
              <a:buFont typeface="Wingdings" pitchFamily="2" charset="2"/>
              <a:buChar char="ü"/>
            </a:pPr>
            <a:r>
              <a:rPr lang="en-US" dirty="0" smtClean="0"/>
              <a:t>Moral autonomy-Morals and principles of their own</a:t>
            </a:r>
          </a:p>
          <a:p>
            <a:pPr>
              <a:buFont typeface="Wingdings" pitchFamily="2" charset="2"/>
              <a:buChar char="ü"/>
            </a:pPr>
            <a:r>
              <a:rPr lang="en-US" dirty="0" smtClean="0"/>
              <a:t>Accountability-Take responsibility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a:t>
            </a:r>
            <a:endParaRPr lang="en-US" dirty="0"/>
          </a:p>
        </p:txBody>
      </p:sp>
      <p:sp>
        <p:nvSpPr>
          <p:cNvPr id="3" name="Content Placeholder 2"/>
          <p:cNvSpPr>
            <a:spLocks noGrp="1"/>
          </p:cNvSpPr>
          <p:nvPr>
            <p:ph idx="1"/>
          </p:nvPr>
        </p:nvSpPr>
        <p:spPr/>
        <p:txBody>
          <a:bodyPr/>
          <a:lstStyle/>
          <a:p>
            <a:r>
              <a:rPr lang="en-US" dirty="0" smtClean="0"/>
              <a:t>Codes of Ethics are rules and regulations or guidelines drawn by professional society, which makes the professional to act ethically.</a:t>
            </a:r>
          </a:p>
          <a:p>
            <a:pPr>
              <a:buNone/>
            </a:pPr>
            <a:r>
              <a:rPr lang="en-US" sz="4400" b="1" dirty="0" smtClean="0"/>
              <a:t>Professional societies in India</a:t>
            </a:r>
          </a:p>
          <a:p>
            <a:r>
              <a:rPr lang="en-US" dirty="0" smtClean="0"/>
              <a:t>Institution of Engineers, India (IEI)</a:t>
            </a:r>
          </a:p>
          <a:p>
            <a:r>
              <a:rPr lang="en-US" dirty="0" smtClean="0"/>
              <a:t>Medical Council of India ( MCI)</a:t>
            </a:r>
          </a:p>
          <a:p>
            <a:r>
              <a:rPr lang="en-US" dirty="0" smtClean="0"/>
              <a:t>Bar council of India (BCI)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CODES</a:t>
            </a:r>
            <a:endParaRPr lang="en-US" dirty="0"/>
          </a:p>
        </p:txBody>
      </p:sp>
      <p:sp>
        <p:nvSpPr>
          <p:cNvPr id="3" name="Content Placeholder 2"/>
          <p:cNvSpPr>
            <a:spLocks noGrp="1"/>
          </p:cNvSpPr>
          <p:nvPr>
            <p:ph idx="1"/>
          </p:nvPr>
        </p:nvSpPr>
        <p:spPr/>
        <p:txBody>
          <a:bodyPr>
            <a:normAutofit/>
          </a:bodyPr>
          <a:lstStyle/>
          <a:p>
            <a:pPr>
              <a:buNone/>
            </a:pPr>
            <a:r>
              <a:rPr lang="en-US" dirty="0" smtClean="0"/>
              <a:t> Code of ethics provides the engineers</a:t>
            </a:r>
          </a:p>
          <a:p>
            <a:pPr marL="514350" indent="-514350">
              <a:buFont typeface="+mj-lt"/>
              <a:buAutoNum type="arabicPeriod"/>
            </a:pPr>
            <a:r>
              <a:rPr lang="en-US" dirty="0" smtClean="0"/>
              <a:t>Inspiration and Guidance</a:t>
            </a:r>
          </a:p>
          <a:p>
            <a:pPr marL="514350" indent="-514350">
              <a:buFont typeface="+mj-lt"/>
              <a:buAutoNum type="arabicPeriod"/>
            </a:pPr>
            <a:r>
              <a:rPr lang="en-US" dirty="0" smtClean="0"/>
              <a:t>Support</a:t>
            </a:r>
          </a:p>
          <a:p>
            <a:pPr marL="514350" indent="-514350">
              <a:buFont typeface="+mj-lt"/>
              <a:buAutoNum type="arabicPeriod"/>
            </a:pPr>
            <a:r>
              <a:rPr lang="en-US" dirty="0" smtClean="0"/>
              <a:t>Discipline</a:t>
            </a:r>
          </a:p>
          <a:p>
            <a:pPr marL="514350" indent="-514350">
              <a:buFont typeface="+mj-lt"/>
              <a:buAutoNum type="arabicPeriod"/>
            </a:pPr>
            <a:r>
              <a:rPr lang="en-US" dirty="0" smtClean="0"/>
              <a:t>Education and mutual understanding</a:t>
            </a:r>
          </a:p>
          <a:p>
            <a:pPr marL="514350" indent="-514350">
              <a:buFont typeface="+mj-lt"/>
              <a:buAutoNum type="arabicPeriod"/>
            </a:pPr>
            <a:r>
              <a:rPr lang="en-US" dirty="0" smtClean="0"/>
              <a:t>Contributing to the profession’s public image</a:t>
            </a:r>
          </a:p>
          <a:p>
            <a:pPr marL="514350" indent="-514350">
              <a:buFont typeface="+mj-lt"/>
              <a:buAutoNum type="arabicPeriod"/>
            </a:pPr>
            <a:r>
              <a:rPr lang="en-US" dirty="0" smtClean="0"/>
              <a:t>Protecting the status quo</a:t>
            </a:r>
          </a:p>
          <a:p>
            <a:pPr marL="514350" indent="-514350">
              <a:buFont typeface="+mj-lt"/>
              <a:buAutoNum type="arabicPeriod"/>
            </a:pPr>
            <a:r>
              <a:rPr lang="en-US" dirty="0" smtClean="0"/>
              <a:t>Promoting business with interests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CODES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Most codes are limited in many ways</a:t>
            </a:r>
          </a:p>
          <a:p>
            <a:r>
              <a:rPr lang="en-US" dirty="0" smtClean="0"/>
              <a:t>Codes are general guidelines</a:t>
            </a:r>
          </a:p>
          <a:p>
            <a:r>
              <a:rPr lang="en-US" dirty="0" smtClean="0"/>
              <a:t>Codes cannot solve moral problems in all cases.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234</TotalTime>
  <Words>884</Words>
  <Application>Microsoft Office PowerPoint</Application>
  <PresentationFormat>On-screen Show (4:3)</PresentationFormat>
  <Paragraphs>101</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Book Antiqua</vt:lpstr>
      <vt:lpstr>Calibri</vt:lpstr>
      <vt:lpstr>Lucida Sans</vt:lpstr>
      <vt:lpstr>Times New Roman</vt:lpstr>
      <vt:lpstr>Wingdings</vt:lpstr>
      <vt:lpstr>Wingdings 2</vt:lpstr>
      <vt:lpstr>Wingdings 3</vt:lpstr>
      <vt:lpstr>Apex</vt:lpstr>
      <vt:lpstr>ENGINEERING AS SOCIAL EXPERIMENTATION</vt:lpstr>
      <vt:lpstr>TITANIC</vt:lpstr>
      <vt:lpstr>GREATEST ENGINEERING ACHIEVEMENT</vt:lpstr>
      <vt:lpstr>STEPS IN MAKING A PRODUCT</vt:lpstr>
      <vt:lpstr>Process</vt:lpstr>
      <vt:lpstr>FEATURES OF MORALLY RESPONSIBLE ENGINEERS</vt:lpstr>
      <vt:lpstr>CODE OF ETHICS</vt:lpstr>
      <vt:lpstr>ROLE OF CODES</vt:lpstr>
      <vt:lpstr>LIMITATIONS OF CODES</vt:lpstr>
      <vt:lpstr>CODE OF ETHICS FOR CORPORATE MEMBERS (IEI)</vt:lpstr>
      <vt:lpstr>TENETS(principles) OF  THE CODE OF ETHICS</vt:lpstr>
      <vt:lpstr>TENETS OF THE CODE OF ETHICS</vt:lpstr>
      <vt:lpstr>TENETS OF THE CODE OF ETHICS</vt:lpstr>
      <vt:lpstr>TENETS OF THE CODE OF ETHICS</vt:lpstr>
      <vt:lpstr>TENETS OF THE CODE OF ETHICS</vt:lpstr>
      <vt:lpstr>PowerPoint Presentation</vt:lpstr>
      <vt:lpstr>A BALANCED OUTLOOK ON LAWS</vt:lpstr>
      <vt:lpstr>CHALENGER DISASTER CASE STUDY</vt:lpstr>
      <vt:lpstr>SAFETY ISSUES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AS SOCIAL EXPERIMENTATION</dc:title>
  <dc:creator>Raghavarao</dc:creator>
  <cp:lastModifiedBy>sriranganath utpala</cp:lastModifiedBy>
  <cp:revision>46</cp:revision>
  <dcterms:created xsi:type="dcterms:W3CDTF">2006-08-16T00:00:00Z</dcterms:created>
  <dcterms:modified xsi:type="dcterms:W3CDTF">2017-07-06T03:02:20Z</dcterms:modified>
</cp:coreProperties>
</file>