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65" r:id="rId4"/>
    <p:sldId id="258" r:id="rId5"/>
    <p:sldId id="260" r:id="rId6"/>
    <p:sldId id="273" r:id="rId7"/>
    <p:sldId id="261" r:id="rId8"/>
    <p:sldId id="262" r:id="rId9"/>
    <p:sldId id="263" r:id="rId10"/>
    <p:sldId id="264" r:id="rId11"/>
    <p:sldId id="272" r:id="rId12"/>
    <p:sldId id="267" r:id="rId13"/>
    <p:sldId id="268"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32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6293BA-F99C-48F4-BC28-45D152D4A772}" type="datetimeFigureOut">
              <a:rPr lang="en-US" smtClean="0"/>
              <a:pPr/>
              <a:t>7/19/2018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4DDE84-6EC7-4E93-B2F6-1D12475CBA9E}" type="slidenum">
              <a:rPr lang="en-US" smtClean="0"/>
              <a:pPr/>
              <a:t>‹#›</a:t>
            </a:fld>
            <a:endParaRPr lang="en-US"/>
          </a:p>
        </p:txBody>
      </p:sp>
    </p:spTree>
    <p:extLst>
      <p:ext uri="{BB962C8B-B14F-4D97-AF65-F5344CB8AC3E}">
        <p14:creationId xmlns:p14="http://schemas.microsoft.com/office/powerpoint/2010/main" val="1863171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94DDE84-6EC7-4E93-B2F6-1D12475CBA9E}" type="slidenum">
              <a:rPr lang="en-US" smtClean="0"/>
              <a:pPr/>
              <a:t>1</a:t>
            </a:fld>
            <a:endParaRPr lang="en-US"/>
          </a:p>
        </p:txBody>
      </p:sp>
    </p:spTree>
    <p:extLst>
      <p:ext uri="{BB962C8B-B14F-4D97-AF65-F5344CB8AC3E}">
        <p14:creationId xmlns:p14="http://schemas.microsoft.com/office/powerpoint/2010/main" val="1884086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94DDE84-6EC7-4E93-B2F6-1D12475CBA9E}" type="slidenum">
              <a:rPr lang="en-US" smtClean="0"/>
              <a:pPr/>
              <a:t>2</a:t>
            </a:fld>
            <a:endParaRPr lang="en-US"/>
          </a:p>
        </p:txBody>
      </p:sp>
    </p:spTree>
    <p:extLst>
      <p:ext uri="{BB962C8B-B14F-4D97-AF65-F5344CB8AC3E}">
        <p14:creationId xmlns:p14="http://schemas.microsoft.com/office/powerpoint/2010/main" val="4055062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94DDE84-6EC7-4E93-B2F6-1D12475CBA9E}" type="slidenum">
              <a:rPr lang="en-US" smtClean="0"/>
              <a:pPr/>
              <a:t>5</a:t>
            </a:fld>
            <a:endParaRPr lang="en-US"/>
          </a:p>
        </p:txBody>
      </p:sp>
    </p:spTree>
    <p:extLst>
      <p:ext uri="{BB962C8B-B14F-4D97-AF65-F5344CB8AC3E}">
        <p14:creationId xmlns:p14="http://schemas.microsoft.com/office/powerpoint/2010/main" val="3858622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7/19/2018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7/19/2018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ask.com/wiki/Habit_(psychology)?qsrc=304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228536"/>
            <a:ext cx="7851648" cy="1828800"/>
          </a:xfrm>
        </p:spPr>
        <p:txBody>
          <a:bodyPr/>
          <a:lstStyle/>
          <a:p>
            <a:r>
              <a:rPr lang="en-US" dirty="0" smtClean="0"/>
              <a:t>HUMAN VALUES</a:t>
            </a:r>
            <a:endParaRPr lang="en-US" dirty="0"/>
          </a:p>
        </p:txBody>
      </p:sp>
      <p:sp>
        <p:nvSpPr>
          <p:cNvPr id="3" name="Subtitle 2"/>
          <p:cNvSpPr>
            <a:spLocks noGrp="1"/>
          </p:cNvSpPr>
          <p:nvPr>
            <p:ph type="subTitle" idx="1"/>
          </p:nvPr>
        </p:nvSpPr>
        <p:spPr/>
        <p:txBody>
          <a:bodyPr/>
          <a:lstStyle/>
          <a:p>
            <a:pPr algn="ct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CIVIC VIRTUE</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Civic virtue</a:t>
            </a:r>
            <a:r>
              <a:rPr lang="en-US" dirty="0" smtClean="0"/>
              <a:t> is the cultivation of </a:t>
            </a:r>
            <a:r>
              <a:rPr lang="en-US" dirty="0" smtClean="0">
                <a:hlinkClick r:id="rId2" tooltip="Habit (psychology)"/>
              </a:rPr>
              <a:t>habits</a:t>
            </a:r>
            <a:r>
              <a:rPr lang="en-US" dirty="0" smtClean="0"/>
              <a:t> of personal living that are claimed to be important for the success of the community.</a:t>
            </a:r>
          </a:p>
          <a:p>
            <a:r>
              <a:rPr lang="en-US" dirty="0" smtClean="0"/>
              <a:t>Polite conversation, </a:t>
            </a:r>
          </a:p>
          <a:p>
            <a:r>
              <a:rPr lang="en-US" dirty="0" err="1" smtClean="0"/>
              <a:t>Civilised</a:t>
            </a:r>
            <a:r>
              <a:rPr lang="en-US" dirty="0" smtClean="0"/>
              <a:t> </a:t>
            </a:r>
            <a:r>
              <a:rPr lang="en-US" dirty="0" err="1" smtClean="0"/>
              <a:t>behavour</a:t>
            </a:r>
            <a:r>
              <a:rPr lang="en-US" dirty="0" smtClean="0"/>
              <a:t>, industry and a bona fides approach to one's participation in society.</a:t>
            </a:r>
          </a:p>
          <a:p>
            <a:r>
              <a:rPr lang="en-US" dirty="0" smtClean="0"/>
              <a:t>listening to what others have to say, attempting at all times to reach agreement with fellow citizens,</a:t>
            </a:r>
          </a:p>
          <a:p>
            <a:r>
              <a:rPr lang="en-US" dirty="0" smtClean="0"/>
              <a:t>remaining informed on issues of import in order to offer relevant contributions to conversation.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CIVIC VIRTUE</a:t>
            </a:r>
            <a:endParaRPr lang="en-US"/>
          </a:p>
        </p:txBody>
      </p:sp>
      <p:sp>
        <p:nvSpPr>
          <p:cNvPr id="3" name="Content Placeholder 2"/>
          <p:cNvSpPr>
            <a:spLocks noGrp="1"/>
          </p:cNvSpPr>
          <p:nvPr>
            <p:ph idx="1"/>
          </p:nvPr>
        </p:nvSpPr>
        <p:spPr/>
        <p:txBody>
          <a:bodyPr/>
          <a:lstStyle/>
          <a:p>
            <a:r>
              <a:rPr lang="en-US" dirty="0" err="1" smtClean="0"/>
              <a:t>Civilised</a:t>
            </a:r>
            <a:r>
              <a:rPr lang="en-US" dirty="0" smtClean="0"/>
              <a:t> </a:t>
            </a:r>
            <a:r>
              <a:rPr lang="en-US" dirty="0" err="1" smtClean="0"/>
              <a:t>behaviour</a:t>
            </a:r>
            <a:r>
              <a:rPr lang="en-US" dirty="0" smtClean="0"/>
              <a:t>, presenting one's self decently in attire, language and temperament, is intended to avoid offending others, and causing disorder. </a:t>
            </a:r>
          </a:p>
          <a:p>
            <a:r>
              <a:rPr lang="en-US" dirty="0" smtClean="0"/>
              <a:t>Industry is the application of one's efforts to useful </a:t>
            </a:r>
            <a:r>
              <a:rPr lang="en-US" dirty="0" err="1" smtClean="0"/>
              <a:t>endeavours</a:t>
            </a:r>
            <a:r>
              <a:rPr lang="en-US" dirty="0" smtClean="0"/>
              <a:t> which contribute to the public good, or at least do no harm. </a:t>
            </a:r>
            <a:r>
              <a:rPr lang="en-US" dirty="0" err="1" smtClean="0"/>
              <a:t>Civilised</a:t>
            </a:r>
            <a:r>
              <a:rPr lang="en-US" dirty="0" smtClean="0"/>
              <a:t> people were expected to demonstrate a bona fides, or good faith spirit regarding public life.</a:t>
            </a:r>
            <a:br>
              <a:rPr lang="en-US" dirty="0" smtClean="0"/>
            </a:b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smtClean="0"/>
              <a:t>Respect for Others </a:t>
            </a:r>
          </a:p>
          <a:p>
            <a:r>
              <a:rPr lang="en-US" dirty="0" smtClean="0"/>
              <a:t> Living Peacefully </a:t>
            </a:r>
          </a:p>
          <a:p>
            <a:r>
              <a:rPr lang="en-US" dirty="0" smtClean="0"/>
              <a:t> Caring </a:t>
            </a:r>
          </a:p>
          <a:p>
            <a:r>
              <a:rPr lang="en-US" dirty="0" smtClean="0"/>
              <a:t> Sharing</a:t>
            </a:r>
          </a:p>
          <a:p>
            <a:r>
              <a:rPr lang="en-US" dirty="0" smtClean="0"/>
              <a:t> Honesty</a:t>
            </a:r>
          </a:p>
          <a:p>
            <a:r>
              <a:rPr lang="en-US" dirty="0" smtClean="0"/>
              <a:t> Courage </a:t>
            </a:r>
          </a:p>
          <a:p>
            <a:r>
              <a:rPr lang="en-US" dirty="0" smtClean="0"/>
              <a:t> Valuing Time</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Caring </a:t>
            </a:r>
          </a:p>
          <a:p>
            <a:r>
              <a:rPr lang="en-US" dirty="0" smtClean="0"/>
              <a:t>Sharing </a:t>
            </a:r>
          </a:p>
          <a:p>
            <a:r>
              <a:rPr lang="en-US" dirty="0" smtClean="0"/>
              <a:t>Honesty </a:t>
            </a:r>
          </a:p>
          <a:p>
            <a:r>
              <a:rPr lang="en-US" dirty="0" smtClean="0"/>
              <a:t> Courage </a:t>
            </a:r>
          </a:p>
          <a:p>
            <a:r>
              <a:rPr lang="en-US" dirty="0" smtClean="0"/>
              <a:t> Valuing Time </a:t>
            </a:r>
          </a:p>
          <a:p>
            <a:r>
              <a:rPr lang="en-US" dirty="0" smtClean="0"/>
              <a:t>Co-operation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Commitment  </a:t>
            </a:r>
          </a:p>
          <a:p>
            <a:r>
              <a:rPr lang="en-US" dirty="0" smtClean="0"/>
              <a:t>Empathy </a:t>
            </a:r>
          </a:p>
          <a:p>
            <a:r>
              <a:rPr lang="en-US" dirty="0" smtClean="0"/>
              <a:t>Self-Confidence </a:t>
            </a:r>
          </a:p>
          <a:p>
            <a:r>
              <a:rPr lang="en-US" dirty="0" smtClean="0"/>
              <a:t> Character </a:t>
            </a:r>
          </a:p>
          <a:p>
            <a:r>
              <a:rPr lang="en-US" dirty="0" smtClean="0"/>
              <a:t>Spirituality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6600" b="1" smtClean="0"/>
              <a:t> HAPPY </a:t>
            </a:r>
            <a:r>
              <a:rPr lang="en-US" sz="6600" b="1" dirty="0" smtClean="0"/>
              <a:t>AND PURPOSEFUL LIFE</a:t>
            </a:r>
            <a:endParaRPr lang="en-US" sz="66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VALUES</a:t>
            </a:r>
            <a:endParaRPr lang="en-US" dirty="0"/>
          </a:p>
        </p:txBody>
      </p:sp>
      <p:sp>
        <p:nvSpPr>
          <p:cNvPr id="3" name="Content Placeholder 2"/>
          <p:cNvSpPr>
            <a:spLocks noGrp="1"/>
          </p:cNvSpPr>
          <p:nvPr>
            <p:ph idx="1"/>
          </p:nvPr>
        </p:nvSpPr>
        <p:spPr/>
        <p:txBody>
          <a:bodyPr>
            <a:normAutofit/>
          </a:bodyPr>
          <a:lstStyle/>
          <a:p>
            <a:r>
              <a:rPr lang="en-US" dirty="0" smtClean="0"/>
              <a:t>Values are our fundamental beliefs</a:t>
            </a:r>
            <a:r>
              <a:rPr lang="en-US" b="1" dirty="0" smtClean="0"/>
              <a:t>.</a:t>
            </a:r>
            <a:r>
              <a:rPr lang="en-US" dirty="0" smtClean="0"/>
              <a:t> </a:t>
            </a:r>
          </a:p>
          <a:p>
            <a:r>
              <a:rPr lang="en-US" dirty="0" smtClean="0"/>
              <a:t>Values are the principles we use to define that which is right, good and just. </a:t>
            </a:r>
          </a:p>
          <a:p>
            <a:r>
              <a:rPr lang="en-US" dirty="0" smtClean="0"/>
              <a:t>Values provide guidance as we determine the right versus the wrong, the good versus the bad. They are our standards.</a:t>
            </a:r>
          </a:p>
          <a:p>
            <a:pPr>
              <a:buNone/>
            </a:pPr>
            <a:r>
              <a:rPr lang="en-US" dirty="0" smtClean="0"/>
              <a:t>    EX: honesty, integrity, compassion, courage, honor, responsibility, patriotism, respect and fairness.</a:t>
            </a:r>
            <a:endParaRPr lang="en-US" dirty="0"/>
          </a:p>
        </p:txBody>
      </p:sp>
      <p:pic>
        <p:nvPicPr>
          <p:cNvPr id="2050" name="Picture 2" descr="C:\Users\Koundinya\Desktop\value.jpg"/>
          <p:cNvPicPr>
            <a:picLocks noChangeAspect="1" noChangeArrowheads="1"/>
          </p:cNvPicPr>
          <p:nvPr/>
        </p:nvPicPr>
        <p:blipFill>
          <a:blip r:embed="rId3"/>
          <a:srcRect/>
          <a:stretch>
            <a:fillRect/>
          </a:stretch>
        </p:blipFill>
        <p:spPr bwMode="auto">
          <a:xfrm>
            <a:off x="3962400" y="0"/>
            <a:ext cx="4067175" cy="184785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then of ethics?</a:t>
            </a:r>
            <a:endParaRPr lang="en-US" dirty="0"/>
          </a:p>
        </p:txBody>
      </p:sp>
      <p:sp>
        <p:nvSpPr>
          <p:cNvPr id="3" name="Content Placeholder 2"/>
          <p:cNvSpPr>
            <a:spLocks noGrp="1"/>
          </p:cNvSpPr>
          <p:nvPr>
            <p:ph idx="1"/>
          </p:nvPr>
        </p:nvSpPr>
        <p:spPr/>
        <p:txBody>
          <a:bodyPr/>
          <a:lstStyle/>
          <a:p>
            <a:r>
              <a:rPr lang="en-US" dirty="0" smtClean="0"/>
              <a:t>Ethics are the standards by which </a:t>
            </a:r>
            <a:r>
              <a:rPr lang="en-US" dirty="0" err="1" smtClean="0"/>
              <a:t>behaviours</a:t>
            </a:r>
            <a:r>
              <a:rPr lang="en-US" dirty="0" smtClean="0"/>
              <a:t> are evaluated for their morality - their rightness or wrongness. </a:t>
            </a:r>
          </a:p>
          <a:p>
            <a:r>
              <a:rPr lang="en-US" dirty="0" smtClean="0"/>
              <a:t>Imagine a person who has a strong value</a:t>
            </a:r>
          </a:p>
          <a:p>
            <a:pPr>
              <a:buNone/>
            </a:pPr>
            <a:r>
              <a:rPr lang="en-US" dirty="0" smtClean="0"/>
              <a:t>  of achievement and success. By hook or crook he gets success fair or unfair</a:t>
            </a:r>
          </a:p>
          <a:p>
            <a:r>
              <a:rPr lang="en-US" dirty="0" smtClean="0"/>
              <a:t>Research fellow</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dirty="0" smtClean="0"/>
              <a:t>   "Values motivate, </a:t>
            </a:r>
          </a:p>
          <a:p>
            <a:pPr>
              <a:buNone/>
            </a:pPr>
            <a:r>
              <a:rPr lang="en-US" dirty="0" smtClean="0"/>
              <a:t>     Morals and Ethics constrain." </a:t>
            </a:r>
          </a:p>
          <a:p>
            <a:pPr>
              <a:buNone/>
            </a:pPr>
            <a:r>
              <a:rPr lang="en-US" b="1" dirty="0" smtClean="0"/>
              <a:t>    In other words </a:t>
            </a:r>
          </a:p>
          <a:p>
            <a:pPr>
              <a:buNone/>
            </a:pPr>
            <a:r>
              <a:rPr lang="en-US" dirty="0" smtClean="0"/>
              <a:t>    values describe what is important in a</a:t>
            </a:r>
          </a:p>
          <a:p>
            <a:pPr>
              <a:buNone/>
            </a:pPr>
            <a:r>
              <a:rPr lang="en-US" dirty="0" smtClean="0"/>
              <a:t>    person's life, </a:t>
            </a:r>
          </a:p>
          <a:p>
            <a:pPr>
              <a:buNone/>
            </a:pPr>
            <a:r>
              <a:rPr lang="en-US" dirty="0" smtClean="0"/>
              <a:t>    while ethics and morals prescribe what is or </a:t>
            </a:r>
          </a:p>
          <a:p>
            <a:pPr>
              <a:buNone/>
            </a:pPr>
            <a:r>
              <a:rPr lang="en-US" dirty="0" smtClean="0"/>
              <a:t>    is not considered appropriate </a:t>
            </a:r>
            <a:r>
              <a:rPr lang="en-US" dirty="0" err="1" smtClean="0"/>
              <a:t>behaviour</a:t>
            </a:r>
            <a:r>
              <a:rPr lang="en-US" dirty="0" smtClean="0"/>
              <a:t> in </a:t>
            </a:r>
          </a:p>
          <a:p>
            <a:pPr>
              <a:buNone/>
            </a:pPr>
            <a:r>
              <a:rPr lang="en-US" dirty="0" smtClean="0"/>
              <a:t>    living one's life.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INTEGRITY</a:t>
            </a:r>
            <a:endParaRPr lang="en-US" dirty="0"/>
          </a:p>
        </p:txBody>
      </p:sp>
      <p:sp>
        <p:nvSpPr>
          <p:cNvPr id="3" name="Content Placeholder 2"/>
          <p:cNvSpPr>
            <a:spLocks noGrp="1"/>
          </p:cNvSpPr>
          <p:nvPr>
            <p:ph idx="1"/>
          </p:nvPr>
        </p:nvSpPr>
        <p:spPr>
          <a:xfrm>
            <a:off x="457200" y="2133600"/>
            <a:ext cx="8229600" cy="4191000"/>
          </a:xfrm>
        </p:spPr>
        <p:txBody>
          <a:bodyPr>
            <a:normAutofit fontScale="92500" lnSpcReduction="10000"/>
          </a:bodyPr>
          <a:lstStyle/>
          <a:p>
            <a:pPr algn="ctr">
              <a:buNone/>
            </a:pPr>
            <a:endParaRPr lang="en-US" dirty="0" smtClean="0"/>
          </a:p>
          <a:p>
            <a:pPr algn="ctr">
              <a:buNone/>
            </a:pPr>
            <a:endParaRPr lang="en-US" dirty="0" smtClean="0"/>
          </a:p>
          <a:p>
            <a:pPr algn="ctr">
              <a:buNone/>
            </a:pPr>
            <a:r>
              <a:rPr lang="en-US" b="1" dirty="0" smtClean="0"/>
              <a:t>Uncompromising adherence to moral and ethical principles</a:t>
            </a:r>
          </a:p>
          <a:p>
            <a:pPr algn="ctr">
              <a:buNone/>
            </a:pPr>
            <a:endParaRPr lang="en-US" b="1" dirty="0" smtClean="0"/>
          </a:p>
          <a:p>
            <a:pPr algn="ctr">
              <a:buNone/>
            </a:pPr>
            <a:r>
              <a:rPr lang="en-US" dirty="0" smtClean="0"/>
              <a:t>For example:</a:t>
            </a:r>
            <a:br>
              <a:rPr lang="en-US" dirty="0" smtClean="0"/>
            </a:br>
            <a:r>
              <a:rPr lang="en-US" dirty="0" smtClean="0"/>
              <a:t/>
            </a:r>
            <a:br>
              <a:rPr lang="en-US" dirty="0" smtClean="0"/>
            </a:br>
            <a:r>
              <a:rPr lang="en-US" dirty="0" smtClean="0"/>
              <a:t>I come upon a website that details ways of cheating on my taxes. My INTEGRITY doesn't allow me to employ any of the techniques listed because I know them to be wrong</a:t>
            </a:r>
            <a:endParaRPr lang="en-US" dirty="0"/>
          </a:p>
        </p:txBody>
      </p:sp>
      <p:pic>
        <p:nvPicPr>
          <p:cNvPr id="1026" name="Picture 2" descr="C:\Users\Koundinya\Desktop\integrity.jpg"/>
          <p:cNvPicPr>
            <a:picLocks noChangeAspect="1" noChangeArrowheads="1"/>
          </p:cNvPicPr>
          <p:nvPr/>
        </p:nvPicPr>
        <p:blipFill>
          <a:blip r:embed="rId3"/>
          <a:srcRect/>
          <a:stretch>
            <a:fillRect/>
          </a:stretch>
        </p:blipFill>
        <p:spPr bwMode="auto">
          <a:xfrm>
            <a:off x="4495800" y="0"/>
            <a:ext cx="4171950" cy="28194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smtClean="0"/>
              <a:t>Importance of values and ethics</a:t>
            </a:r>
            <a:endParaRPr lang="en-IN" sz="3600"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smtClean="0"/>
              <a:t>wealth without work</a:t>
            </a:r>
          </a:p>
          <a:p>
            <a:pPr>
              <a:buFont typeface="Wingdings" panose="05000000000000000000" pitchFamily="2" charset="2"/>
              <a:buChar char="§"/>
            </a:pPr>
            <a:r>
              <a:rPr lang="en-IN" dirty="0" smtClean="0"/>
              <a:t>Pleasure without conscience</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4029361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Honesty means that whatever you've done, good or bad, you speak the truth about it. In other words, you don't lie. </a:t>
            </a:r>
          </a:p>
          <a:p>
            <a:pPr>
              <a:buNone/>
            </a:pPr>
            <a:r>
              <a:rPr lang="en-US" dirty="0" smtClean="0"/>
              <a:t>    EX: I take a shortcut at the job which causes someone else to get hurt. When someone asks me if I did it, I am HONEST and say yes.</a:t>
            </a:r>
          </a:p>
          <a:p>
            <a:pPr algn="ctr">
              <a:buNone/>
            </a:pPr>
            <a:r>
              <a:rPr lang="en-US" sz="3200" b="1" dirty="0" smtClean="0"/>
              <a:t>“Integrity is telling myself the truth. And honesty is telling the truth to other people.”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ETHIC</a:t>
            </a:r>
            <a:endParaRPr lang="en-US" dirty="0"/>
          </a:p>
        </p:txBody>
      </p:sp>
      <p:sp>
        <p:nvSpPr>
          <p:cNvPr id="3" name="Content Placeholder 2"/>
          <p:cNvSpPr>
            <a:spLocks noGrp="1"/>
          </p:cNvSpPr>
          <p:nvPr>
            <p:ph idx="1"/>
          </p:nvPr>
        </p:nvSpPr>
        <p:spPr/>
        <p:txBody>
          <a:bodyPr/>
          <a:lstStyle/>
          <a:p>
            <a:pPr algn="ctr">
              <a:buNone/>
            </a:pPr>
            <a:endParaRPr lang="en-US" dirty="0" smtClean="0"/>
          </a:p>
          <a:p>
            <a:pPr algn="ctr">
              <a:buNone/>
            </a:pPr>
            <a:r>
              <a:rPr lang="en-US" sz="3200" dirty="0" smtClean="0"/>
              <a:t>A belief in the moral benefit and </a:t>
            </a:r>
          </a:p>
          <a:p>
            <a:pPr algn="ctr">
              <a:buNone/>
            </a:pPr>
            <a:r>
              <a:rPr lang="en-US" sz="3200" dirty="0" smtClean="0"/>
              <a:t>importance of work and its inherent </a:t>
            </a:r>
          </a:p>
          <a:p>
            <a:pPr algn="ctr">
              <a:buNone/>
            </a:pPr>
            <a:r>
              <a:rPr lang="en-US" sz="3200" dirty="0" smtClean="0"/>
              <a:t>ability to strengthen </a:t>
            </a:r>
          </a:p>
          <a:p>
            <a:pPr algn="ctr">
              <a:buNone/>
            </a:pPr>
            <a:r>
              <a:rPr lang="en-US" sz="3200" dirty="0" smtClean="0"/>
              <a:t>character. </a:t>
            </a:r>
          </a:p>
          <a:p>
            <a:pPr algn="ctr">
              <a:buNone/>
            </a:pPr>
            <a:r>
              <a:rPr lang="en-US" sz="3200" dirty="0" smtClean="0"/>
              <a:t>IN OTHER WORDS</a:t>
            </a:r>
            <a:br>
              <a:rPr lang="en-US" sz="3200" dirty="0" smtClean="0"/>
            </a:br>
            <a:r>
              <a:rPr lang="en-US" sz="3200" dirty="0" smtClean="0"/>
              <a:t>a belief in the moral value of work</a:t>
            </a:r>
            <a:endParaRPr lang="en-US" sz="3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LEARNING</a:t>
            </a:r>
            <a:endParaRPr lang="en-US" dirty="0"/>
          </a:p>
        </p:txBody>
      </p:sp>
      <p:sp>
        <p:nvSpPr>
          <p:cNvPr id="3" name="Content Placeholder 2"/>
          <p:cNvSpPr>
            <a:spLocks noGrp="1"/>
          </p:cNvSpPr>
          <p:nvPr>
            <p:ph idx="1"/>
          </p:nvPr>
        </p:nvSpPr>
        <p:spPr/>
        <p:txBody>
          <a:bodyPr>
            <a:normAutofit fontScale="92500"/>
          </a:bodyPr>
          <a:lstStyle/>
          <a:p>
            <a:r>
              <a:rPr lang="en-US" dirty="0" smtClean="0"/>
              <a:t>Service-learning involves students in community service activities and applies the experience to personal and academic development.</a:t>
            </a:r>
          </a:p>
          <a:p>
            <a:r>
              <a:rPr lang="en-US" dirty="0" smtClean="0"/>
              <a:t>Service-learning occurs when there is "a balance between learning goals and service outcomes" .</a:t>
            </a:r>
          </a:p>
          <a:p>
            <a:r>
              <a:rPr lang="en-US" dirty="0" smtClean="0"/>
              <a:t> Service-learning differs from internship experience or volunteer work in its "intention to equally benefit the provider and the recipient of the service as well as to ensure equal focus on both the service being provided and the learning that is occurring</a:t>
            </a:r>
          </a:p>
          <a:p>
            <a:pPr>
              <a:buNone/>
            </a:pPr>
            <a:endParaRPr lang="en-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263</TotalTime>
  <Words>351</Words>
  <Application>Microsoft Office PowerPoint</Application>
  <PresentationFormat>On-screen Show (4:3)</PresentationFormat>
  <Paragraphs>73</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Verdana</vt:lpstr>
      <vt:lpstr>Wingdings</vt:lpstr>
      <vt:lpstr>Wingdings 2</vt:lpstr>
      <vt:lpstr>Flow</vt:lpstr>
      <vt:lpstr>HUMAN VALUES</vt:lpstr>
      <vt:lpstr>VALUES</vt:lpstr>
      <vt:lpstr>What then of ethics?</vt:lpstr>
      <vt:lpstr>PowerPoint Presentation</vt:lpstr>
      <vt:lpstr>INTEGRITY</vt:lpstr>
      <vt:lpstr>Importance of values and ethics</vt:lpstr>
      <vt:lpstr>PowerPoint Presentation</vt:lpstr>
      <vt:lpstr>WORK ETHIC</vt:lpstr>
      <vt:lpstr>SERVICE LEARNING</vt:lpstr>
      <vt:lpstr>CIVIC VIRTUE</vt:lpstr>
      <vt:lpstr>CIVIC VIRTUE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Koundinya</dc:creator>
  <cp:lastModifiedBy>sriranganath utpala</cp:lastModifiedBy>
  <cp:revision>36</cp:revision>
  <dcterms:created xsi:type="dcterms:W3CDTF">2006-08-16T00:00:00Z</dcterms:created>
  <dcterms:modified xsi:type="dcterms:W3CDTF">2018-07-19T04:57:10Z</dcterms:modified>
</cp:coreProperties>
</file>