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2" r:id="rId1"/>
  </p:sldMasterIdLst>
  <p:sldIdLst>
    <p:sldId id="256" r:id="rId2"/>
    <p:sldId id="370" r:id="rId3"/>
    <p:sldId id="371" r:id="rId4"/>
    <p:sldId id="372" r:id="rId5"/>
    <p:sldId id="373" r:id="rId6"/>
    <p:sldId id="374" r:id="rId7"/>
    <p:sldId id="375" r:id="rId8"/>
    <p:sldId id="376" r:id="rId9"/>
    <p:sldId id="377" r:id="rId10"/>
    <p:sldId id="380" r:id="rId11"/>
    <p:sldId id="378" r:id="rId12"/>
    <p:sldId id="381" r:id="rId13"/>
    <p:sldId id="382" r:id="rId14"/>
    <p:sldId id="379" r:id="rId15"/>
    <p:sldId id="383" r:id="rId16"/>
    <p:sldId id="384" r:id="rId17"/>
    <p:sldId id="385" r:id="rId18"/>
    <p:sldId id="386" r:id="rId19"/>
    <p:sldId id="387" r:id="rId20"/>
    <p:sldId id="388" r:id="rId21"/>
    <p:sldId id="419" r:id="rId22"/>
    <p:sldId id="389" r:id="rId23"/>
    <p:sldId id="390" r:id="rId24"/>
    <p:sldId id="391" r:id="rId25"/>
    <p:sldId id="394" r:id="rId26"/>
    <p:sldId id="392" r:id="rId27"/>
    <p:sldId id="395" r:id="rId28"/>
    <p:sldId id="396" r:id="rId29"/>
    <p:sldId id="397" r:id="rId30"/>
    <p:sldId id="398" r:id="rId31"/>
    <p:sldId id="399" r:id="rId32"/>
    <p:sldId id="400" r:id="rId33"/>
    <p:sldId id="401" r:id="rId34"/>
    <p:sldId id="404" r:id="rId35"/>
    <p:sldId id="405" r:id="rId36"/>
    <p:sldId id="402" r:id="rId37"/>
    <p:sldId id="403" r:id="rId38"/>
    <p:sldId id="406" r:id="rId39"/>
    <p:sldId id="407" r:id="rId40"/>
    <p:sldId id="408" r:id="rId41"/>
    <p:sldId id="409" r:id="rId42"/>
    <p:sldId id="410" r:id="rId43"/>
    <p:sldId id="411" r:id="rId44"/>
    <p:sldId id="412" r:id="rId45"/>
    <p:sldId id="413" r:id="rId46"/>
    <p:sldId id="414" r:id="rId47"/>
    <p:sldId id="415" r:id="rId48"/>
    <p:sldId id="418" r:id="rId49"/>
    <p:sldId id="416" r:id="rId50"/>
    <p:sldId id="41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p:scale>
          <a:sx n="73" d="100"/>
          <a:sy n="73" d="100"/>
        </p:scale>
        <p:origin x="-1218" y="-498"/>
      </p:cViewPr>
      <p:guideLst>
        <p:guide orient="horz" pos="2160"/>
        <p:guide pos="3840"/>
      </p:guideLst>
    </p:cSldViewPr>
  </p:slideViewPr>
  <p:notesTextViewPr>
    <p:cViewPr>
      <p:scale>
        <a:sx n="1" d="1"/>
        <a:sy n="1" d="1"/>
      </p:scale>
      <p:origin x="0" y="0"/>
    </p:cViewPr>
  </p:notesTextViewPr>
  <p:sorterViewPr>
    <p:cViewPr>
      <p:scale>
        <a:sx n="66" d="100"/>
        <a:sy n="66" d="100"/>
      </p:scale>
      <p:origin x="0" y="981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3889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8714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651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4015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91365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5909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83880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1927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20889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51970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98600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11/1/2018</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8968812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os-module-python-exampl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Java_(programming_language)" TargetMode="External"/><Relationship Id="rId13" Type="http://schemas.openxmlformats.org/officeDocument/2006/relationships/hyperlink" Target="https://en.wikipedia.org/wiki/Rich_Text_Format" TargetMode="External"/><Relationship Id="rId3" Type="http://schemas.openxmlformats.org/officeDocument/2006/relationships/hyperlink" Target="https://en.wikipedia.org/wiki/HTML" TargetMode="External"/><Relationship Id="rId7" Type="http://schemas.openxmlformats.org/officeDocument/2006/relationships/hyperlink" Target="https://en.wikipedia.org/wiki/C++" TargetMode="External"/><Relationship Id="rId12" Type="http://schemas.openxmlformats.org/officeDocument/2006/relationships/hyperlink" Target="https://en.wikipedia.org/wiki/TeX" TargetMode="External"/><Relationship Id="rId2" Type="http://schemas.openxmlformats.org/officeDocument/2006/relationships/image" Target="../media/image2.png"/><Relationship Id="rId16" Type="http://schemas.openxmlformats.org/officeDocument/2006/relationships/hyperlink" Target="https://en.wikipedia.org/wiki/Tab-separated_values" TargetMode="External"/><Relationship Id="rId1" Type="http://schemas.openxmlformats.org/officeDocument/2006/relationships/slideLayout" Target="../slideLayouts/slideLayout2.xml"/><Relationship Id="rId6" Type="http://schemas.openxmlformats.org/officeDocument/2006/relationships/hyperlink" Target="https://en.wikipedia.org/wiki/C_(programming_language)" TargetMode="External"/><Relationship Id="rId11" Type="http://schemas.openxmlformats.org/officeDocument/2006/relationships/hyperlink" Target="https://en.wikipedia.org/wiki/Text_file" TargetMode="External"/><Relationship Id="rId5" Type="http://schemas.openxmlformats.org/officeDocument/2006/relationships/hyperlink" Target="https://en.wikipedia.org/wiki/Cascading_Style_Sheets" TargetMode="External"/><Relationship Id="rId15" Type="http://schemas.openxmlformats.org/officeDocument/2006/relationships/hyperlink" Target="https://en.wikipedia.org/wiki/Comma-separated_values" TargetMode="External"/><Relationship Id="rId10" Type="http://schemas.openxmlformats.org/officeDocument/2006/relationships/hyperlink" Target="https://en.wikipedia.org/wiki/PHP" TargetMode="External"/><Relationship Id="rId4" Type="http://schemas.openxmlformats.org/officeDocument/2006/relationships/hyperlink" Target="https://en.wikipedia.org/wiki/XML" TargetMode="External"/><Relationship Id="rId9" Type="http://schemas.openxmlformats.org/officeDocument/2006/relationships/hyperlink" Target="https://en.wikipedia.org/wiki/Perl" TargetMode="External"/><Relationship Id="rId14" Type="http://schemas.openxmlformats.org/officeDocument/2006/relationships/hyperlink" Target="https://en.wikipedia.org/wiki/PostScript"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programiz.com/python-programming/clas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programiz.com/python-programming/clas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MPEG-4_Part_14" TargetMode="External"/><Relationship Id="rId13" Type="http://schemas.openxmlformats.org/officeDocument/2006/relationships/hyperlink" Target="https://en.wikipedia.org/wiki/WAV" TargetMode="External"/><Relationship Id="rId18" Type="http://schemas.openxmlformats.org/officeDocument/2006/relationships/hyperlink" Target="https://en.wikipedia.org/wiki/Tar_(computing)" TargetMode="External"/><Relationship Id="rId3" Type="http://schemas.openxmlformats.org/officeDocument/2006/relationships/hyperlink" Target="https://en.wikipedia.org/wiki/JPEG" TargetMode="External"/><Relationship Id="rId21" Type="http://schemas.openxmlformats.org/officeDocument/2006/relationships/hyperlink" Target="https://en.wikipedia.org/wiki/Library_(computing)" TargetMode="External"/><Relationship Id="rId7" Type="http://schemas.openxmlformats.org/officeDocument/2006/relationships/hyperlink" Target="https://en.wikipedia.org/wiki/Tagged_Image_File_Format" TargetMode="External"/><Relationship Id="rId12" Type="http://schemas.openxmlformats.org/officeDocument/2006/relationships/hyperlink" Target="https://en.wikipedia.org/wiki/MP3" TargetMode="External"/><Relationship Id="rId17" Type="http://schemas.openxmlformats.org/officeDocument/2006/relationships/hyperlink" Target="https://en.wikipedia.org/wiki/7z" TargetMode="External"/><Relationship Id="rId2" Type="http://schemas.openxmlformats.org/officeDocument/2006/relationships/image" Target="../media/image2.png"/><Relationship Id="rId16" Type="http://schemas.openxmlformats.org/officeDocument/2006/relationships/hyperlink" Target="https://en.wikipedia.org/wiki/RAR_(file_format)" TargetMode="External"/><Relationship Id="rId20" Type="http://schemas.openxmlformats.org/officeDocument/2006/relationships/hyperlink" Target="https://en.wikipedia.org/wiki/Dynamic-link_library" TargetMode="External"/><Relationship Id="rId1" Type="http://schemas.openxmlformats.org/officeDocument/2006/relationships/slideLayout" Target="../slideLayouts/slideLayout2.xml"/><Relationship Id="rId6" Type="http://schemas.openxmlformats.org/officeDocument/2006/relationships/hyperlink" Target="https://en.wikipedia.org/wiki/BMP_file_format" TargetMode="External"/><Relationship Id="rId11" Type="http://schemas.openxmlformats.org/officeDocument/2006/relationships/hyperlink" Target="https://en.wikipedia.org/wiki/MPEG-1" TargetMode="External"/><Relationship Id="rId5" Type="http://schemas.openxmlformats.org/officeDocument/2006/relationships/hyperlink" Target="https://en.wikipedia.org/wiki/GIF" TargetMode="External"/><Relationship Id="rId15" Type="http://schemas.openxmlformats.org/officeDocument/2006/relationships/hyperlink" Target="https://en.wikipedia.org/wiki/Zip_(file_format)" TargetMode="External"/><Relationship Id="rId10" Type="http://schemas.openxmlformats.org/officeDocument/2006/relationships/hyperlink" Target="https://en.wikipedia.org/wiki/QuickTime_File_Format" TargetMode="External"/><Relationship Id="rId19" Type="http://schemas.openxmlformats.org/officeDocument/2006/relationships/hyperlink" Target="https://en.wikipedia.org/wiki/.exe" TargetMode="External"/><Relationship Id="rId4" Type="http://schemas.openxmlformats.org/officeDocument/2006/relationships/hyperlink" Target="https://en.wikipedia.org/wiki/Portable_Network_Graphics" TargetMode="External"/><Relationship Id="rId9" Type="http://schemas.openxmlformats.org/officeDocument/2006/relationships/hyperlink" Target="https://en.wikipedia.org/wiki/Audio_Video_Interleave" TargetMode="External"/><Relationship Id="rId14" Type="http://schemas.openxmlformats.org/officeDocument/2006/relationships/hyperlink" Target="https://en.wikipedia.org/wiki/Windows_Media_Audio" TargetMode="External"/><Relationship Id="rId22" Type="http://schemas.openxmlformats.org/officeDocument/2006/relationships/hyperlink" Target="https://en.wikipedia.org/wiki/Java_class_file" TargetMode="Externa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10251" y="0"/>
            <a:ext cx="4754880" cy="4754880"/>
          </a:xfrm>
        </p:spPr>
        <p:txBody>
          <a:bodyPr>
            <a:normAutofit/>
          </a:bodyPr>
          <a:lstStyle/>
          <a:p>
            <a:pPr algn="l"/>
            <a:r>
              <a:rPr lang="en-US" sz="5400" i="1" dirty="0" smtClean="0">
                <a:solidFill>
                  <a:srgbClr val="FF0000"/>
                </a:solidFill>
              </a:rPr>
              <a:t>Python  Programming Language</a:t>
            </a:r>
            <a:r>
              <a:rPr lang="en-US" sz="3600" dirty="0" smtClean="0"/>
              <a:t/>
            </a:r>
            <a:br>
              <a:rPr lang="en-US" sz="3600" dirty="0" smtClean="0"/>
            </a:br>
            <a:r>
              <a:rPr lang="en-US" sz="3600" dirty="0" smtClean="0"/>
              <a:t> </a:t>
            </a:r>
            <a:br>
              <a:rPr lang="en-US" sz="3600" dirty="0" smtClean="0"/>
            </a:br>
            <a:endParaRPr lang="en-IN" sz="3600" dirty="0"/>
          </a:p>
        </p:txBody>
      </p:sp>
      <p:sp>
        <p:nvSpPr>
          <p:cNvPr id="22530" name="AutoShape 2" descr="Image result for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2" name="Picture 4" descr="C:\Users\Dell\Downloads\lozingle_10032014.jpg"/>
          <p:cNvPicPr>
            <a:picLocks noChangeAspect="1" noChangeArrowheads="1"/>
          </p:cNvPicPr>
          <p:nvPr/>
        </p:nvPicPr>
        <p:blipFill>
          <a:blip r:embed="rId2"/>
          <a:srcRect/>
          <a:stretch>
            <a:fillRect/>
          </a:stretch>
        </p:blipFill>
        <p:spPr bwMode="auto">
          <a:xfrm>
            <a:off x="0" y="0"/>
            <a:ext cx="6821805" cy="6857999"/>
          </a:xfrm>
          <a:prstGeom prst="rect">
            <a:avLst/>
          </a:prstGeom>
          <a:noFill/>
        </p:spPr>
      </p:pic>
    </p:spTree>
    <p:extLst>
      <p:ext uri="{BB962C8B-B14F-4D97-AF65-F5344CB8AC3E}">
        <p14:creationId xmlns:p14="http://schemas.microsoft.com/office/powerpoint/2010/main" xmlns="" val="40372275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17" y="270456"/>
            <a:ext cx="10726783" cy="487190"/>
          </a:xfrm>
        </p:spPr>
        <p:txBody>
          <a:bodyPr>
            <a:noAutofit/>
          </a:bodyPr>
          <a:lstStyle/>
          <a:p>
            <a:r>
              <a:rPr lang="en-US" sz="3600" b="1" dirty="0" smtClean="0">
                <a:solidFill>
                  <a:srgbClr val="FF0000"/>
                </a:solidFill>
              </a:rPr>
              <a:t>Example</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574767" y="1319349"/>
            <a:ext cx="4767942" cy="4857614"/>
          </a:xfrm>
        </p:spPr>
        <p:txBody>
          <a:bodyPr>
            <a:noAutofit/>
          </a:bodyPr>
          <a:lstStyle/>
          <a:p>
            <a:pPr algn="just">
              <a:buNone/>
            </a:pPr>
            <a:r>
              <a:rPr lang="en-US" sz="2600" dirty="0" smtClean="0">
                <a:solidFill>
                  <a:srgbClr val="FF0000"/>
                </a:solidFill>
                <a:latin typeface="Calibri (Body)"/>
                <a:ea typeface="Arial" charset="0"/>
                <a:cs typeface="Arial" charset="0"/>
                <a:sym typeface="Cabin"/>
              </a:rPr>
              <a:t>Open.p</a:t>
            </a:r>
            <a:r>
              <a:rPr lang="en-US" sz="2600" dirty="0" smtClean="0">
                <a:latin typeface="Calibri (Body)"/>
                <a:ea typeface="Arial" charset="0"/>
                <a:cs typeface="Arial" charset="0"/>
                <a:sym typeface="Cabin"/>
              </a:rPr>
              <a:t>y</a:t>
            </a:r>
          </a:p>
          <a:p>
            <a:pPr algn="just">
              <a:buNone/>
            </a:pPr>
            <a:r>
              <a:rPr lang="en-US" sz="2600" dirty="0" smtClean="0">
                <a:latin typeface="Calibri (Body)"/>
                <a:ea typeface="Arial" charset="0"/>
                <a:cs typeface="Arial" charset="0"/>
                <a:sym typeface="Cabin"/>
              </a:rPr>
              <a:t>f= open('</a:t>
            </a:r>
            <a:r>
              <a:rPr lang="en-US" sz="2600" dirty="0" err="1" smtClean="0">
                <a:latin typeface="Calibri (Body)"/>
                <a:ea typeface="Arial" charset="0"/>
                <a:cs typeface="Arial" charset="0"/>
                <a:sym typeface="Cabin"/>
              </a:rPr>
              <a:t>one.txt','r</a:t>
            </a:r>
            <a:r>
              <a:rPr lang="en-US" sz="2600" dirty="0" smtClean="0">
                <a:latin typeface="Calibri (Body)"/>
                <a:ea typeface="Arial" charset="0"/>
                <a:cs typeface="Arial" charset="0"/>
                <a:sym typeface="Cabin"/>
              </a:rPr>
              <a:t>') </a:t>
            </a:r>
          </a:p>
          <a:p>
            <a:pPr algn="just">
              <a:buNone/>
            </a:pPr>
            <a:r>
              <a:rPr lang="en-US" sz="2600" dirty="0" smtClean="0">
                <a:latin typeface="Calibri (Body)"/>
                <a:ea typeface="Arial" charset="0"/>
                <a:cs typeface="Arial" charset="0"/>
                <a:sym typeface="Cabin"/>
              </a:rPr>
              <a:t>for l in f: </a:t>
            </a:r>
          </a:p>
          <a:p>
            <a:pPr algn="just">
              <a:buNone/>
            </a:pPr>
            <a:r>
              <a:rPr lang="en-US" sz="2600" dirty="0" smtClean="0">
                <a:latin typeface="Calibri (Body)"/>
                <a:ea typeface="Arial" charset="0"/>
                <a:cs typeface="Arial" charset="0"/>
                <a:sym typeface="Cabin"/>
              </a:rPr>
              <a:t>    print(l)</a:t>
            </a:r>
          </a:p>
          <a:p>
            <a:pPr algn="just">
              <a:buNone/>
            </a:pPr>
            <a:endParaRPr lang="en-US" sz="2600" dirty="0" smtClean="0">
              <a:latin typeface="Calibri (Body)"/>
              <a:ea typeface="Arial" charset="0"/>
              <a:cs typeface="Arial" charset="0"/>
              <a:sym typeface="Cabin"/>
            </a:endParaRPr>
          </a:p>
          <a:p>
            <a:pPr algn="just">
              <a:buNone/>
            </a:pPr>
            <a:r>
              <a:rPr lang="en-US" sz="2600" dirty="0" smtClean="0">
                <a:latin typeface="Calibri (Body)"/>
                <a:ea typeface="Arial" charset="0"/>
                <a:cs typeface="Arial" charset="0"/>
                <a:sym typeface="Cabin"/>
              </a:rPr>
              <a:t>Output:</a:t>
            </a:r>
          </a:p>
          <a:p>
            <a:pPr>
              <a:buNone/>
            </a:pPr>
            <a:r>
              <a:rPr lang="en-US" sz="2400" dirty="0" smtClean="0"/>
              <a:t>hi this </a:t>
            </a:r>
            <a:r>
              <a:rPr lang="en-US" sz="2400" dirty="0" err="1" smtClean="0"/>
              <a:t>cse</a:t>
            </a:r>
            <a:endParaRPr lang="en-US" sz="2400" dirty="0" smtClean="0"/>
          </a:p>
          <a:p>
            <a:pPr>
              <a:buNone/>
            </a:pPr>
            <a:r>
              <a:rPr lang="en-US" sz="2400" dirty="0" err="1" smtClean="0"/>
              <a:t>vignan</a:t>
            </a:r>
            <a:endParaRPr lang="en-US" sz="2400" dirty="0" smtClean="0"/>
          </a:p>
          <a:p>
            <a:pPr algn="just">
              <a:buNone/>
            </a:pPr>
            <a:endParaRPr lang="en-US" sz="2600" dirty="0" smtClean="0">
              <a:latin typeface="Calibri (Body)"/>
              <a:ea typeface="Arial" charset="0"/>
              <a:cs typeface="Arial" charset="0"/>
              <a:sym typeface="Cabin"/>
            </a:endParaRPr>
          </a:p>
        </p:txBody>
      </p:sp>
      <p:sp>
        <p:nvSpPr>
          <p:cNvPr id="7" name="Rectangle 6"/>
          <p:cNvSpPr/>
          <p:nvPr/>
        </p:nvSpPr>
        <p:spPr>
          <a:xfrm>
            <a:off x="7175863" y="1512168"/>
            <a:ext cx="2399211" cy="1569660"/>
          </a:xfrm>
          <a:prstGeom prst="rect">
            <a:avLst/>
          </a:prstGeom>
        </p:spPr>
        <p:txBody>
          <a:bodyPr wrap="square">
            <a:spAutoFit/>
          </a:bodyPr>
          <a:lstStyle/>
          <a:p>
            <a:r>
              <a:rPr lang="en-US" sz="3200" dirty="0" smtClean="0">
                <a:solidFill>
                  <a:srgbClr val="FF0000"/>
                </a:solidFill>
              </a:rPr>
              <a:t>One.txt</a:t>
            </a:r>
          </a:p>
          <a:p>
            <a:r>
              <a:rPr lang="en-US" sz="3200" dirty="0" smtClean="0"/>
              <a:t>hi this </a:t>
            </a:r>
            <a:r>
              <a:rPr lang="en-US" sz="3200" dirty="0" err="1" smtClean="0"/>
              <a:t>cse</a:t>
            </a:r>
            <a:endParaRPr lang="en-US" sz="3200" dirty="0" smtClean="0"/>
          </a:p>
          <a:p>
            <a:r>
              <a:rPr lang="en-US" sz="3200" dirty="0" err="1" smtClean="0"/>
              <a:t>vignan</a:t>
            </a:r>
            <a:endParaRPr lang="en-US" sz="3200" dirty="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b="1" dirty="0" smtClean="0">
                <a:solidFill>
                  <a:srgbClr val="FF0000"/>
                </a:solidFill>
              </a:rPr>
              <a:t>close()</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849086"/>
            <a:ext cx="10515600" cy="5327877"/>
          </a:xfrm>
        </p:spPr>
        <p:txBody>
          <a:bodyPr>
            <a:normAutofit lnSpcReduction="10000"/>
          </a:bodyPr>
          <a:lstStyle/>
          <a:p>
            <a:pPr algn="just"/>
            <a:r>
              <a:rPr lang="en-US" dirty="0" smtClean="0"/>
              <a:t>close() function  is used to close the file.</a:t>
            </a:r>
          </a:p>
          <a:p>
            <a:pPr algn="just"/>
            <a:r>
              <a:rPr lang="en-US" dirty="0" smtClean="0"/>
              <a:t>it closes the file object, after which no more writing can be done.</a:t>
            </a:r>
          </a:p>
          <a:p>
            <a:pPr>
              <a:buNone/>
            </a:pPr>
            <a:r>
              <a:rPr lang="en-US" dirty="0" smtClean="0">
                <a:solidFill>
                  <a:srgbClr val="FF0000"/>
                </a:solidFill>
              </a:rPr>
              <a:t>Syntax: </a:t>
            </a:r>
            <a:r>
              <a:rPr lang="en-US" dirty="0" err="1" smtClean="0"/>
              <a:t>fileObject.close</a:t>
            </a:r>
            <a:r>
              <a:rPr lang="en-US" dirty="0" smtClean="0"/>
              <a:t>();</a:t>
            </a:r>
          </a:p>
          <a:p>
            <a:pPr>
              <a:buNone/>
            </a:pPr>
            <a:r>
              <a:rPr lang="en-US" dirty="0" smtClean="0">
                <a:solidFill>
                  <a:srgbClr val="FF0000"/>
                </a:solidFill>
                <a:latin typeface="Calibri (Body)"/>
                <a:ea typeface="Arial" charset="0"/>
                <a:cs typeface="Arial" charset="0"/>
                <a:sym typeface="Cabin"/>
              </a:rPr>
              <a:t>Ex:</a:t>
            </a:r>
          </a:p>
          <a:p>
            <a:pPr>
              <a:buNone/>
            </a:pPr>
            <a:r>
              <a:rPr lang="en-US" dirty="0" err="1" smtClean="0"/>
              <a:t>fo</a:t>
            </a:r>
            <a:r>
              <a:rPr lang="en-US" dirty="0" smtClean="0"/>
              <a:t> = open("foo.txt", "</a:t>
            </a:r>
            <a:r>
              <a:rPr lang="en-US" dirty="0" err="1" smtClean="0"/>
              <a:t>wb</a:t>
            </a:r>
            <a:r>
              <a:rPr lang="en-US" dirty="0" smtClean="0"/>
              <a:t>")</a:t>
            </a:r>
          </a:p>
          <a:p>
            <a:pPr>
              <a:buNone/>
            </a:pPr>
            <a:r>
              <a:rPr lang="en-US" dirty="0" smtClean="0"/>
              <a:t> print("Name of the file: ", fo.name)</a:t>
            </a:r>
          </a:p>
          <a:p>
            <a:pPr>
              <a:buNone/>
            </a:pPr>
            <a:r>
              <a:rPr lang="en-US" dirty="0" err="1" smtClean="0"/>
              <a:t>fo.close</a:t>
            </a:r>
            <a:r>
              <a:rPr lang="en-US" dirty="0" smtClean="0"/>
              <a:t>()</a:t>
            </a:r>
          </a:p>
          <a:p>
            <a:pPr>
              <a:buNone/>
            </a:pPr>
            <a:r>
              <a:rPr lang="en-US" sz="3200" dirty="0" smtClean="0">
                <a:solidFill>
                  <a:srgbClr val="FF0000"/>
                </a:solidFill>
                <a:latin typeface="Calibri (Body)"/>
                <a:ea typeface="Arial" charset="0"/>
                <a:cs typeface="Arial" charset="0"/>
                <a:sym typeface="Cabin"/>
              </a:rPr>
              <a:t>with: </a:t>
            </a:r>
          </a:p>
          <a:p>
            <a:r>
              <a:rPr lang="en-US" dirty="0" smtClean="0">
                <a:latin typeface="Calibri (Body)"/>
                <a:ea typeface="Arial" charset="0"/>
                <a:cs typeface="Arial" charset="0"/>
                <a:sym typeface="Cabin"/>
              </a:rPr>
              <a:t>It automatically close the file when the cursor reached the end of the file.</a:t>
            </a:r>
          </a:p>
          <a:p>
            <a:pPr>
              <a:buNone/>
            </a:pPr>
            <a:r>
              <a:rPr lang="en-US" b="1" i="1" dirty="0" smtClean="0">
                <a:solidFill>
                  <a:srgbClr val="FF0000"/>
                </a:solidFill>
              </a:rPr>
              <a:t>Syntax:   </a:t>
            </a:r>
            <a:r>
              <a:rPr lang="en-US" b="1" i="1" dirty="0" smtClean="0"/>
              <a:t>with open(“filename”) as f:</a:t>
            </a:r>
            <a:r>
              <a:rPr lang="en-US" b="1" dirty="0" smtClean="0"/>
              <a:t> </a:t>
            </a:r>
            <a:endParaRPr lang="en-US" dirty="0" smtClean="0">
              <a:latin typeface="Calibri (Body)"/>
              <a:ea typeface="Arial" charset="0"/>
              <a:cs typeface="Arial" charset="0"/>
              <a:sym typeface="Cabin"/>
            </a:endParaRPr>
          </a:p>
          <a:p>
            <a:pPr>
              <a:buNone/>
            </a:pPr>
            <a:endParaRPr lang="en-US" dirty="0" smtClean="0">
              <a:solidFill>
                <a:srgbClr val="FF0000"/>
              </a:solidFill>
              <a:latin typeface="Calibri (Body)"/>
              <a:ea typeface="Arial" charset="0"/>
              <a:cs typeface="Arial" charset="0"/>
              <a:sym typeface="Cabin"/>
            </a:endParaRP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b="1" dirty="0" smtClean="0">
                <a:solidFill>
                  <a:srgbClr val="FF0000"/>
                </a:solidFill>
              </a:rPr>
              <a:t>write()</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849086"/>
            <a:ext cx="10515600" cy="5327877"/>
          </a:xfrm>
        </p:spPr>
        <p:txBody>
          <a:bodyPr>
            <a:normAutofit/>
          </a:bodyPr>
          <a:lstStyle/>
          <a:p>
            <a:pPr algn="just"/>
            <a:r>
              <a:rPr lang="en-US" dirty="0" smtClean="0"/>
              <a:t>The </a:t>
            </a:r>
            <a:r>
              <a:rPr lang="en-US" i="1" dirty="0" smtClean="0"/>
              <a:t>write()</a:t>
            </a:r>
            <a:r>
              <a:rPr lang="en-US" dirty="0" smtClean="0"/>
              <a:t> function writes any string to an open file.</a:t>
            </a:r>
          </a:p>
          <a:p>
            <a:pPr algn="just"/>
            <a:r>
              <a:rPr lang="en-US" dirty="0" smtClean="0">
                <a:latin typeface="Calibri (Body)"/>
                <a:ea typeface="Arial" charset="0"/>
                <a:cs typeface="Arial" charset="0"/>
                <a:sym typeface="Cabin"/>
              </a:rPr>
              <a:t>It is used to write the data in to a open file.</a:t>
            </a:r>
          </a:p>
          <a:p>
            <a:pPr algn="just"/>
            <a:r>
              <a:rPr lang="en-US" dirty="0" smtClean="0"/>
              <a:t>In order to write string into a file , we need to open it in write 'w', append 'a' or exclusive creation 'x' mode.</a:t>
            </a:r>
            <a:endParaRPr lang="en-US" dirty="0" smtClean="0">
              <a:latin typeface="Calibri (Body)"/>
              <a:ea typeface="Arial" charset="0"/>
              <a:cs typeface="Arial" charset="0"/>
              <a:sym typeface="Cabin"/>
            </a:endParaRPr>
          </a:p>
          <a:p>
            <a:pPr algn="just"/>
            <a:r>
              <a:rPr lang="en-US" dirty="0" smtClean="0"/>
              <a:t>The write() method does not add a newline character ('\n') to the end of the string</a:t>
            </a:r>
          </a:p>
          <a:p>
            <a:pPr algn="just">
              <a:buNone/>
            </a:pPr>
            <a:r>
              <a:rPr lang="en-US" dirty="0" smtClean="0">
                <a:solidFill>
                  <a:srgbClr val="FF0000"/>
                </a:solidFill>
              </a:rPr>
              <a:t>Syntax : </a:t>
            </a:r>
            <a:r>
              <a:rPr lang="en-US" dirty="0" err="1" smtClean="0"/>
              <a:t>fileObject.write</a:t>
            </a:r>
            <a:r>
              <a:rPr lang="en-US" dirty="0" smtClean="0"/>
              <a:t>(string);</a:t>
            </a:r>
          </a:p>
          <a:p>
            <a:pPr algn="just"/>
            <a:r>
              <a:rPr lang="en-US" dirty="0" smtClean="0"/>
              <a:t>Here, passed parameter is the content to be written into the opened file.</a:t>
            </a:r>
          </a:p>
          <a:p>
            <a:pPr algn="just"/>
            <a:r>
              <a:rPr lang="en-US" dirty="0" smtClean="0"/>
              <a:t>This method returns the number of characters written to the file.</a:t>
            </a:r>
            <a:endParaRPr lang="en-US" dirty="0" smtClean="0">
              <a:latin typeface="Calibri (Body)"/>
              <a:ea typeface="Arial" charset="0"/>
              <a:cs typeface="Arial" charset="0"/>
              <a:sym typeface="Cabin"/>
            </a:endParaRP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b="1" dirty="0" smtClean="0">
                <a:solidFill>
                  <a:srgbClr val="FF0000"/>
                </a:solidFill>
              </a:rPr>
              <a:t>write()</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849086"/>
            <a:ext cx="10515600" cy="5327877"/>
          </a:xfrm>
        </p:spPr>
        <p:txBody>
          <a:bodyPr>
            <a:normAutofit/>
          </a:bodyPr>
          <a:lstStyle/>
          <a:p>
            <a:pPr algn="just">
              <a:buNone/>
            </a:pPr>
            <a:r>
              <a:rPr lang="en-US" dirty="0" smtClean="0">
                <a:solidFill>
                  <a:srgbClr val="FF0000"/>
                </a:solidFill>
              </a:rPr>
              <a:t>Ex1:</a:t>
            </a:r>
          </a:p>
          <a:p>
            <a:pPr algn="just">
              <a:buNone/>
            </a:pPr>
            <a:r>
              <a:rPr lang="en-US" dirty="0" err="1" smtClean="0"/>
              <a:t>fo</a:t>
            </a:r>
            <a:r>
              <a:rPr lang="en-US" dirty="0" smtClean="0"/>
              <a:t> = open("</a:t>
            </a:r>
            <a:r>
              <a:rPr lang="en-US" dirty="0" err="1" smtClean="0"/>
              <a:t>foo.txt","w</a:t>
            </a:r>
            <a:r>
              <a:rPr lang="en-US" dirty="0" smtClean="0"/>
              <a:t>")</a:t>
            </a:r>
          </a:p>
          <a:p>
            <a:pPr algn="just">
              <a:buNone/>
            </a:pPr>
            <a:r>
              <a:rPr lang="en-US" dirty="0" err="1" smtClean="0"/>
              <a:t>fo.write</a:t>
            </a:r>
            <a:r>
              <a:rPr lang="en-US" dirty="0" smtClean="0"/>
              <a:t>( "Python is a great language.\</a:t>
            </a:r>
            <a:r>
              <a:rPr lang="en-US" dirty="0" err="1" smtClean="0"/>
              <a:t>nYeah</a:t>
            </a:r>
            <a:r>
              <a:rPr lang="en-US" dirty="0" smtClean="0"/>
              <a:t> its great!!\n");</a:t>
            </a:r>
          </a:p>
          <a:p>
            <a:pPr algn="just">
              <a:buNone/>
            </a:pPr>
            <a:r>
              <a:rPr lang="en-US" dirty="0" err="1" smtClean="0"/>
              <a:t>fo.close</a:t>
            </a:r>
            <a:r>
              <a:rPr lang="en-US" dirty="0" smtClean="0"/>
              <a:t>()</a:t>
            </a:r>
          </a:p>
          <a:p>
            <a:pPr algn="just">
              <a:buNone/>
            </a:pPr>
            <a:endParaRPr lang="en-US" dirty="0" smtClean="0"/>
          </a:p>
          <a:p>
            <a:pPr algn="just">
              <a:buNone/>
            </a:pPr>
            <a:r>
              <a:rPr lang="en-US" dirty="0" smtClean="0">
                <a:solidFill>
                  <a:srgbClr val="FF0000"/>
                </a:solidFill>
              </a:rPr>
              <a:t>Ex2:</a:t>
            </a:r>
          </a:p>
          <a:p>
            <a:pPr algn="just">
              <a:buNone/>
            </a:pPr>
            <a:r>
              <a:rPr lang="en-US" dirty="0" err="1" smtClean="0"/>
              <a:t>fo</a:t>
            </a:r>
            <a:r>
              <a:rPr lang="en-US" dirty="0" smtClean="0"/>
              <a:t> = open("</a:t>
            </a:r>
            <a:r>
              <a:rPr lang="en-US" dirty="0" err="1" smtClean="0"/>
              <a:t>one.txt","a</a:t>
            </a:r>
            <a:r>
              <a:rPr lang="en-US" dirty="0" smtClean="0"/>
              <a:t>")</a:t>
            </a:r>
          </a:p>
          <a:p>
            <a:pPr algn="just">
              <a:buNone/>
            </a:pPr>
            <a:r>
              <a:rPr lang="en-US" dirty="0" smtClean="0"/>
              <a:t>c=</a:t>
            </a:r>
            <a:r>
              <a:rPr lang="en-US" dirty="0" err="1" smtClean="0"/>
              <a:t>fo.write</a:t>
            </a:r>
            <a:r>
              <a:rPr lang="en-US" dirty="0" smtClean="0"/>
              <a:t>( "\</a:t>
            </a:r>
            <a:r>
              <a:rPr lang="en-US" dirty="0" err="1" smtClean="0"/>
              <a:t>nyes</a:t>
            </a:r>
            <a:r>
              <a:rPr lang="en-US" dirty="0" smtClean="0"/>
              <a:t>");</a:t>
            </a:r>
          </a:p>
          <a:p>
            <a:pPr algn="just">
              <a:buNone/>
            </a:pPr>
            <a:r>
              <a:rPr lang="en-US" dirty="0" smtClean="0"/>
              <a:t>print(c)</a:t>
            </a:r>
          </a:p>
          <a:p>
            <a:pPr algn="just">
              <a:buNone/>
            </a:pPr>
            <a:r>
              <a:rPr lang="en-US" dirty="0" err="1" smtClean="0"/>
              <a:t>fo.close</a:t>
            </a:r>
            <a:r>
              <a:rPr lang="en-US" dirty="0" smtClean="0"/>
              <a:t>()</a:t>
            </a:r>
          </a:p>
          <a:p>
            <a:pPr algn="just">
              <a:buNone/>
            </a:pPr>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b="1" dirty="0" smtClean="0">
                <a:solidFill>
                  <a:srgbClr val="FF0000"/>
                </a:solidFill>
              </a:rPr>
              <a:t>read()</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199" y="1136469"/>
            <a:ext cx="11101252" cy="5040494"/>
          </a:xfrm>
        </p:spPr>
        <p:txBody>
          <a:bodyPr>
            <a:normAutofit lnSpcReduction="10000"/>
          </a:bodyPr>
          <a:lstStyle/>
          <a:p>
            <a:pPr algn="just"/>
            <a:r>
              <a:rPr lang="en-US" dirty="0" smtClean="0"/>
              <a:t>The </a:t>
            </a:r>
            <a:r>
              <a:rPr lang="en-US" i="1" dirty="0" smtClean="0"/>
              <a:t>read()</a:t>
            </a:r>
            <a:r>
              <a:rPr lang="en-US" dirty="0" smtClean="0"/>
              <a:t> method reads a string from an open file.</a:t>
            </a:r>
          </a:p>
          <a:p>
            <a:pPr algn="just"/>
            <a:r>
              <a:rPr lang="en-US" dirty="0" smtClean="0"/>
              <a:t>To read a file in Python, we must open the file in reading mode.</a:t>
            </a:r>
          </a:p>
          <a:p>
            <a:pPr algn="just"/>
            <a:r>
              <a:rPr lang="en-US" dirty="0" smtClean="0"/>
              <a:t>We can use the read(size) method to read in size number of data.</a:t>
            </a:r>
          </a:p>
          <a:p>
            <a:pPr algn="just"/>
            <a:r>
              <a:rPr lang="en-US" dirty="0" smtClean="0"/>
              <a:t>If size parameter is not specified, it reads and returns up to the end of the file.</a:t>
            </a:r>
          </a:p>
          <a:p>
            <a:pPr algn="just">
              <a:buNone/>
            </a:pPr>
            <a:r>
              <a:rPr lang="en-US" dirty="0" smtClean="0">
                <a:solidFill>
                  <a:srgbClr val="FF0000"/>
                </a:solidFill>
              </a:rPr>
              <a:t>Syntax:  </a:t>
            </a:r>
            <a:r>
              <a:rPr lang="en-US" dirty="0" err="1" smtClean="0"/>
              <a:t>fileObject.read</a:t>
            </a:r>
            <a:r>
              <a:rPr lang="en-US" dirty="0" smtClean="0"/>
              <a:t>([count]);</a:t>
            </a:r>
          </a:p>
          <a:p>
            <a:pPr algn="just">
              <a:buNone/>
            </a:pPr>
            <a:r>
              <a:rPr lang="en-US" dirty="0" smtClean="0">
                <a:latin typeface="Calibri (Body)"/>
                <a:ea typeface="Arial" charset="0"/>
                <a:cs typeface="Arial" charset="0"/>
                <a:sym typeface="Cabin"/>
              </a:rPr>
              <a:t>Ex:</a:t>
            </a:r>
          </a:p>
          <a:p>
            <a:pPr algn="just">
              <a:buNone/>
            </a:pPr>
            <a:r>
              <a:rPr lang="en-US" dirty="0" smtClean="0">
                <a:latin typeface="Calibri (Body)"/>
                <a:ea typeface="Arial" charset="0"/>
                <a:cs typeface="Arial" charset="0"/>
                <a:sym typeface="Cabin"/>
              </a:rPr>
              <a:t>f= open('</a:t>
            </a:r>
            <a:r>
              <a:rPr lang="en-US" dirty="0" err="1" smtClean="0">
                <a:latin typeface="Calibri (Body)"/>
                <a:ea typeface="Arial" charset="0"/>
                <a:cs typeface="Arial" charset="0"/>
                <a:sym typeface="Cabin"/>
              </a:rPr>
              <a:t>one.txt','r</a:t>
            </a:r>
            <a:r>
              <a:rPr lang="en-US" dirty="0" smtClean="0">
                <a:latin typeface="Calibri (Body)"/>
                <a:ea typeface="Arial" charset="0"/>
                <a:cs typeface="Arial" charset="0"/>
                <a:sym typeface="Cabin"/>
              </a:rPr>
              <a:t>') </a:t>
            </a:r>
          </a:p>
          <a:p>
            <a:pPr algn="just">
              <a:buNone/>
            </a:pPr>
            <a:r>
              <a:rPr lang="en-US" dirty="0" err="1" smtClean="0">
                <a:latin typeface="Calibri (Body)"/>
                <a:ea typeface="Arial" charset="0"/>
                <a:cs typeface="Arial" charset="0"/>
                <a:sym typeface="Cabin"/>
              </a:rPr>
              <a:t>str</a:t>
            </a:r>
            <a:r>
              <a:rPr lang="en-US" dirty="0" smtClean="0">
                <a:latin typeface="Calibri (Body)"/>
                <a:ea typeface="Arial" charset="0"/>
                <a:cs typeface="Arial" charset="0"/>
                <a:sym typeface="Cabin"/>
              </a:rPr>
              <a:t>=</a:t>
            </a:r>
            <a:r>
              <a:rPr lang="en-US" dirty="0" err="1" smtClean="0">
                <a:latin typeface="Calibri (Body)"/>
                <a:ea typeface="Arial" charset="0"/>
                <a:cs typeface="Arial" charset="0"/>
                <a:sym typeface="Cabin"/>
              </a:rPr>
              <a:t>f.read</a:t>
            </a:r>
            <a:r>
              <a:rPr lang="en-US" dirty="0" smtClean="0">
                <a:latin typeface="Calibri (Body)"/>
                <a:ea typeface="Arial" charset="0"/>
                <a:cs typeface="Arial" charset="0"/>
                <a:sym typeface="Cabin"/>
              </a:rPr>
              <a:t>(5)</a:t>
            </a:r>
          </a:p>
          <a:p>
            <a:pPr algn="just">
              <a:buNone/>
            </a:pPr>
            <a:r>
              <a:rPr lang="en-US" dirty="0" smtClean="0">
                <a:latin typeface="Calibri (Body)"/>
                <a:ea typeface="Arial" charset="0"/>
                <a:cs typeface="Arial" charset="0"/>
                <a:sym typeface="Cabin"/>
              </a:rPr>
              <a:t>print(</a:t>
            </a:r>
            <a:r>
              <a:rPr lang="en-US" dirty="0" err="1" smtClean="0">
                <a:latin typeface="Calibri (Body)"/>
                <a:ea typeface="Arial" charset="0"/>
                <a:cs typeface="Arial" charset="0"/>
                <a:sym typeface="Cabin"/>
              </a:rPr>
              <a:t>str</a:t>
            </a:r>
            <a:r>
              <a:rPr lang="en-US" dirty="0" smtClean="0">
                <a:latin typeface="Calibri (Body)"/>
                <a:ea typeface="Arial" charset="0"/>
                <a:cs typeface="Arial" charset="0"/>
                <a:sym typeface="Cabin"/>
              </a:rPr>
              <a:t>)</a:t>
            </a:r>
          </a:p>
          <a:p>
            <a:pPr algn="just">
              <a:buNone/>
            </a:pPr>
            <a:r>
              <a:rPr lang="en-US" dirty="0" smtClean="0">
                <a:latin typeface="Calibri (Body)"/>
                <a:ea typeface="Arial" charset="0"/>
                <a:cs typeface="Arial" charset="0"/>
                <a:sym typeface="Cabin"/>
              </a:rPr>
              <a:t>o/p: hi </a:t>
            </a:r>
            <a:r>
              <a:rPr lang="en-US" dirty="0" err="1" smtClean="0">
                <a:latin typeface="Calibri (Body)"/>
                <a:ea typeface="Arial" charset="0"/>
                <a:cs typeface="Arial" charset="0"/>
                <a:sym typeface="Cabin"/>
              </a:rPr>
              <a:t>th</a:t>
            </a:r>
            <a:endParaRPr lang="en-US" dirty="0" smtClean="0">
              <a:latin typeface="Calibri (Body)"/>
              <a:ea typeface="Arial" charset="0"/>
              <a:cs typeface="Arial" charset="0"/>
              <a:sym typeface="Cabin"/>
            </a:endParaRP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b="1" dirty="0" err="1" smtClean="0">
                <a:solidFill>
                  <a:srgbClr val="FF0000"/>
                </a:solidFill>
              </a:rPr>
              <a:t>readline</a:t>
            </a:r>
            <a:r>
              <a:rPr lang="en-US" sz="3600" b="1" dirty="0" smtClean="0">
                <a:solidFill>
                  <a:srgbClr val="FF0000"/>
                </a:solidFill>
              </a:rPr>
              <a:t>() &amp; </a:t>
            </a:r>
            <a:r>
              <a:rPr lang="en-US" sz="3600" b="1" dirty="0" err="1" smtClean="0">
                <a:solidFill>
                  <a:srgbClr val="FF0000"/>
                </a:solidFill>
              </a:rPr>
              <a:t>readlines</a:t>
            </a:r>
            <a:r>
              <a:rPr lang="en-US" sz="3600" b="1" dirty="0" smtClean="0">
                <a:solidFill>
                  <a:srgbClr val="FF0000"/>
                </a:solidFill>
              </a:rPr>
              <a:t>()</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849086"/>
            <a:ext cx="10515600" cy="5327877"/>
          </a:xfrm>
        </p:spPr>
        <p:txBody>
          <a:bodyPr>
            <a:normAutofit lnSpcReduction="10000"/>
          </a:bodyPr>
          <a:lstStyle/>
          <a:p>
            <a:pPr algn="just"/>
            <a:r>
              <a:rPr lang="en-US" b="1" dirty="0" err="1" smtClean="0"/>
              <a:t>readline</a:t>
            </a:r>
            <a:r>
              <a:rPr lang="en-US" b="1" dirty="0" smtClean="0"/>
              <a:t>()</a:t>
            </a:r>
            <a:r>
              <a:rPr lang="en-US" dirty="0" smtClean="0"/>
              <a:t> method is used to read individual lines of a file. </a:t>
            </a:r>
          </a:p>
          <a:p>
            <a:pPr algn="just"/>
            <a:r>
              <a:rPr lang="en-US" dirty="0" smtClean="0"/>
              <a:t>This method reads a file till the newline.</a:t>
            </a:r>
          </a:p>
          <a:p>
            <a:pPr algn="just"/>
            <a:r>
              <a:rPr lang="en-US" b="1" dirty="0" err="1" smtClean="0"/>
              <a:t>readlines</a:t>
            </a:r>
            <a:r>
              <a:rPr lang="en-US" b="1" dirty="0" smtClean="0"/>
              <a:t>() </a:t>
            </a:r>
            <a:r>
              <a:rPr lang="en-US" dirty="0" smtClean="0"/>
              <a:t>method returns every line in the file with separator. </a:t>
            </a:r>
          </a:p>
          <a:p>
            <a:pPr algn="just">
              <a:buNone/>
            </a:pPr>
            <a:r>
              <a:rPr lang="en-US" dirty="0" smtClean="0">
                <a:solidFill>
                  <a:srgbClr val="FF0000"/>
                </a:solidFill>
                <a:latin typeface="Calibri (Body)"/>
                <a:ea typeface="Arial" charset="0"/>
                <a:cs typeface="Arial" charset="0"/>
                <a:sym typeface="Cabin"/>
              </a:rPr>
              <a:t>Syntax:   </a:t>
            </a:r>
            <a:r>
              <a:rPr lang="en-US" dirty="0" err="1" smtClean="0">
                <a:latin typeface="Calibri (Body)"/>
                <a:ea typeface="Arial" charset="0"/>
                <a:cs typeface="Arial" charset="0"/>
                <a:sym typeface="Cabin"/>
              </a:rPr>
              <a:t>fileobject.readline</a:t>
            </a:r>
            <a:r>
              <a:rPr lang="en-US" dirty="0" smtClean="0">
                <a:latin typeface="Calibri (Body)"/>
                <a:ea typeface="Arial" charset="0"/>
                <a:cs typeface="Arial" charset="0"/>
                <a:sym typeface="Cabin"/>
              </a:rPr>
              <a:t>()   &amp;       </a:t>
            </a:r>
            <a:r>
              <a:rPr lang="en-US" dirty="0" err="1" smtClean="0">
                <a:latin typeface="Calibri (Body)"/>
                <a:ea typeface="Arial" charset="0"/>
                <a:cs typeface="Arial" charset="0"/>
                <a:sym typeface="Cabin"/>
              </a:rPr>
              <a:t>fileobject.readlines</a:t>
            </a:r>
            <a:r>
              <a:rPr lang="en-US" dirty="0" smtClean="0">
                <a:latin typeface="Calibri (Body)"/>
                <a:ea typeface="Arial" charset="0"/>
                <a:cs typeface="Arial" charset="0"/>
                <a:sym typeface="Cabin"/>
              </a:rPr>
              <a:t>()</a:t>
            </a:r>
          </a:p>
          <a:p>
            <a:pPr algn="just">
              <a:buNone/>
            </a:pPr>
            <a:r>
              <a:rPr lang="en-US" dirty="0" smtClean="0">
                <a:solidFill>
                  <a:srgbClr val="FF0000"/>
                </a:solidFill>
                <a:latin typeface="Calibri (Body)"/>
                <a:ea typeface="Arial" charset="0"/>
                <a:cs typeface="Arial" charset="0"/>
                <a:sym typeface="Cabin"/>
              </a:rPr>
              <a:t>Ex:</a:t>
            </a:r>
          </a:p>
          <a:p>
            <a:pPr algn="just">
              <a:buNone/>
            </a:pPr>
            <a:r>
              <a:rPr lang="en-US" dirty="0" smtClean="0">
                <a:latin typeface="Calibri (Body)"/>
                <a:ea typeface="Arial" charset="0"/>
                <a:cs typeface="Arial" charset="0"/>
                <a:sym typeface="Cabin"/>
              </a:rPr>
              <a:t>f= open('</a:t>
            </a:r>
            <a:r>
              <a:rPr lang="en-US" dirty="0" err="1" smtClean="0">
                <a:latin typeface="Calibri (Body)"/>
                <a:ea typeface="Arial" charset="0"/>
                <a:cs typeface="Arial" charset="0"/>
                <a:sym typeface="Cabin"/>
              </a:rPr>
              <a:t>one.txt','r</a:t>
            </a:r>
            <a:r>
              <a:rPr lang="en-US" dirty="0" smtClean="0">
                <a:latin typeface="Calibri (Body)"/>
                <a:ea typeface="Arial" charset="0"/>
                <a:cs typeface="Arial" charset="0"/>
                <a:sym typeface="Cabin"/>
              </a:rPr>
              <a:t>') </a:t>
            </a:r>
          </a:p>
          <a:p>
            <a:pPr algn="just">
              <a:buNone/>
            </a:pPr>
            <a:r>
              <a:rPr lang="en-US" dirty="0" smtClean="0">
                <a:latin typeface="Calibri (Body)"/>
                <a:ea typeface="Arial" charset="0"/>
                <a:cs typeface="Arial" charset="0"/>
                <a:sym typeface="Cabin"/>
              </a:rPr>
              <a:t>print(</a:t>
            </a:r>
            <a:r>
              <a:rPr lang="en-US" dirty="0" err="1" smtClean="0">
                <a:latin typeface="Calibri (Body)"/>
                <a:ea typeface="Arial" charset="0"/>
                <a:cs typeface="Arial" charset="0"/>
                <a:sym typeface="Cabin"/>
              </a:rPr>
              <a:t>f.readline</a:t>
            </a:r>
            <a:r>
              <a:rPr lang="en-US" dirty="0" smtClean="0">
                <a:latin typeface="Calibri (Body)"/>
                <a:ea typeface="Arial" charset="0"/>
                <a:cs typeface="Arial" charset="0"/>
                <a:sym typeface="Cabin"/>
              </a:rPr>
              <a:t>()) # it display first line of file  </a:t>
            </a:r>
            <a:r>
              <a:rPr lang="en-US" dirty="0" smtClean="0">
                <a:solidFill>
                  <a:srgbClr val="FF0000"/>
                </a:solidFill>
                <a:latin typeface="Calibri (Body)"/>
                <a:ea typeface="Arial" charset="0"/>
                <a:cs typeface="Arial" charset="0"/>
                <a:sym typeface="Cabin"/>
              </a:rPr>
              <a:t>o/p : </a:t>
            </a:r>
            <a:r>
              <a:rPr lang="en-US" dirty="0" smtClean="0">
                <a:latin typeface="Calibri (Body)"/>
                <a:ea typeface="Arial" charset="0"/>
                <a:cs typeface="Arial" charset="0"/>
                <a:sym typeface="Cabin"/>
              </a:rPr>
              <a:t>hi this is </a:t>
            </a:r>
            <a:r>
              <a:rPr lang="en-US" dirty="0" err="1" smtClean="0">
                <a:latin typeface="Calibri (Body)"/>
                <a:ea typeface="Arial" charset="0"/>
                <a:cs typeface="Arial" charset="0"/>
                <a:sym typeface="Cabin"/>
              </a:rPr>
              <a:t>cse</a:t>
            </a:r>
            <a:endParaRPr lang="en-US" dirty="0" smtClean="0">
              <a:latin typeface="Calibri (Body)"/>
              <a:ea typeface="Arial" charset="0"/>
              <a:cs typeface="Arial" charset="0"/>
              <a:sym typeface="Cabin"/>
            </a:endParaRPr>
          </a:p>
          <a:p>
            <a:pPr algn="just">
              <a:buNone/>
            </a:pPr>
            <a:r>
              <a:rPr lang="en-US" dirty="0" smtClean="0">
                <a:solidFill>
                  <a:srgbClr val="FF0000"/>
                </a:solidFill>
                <a:latin typeface="Calibri (Body)"/>
                <a:ea typeface="Arial" charset="0"/>
                <a:cs typeface="Arial" charset="0"/>
                <a:sym typeface="Cabin"/>
              </a:rPr>
              <a:t>Ex2:</a:t>
            </a:r>
          </a:p>
          <a:p>
            <a:pPr algn="just">
              <a:buNone/>
            </a:pPr>
            <a:r>
              <a:rPr lang="en-US" dirty="0" smtClean="0">
                <a:latin typeface="Calibri (Body)"/>
                <a:ea typeface="Arial" charset="0"/>
                <a:cs typeface="Arial" charset="0"/>
                <a:sym typeface="Cabin"/>
              </a:rPr>
              <a:t>f= open('</a:t>
            </a:r>
            <a:r>
              <a:rPr lang="en-US" dirty="0" err="1" smtClean="0">
                <a:latin typeface="Calibri (Body)"/>
                <a:ea typeface="Arial" charset="0"/>
                <a:cs typeface="Arial" charset="0"/>
                <a:sym typeface="Cabin"/>
              </a:rPr>
              <a:t>one.txt','r</a:t>
            </a:r>
            <a:r>
              <a:rPr lang="en-US" dirty="0" smtClean="0">
                <a:latin typeface="Calibri (Body)"/>
                <a:ea typeface="Arial" charset="0"/>
                <a:cs typeface="Arial" charset="0"/>
                <a:sym typeface="Cabin"/>
              </a:rPr>
              <a:t>') </a:t>
            </a:r>
          </a:p>
          <a:p>
            <a:pPr algn="just">
              <a:buNone/>
            </a:pPr>
            <a:r>
              <a:rPr lang="en-US" dirty="0" smtClean="0">
                <a:latin typeface="Calibri (Body)"/>
                <a:ea typeface="Arial" charset="0"/>
                <a:cs typeface="Arial" charset="0"/>
                <a:sym typeface="Cabin"/>
              </a:rPr>
              <a:t>print(</a:t>
            </a:r>
            <a:r>
              <a:rPr lang="en-US" dirty="0" err="1" smtClean="0">
                <a:latin typeface="Calibri (Body)"/>
                <a:ea typeface="Arial" charset="0"/>
                <a:cs typeface="Arial" charset="0"/>
                <a:sym typeface="Cabin"/>
              </a:rPr>
              <a:t>f.readlines</a:t>
            </a:r>
            <a:r>
              <a:rPr lang="en-US" dirty="0" smtClean="0">
                <a:latin typeface="Calibri (Body)"/>
                <a:ea typeface="Arial" charset="0"/>
                <a:cs typeface="Arial" charset="0"/>
                <a:sym typeface="Cabin"/>
              </a:rPr>
              <a:t>())</a:t>
            </a:r>
          </a:p>
          <a:p>
            <a:pPr algn="just">
              <a:buNone/>
            </a:pPr>
            <a:r>
              <a:rPr lang="en-US" dirty="0" smtClean="0">
                <a:solidFill>
                  <a:srgbClr val="FF0000"/>
                </a:solidFill>
                <a:latin typeface="Calibri (Body)"/>
                <a:ea typeface="Arial" charset="0"/>
                <a:cs typeface="Arial" charset="0"/>
                <a:sym typeface="Cabin"/>
              </a:rPr>
              <a:t>o/p:      </a:t>
            </a:r>
            <a:r>
              <a:rPr lang="en-US" dirty="0" smtClean="0">
                <a:latin typeface="Calibri (Body)"/>
                <a:ea typeface="Arial" charset="0"/>
                <a:cs typeface="Arial" charset="0"/>
                <a:sym typeface="Cabin"/>
              </a:rPr>
              <a:t>[‘ hi this is </a:t>
            </a:r>
            <a:r>
              <a:rPr lang="en-US" dirty="0" err="1" smtClean="0">
                <a:latin typeface="Calibri (Body)"/>
                <a:ea typeface="Arial" charset="0"/>
                <a:cs typeface="Arial" charset="0"/>
                <a:sym typeface="Cabin"/>
              </a:rPr>
              <a:t>cse</a:t>
            </a:r>
            <a:r>
              <a:rPr lang="en-US" dirty="0" smtClean="0">
                <a:latin typeface="Calibri (Body)"/>
                <a:ea typeface="Arial" charset="0"/>
                <a:cs typeface="Arial" charset="0"/>
                <a:sym typeface="Cabin"/>
              </a:rPr>
              <a:t>\</a:t>
            </a:r>
            <a:r>
              <a:rPr lang="en-US" dirty="0" err="1" smtClean="0">
                <a:latin typeface="Calibri (Body)"/>
                <a:ea typeface="Arial" charset="0"/>
                <a:cs typeface="Arial" charset="0"/>
                <a:sym typeface="Cabin"/>
              </a:rPr>
              <a:t>n’,’vignan</a:t>
            </a:r>
            <a:r>
              <a:rPr lang="en-US" dirty="0" smtClean="0">
                <a:latin typeface="Calibri (Body)"/>
                <a:ea typeface="Arial" charset="0"/>
                <a:cs typeface="Arial" charset="0"/>
                <a:sym typeface="Cabin"/>
              </a:rPr>
              <a:t>’]</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b="1" dirty="0" smtClean="0">
                <a:solidFill>
                  <a:srgbClr val="FF0000"/>
                </a:solidFill>
              </a:rPr>
              <a:t>tell()</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849086"/>
            <a:ext cx="10515600" cy="5327877"/>
          </a:xfrm>
        </p:spPr>
        <p:txBody>
          <a:bodyPr>
            <a:normAutofit lnSpcReduction="10000"/>
          </a:bodyPr>
          <a:lstStyle/>
          <a:p>
            <a:r>
              <a:rPr lang="en-US" dirty="0" smtClean="0"/>
              <a:t>The method </a:t>
            </a:r>
            <a:r>
              <a:rPr lang="en-US" b="1" dirty="0" smtClean="0"/>
              <a:t>tell()</a:t>
            </a:r>
            <a:r>
              <a:rPr lang="en-US" dirty="0" smtClean="0"/>
              <a:t> returns the current position of the file read/write pointer within the file.</a:t>
            </a:r>
          </a:p>
          <a:p>
            <a:pPr>
              <a:buNone/>
            </a:pPr>
            <a:r>
              <a:rPr lang="en-US" dirty="0" smtClean="0">
                <a:solidFill>
                  <a:srgbClr val="FF0000"/>
                </a:solidFill>
              </a:rPr>
              <a:t>Syntax:     </a:t>
            </a:r>
            <a:r>
              <a:rPr lang="en-US" dirty="0" err="1" smtClean="0"/>
              <a:t>fileObject.tell</a:t>
            </a:r>
            <a:r>
              <a:rPr lang="en-US" dirty="0" smtClean="0"/>
              <a:t>()</a:t>
            </a:r>
          </a:p>
          <a:p>
            <a:pPr>
              <a:buNone/>
            </a:pPr>
            <a:r>
              <a:rPr lang="en-US" dirty="0" smtClean="0">
                <a:solidFill>
                  <a:srgbClr val="FF0000"/>
                </a:solidFill>
                <a:latin typeface="Calibri (Body)"/>
                <a:ea typeface="Arial" charset="0"/>
                <a:cs typeface="Arial" charset="0"/>
                <a:sym typeface="Cabin"/>
              </a:rPr>
              <a:t>Ex:</a:t>
            </a:r>
          </a:p>
          <a:p>
            <a:pPr>
              <a:buNone/>
            </a:pPr>
            <a:r>
              <a:rPr lang="en-US" dirty="0" smtClean="0">
                <a:latin typeface="Calibri (Body)"/>
                <a:ea typeface="Arial" charset="0"/>
                <a:cs typeface="Arial" charset="0"/>
                <a:sym typeface="Cabin"/>
              </a:rPr>
              <a:t>f= open('</a:t>
            </a:r>
            <a:r>
              <a:rPr lang="en-US" dirty="0" err="1" smtClean="0">
                <a:latin typeface="Calibri (Body)"/>
                <a:ea typeface="Arial" charset="0"/>
                <a:cs typeface="Arial" charset="0"/>
                <a:sym typeface="Cabin"/>
              </a:rPr>
              <a:t>one.txt','r</a:t>
            </a:r>
            <a:r>
              <a:rPr lang="en-US" dirty="0" smtClean="0">
                <a:latin typeface="Calibri (Body)"/>
                <a:ea typeface="Arial" charset="0"/>
                <a:cs typeface="Arial" charset="0"/>
                <a:sym typeface="Cabin"/>
              </a:rPr>
              <a:t>') </a:t>
            </a:r>
          </a:p>
          <a:p>
            <a:pPr>
              <a:buNone/>
            </a:pPr>
            <a:r>
              <a:rPr lang="en-US" dirty="0" smtClean="0">
                <a:latin typeface="Calibri (Body)"/>
                <a:ea typeface="Arial" charset="0"/>
                <a:cs typeface="Arial" charset="0"/>
                <a:sym typeface="Cabin"/>
              </a:rPr>
              <a:t>print(</a:t>
            </a:r>
            <a:r>
              <a:rPr lang="en-US" dirty="0" err="1" smtClean="0">
                <a:latin typeface="Calibri (Body)"/>
                <a:ea typeface="Arial" charset="0"/>
                <a:cs typeface="Arial" charset="0"/>
                <a:sym typeface="Cabin"/>
              </a:rPr>
              <a:t>f.readline</a:t>
            </a:r>
            <a:r>
              <a:rPr lang="en-US" dirty="0" smtClean="0">
                <a:latin typeface="Calibri (Body)"/>
                <a:ea typeface="Arial" charset="0"/>
                <a:cs typeface="Arial" charset="0"/>
                <a:sym typeface="Cabin"/>
              </a:rPr>
              <a:t>())</a:t>
            </a:r>
          </a:p>
          <a:p>
            <a:pPr>
              <a:buNone/>
            </a:pPr>
            <a:r>
              <a:rPr lang="en-US" dirty="0" smtClean="0">
                <a:latin typeface="Calibri (Body)"/>
                <a:ea typeface="Arial" charset="0"/>
                <a:cs typeface="Arial" charset="0"/>
                <a:sym typeface="Cabin"/>
              </a:rPr>
              <a:t>print(</a:t>
            </a:r>
            <a:r>
              <a:rPr lang="en-US" dirty="0" err="1" smtClean="0">
                <a:latin typeface="Calibri (Body)"/>
                <a:ea typeface="Arial" charset="0"/>
                <a:cs typeface="Arial" charset="0"/>
                <a:sym typeface="Cabin"/>
              </a:rPr>
              <a:t>f.tell</a:t>
            </a:r>
            <a:r>
              <a:rPr lang="en-US" dirty="0" smtClean="0">
                <a:latin typeface="Calibri (Body)"/>
                <a:ea typeface="Arial" charset="0"/>
                <a:cs typeface="Arial" charset="0"/>
                <a:sym typeface="Cabin"/>
              </a:rPr>
              <a:t>())</a:t>
            </a:r>
          </a:p>
          <a:p>
            <a:pPr>
              <a:buNone/>
            </a:pPr>
            <a:endParaRPr lang="en-US" dirty="0" smtClean="0">
              <a:latin typeface="Calibri (Body)"/>
              <a:ea typeface="Arial" charset="0"/>
              <a:cs typeface="Arial" charset="0"/>
              <a:sym typeface="Cabin"/>
            </a:endParaRPr>
          </a:p>
          <a:p>
            <a:pPr>
              <a:buNone/>
            </a:pPr>
            <a:r>
              <a:rPr lang="en-US" dirty="0" smtClean="0">
                <a:solidFill>
                  <a:srgbClr val="FF0000"/>
                </a:solidFill>
                <a:latin typeface="Calibri (Body)"/>
                <a:ea typeface="Arial" charset="0"/>
                <a:cs typeface="Arial" charset="0"/>
                <a:sym typeface="Cabin"/>
              </a:rPr>
              <a:t>o/p:</a:t>
            </a:r>
          </a:p>
          <a:p>
            <a:pPr>
              <a:buNone/>
            </a:pPr>
            <a:r>
              <a:rPr lang="en-US" dirty="0" smtClean="0">
                <a:latin typeface="Calibri (Body)"/>
                <a:ea typeface="Arial" charset="0"/>
                <a:cs typeface="Arial" charset="0"/>
                <a:sym typeface="Cabin"/>
              </a:rPr>
              <a:t>Hi this is </a:t>
            </a:r>
            <a:r>
              <a:rPr lang="en-US" dirty="0" err="1" smtClean="0">
                <a:latin typeface="Calibri (Body)"/>
                <a:ea typeface="Arial" charset="0"/>
                <a:cs typeface="Arial" charset="0"/>
                <a:sym typeface="Cabin"/>
              </a:rPr>
              <a:t>cse</a:t>
            </a:r>
            <a:endParaRPr lang="en-US" dirty="0" smtClean="0">
              <a:latin typeface="Calibri (Body)"/>
              <a:ea typeface="Arial" charset="0"/>
              <a:cs typeface="Arial" charset="0"/>
              <a:sym typeface="Cabin"/>
            </a:endParaRPr>
          </a:p>
          <a:p>
            <a:pPr>
              <a:buNone/>
            </a:pPr>
            <a:r>
              <a:rPr lang="en-US" dirty="0" smtClean="0">
                <a:latin typeface="Calibri (Body)"/>
                <a:ea typeface="Arial" charset="0"/>
                <a:cs typeface="Arial" charset="0"/>
                <a:sym typeface="Cabin"/>
              </a:rPr>
              <a:t>16</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b="1" dirty="0" smtClean="0">
                <a:solidFill>
                  <a:srgbClr val="FF0000"/>
                </a:solidFill>
              </a:rPr>
              <a:t>seek()</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849086"/>
            <a:ext cx="10515600" cy="5327877"/>
          </a:xfrm>
        </p:spPr>
        <p:txBody>
          <a:bodyPr>
            <a:normAutofit fontScale="92500" lnSpcReduction="10000"/>
          </a:bodyPr>
          <a:lstStyle/>
          <a:p>
            <a:r>
              <a:rPr lang="en-US" dirty="0" smtClean="0"/>
              <a:t>It is used to change the file pointer position.</a:t>
            </a:r>
          </a:p>
          <a:p>
            <a:r>
              <a:rPr lang="en-US" dirty="0" smtClean="0"/>
              <a:t>The method </a:t>
            </a:r>
            <a:r>
              <a:rPr lang="en-US" b="1" dirty="0" smtClean="0"/>
              <a:t>seek()</a:t>
            </a:r>
            <a:r>
              <a:rPr lang="en-US" dirty="0" smtClean="0"/>
              <a:t> sets the file's current position at the offset. </a:t>
            </a:r>
          </a:p>
          <a:p>
            <a:pPr>
              <a:buNone/>
            </a:pPr>
            <a:r>
              <a:rPr lang="en-US" dirty="0" smtClean="0">
                <a:solidFill>
                  <a:srgbClr val="FF0000"/>
                </a:solidFill>
              </a:rPr>
              <a:t>Syntax: </a:t>
            </a:r>
            <a:r>
              <a:rPr lang="en-US" dirty="0" err="1" smtClean="0"/>
              <a:t>fileObject.seek</a:t>
            </a:r>
            <a:r>
              <a:rPr lang="en-US" dirty="0" smtClean="0"/>
              <a:t>(offset, [whence])</a:t>
            </a:r>
          </a:p>
          <a:p>
            <a:r>
              <a:rPr lang="en-US" b="1" dirty="0" smtClean="0"/>
              <a:t>offset</a:t>
            </a:r>
            <a:r>
              <a:rPr lang="en-US" dirty="0" smtClean="0"/>
              <a:t> − This is the position of the read/write pointer within the file.</a:t>
            </a:r>
          </a:p>
          <a:p>
            <a:r>
              <a:rPr lang="en-US" b="1" dirty="0" smtClean="0"/>
              <a:t>whence</a:t>
            </a:r>
            <a:r>
              <a:rPr lang="en-US" dirty="0" smtClean="0"/>
              <a:t> − This is optional and defaults to 0 which means absolute file positioning, other values are 1 which means seek relative to the current position and 2 means seek relative to the file's end.</a:t>
            </a:r>
          </a:p>
          <a:p>
            <a:pPr>
              <a:buNone/>
            </a:pPr>
            <a:r>
              <a:rPr lang="en-US" dirty="0" smtClean="0">
                <a:solidFill>
                  <a:srgbClr val="FF0000"/>
                </a:solidFill>
              </a:rPr>
              <a:t>Ex:</a:t>
            </a:r>
          </a:p>
          <a:p>
            <a:pPr>
              <a:buNone/>
            </a:pPr>
            <a:r>
              <a:rPr lang="en-US" dirty="0" smtClean="0"/>
              <a:t>f= open('</a:t>
            </a:r>
            <a:r>
              <a:rPr lang="en-US" dirty="0" err="1" smtClean="0"/>
              <a:t>one.txt','r</a:t>
            </a:r>
            <a:r>
              <a:rPr lang="en-US" dirty="0" smtClean="0"/>
              <a:t>') </a:t>
            </a:r>
          </a:p>
          <a:p>
            <a:pPr>
              <a:buNone/>
            </a:pPr>
            <a:r>
              <a:rPr lang="en-US" dirty="0" smtClean="0"/>
              <a:t>print(</a:t>
            </a:r>
            <a:r>
              <a:rPr lang="en-US" dirty="0" err="1" smtClean="0"/>
              <a:t>f.readline</a:t>
            </a:r>
            <a:r>
              <a:rPr lang="en-US" dirty="0" smtClean="0"/>
              <a:t>())      #</a:t>
            </a:r>
            <a:r>
              <a:rPr lang="en-US" dirty="0" smtClean="0">
                <a:solidFill>
                  <a:srgbClr val="FF0000"/>
                </a:solidFill>
              </a:rPr>
              <a:t>o/p</a:t>
            </a:r>
            <a:r>
              <a:rPr lang="en-US" dirty="0" smtClean="0"/>
              <a:t>: hi this is </a:t>
            </a:r>
            <a:r>
              <a:rPr lang="en-US" dirty="0" err="1" smtClean="0"/>
              <a:t>cse</a:t>
            </a:r>
            <a:endParaRPr lang="en-US" dirty="0" smtClean="0"/>
          </a:p>
          <a:p>
            <a:pPr>
              <a:buNone/>
            </a:pPr>
            <a:r>
              <a:rPr lang="en-US" dirty="0" err="1" smtClean="0"/>
              <a:t>f.seek</a:t>
            </a:r>
            <a:r>
              <a:rPr lang="en-US" dirty="0" smtClean="0"/>
              <a:t>(3,0)</a:t>
            </a:r>
          </a:p>
          <a:p>
            <a:pPr>
              <a:buNone/>
            </a:pPr>
            <a:r>
              <a:rPr lang="en-US" dirty="0" smtClean="0"/>
              <a:t>print(</a:t>
            </a:r>
            <a:r>
              <a:rPr lang="en-US" dirty="0" err="1" smtClean="0"/>
              <a:t>f.readline</a:t>
            </a:r>
            <a:r>
              <a:rPr lang="en-US" dirty="0" smtClean="0"/>
              <a:t>())	 #</a:t>
            </a:r>
            <a:r>
              <a:rPr lang="en-US" dirty="0" smtClean="0">
                <a:solidFill>
                  <a:srgbClr val="FF0000"/>
                </a:solidFill>
              </a:rPr>
              <a:t>o/p</a:t>
            </a:r>
            <a:r>
              <a:rPr lang="en-US" dirty="0" smtClean="0"/>
              <a:t>: this is </a:t>
            </a:r>
            <a:r>
              <a:rPr lang="en-US" dirty="0" err="1" smtClean="0"/>
              <a:t>cse</a:t>
            </a:r>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b="1" dirty="0" smtClean="0">
                <a:solidFill>
                  <a:srgbClr val="FF0000"/>
                </a:solidFill>
              </a:rPr>
              <a:t>rename()</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849086"/>
            <a:ext cx="10515600" cy="5327877"/>
          </a:xfrm>
        </p:spPr>
        <p:txBody>
          <a:bodyPr>
            <a:normAutofit/>
          </a:bodyPr>
          <a:lstStyle/>
          <a:p>
            <a:r>
              <a:rPr lang="en-US" dirty="0" smtClean="0"/>
              <a:t> </a:t>
            </a:r>
            <a:r>
              <a:rPr lang="en-US" b="1" i="1" dirty="0" smtClean="0"/>
              <a:t>rename()</a:t>
            </a:r>
            <a:r>
              <a:rPr lang="en-US" dirty="0" smtClean="0"/>
              <a:t> method is used to rename a file or directory. </a:t>
            </a:r>
          </a:p>
          <a:p>
            <a:r>
              <a:rPr lang="en-US" dirty="0" smtClean="0"/>
              <a:t>This method is a part of the </a:t>
            </a:r>
            <a:r>
              <a:rPr lang="en-US" dirty="0" err="1" smtClean="0">
                <a:hlinkClick r:id="rId3"/>
              </a:rPr>
              <a:t>os</a:t>
            </a:r>
            <a:r>
              <a:rPr lang="en-US" dirty="0" smtClean="0">
                <a:hlinkClick r:id="rId3"/>
              </a:rPr>
              <a:t> module</a:t>
            </a:r>
            <a:r>
              <a:rPr lang="en-US" dirty="0" smtClean="0"/>
              <a:t> </a:t>
            </a:r>
          </a:p>
          <a:p>
            <a:pPr>
              <a:buNone/>
            </a:pPr>
            <a:r>
              <a:rPr lang="en-US" dirty="0" smtClean="0">
                <a:solidFill>
                  <a:srgbClr val="FF0000"/>
                </a:solidFill>
              </a:rPr>
              <a:t>Syntax:</a:t>
            </a:r>
          </a:p>
          <a:p>
            <a:pPr>
              <a:buNone/>
            </a:pPr>
            <a:r>
              <a:rPr lang="en-US" dirty="0" err="1" smtClean="0"/>
              <a:t>os.rename</a:t>
            </a:r>
            <a:r>
              <a:rPr lang="en-US" dirty="0" smtClean="0"/>
              <a:t>(</a:t>
            </a:r>
            <a:r>
              <a:rPr lang="en-US" dirty="0" err="1" smtClean="0"/>
              <a:t>oldname,newname</a:t>
            </a:r>
            <a:r>
              <a:rPr lang="en-US" dirty="0" smtClean="0"/>
              <a:t>)</a:t>
            </a:r>
          </a:p>
          <a:p>
            <a:pPr>
              <a:buNone/>
            </a:pPr>
            <a:endParaRPr lang="en-US" dirty="0" smtClean="0"/>
          </a:p>
          <a:p>
            <a:pPr>
              <a:buNone/>
            </a:pPr>
            <a:r>
              <a:rPr lang="en-US" dirty="0" smtClean="0">
                <a:solidFill>
                  <a:srgbClr val="FF0000"/>
                </a:solidFill>
              </a:rPr>
              <a:t>Ex:</a:t>
            </a:r>
          </a:p>
          <a:p>
            <a:pPr>
              <a:buNone/>
            </a:pPr>
            <a:r>
              <a:rPr lang="en-US" dirty="0" smtClean="0"/>
              <a:t>import </a:t>
            </a:r>
            <a:r>
              <a:rPr lang="en-US" dirty="0" err="1" smtClean="0"/>
              <a:t>os</a:t>
            </a:r>
            <a:endParaRPr lang="en-US" dirty="0" smtClean="0"/>
          </a:p>
          <a:p>
            <a:pPr>
              <a:buNone/>
            </a:pPr>
            <a:r>
              <a:rPr lang="en-US" dirty="0" err="1" smtClean="0"/>
              <a:t>os.rename</a:t>
            </a:r>
            <a:r>
              <a:rPr lang="en-US" dirty="0" smtClean="0"/>
              <a:t>("one2.txt","two.txt")</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200" b="1" dirty="0" smtClean="0">
                <a:solidFill>
                  <a:srgbClr val="FF0000"/>
                </a:solidFill>
              </a:rPr>
              <a:t>Programs</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849086"/>
            <a:ext cx="10515600" cy="5327877"/>
          </a:xfrm>
        </p:spPr>
        <p:txBody>
          <a:bodyPr>
            <a:normAutofit fontScale="92500" lnSpcReduction="10000"/>
          </a:bodyPr>
          <a:lstStyle/>
          <a:p>
            <a:pPr>
              <a:buNone/>
            </a:pPr>
            <a:r>
              <a:rPr lang="en-US" dirty="0" smtClean="0">
                <a:solidFill>
                  <a:srgbClr val="FF0000"/>
                </a:solidFill>
              </a:rPr>
              <a:t>Write a Python program to read first n lines of a file.</a:t>
            </a:r>
            <a:endParaRPr lang="en-US" dirty="0" smtClean="0"/>
          </a:p>
          <a:p>
            <a:pPr>
              <a:buNone/>
            </a:pPr>
            <a:r>
              <a:rPr lang="en-US" dirty="0" smtClean="0"/>
              <a:t>from </a:t>
            </a:r>
            <a:r>
              <a:rPr lang="en-US" dirty="0" err="1" smtClean="0"/>
              <a:t>itertools</a:t>
            </a:r>
            <a:r>
              <a:rPr lang="en-US" dirty="0" smtClean="0"/>
              <a:t> import </a:t>
            </a:r>
            <a:r>
              <a:rPr lang="en-US" dirty="0" err="1" smtClean="0"/>
              <a:t>islice</a:t>
            </a:r>
            <a:endParaRPr lang="en-US" dirty="0" smtClean="0"/>
          </a:p>
          <a:p>
            <a:pPr>
              <a:buNone/>
            </a:pPr>
            <a:r>
              <a:rPr lang="en-US" dirty="0" smtClean="0"/>
              <a:t>f=open("</a:t>
            </a:r>
            <a:r>
              <a:rPr lang="en-US" dirty="0" err="1" smtClean="0"/>
              <a:t>one.txt","r</a:t>
            </a:r>
            <a:r>
              <a:rPr lang="en-US" dirty="0" smtClean="0"/>
              <a:t>");</a:t>
            </a:r>
          </a:p>
          <a:p>
            <a:pPr>
              <a:buNone/>
            </a:pPr>
            <a:r>
              <a:rPr lang="en-US" dirty="0" smtClean="0"/>
              <a:t>n=</a:t>
            </a:r>
            <a:r>
              <a:rPr lang="en-US" dirty="0" err="1" smtClean="0"/>
              <a:t>int</a:t>
            </a:r>
            <a:r>
              <a:rPr lang="en-US" dirty="0" smtClean="0"/>
              <a:t>(input("no of lines required"))</a:t>
            </a:r>
          </a:p>
          <a:p>
            <a:pPr>
              <a:buNone/>
            </a:pPr>
            <a:r>
              <a:rPr lang="en-US" dirty="0" smtClean="0"/>
              <a:t>for line in </a:t>
            </a:r>
            <a:r>
              <a:rPr lang="en-US" dirty="0" err="1" smtClean="0"/>
              <a:t>islice</a:t>
            </a:r>
            <a:r>
              <a:rPr lang="en-US" dirty="0" smtClean="0"/>
              <a:t>(</a:t>
            </a:r>
            <a:r>
              <a:rPr lang="en-US" dirty="0" err="1" smtClean="0"/>
              <a:t>f,n</a:t>
            </a:r>
            <a:r>
              <a:rPr lang="en-US" dirty="0" smtClean="0"/>
              <a:t>):</a:t>
            </a:r>
          </a:p>
          <a:p>
            <a:pPr>
              <a:buNone/>
            </a:pPr>
            <a:r>
              <a:rPr lang="en-US" dirty="0" smtClean="0"/>
              <a:t>	print(line)</a:t>
            </a:r>
          </a:p>
          <a:p>
            <a:pPr>
              <a:buNone/>
            </a:pPr>
            <a:r>
              <a:rPr lang="en-US" dirty="0" smtClean="0">
                <a:solidFill>
                  <a:srgbClr val="FF0000"/>
                </a:solidFill>
              </a:rPr>
              <a:t>Write a Python program to read a file line by line and store it into a list.</a:t>
            </a:r>
          </a:p>
          <a:p>
            <a:pPr>
              <a:buNone/>
            </a:pPr>
            <a:r>
              <a:rPr lang="en-US" dirty="0" smtClean="0"/>
              <a:t>f=open("</a:t>
            </a:r>
            <a:r>
              <a:rPr lang="en-US" dirty="0" err="1" smtClean="0"/>
              <a:t>one.txt","r</a:t>
            </a:r>
            <a:r>
              <a:rPr lang="en-US" dirty="0" smtClean="0"/>
              <a:t>");</a:t>
            </a:r>
          </a:p>
          <a:p>
            <a:pPr>
              <a:buNone/>
            </a:pPr>
            <a:r>
              <a:rPr lang="en-US" dirty="0" smtClean="0"/>
              <a:t>l=[]</a:t>
            </a:r>
          </a:p>
          <a:p>
            <a:pPr>
              <a:buNone/>
            </a:pPr>
            <a:r>
              <a:rPr lang="en-US" dirty="0" smtClean="0"/>
              <a:t>l=</a:t>
            </a:r>
            <a:r>
              <a:rPr lang="en-US" dirty="0" err="1" smtClean="0"/>
              <a:t>f.readlines</a:t>
            </a:r>
            <a:r>
              <a:rPr lang="en-US" dirty="0" smtClean="0"/>
              <a:t>();</a:t>
            </a:r>
          </a:p>
          <a:p>
            <a:pPr>
              <a:buNone/>
            </a:pPr>
            <a:r>
              <a:rPr lang="en-US" dirty="0" smtClean="0"/>
              <a:t>print(l)</a:t>
            </a:r>
          </a:p>
          <a:p>
            <a:pPr>
              <a:buNone/>
            </a:pPr>
            <a:r>
              <a:rPr lang="en-US" dirty="0" smtClean="0">
                <a:solidFill>
                  <a:srgbClr val="FF0000"/>
                </a:solidFill>
              </a:rPr>
              <a:t>	</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7" name="Content Placeholder 6"/>
          <p:cNvSpPr>
            <a:spLocks noGrp="1"/>
          </p:cNvSpPr>
          <p:nvPr>
            <p:ph idx="1"/>
          </p:nvPr>
        </p:nvSpPr>
        <p:spPr>
          <a:xfrm>
            <a:off x="838199" y="1162594"/>
            <a:ext cx="11166567" cy="5159829"/>
          </a:xfrm>
        </p:spPr>
        <p:txBody>
          <a:bodyPr>
            <a:normAutofit/>
          </a:bodyPr>
          <a:lstStyle/>
          <a:p>
            <a:pPr algn="ctr">
              <a:buNone/>
            </a:pPr>
            <a:endParaRPr lang="en-US" sz="4000" dirty="0" smtClean="0">
              <a:solidFill>
                <a:srgbClr val="FF0000"/>
              </a:solidFill>
            </a:endParaRPr>
          </a:p>
          <a:p>
            <a:pPr algn="ctr">
              <a:buNone/>
            </a:pPr>
            <a:r>
              <a:rPr lang="en-US" sz="4400" dirty="0" smtClean="0">
                <a:solidFill>
                  <a:srgbClr val="FF0000"/>
                </a:solidFill>
              </a:rPr>
              <a:t>UNITV</a:t>
            </a:r>
          </a:p>
          <a:p>
            <a:pPr algn="ctr">
              <a:buNone/>
            </a:pPr>
            <a:r>
              <a:rPr lang="en-US" sz="4000" b="1" dirty="0" smtClean="0">
                <a:solidFill>
                  <a:srgbClr val="FF0000"/>
                </a:solidFill>
              </a:rPr>
              <a:t>Files  and Object Oriented Programming in Python</a:t>
            </a:r>
            <a:endParaRPr lang="en-US" sz="4000" dirty="0" smtClean="0">
              <a:solidFill>
                <a:srgbClr val="FF0000"/>
              </a:solidFill>
            </a:endParaRP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2400" b="1" dirty="0" smtClean="0">
                <a:solidFill>
                  <a:srgbClr val="FF0000"/>
                </a:solidFill>
              </a:rPr>
              <a:t>Program to count the no of lines ,words and characters in a file</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849086"/>
            <a:ext cx="10515600" cy="5327877"/>
          </a:xfrm>
        </p:spPr>
        <p:txBody>
          <a:bodyPr>
            <a:normAutofit fontScale="92500" lnSpcReduction="10000"/>
          </a:bodyPr>
          <a:lstStyle/>
          <a:p>
            <a:pPr>
              <a:buNone/>
            </a:pPr>
            <a:r>
              <a:rPr lang="en-US" dirty="0" smtClean="0"/>
              <a:t>f=open("</a:t>
            </a:r>
            <a:r>
              <a:rPr lang="en-US" dirty="0" err="1" smtClean="0"/>
              <a:t>one.txt","r</a:t>
            </a:r>
            <a:r>
              <a:rPr lang="en-US" dirty="0" smtClean="0"/>
              <a:t>");</a:t>
            </a:r>
          </a:p>
          <a:p>
            <a:pPr>
              <a:buNone/>
            </a:pPr>
            <a:r>
              <a:rPr lang="en-US" dirty="0" err="1" smtClean="0"/>
              <a:t>num_lines</a:t>
            </a:r>
            <a:r>
              <a:rPr lang="en-US" dirty="0" smtClean="0"/>
              <a:t> = 0</a:t>
            </a:r>
          </a:p>
          <a:p>
            <a:pPr>
              <a:buNone/>
            </a:pPr>
            <a:r>
              <a:rPr lang="en-US" dirty="0" err="1" smtClean="0"/>
              <a:t>num_words</a:t>
            </a:r>
            <a:r>
              <a:rPr lang="en-US" dirty="0" smtClean="0"/>
              <a:t> = 0</a:t>
            </a:r>
          </a:p>
          <a:p>
            <a:pPr>
              <a:buNone/>
            </a:pPr>
            <a:r>
              <a:rPr lang="en-US" dirty="0" err="1" smtClean="0"/>
              <a:t>num_chars</a:t>
            </a:r>
            <a:r>
              <a:rPr lang="en-US" dirty="0" smtClean="0"/>
              <a:t> = 0</a:t>
            </a:r>
          </a:p>
          <a:p>
            <a:pPr>
              <a:buNone/>
            </a:pPr>
            <a:r>
              <a:rPr lang="en-US" dirty="0" smtClean="0"/>
              <a:t>for line in f:</a:t>
            </a:r>
          </a:p>
          <a:p>
            <a:pPr>
              <a:buNone/>
            </a:pPr>
            <a:r>
              <a:rPr lang="en-US" dirty="0" smtClean="0"/>
              <a:t>	</a:t>
            </a:r>
            <a:r>
              <a:rPr lang="en-US" dirty="0" err="1" smtClean="0"/>
              <a:t>num_lines</a:t>
            </a:r>
            <a:r>
              <a:rPr lang="en-US" dirty="0" smtClean="0"/>
              <a:t> += 1</a:t>
            </a:r>
          </a:p>
          <a:p>
            <a:pPr>
              <a:buNone/>
            </a:pPr>
            <a:r>
              <a:rPr lang="en-US" dirty="0" smtClean="0"/>
              <a:t>	words=</a:t>
            </a:r>
            <a:r>
              <a:rPr lang="en-US" dirty="0" err="1" smtClean="0"/>
              <a:t>line.split</a:t>
            </a:r>
            <a:r>
              <a:rPr lang="en-US" dirty="0" smtClean="0"/>
              <a:t>()</a:t>
            </a:r>
          </a:p>
          <a:p>
            <a:pPr>
              <a:buNone/>
            </a:pPr>
            <a:r>
              <a:rPr lang="en-US" dirty="0" smtClean="0"/>
              <a:t>	</a:t>
            </a:r>
            <a:r>
              <a:rPr lang="en-US" dirty="0" err="1" smtClean="0"/>
              <a:t>num_words</a:t>
            </a:r>
            <a:r>
              <a:rPr lang="en-US" dirty="0" smtClean="0"/>
              <a:t> +=</a:t>
            </a:r>
            <a:r>
              <a:rPr lang="en-US" dirty="0" err="1" smtClean="0"/>
              <a:t>len</a:t>
            </a:r>
            <a:r>
              <a:rPr lang="en-US" dirty="0" smtClean="0"/>
              <a:t>(words)</a:t>
            </a:r>
          </a:p>
          <a:p>
            <a:pPr>
              <a:buNone/>
            </a:pPr>
            <a:r>
              <a:rPr lang="en-US" dirty="0" smtClean="0"/>
              <a:t>	</a:t>
            </a:r>
            <a:r>
              <a:rPr lang="en-US" dirty="0" err="1" smtClean="0"/>
              <a:t>num_chars</a:t>
            </a:r>
            <a:r>
              <a:rPr lang="en-US" dirty="0" smtClean="0"/>
              <a:t> +=</a:t>
            </a:r>
            <a:r>
              <a:rPr lang="en-US" dirty="0" err="1" smtClean="0"/>
              <a:t>len</a:t>
            </a:r>
            <a:r>
              <a:rPr lang="en-US" dirty="0" smtClean="0"/>
              <a:t>(line)</a:t>
            </a:r>
          </a:p>
          <a:p>
            <a:pPr>
              <a:buNone/>
            </a:pPr>
            <a:r>
              <a:rPr lang="en-US" dirty="0" smtClean="0"/>
              <a:t>print(</a:t>
            </a:r>
            <a:r>
              <a:rPr lang="en-US" dirty="0" err="1" smtClean="0"/>
              <a:t>num_lines</a:t>
            </a:r>
            <a:r>
              <a:rPr lang="en-US" dirty="0" smtClean="0"/>
              <a:t>)</a:t>
            </a:r>
          </a:p>
          <a:p>
            <a:pPr>
              <a:buNone/>
            </a:pPr>
            <a:r>
              <a:rPr lang="en-US" dirty="0" smtClean="0"/>
              <a:t>print(</a:t>
            </a:r>
            <a:r>
              <a:rPr lang="en-US" dirty="0" err="1" smtClean="0"/>
              <a:t>num_words</a:t>
            </a:r>
            <a:r>
              <a:rPr lang="en-US" dirty="0" smtClean="0"/>
              <a:t>)</a:t>
            </a:r>
          </a:p>
          <a:p>
            <a:pPr>
              <a:buNone/>
            </a:pPr>
            <a:r>
              <a:rPr lang="en-US" dirty="0" smtClean="0"/>
              <a:t>print(</a:t>
            </a:r>
            <a:r>
              <a:rPr lang="en-US" dirty="0" err="1" smtClean="0"/>
              <a:t>num_chars</a:t>
            </a:r>
            <a:r>
              <a:rPr lang="en-US" dirty="0" smtClean="0"/>
              <a:t>)</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2400" dirty="0" smtClean="0">
                <a:solidFill>
                  <a:srgbClr val="FF0000"/>
                </a:solidFill>
              </a:rPr>
              <a:t/>
            </a:r>
            <a:br>
              <a:rPr lang="en-US" sz="2400" dirty="0" smtClean="0">
                <a:solidFill>
                  <a:srgbClr val="FF0000"/>
                </a:solidFill>
              </a:rPr>
            </a:br>
            <a:r>
              <a:rPr lang="en-US" sz="2400" dirty="0" smtClean="0">
                <a:solidFill>
                  <a:srgbClr val="FF0000"/>
                </a:solidFill>
              </a:rPr>
              <a:t>Write </a:t>
            </a:r>
            <a:r>
              <a:rPr lang="en-US" sz="2400" dirty="0" smtClean="0">
                <a:solidFill>
                  <a:srgbClr val="FF0000"/>
                </a:solidFill>
              </a:rPr>
              <a:t>a python program copy one file content into another file.</a:t>
            </a:r>
            <a:br>
              <a:rPr lang="en-US" sz="2400" dirty="0" smtClean="0">
                <a:solidFill>
                  <a:srgbClr val="FF0000"/>
                </a:solidFill>
              </a:rPr>
            </a:br>
            <a:endParaRPr lang="en-US" sz="24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849086"/>
            <a:ext cx="10515600" cy="5327877"/>
          </a:xfrm>
        </p:spPr>
        <p:txBody>
          <a:bodyPr>
            <a:normAutofit/>
          </a:bodyPr>
          <a:lstStyle/>
          <a:p>
            <a:pPr>
              <a:buNone/>
            </a:pPr>
            <a:r>
              <a:rPr lang="en-US" b="1" dirty="0" smtClean="0"/>
              <a:t>f</a:t>
            </a:r>
            <a:r>
              <a:rPr lang="en-US" b="1" dirty="0" smtClean="0"/>
              <a:t>=</a:t>
            </a:r>
            <a:r>
              <a:rPr lang="en-US" dirty="0" smtClean="0"/>
              <a:t>open</a:t>
            </a:r>
            <a:r>
              <a:rPr lang="en-US" dirty="0" smtClean="0"/>
              <a:t>("</a:t>
            </a:r>
            <a:r>
              <a:rPr lang="en-US" dirty="0" err="1" smtClean="0"/>
              <a:t>test.txt“,”r</a:t>
            </a:r>
            <a:r>
              <a:rPr lang="en-US" dirty="0" smtClean="0"/>
              <a:t>”):</a:t>
            </a:r>
          </a:p>
          <a:p>
            <a:pPr>
              <a:buNone/>
            </a:pPr>
            <a:r>
              <a:rPr lang="en-US" dirty="0" smtClean="0"/>
              <a:t>f</a:t>
            </a:r>
            <a:r>
              <a:rPr lang="en-US" dirty="0" smtClean="0"/>
              <a:t>1=open</a:t>
            </a:r>
            <a:r>
              <a:rPr lang="en-US" dirty="0" smtClean="0"/>
              <a:t>("</a:t>
            </a:r>
            <a:r>
              <a:rPr lang="en-US" dirty="0" err="1" smtClean="0"/>
              <a:t>out.txt“,"w</a:t>
            </a:r>
            <a:r>
              <a:rPr lang="en-US" dirty="0" smtClean="0"/>
              <a:t>“):</a:t>
            </a:r>
          </a:p>
          <a:p>
            <a:pPr>
              <a:buNone/>
            </a:pPr>
            <a:r>
              <a:rPr lang="en-US" dirty="0" smtClean="0"/>
              <a:t> </a:t>
            </a:r>
            <a:r>
              <a:rPr lang="en-US" b="1" dirty="0" smtClean="0"/>
              <a:t>for</a:t>
            </a:r>
            <a:r>
              <a:rPr lang="en-US" dirty="0" smtClean="0"/>
              <a:t> line </a:t>
            </a:r>
            <a:r>
              <a:rPr lang="en-US" b="1" dirty="0" smtClean="0"/>
              <a:t>in</a:t>
            </a:r>
            <a:r>
              <a:rPr lang="en-US" dirty="0" smtClean="0"/>
              <a:t> f: </a:t>
            </a:r>
            <a:endParaRPr lang="en-US" dirty="0" smtClean="0"/>
          </a:p>
          <a:p>
            <a:pPr>
              <a:buNone/>
            </a:pPr>
            <a:r>
              <a:rPr lang="en-US" dirty="0" smtClean="0"/>
              <a:t>f1.write(line</a:t>
            </a:r>
            <a:r>
              <a:rPr lang="en-US" dirty="0" smtClean="0"/>
              <a:t>)</a:t>
            </a:r>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2400" b="1" dirty="0" smtClean="0">
                <a:solidFill>
                  <a:srgbClr val="FF0000"/>
                </a:solidFill>
              </a:rPr>
              <a:t>Object Oriented Programming  in Python</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rmAutofit/>
          </a:bodyPr>
          <a:lstStyle/>
          <a:p>
            <a:r>
              <a:rPr lang="en-US" dirty="0" smtClean="0"/>
              <a:t>Classes</a:t>
            </a:r>
          </a:p>
          <a:p>
            <a:r>
              <a:rPr lang="en-US" dirty="0" smtClean="0"/>
              <a:t>Methods</a:t>
            </a:r>
          </a:p>
          <a:p>
            <a:r>
              <a:rPr lang="en-US" dirty="0" smtClean="0"/>
              <a:t>Constructor Method</a:t>
            </a:r>
          </a:p>
          <a:p>
            <a:r>
              <a:rPr lang="en-US" dirty="0" smtClean="0"/>
              <a:t> Inheritance</a:t>
            </a:r>
          </a:p>
          <a:p>
            <a:r>
              <a:rPr lang="en-US" dirty="0" smtClean="0"/>
              <a:t> Overriding Methods. </a:t>
            </a:r>
          </a:p>
          <a:p>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2400" dirty="0" smtClean="0">
                <a:solidFill>
                  <a:srgbClr val="FF0000"/>
                </a:solidFill>
              </a:rPr>
              <a:t/>
            </a:r>
            <a:br>
              <a:rPr lang="en-US" sz="2400" dirty="0" smtClean="0">
                <a:solidFill>
                  <a:srgbClr val="FF0000"/>
                </a:solidFill>
              </a:rPr>
            </a:br>
            <a:r>
              <a:rPr lang="en-US" sz="2400" dirty="0" smtClean="0">
                <a:solidFill>
                  <a:srgbClr val="FF0000"/>
                </a:solidFill>
              </a:rPr>
              <a:t>Python OOPs Concepts</a:t>
            </a:r>
            <a:br>
              <a:rPr lang="en-US" sz="2400" dirty="0" smtClean="0">
                <a:solidFill>
                  <a:srgbClr val="FF0000"/>
                </a:solidFill>
              </a:rPr>
            </a:br>
            <a:endParaRPr lang="en-US" sz="24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rmAutofit lnSpcReduction="10000"/>
          </a:bodyPr>
          <a:lstStyle/>
          <a:p>
            <a:r>
              <a:rPr lang="en-US" dirty="0" smtClean="0"/>
              <a:t>Python is an object-oriented programming language. </a:t>
            </a:r>
          </a:p>
          <a:p>
            <a:r>
              <a:rPr lang="en-US" dirty="0" smtClean="0"/>
              <a:t>It allows us to develop applications using Object Oriented approach.</a:t>
            </a:r>
          </a:p>
          <a:p>
            <a:r>
              <a:rPr lang="en-US" dirty="0" smtClean="0"/>
              <a:t>In Python, we can easily create and use classes and objects.</a:t>
            </a:r>
          </a:p>
          <a:p>
            <a:pPr>
              <a:buNone/>
            </a:pPr>
            <a:r>
              <a:rPr lang="en-US" dirty="0" smtClean="0"/>
              <a:t>Major principles of object-oriented programming system are given below</a:t>
            </a:r>
          </a:p>
          <a:p>
            <a:pPr lvl="1"/>
            <a:r>
              <a:rPr lang="en-US" dirty="0" smtClean="0"/>
              <a:t>Class</a:t>
            </a:r>
          </a:p>
          <a:p>
            <a:pPr lvl="1"/>
            <a:r>
              <a:rPr lang="en-US" dirty="0" smtClean="0"/>
              <a:t>Object</a:t>
            </a:r>
          </a:p>
          <a:p>
            <a:pPr lvl="1"/>
            <a:r>
              <a:rPr lang="en-US" dirty="0" smtClean="0"/>
              <a:t>Method</a:t>
            </a:r>
          </a:p>
          <a:p>
            <a:pPr lvl="1"/>
            <a:r>
              <a:rPr lang="en-US" dirty="0" smtClean="0"/>
              <a:t>Inheritance</a:t>
            </a:r>
          </a:p>
          <a:p>
            <a:pPr lvl="1"/>
            <a:r>
              <a:rPr lang="en-US" dirty="0" smtClean="0"/>
              <a:t>Polymorphism</a:t>
            </a:r>
          </a:p>
          <a:p>
            <a:pPr lvl="1"/>
            <a:r>
              <a:rPr lang="en-US" dirty="0" smtClean="0"/>
              <a:t>Data Abstraction</a:t>
            </a:r>
          </a:p>
          <a:p>
            <a:pPr lvl="1"/>
            <a:r>
              <a:rPr lang="en-US" dirty="0" smtClean="0"/>
              <a:t>Encapsulation</a:t>
            </a:r>
          </a:p>
          <a:p>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dirty="0" smtClean="0">
                <a:solidFill>
                  <a:srgbClr val="FF0000"/>
                </a:solidFill>
              </a:rPr>
              <a:t>Class</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199" y="1084216"/>
            <a:ext cx="11035937" cy="5316583"/>
          </a:xfrm>
        </p:spPr>
        <p:txBody>
          <a:bodyPr>
            <a:noAutofit/>
          </a:bodyPr>
          <a:lstStyle/>
          <a:p>
            <a:pPr algn="just"/>
            <a:r>
              <a:rPr lang="en-US" dirty="0" smtClean="0"/>
              <a:t>A Class is a "blueprint" for creating objects.</a:t>
            </a:r>
          </a:p>
          <a:p>
            <a:pPr algn="just"/>
            <a:r>
              <a:rPr lang="en-US" dirty="0" smtClean="0"/>
              <a:t>Class can be defined as a collection of objects.</a:t>
            </a:r>
          </a:p>
          <a:p>
            <a:pPr algn="just"/>
            <a:r>
              <a:rPr lang="en-US" dirty="0" smtClean="0"/>
              <a:t> It is a logical entity that has some specific attributes and methods.</a:t>
            </a:r>
          </a:p>
          <a:p>
            <a:pPr algn="just"/>
            <a:r>
              <a:rPr lang="en-US" dirty="0" smtClean="0"/>
              <a:t>Variables that belong to an object or class are referred to as fields. </a:t>
            </a:r>
          </a:p>
          <a:p>
            <a:pPr algn="just"/>
            <a:r>
              <a:rPr lang="en-US" dirty="0" smtClean="0"/>
              <a:t>Objects can also have functions that belong to a class. Such functions are called methods of the class.</a:t>
            </a:r>
          </a:p>
          <a:p>
            <a:pPr algn="just"/>
            <a:r>
              <a:rPr lang="en-US" dirty="0" smtClean="0"/>
              <a:t>Collectively, the fields and methods can be referred to as the attributes of that class.</a:t>
            </a:r>
          </a:p>
          <a:p>
            <a:pPr algn="just"/>
            <a:r>
              <a:rPr lang="en-US" dirty="0" smtClean="0"/>
              <a:t>Fields belongs to each instance/object of the class are called instance variables and  fields belongs to a class are called class variables</a:t>
            </a:r>
          </a:p>
          <a:p>
            <a:pPr algn="just">
              <a:buNone/>
            </a:pPr>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dirty="0" smtClean="0">
                <a:solidFill>
                  <a:srgbClr val="FF0000"/>
                </a:solidFill>
              </a:rPr>
              <a:t>class</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199" y="1084216"/>
            <a:ext cx="11035937" cy="5316583"/>
          </a:xfrm>
        </p:spPr>
        <p:txBody>
          <a:bodyPr>
            <a:noAutofit/>
          </a:bodyPr>
          <a:lstStyle/>
          <a:p>
            <a:pPr algn="just">
              <a:spcBef>
                <a:spcPts val="0"/>
              </a:spcBef>
            </a:pPr>
            <a:r>
              <a:rPr lang="en-US" dirty="0" smtClean="0"/>
              <a:t>In Python, a class is defined by using a keyword </a:t>
            </a:r>
            <a:r>
              <a:rPr lang="en-US" b="1" dirty="0" smtClean="0"/>
              <a:t>class</a:t>
            </a:r>
            <a:r>
              <a:rPr lang="en-US" dirty="0" smtClean="0"/>
              <a:t> like a function definition begins with the keyword </a:t>
            </a:r>
            <a:r>
              <a:rPr lang="en-US" b="1" dirty="0" smtClean="0"/>
              <a:t>def</a:t>
            </a:r>
            <a:r>
              <a:rPr lang="en-US" dirty="0" smtClean="0"/>
              <a:t>.</a:t>
            </a:r>
          </a:p>
          <a:p>
            <a:pPr algn="just">
              <a:spcBef>
                <a:spcPts val="0"/>
              </a:spcBef>
              <a:buNone/>
            </a:pPr>
            <a:r>
              <a:rPr lang="en-US" b="1" dirty="0" smtClean="0">
                <a:solidFill>
                  <a:srgbClr val="FF0000"/>
                </a:solidFill>
              </a:rPr>
              <a:t>Syntax of a class definition:</a:t>
            </a:r>
          </a:p>
          <a:p>
            <a:pPr algn="just">
              <a:spcBef>
                <a:spcPts val="0"/>
              </a:spcBef>
              <a:buNone/>
            </a:pPr>
            <a:r>
              <a:rPr lang="en-US" b="1" dirty="0" smtClean="0"/>
              <a:t>class</a:t>
            </a:r>
            <a:r>
              <a:rPr lang="en-US" dirty="0" smtClean="0"/>
              <a:t> </a:t>
            </a:r>
            <a:r>
              <a:rPr lang="en-US" dirty="0" err="1" smtClean="0"/>
              <a:t>ClassName</a:t>
            </a:r>
            <a:r>
              <a:rPr lang="en-US" dirty="0" smtClean="0"/>
              <a:t>:  </a:t>
            </a:r>
          </a:p>
          <a:p>
            <a:pPr algn="just">
              <a:spcBef>
                <a:spcPts val="0"/>
              </a:spcBef>
              <a:buNone/>
            </a:pPr>
            <a:r>
              <a:rPr lang="en-US" dirty="0" smtClean="0"/>
              <a:t>    &lt;statement-1&gt;  </a:t>
            </a:r>
          </a:p>
          <a:p>
            <a:pPr algn="just">
              <a:spcBef>
                <a:spcPts val="0"/>
              </a:spcBef>
              <a:buNone/>
            </a:pPr>
            <a:r>
              <a:rPr lang="en-US" dirty="0" smtClean="0"/>
              <a:t>    &lt;statement-N&gt; </a:t>
            </a:r>
          </a:p>
          <a:p>
            <a:pPr algn="just">
              <a:lnSpc>
                <a:spcPct val="100000"/>
              </a:lnSpc>
              <a:spcBef>
                <a:spcPts val="0"/>
              </a:spcBef>
              <a:buNone/>
            </a:pPr>
            <a:r>
              <a:rPr lang="en-US" sz="2400" dirty="0" smtClean="0"/>
              <a:t>class Example:</a:t>
            </a:r>
          </a:p>
          <a:p>
            <a:pPr algn="just">
              <a:lnSpc>
                <a:spcPct val="100000"/>
              </a:lnSpc>
              <a:spcBef>
                <a:spcPts val="0"/>
              </a:spcBef>
              <a:buNone/>
            </a:pPr>
            <a:r>
              <a:rPr lang="en-US" sz="2400" dirty="0" smtClean="0"/>
              <a:t>		def add(self):</a:t>
            </a:r>
          </a:p>
          <a:p>
            <a:pPr algn="just">
              <a:lnSpc>
                <a:spcPct val="100000"/>
              </a:lnSpc>
              <a:spcBef>
                <a:spcPts val="0"/>
              </a:spcBef>
              <a:buNone/>
            </a:pPr>
            <a:r>
              <a:rPr lang="en-US" sz="2400" dirty="0" smtClean="0"/>
              <a:t>		c=</a:t>
            </a:r>
            <a:r>
              <a:rPr lang="en-US" sz="2400" dirty="0" err="1" smtClean="0"/>
              <a:t>self.a+self.b</a:t>
            </a:r>
            <a:endParaRPr lang="en-US" sz="2400" dirty="0" smtClean="0"/>
          </a:p>
          <a:p>
            <a:pPr algn="just">
              <a:lnSpc>
                <a:spcPct val="100000"/>
              </a:lnSpc>
              <a:spcBef>
                <a:spcPts val="0"/>
              </a:spcBef>
              <a:buNone/>
            </a:pPr>
            <a:r>
              <a:rPr lang="en-US" sz="2400" dirty="0" smtClean="0"/>
              <a:t>		print(c)</a:t>
            </a:r>
          </a:p>
          <a:p>
            <a:pPr algn="just">
              <a:lnSpc>
                <a:spcPct val="100000"/>
              </a:lnSpc>
              <a:spcBef>
                <a:spcPts val="0"/>
              </a:spcBef>
              <a:buNone/>
            </a:pPr>
            <a:r>
              <a:rPr lang="en-US" sz="2400" dirty="0" smtClean="0"/>
              <a:t>ob=Example()</a:t>
            </a:r>
          </a:p>
          <a:p>
            <a:pPr algn="just">
              <a:lnSpc>
                <a:spcPct val="100000"/>
              </a:lnSpc>
              <a:spcBef>
                <a:spcPts val="0"/>
              </a:spcBef>
              <a:buNone/>
            </a:pPr>
            <a:r>
              <a:rPr lang="en-US" sz="2400" dirty="0" err="1" smtClean="0"/>
              <a:t>ob.a</a:t>
            </a:r>
            <a:r>
              <a:rPr lang="en-US" sz="2400" dirty="0" smtClean="0"/>
              <a:t>=50</a:t>
            </a:r>
          </a:p>
          <a:p>
            <a:pPr algn="just">
              <a:lnSpc>
                <a:spcPct val="100000"/>
              </a:lnSpc>
              <a:spcBef>
                <a:spcPts val="0"/>
              </a:spcBef>
              <a:buNone/>
            </a:pPr>
            <a:r>
              <a:rPr lang="en-US" sz="2400" dirty="0" err="1" smtClean="0"/>
              <a:t>ob.b</a:t>
            </a:r>
            <a:r>
              <a:rPr lang="en-US" sz="2400" dirty="0" smtClean="0"/>
              <a:t>=20</a:t>
            </a:r>
          </a:p>
          <a:p>
            <a:pPr algn="just">
              <a:lnSpc>
                <a:spcPct val="100000"/>
              </a:lnSpc>
              <a:spcBef>
                <a:spcPts val="0"/>
              </a:spcBef>
              <a:buNone/>
            </a:pPr>
            <a:r>
              <a:rPr lang="en-US" sz="2400" dirty="0" err="1" smtClean="0"/>
              <a:t>ob.add</a:t>
            </a:r>
            <a:r>
              <a:rPr lang="en-US" sz="2400" dirty="0" smtClean="0"/>
              <a:t>()</a:t>
            </a:r>
          </a:p>
          <a:p>
            <a:pPr algn="just">
              <a:spcBef>
                <a:spcPts val="0"/>
              </a:spcBef>
              <a:buNone/>
            </a:pPr>
            <a:endParaRPr lang="en-US" dirty="0" smtClean="0"/>
          </a:p>
          <a:p>
            <a:pPr algn="just">
              <a:spcBef>
                <a:spcPts val="0"/>
              </a:spcBef>
              <a:buNone/>
            </a:pPr>
            <a:endParaRPr lang="en-US" dirty="0" smtClean="0"/>
          </a:p>
          <a:p>
            <a:pPr algn="just">
              <a:spcBef>
                <a:spcPts val="0"/>
              </a:spcBef>
              <a:buNone/>
            </a:pPr>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4000" dirty="0" smtClean="0">
                <a:solidFill>
                  <a:srgbClr val="FF0000"/>
                </a:solidFill>
              </a:rPr>
              <a:t/>
            </a:r>
            <a:br>
              <a:rPr lang="en-US" sz="4000" dirty="0" smtClean="0">
                <a:solidFill>
                  <a:srgbClr val="FF0000"/>
                </a:solidFill>
              </a:rPr>
            </a:br>
            <a:r>
              <a:rPr lang="en-US" sz="4000" dirty="0" smtClean="0">
                <a:solidFill>
                  <a:srgbClr val="FF0000"/>
                </a:solidFill>
              </a:rPr>
              <a:t>object</a:t>
            </a:r>
            <a:br>
              <a:rPr lang="en-US" sz="4000" dirty="0" smtClean="0">
                <a:solidFill>
                  <a:srgbClr val="FF0000"/>
                </a:solidFill>
              </a:rPr>
            </a:br>
            <a:endParaRPr lang="en-US" sz="40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Autofit/>
          </a:bodyPr>
          <a:lstStyle/>
          <a:p>
            <a:pPr algn="just"/>
            <a:r>
              <a:rPr lang="en-US" dirty="0" smtClean="0"/>
              <a:t>An object is an entity that has attributes and behavior.</a:t>
            </a:r>
          </a:p>
          <a:p>
            <a:pPr algn="just"/>
            <a:r>
              <a:rPr lang="en-US" dirty="0" smtClean="0"/>
              <a:t>Object is an instance of a class.</a:t>
            </a:r>
          </a:p>
          <a:p>
            <a:pPr algn="just"/>
            <a:r>
              <a:rPr lang="en-US" dirty="0" smtClean="0"/>
              <a:t>When class is defined, no memory or storage is allocated.</a:t>
            </a:r>
          </a:p>
          <a:p>
            <a:pPr algn="just">
              <a:buNone/>
            </a:pPr>
            <a:r>
              <a:rPr lang="en-US" dirty="0" smtClean="0"/>
              <a:t>Syntax:</a:t>
            </a:r>
          </a:p>
          <a:p>
            <a:pPr algn="just">
              <a:buNone/>
            </a:pPr>
            <a:r>
              <a:rPr lang="en-US" dirty="0" err="1" smtClean="0"/>
              <a:t>objetcname</a:t>
            </a:r>
            <a:r>
              <a:rPr lang="en-US" dirty="0" smtClean="0"/>
              <a:t>=</a:t>
            </a:r>
            <a:r>
              <a:rPr lang="en-US" dirty="0" err="1" smtClean="0"/>
              <a:t>classname</a:t>
            </a:r>
            <a:r>
              <a:rPr lang="en-US" dirty="0" smtClean="0"/>
              <a:t>()</a:t>
            </a:r>
          </a:p>
          <a:p>
            <a:pPr algn="just">
              <a:buNone/>
            </a:pPr>
            <a:r>
              <a:rPr lang="en-US" dirty="0" smtClean="0"/>
              <a:t>Ex:</a:t>
            </a:r>
          </a:p>
          <a:p>
            <a:pPr algn="just">
              <a:buNone/>
            </a:pPr>
            <a:r>
              <a:rPr lang="en-US" dirty="0" smtClean="0"/>
              <a:t>ob=Example()</a:t>
            </a:r>
          </a:p>
          <a:p>
            <a:pPr algn="just">
              <a:buNone/>
            </a:pPr>
            <a:r>
              <a:rPr lang="en-US" dirty="0" smtClean="0"/>
              <a:t>Here ob is the object of class Example.</a:t>
            </a:r>
          </a:p>
          <a:p>
            <a:pPr algn="just">
              <a:buNone/>
            </a:pPr>
            <a:endParaRPr lang="en-US" dirty="0" smtClean="0"/>
          </a:p>
          <a:p>
            <a:pPr algn="just">
              <a:buNone/>
            </a:pPr>
            <a:r>
              <a:rPr lang="en-US" dirty="0" smtClean="0"/>
              <a:t>	</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4000" dirty="0" smtClean="0">
                <a:solidFill>
                  <a:srgbClr val="FF0000"/>
                </a:solidFill>
              </a:rPr>
              <a:t/>
            </a:r>
            <a:br>
              <a:rPr lang="en-US" sz="4000" dirty="0" smtClean="0">
                <a:solidFill>
                  <a:srgbClr val="FF0000"/>
                </a:solidFill>
              </a:rPr>
            </a:br>
            <a:r>
              <a:rPr lang="en-US" sz="4000" dirty="0" smtClean="0">
                <a:solidFill>
                  <a:srgbClr val="FF0000"/>
                </a:solidFill>
              </a:rPr>
              <a:t>Method</a:t>
            </a:r>
            <a:br>
              <a:rPr lang="en-US" sz="4000" dirty="0" smtClean="0">
                <a:solidFill>
                  <a:srgbClr val="FF0000"/>
                </a:solidFill>
              </a:rPr>
            </a:br>
            <a:endParaRPr lang="en-US" sz="40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1049000" cy="5092746"/>
          </a:xfrm>
        </p:spPr>
        <p:txBody>
          <a:bodyPr>
            <a:noAutofit/>
          </a:bodyPr>
          <a:lstStyle/>
          <a:p>
            <a:r>
              <a:rPr lang="en-US" dirty="0" smtClean="0"/>
              <a:t>An object has attributes and behaviors. These behaviors are called methods in programming.</a:t>
            </a:r>
          </a:p>
          <a:p>
            <a:r>
              <a:rPr lang="en-US" dirty="0" smtClean="0"/>
              <a:t>They are used to define the behaviors of an object.</a:t>
            </a:r>
          </a:p>
          <a:p>
            <a:r>
              <a:rPr lang="en-US" dirty="0" smtClean="0"/>
              <a:t>Methods are functions defined inside the body of a class and associated with an object.</a:t>
            </a:r>
          </a:p>
          <a:p>
            <a:pPr>
              <a:buNone/>
            </a:pPr>
            <a:r>
              <a:rPr lang="en-US" dirty="0" smtClean="0">
                <a:solidFill>
                  <a:srgbClr val="FF0000"/>
                </a:solidFill>
              </a:rPr>
              <a:t>Syntax:</a:t>
            </a:r>
          </a:p>
          <a:p>
            <a:pPr>
              <a:buNone/>
            </a:pPr>
            <a:r>
              <a:rPr lang="en-US" dirty="0" smtClean="0"/>
              <a:t>class </a:t>
            </a:r>
            <a:r>
              <a:rPr lang="en-US" dirty="0" err="1" smtClean="0"/>
              <a:t>classname</a:t>
            </a:r>
            <a:r>
              <a:rPr lang="en-US" dirty="0" smtClean="0"/>
              <a:t>:</a:t>
            </a:r>
          </a:p>
          <a:p>
            <a:pPr>
              <a:buNone/>
            </a:pPr>
            <a:r>
              <a:rPr lang="en-US" dirty="0" smtClean="0"/>
              <a:t>		def </a:t>
            </a:r>
            <a:r>
              <a:rPr lang="en-US" dirty="0" err="1" smtClean="0"/>
              <a:t>methodname</a:t>
            </a:r>
            <a:r>
              <a:rPr lang="en-US" dirty="0" smtClean="0"/>
              <a:t>(self):</a:t>
            </a:r>
          </a:p>
          <a:p>
            <a:pPr>
              <a:buNone/>
            </a:pPr>
            <a:r>
              <a:rPr lang="en-US" dirty="0" smtClean="0"/>
              <a:t>			statements</a:t>
            </a:r>
            <a:br>
              <a:rPr lang="en-US" dirty="0" smtClean="0"/>
            </a:br>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b="1" dirty="0" smtClean="0">
                <a:solidFill>
                  <a:srgbClr val="FF0000"/>
                </a:solidFill>
              </a:rPr>
              <a:t>The Self</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1049000" cy="5092746"/>
          </a:xfrm>
        </p:spPr>
        <p:txBody>
          <a:bodyPr>
            <a:noAutofit/>
          </a:bodyPr>
          <a:lstStyle/>
          <a:p>
            <a:pPr algn="just"/>
            <a:r>
              <a:rPr lang="en-US" dirty="0" smtClean="0"/>
              <a:t>self refers to the current object.</a:t>
            </a:r>
          </a:p>
          <a:p>
            <a:pPr algn="just"/>
            <a:r>
              <a:rPr lang="en-US" dirty="0" smtClean="0"/>
              <a:t> Class methods have only one specific difference from ordinary functions, they must have an extra first name that has to be added to the beginning of the parameter list, but you do not give a value for this parameter. when you call the method.</a:t>
            </a:r>
          </a:p>
          <a:p>
            <a:pPr algn="just"/>
            <a:r>
              <a:rPr lang="en-US" dirty="0" smtClean="0"/>
              <a:t>You can give any name for this parameter but it is recommended to use self.</a:t>
            </a:r>
          </a:p>
          <a:p>
            <a:pPr algn="just">
              <a:buNone/>
            </a:pPr>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200" b="1" dirty="0" smtClean="0">
                <a:solidFill>
                  <a:srgbClr val="FF0000"/>
                </a:solidFill>
              </a:rPr>
              <a:t>Example</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1049000" cy="5092746"/>
          </a:xfrm>
        </p:spPr>
        <p:txBody>
          <a:bodyPr>
            <a:noAutofit/>
          </a:bodyPr>
          <a:lstStyle/>
          <a:p>
            <a:pPr algn="just">
              <a:buNone/>
            </a:pPr>
            <a:r>
              <a:rPr lang="en-US" dirty="0" smtClean="0"/>
              <a:t>class Box:</a:t>
            </a:r>
          </a:p>
          <a:p>
            <a:pPr algn="just">
              <a:buNone/>
            </a:pPr>
            <a:r>
              <a:rPr lang="en-US" dirty="0" smtClean="0"/>
              <a:t>	def </a:t>
            </a:r>
            <a:r>
              <a:rPr lang="en-US" dirty="0" err="1" smtClean="0"/>
              <a:t>readData</a:t>
            </a:r>
            <a:r>
              <a:rPr lang="en-US" dirty="0" smtClean="0"/>
              <a:t>(self):</a:t>
            </a:r>
          </a:p>
          <a:p>
            <a:pPr algn="just">
              <a:buNone/>
            </a:pPr>
            <a:r>
              <a:rPr lang="en-US" dirty="0" smtClean="0"/>
              <a:t>		</a:t>
            </a:r>
            <a:r>
              <a:rPr lang="en-US" dirty="0" err="1" smtClean="0"/>
              <a:t>self.height</a:t>
            </a:r>
            <a:r>
              <a:rPr lang="en-US" dirty="0" smtClean="0"/>
              <a:t>=20</a:t>
            </a:r>
          </a:p>
          <a:p>
            <a:pPr algn="just">
              <a:buNone/>
            </a:pPr>
            <a:r>
              <a:rPr lang="en-US" dirty="0" smtClean="0"/>
              <a:t>		</a:t>
            </a:r>
            <a:r>
              <a:rPr lang="en-US" dirty="0" err="1" smtClean="0"/>
              <a:t>self.width</a:t>
            </a:r>
            <a:r>
              <a:rPr lang="en-US" dirty="0" smtClean="0"/>
              <a:t>=30</a:t>
            </a:r>
          </a:p>
          <a:p>
            <a:pPr algn="just">
              <a:buNone/>
            </a:pPr>
            <a:r>
              <a:rPr lang="en-US" dirty="0" smtClean="0"/>
              <a:t>		</a:t>
            </a:r>
            <a:r>
              <a:rPr lang="en-US" dirty="0" err="1" smtClean="0"/>
              <a:t>self.depth</a:t>
            </a:r>
            <a:r>
              <a:rPr lang="en-US" dirty="0" smtClean="0"/>
              <a:t>=40</a:t>
            </a:r>
          </a:p>
          <a:p>
            <a:pPr algn="just">
              <a:buNone/>
            </a:pPr>
            <a:r>
              <a:rPr lang="en-US" dirty="0" smtClean="0"/>
              <a:t>	def volume(self):</a:t>
            </a:r>
          </a:p>
          <a:p>
            <a:pPr algn="just">
              <a:buNone/>
            </a:pPr>
            <a:r>
              <a:rPr lang="en-US" dirty="0" smtClean="0"/>
              <a:t>		return </a:t>
            </a:r>
            <a:r>
              <a:rPr lang="en-US" dirty="0" err="1" smtClean="0"/>
              <a:t>self.height</a:t>
            </a:r>
            <a:r>
              <a:rPr lang="en-US" dirty="0" smtClean="0"/>
              <a:t>* </a:t>
            </a:r>
            <a:r>
              <a:rPr lang="en-US" dirty="0" err="1" smtClean="0"/>
              <a:t>self.width</a:t>
            </a:r>
            <a:r>
              <a:rPr lang="en-US" dirty="0" smtClean="0"/>
              <a:t>* </a:t>
            </a:r>
            <a:r>
              <a:rPr lang="en-US" dirty="0" err="1" smtClean="0"/>
              <a:t>self.depth</a:t>
            </a:r>
            <a:endParaRPr lang="en-US" dirty="0" smtClean="0"/>
          </a:p>
          <a:p>
            <a:pPr algn="just">
              <a:buNone/>
            </a:pPr>
            <a:r>
              <a:rPr lang="en-US" dirty="0" smtClean="0"/>
              <a:t>ob=Box()</a:t>
            </a:r>
          </a:p>
          <a:p>
            <a:pPr algn="just">
              <a:buNone/>
            </a:pPr>
            <a:r>
              <a:rPr lang="en-US" dirty="0" err="1" smtClean="0"/>
              <a:t>ob.readData</a:t>
            </a:r>
            <a:r>
              <a:rPr lang="en-US" dirty="0" smtClean="0"/>
              <a:t>()</a:t>
            </a:r>
          </a:p>
          <a:p>
            <a:pPr algn="just">
              <a:buNone/>
            </a:pPr>
            <a:r>
              <a:rPr lang="en-US" dirty="0" smtClean="0"/>
              <a:t>print(</a:t>
            </a:r>
            <a:r>
              <a:rPr lang="en-US" dirty="0" err="1" smtClean="0"/>
              <a:t>ob.volume</a:t>
            </a:r>
            <a:r>
              <a:rPr lang="en-US" dirty="0" smtClean="0"/>
              <a:t>())</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2800" b="1" dirty="0" smtClean="0">
                <a:solidFill>
                  <a:srgbClr val="FF0000"/>
                </a:solidFill>
              </a:rPr>
              <a:t>What is a file?</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7" name="Content Placeholder 6"/>
          <p:cNvSpPr>
            <a:spLocks noGrp="1"/>
          </p:cNvSpPr>
          <p:nvPr>
            <p:ph idx="1"/>
          </p:nvPr>
        </p:nvSpPr>
        <p:spPr>
          <a:xfrm>
            <a:off x="587829" y="1045028"/>
            <a:ext cx="11416937" cy="5277395"/>
          </a:xfrm>
        </p:spPr>
        <p:txBody>
          <a:bodyPr>
            <a:normAutofit/>
          </a:bodyPr>
          <a:lstStyle/>
          <a:p>
            <a:pPr algn="just"/>
            <a:r>
              <a:rPr lang="en-US" sz="3200" dirty="0" smtClean="0"/>
              <a:t>File is a named location on disk to store related information. </a:t>
            </a:r>
          </a:p>
          <a:p>
            <a:pPr algn="just"/>
            <a:r>
              <a:rPr lang="en-US" sz="3200" dirty="0" smtClean="0"/>
              <a:t>It is used to permanently store data in a non-volatile memory (e.g. hard disk).</a:t>
            </a:r>
          </a:p>
          <a:p>
            <a:pPr algn="just"/>
            <a:r>
              <a:rPr lang="en-US" sz="3200" dirty="0" smtClean="0"/>
              <a:t>Since, random access memory (RAM) is volatile which loses its data when computer is turned off, we use files for future use of the data.</a:t>
            </a:r>
          </a:p>
          <a:p>
            <a:pPr algn="just">
              <a:buNone/>
            </a:pPr>
            <a:endParaRPr lang="en-US" sz="3200"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dirty="0" smtClean="0">
                <a:solidFill>
                  <a:srgbClr val="FF0000"/>
                </a:solidFill>
              </a:rPr>
              <a:t>Constructor Method</a:t>
            </a:r>
            <a:endParaRPr lang="en-US" sz="36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1049000" cy="5092746"/>
          </a:xfrm>
        </p:spPr>
        <p:txBody>
          <a:bodyPr>
            <a:noAutofit/>
          </a:bodyPr>
          <a:lstStyle/>
          <a:p>
            <a:pPr algn="just"/>
            <a:r>
              <a:rPr lang="en-US" dirty="0" smtClean="0"/>
              <a:t>A constructor is a special kind of method which is used for initializing the instance variables during object creation.</a:t>
            </a:r>
          </a:p>
          <a:p>
            <a:pPr algn="just"/>
            <a:r>
              <a:rPr lang="en-US" dirty="0" smtClean="0"/>
              <a:t>Constructor is used for initializing the instance members when we create the object of a class.</a:t>
            </a:r>
          </a:p>
          <a:p>
            <a:pPr algn="just"/>
            <a:r>
              <a:rPr lang="en-US" dirty="0" smtClean="0"/>
              <a:t>Constructor can be parameterized and non-parameterized as well.</a:t>
            </a:r>
          </a:p>
          <a:p>
            <a:pPr algn="just"/>
            <a:r>
              <a:rPr lang="en-US" dirty="0" smtClean="0"/>
              <a:t>A constructor always has a name init and the name init is prefixed and suffixed with a double underscore(__). </a:t>
            </a:r>
          </a:p>
          <a:p>
            <a:pPr algn="just"/>
            <a:r>
              <a:rPr lang="en-US" dirty="0" smtClean="0"/>
              <a:t>We declare a constructor using def keyword, just like methods.</a:t>
            </a:r>
          </a:p>
          <a:p>
            <a:pPr algn="just">
              <a:buNone/>
            </a:pPr>
            <a:r>
              <a:rPr lang="en-US" b="1" dirty="0" smtClean="0"/>
              <a:t>Syntax of constructor declaration</a:t>
            </a:r>
          </a:p>
          <a:p>
            <a:pPr algn="just">
              <a:buNone/>
            </a:pPr>
            <a:r>
              <a:rPr lang="en-US" dirty="0" smtClean="0"/>
              <a:t>def __init__(self):</a:t>
            </a:r>
          </a:p>
          <a:p>
            <a:pPr algn="just">
              <a:buNone/>
            </a:pPr>
            <a:r>
              <a:rPr lang="en-US" dirty="0" smtClean="0"/>
              <a:t>	 # body of the constructor</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Types of constructors in Python</a:t>
            </a:r>
            <a:br>
              <a:rPr lang="en-US" sz="3200" b="1" dirty="0" smtClean="0">
                <a:solidFill>
                  <a:srgbClr val="FF0000"/>
                </a:solidFill>
              </a:rPr>
            </a:br>
            <a:endParaRPr lang="en-US" sz="32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199" y="1084217"/>
            <a:ext cx="11179629" cy="5092746"/>
          </a:xfrm>
        </p:spPr>
        <p:txBody>
          <a:bodyPr>
            <a:noAutofit/>
          </a:bodyPr>
          <a:lstStyle/>
          <a:p>
            <a:r>
              <a:rPr lang="en-US" dirty="0" smtClean="0"/>
              <a:t>We have two types of constructors in Python.</a:t>
            </a:r>
            <a:br>
              <a:rPr lang="en-US" dirty="0" smtClean="0"/>
            </a:br>
            <a:r>
              <a:rPr lang="en-US" dirty="0" smtClean="0"/>
              <a:t>1. default constructor – constructor with out parameters .</a:t>
            </a:r>
          </a:p>
          <a:p>
            <a:pPr algn="just">
              <a:buNone/>
            </a:pPr>
            <a:r>
              <a:rPr lang="en-US" dirty="0" smtClean="0"/>
              <a:t>           def __init__(self):</a:t>
            </a:r>
          </a:p>
          <a:p>
            <a:pPr algn="just">
              <a:buNone/>
            </a:pPr>
            <a:r>
              <a:rPr lang="en-US" dirty="0" smtClean="0"/>
              <a:t>			 # body of the constructor</a:t>
            </a:r>
          </a:p>
          <a:p>
            <a:pPr>
              <a:buNone/>
            </a:pPr>
            <a:r>
              <a:rPr lang="en-US" dirty="0" smtClean="0"/>
              <a:t/>
            </a:r>
            <a:br>
              <a:rPr lang="en-US" dirty="0" smtClean="0"/>
            </a:br>
            <a:r>
              <a:rPr lang="en-US" dirty="0" smtClean="0"/>
              <a:t>2. parameterized constructor – constructor with parameters is known as parameterized constructor.</a:t>
            </a:r>
          </a:p>
          <a:p>
            <a:pPr algn="just">
              <a:buNone/>
            </a:pPr>
            <a:r>
              <a:rPr lang="en-US" dirty="0" smtClean="0"/>
              <a:t> 		def __init__(</a:t>
            </a:r>
            <a:r>
              <a:rPr lang="en-US" dirty="0" err="1" smtClean="0"/>
              <a:t>self,a,b</a:t>
            </a:r>
            <a:r>
              <a:rPr lang="en-US" dirty="0" smtClean="0"/>
              <a:t>):</a:t>
            </a:r>
          </a:p>
          <a:p>
            <a:pPr algn="just">
              <a:buNone/>
            </a:pPr>
            <a:r>
              <a:rPr lang="en-US" dirty="0" smtClean="0"/>
              <a:t>			 # body of the constructor</a:t>
            </a:r>
          </a:p>
          <a:p>
            <a:pPr algn="just">
              <a:spcBef>
                <a:spcPts val="600"/>
              </a:spcBef>
              <a:buNone/>
            </a:pPr>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200" dirty="0" smtClean="0">
                <a:solidFill>
                  <a:srgbClr val="FF0000"/>
                </a:solidFill>
              </a:rPr>
              <a:t>default constructor example</a:t>
            </a:r>
            <a:endParaRPr lang="en-US" sz="32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199" y="1084217"/>
            <a:ext cx="11179629" cy="5092746"/>
          </a:xfrm>
        </p:spPr>
        <p:txBody>
          <a:bodyPr>
            <a:noAutofit/>
          </a:bodyPr>
          <a:lstStyle/>
          <a:p>
            <a:pPr algn="just">
              <a:spcBef>
                <a:spcPts val="600"/>
              </a:spcBef>
              <a:buNone/>
            </a:pPr>
            <a:r>
              <a:rPr lang="en-US" dirty="0" smtClean="0"/>
              <a:t>class Box:</a:t>
            </a:r>
          </a:p>
          <a:p>
            <a:pPr algn="just">
              <a:spcBef>
                <a:spcPts val="600"/>
              </a:spcBef>
              <a:buNone/>
            </a:pPr>
            <a:r>
              <a:rPr lang="en-US" dirty="0" smtClean="0"/>
              <a:t>	def __init__(self):</a:t>
            </a:r>
          </a:p>
          <a:p>
            <a:pPr algn="just">
              <a:spcBef>
                <a:spcPts val="600"/>
              </a:spcBef>
              <a:buNone/>
            </a:pPr>
            <a:r>
              <a:rPr lang="en-US" dirty="0" smtClean="0"/>
              <a:t>		</a:t>
            </a:r>
            <a:r>
              <a:rPr lang="en-US" dirty="0" err="1" smtClean="0"/>
              <a:t>self.height</a:t>
            </a:r>
            <a:r>
              <a:rPr lang="en-US" dirty="0" smtClean="0"/>
              <a:t>=20</a:t>
            </a:r>
          </a:p>
          <a:p>
            <a:pPr algn="just">
              <a:spcBef>
                <a:spcPts val="600"/>
              </a:spcBef>
              <a:buNone/>
            </a:pPr>
            <a:r>
              <a:rPr lang="en-US" dirty="0" smtClean="0"/>
              <a:t>		</a:t>
            </a:r>
            <a:r>
              <a:rPr lang="en-US" dirty="0" err="1" smtClean="0"/>
              <a:t>self.width</a:t>
            </a:r>
            <a:r>
              <a:rPr lang="en-US" dirty="0" smtClean="0"/>
              <a:t>=30</a:t>
            </a:r>
          </a:p>
          <a:p>
            <a:pPr algn="just">
              <a:spcBef>
                <a:spcPts val="600"/>
              </a:spcBef>
              <a:buNone/>
            </a:pPr>
            <a:r>
              <a:rPr lang="en-US" dirty="0" smtClean="0"/>
              <a:t>		</a:t>
            </a:r>
            <a:r>
              <a:rPr lang="en-US" dirty="0" err="1" smtClean="0"/>
              <a:t>self.depth</a:t>
            </a:r>
            <a:r>
              <a:rPr lang="en-US" dirty="0" smtClean="0"/>
              <a:t>=40</a:t>
            </a:r>
          </a:p>
          <a:p>
            <a:pPr algn="just">
              <a:spcBef>
                <a:spcPts val="600"/>
              </a:spcBef>
              <a:buNone/>
            </a:pPr>
            <a:r>
              <a:rPr lang="en-US" dirty="0" smtClean="0"/>
              <a:t>	def volume(self):</a:t>
            </a:r>
          </a:p>
          <a:p>
            <a:pPr algn="just">
              <a:spcBef>
                <a:spcPts val="600"/>
              </a:spcBef>
              <a:buNone/>
            </a:pPr>
            <a:r>
              <a:rPr lang="en-US" dirty="0" smtClean="0"/>
              <a:t>		return </a:t>
            </a:r>
            <a:r>
              <a:rPr lang="en-US" dirty="0" err="1" smtClean="0"/>
              <a:t>self.height</a:t>
            </a:r>
            <a:r>
              <a:rPr lang="en-US" dirty="0" smtClean="0"/>
              <a:t>* </a:t>
            </a:r>
            <a:r>
              <a:rPr lang="en-US" dirty="0" err="1" smtClean="0"/>
              <a:t>self.width</a:t>
            </a:r>
            <a:r>
              <a:rPr lang="en-US" dirty="0" smtClean="0"/>
              <a:t>* </a:t>
            </a:r>
            <a:r>
              <a:rPr lang="en-US" dirty="0" err="1" smtClean="0"/>
              <a:t>self.depth</a:t>
            </a:r>
            <a:endParaRPr lang="en-US" dirty="0" smtClean="0"/>
          </a:p>
          <a:p>
            <a:pPr algn="just">
              <a:spcBef>
                <a:spcPts val="600"/>
              </a:spcBef>
              <a:buNone/>
            </a:pPr>
            <a:r>
              <a:rPr lang="en-US" dirty="0" smtClean="0"/>
              <a:t>ob=Box()</a:t>
            </a:r>
          </a:p>
          <a:p>
            <a:pPr algn="just">
              <a:spcBef>
                <a:spcPts val="600"/>
              </a:spcBef>
              <a:buNone/>
            </a:pPr>
            <a:r>
              <a:rPr lang="en-US" dirty="0" smtClean="0"/>
              <a:t>print(</a:t>
            </a:r>
            <a:r>
              <a:rPr lang="en-US" dirty="0" err="1" smtClean="0"/>
              <a:t>ob.volume</a:t>
            </a:r>
            <a:r>
              <a:rPr lang="en-US" dirty="0" smtClean="0"/>
              <a:t>())</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200" dirty="0" smtClean="0">
                <a:solidFill>
                  <a:srgbClr val="FF0000"/>
                </a:solidFill>
              </a:rPr>
              <a:t>parameterized constructor example</a:t>
            </a:r>
            <a:endParaRPr lang="en-US" sz="32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199" y="1084217"/>
            <a:ext cx="11179629" cy="5092746"/>
          </a:xfrm>
        </p:spPr>
        <p:txBody>
          <a:bodyPr>
            <a:noAutofit/>
          </a:bodyPr>
          <a:lstStyle/>
          <a:p>
            <a:pPr algn="just">
              <a:spcBef>
                <a:spcPts val="600"/>
              </a:spcBef>
              <a:buNone/>
            </a:pPr>
            <a:r>
              <a:rPr lang="en-US" dirty="0" smtClean="0"/>
              <a:t>class Box:</a:t>
            </a:r>
          </a:p>
          <a:p>
            <a:pPr algn="just">
              <a:spcBef>
                <a:spcPts val="600"/>
              </a:spcBef>
              <a:buNone/>
            </a:pPr>
            <a:r>
              <a:rPr lang="en-US" dirty="0" smtClean="0"/>
              <a:t>	def __init__(</a:t>
            </a:r>
            <a:r>
              <a:rPr lang="en-US" dirty="0" err="1" smtClean="0"/>
              <a:t>self,h,w,d</a:t>
            </a:r>
            <a:r>
              <a:rPr lang="en-US" dirty="0" smtClean="0"/>
              <a:t>):</a:t>
            </a:r>
          </a:p>
          <a:p>
            <a:pPr algn="just">
              <a:spcBef>
                <a:spcPts val="600"/>
              </a:spcBef>
              <a:buNone/>
            </a:pPr>
            <a:r>
              <a:rPr lang="en-US" dirty="0" smtClean="0"/>
              <a:t>		</a:t>
            </a:r>
            <a:r>
              <a:rPr lang="en-US" dirty="0" err="1" smtClean="0"/>
              <a:t>self.height</a:t>
            </a:r>
            <a:r>
              <a:rPr lang="en-US" dirty="0" smtClean="0"/>
              <a:t>=h</a:t>
            </a:r>
          </a:p>
          <a:p>
            <a:pPr algn="just">
              <a:spcBef>
                <a:spcPts val="600"/>
              </a:spcBef>
              <a:buNone/>
            </a:pPr>
            <a:r>
              <a:rPr lang="en-US" dirty="0" smtClean="0"/>
              <a:t>		</a:t>
            </a:r>
            <a:r>
              <a:rPr lang="en-US" dirty="0" err="1" smtClean="0"/>
              <a:t>self.width</a:t>
            </a:r>
            <a:r>
              <a:rPr lang="en-US" dirty="0" smtClean="0"/>
              <a:t>=w</a:t>
            </a:r>
          </a:p>
          <a:p>
            <a:pPr algn="just">
              <a:spcBef>
                <a:spcPts val="600"/>
              </a:spcBef>
              <a:buNone/>
            </a:pPr>
            <a:r>
              <a:rPr lang="en-US" dirty="0" smtClean="0"/>
              <a:t>		</a:t>
            </a:r>
            <a:r>
              <a:rPr lang="en-US" dirty="0" err="1" smtClean="0"/>
              <a:t>self.depth</a:t>
            </a:r>
            <a:r>
              <a:rPr lang="en-US" dirty="0" smtClean="0"/>
              <a:t>=d</a:t>
            </a:r>
          </a:p>
          <a:p>
            <a:pPr algn="just">
              <a:spcBef>
                <a:spcPts val="600"/>
              </a:spcBef>
              <a:buNone/>
            </a:pPr>
            <a:r>
              <a:rPr lang="en-US" dirty="0" smtClean="0"/>
              <a:t>	def volume(self):</a:t>
            </a:r>
          </a:p>
          <a:p>
            <a:pPr algn="just">
              <a:spcBef>
                <a:spcPts val="600"/>
              </a:spcBef>
              <a:buNone/>
            </a:pPr>
            <a:r>
              <a:rPr lang="en-US" dirty="0" smtClean="0"/>
              <a:t>		return </a:t>
            </a:r>
            <a:r>
              <a:rPr lang="en-US" dirty="0" err="1" smtClean="0"/>
              <a:t>self.height</a:t>
            </a:r>
            <a:r>
              <a:rPr lang="en-US" dirty="0" smtClean="0"/>
              <a:t>* </a:t>
            </a:r>
            <a:r>
              <a:rPr lang="en-US" dirty="0" err="1" smtClean="0"/>
              <a:t>self.width</a:t>
            </a:r>
            <a:r>
              <a:rPr lang="en-US" dirty="0" smtClean="0"/>
              <a:t>* </a:t>
            </a:r>
            <a:r>
              <a:rPr lang="en-US" dirty="0" err="1" smtClean="0"/>
              <a:t>self.depth</a:t>
            </a:r>
            <a:endParaRPr lang="en-US" dirty="0" smtClean="0"/>
          </a:p>
          <a:p>
            <a:pPr algn="just">
              <a:spcBef>
                <a:spcPts val="600"/>
              </a:spcBef>
              <a:buNone/>
            </a:pPr>
            <a:r>
              <a:rPr lang="en-US" dirty="0" smtClean="0"/>
              <a:t>ob=Box(20,30,40)</a:t>
            </a:r>
          </a:p>
          <a:p>
            <a:pPr algn="just">
              <a:spcBef>
                <a:spcPts val="600"/>
              </a:spcBef>
              <a:buNone/>
            </a:pPr>
            <a:r>
              <a:rPr lang="en-US" dirty="0" smtClean="0"/>
              <a:t>print(</a:t>
            </a:r>
            <a:r>
              <a:rPr lang="en-US" dirty="0" err="1" smtClean="0"/>
              <a:t>ob.volume</a:t>
            </a:r>
            <a:r>
              <a:rPr lang="en-US" dirty="0" smtClean="0"/>
              <a:t>())</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2000" dirty="0" smtClean="0">
                <a:solidFill>
                  <a:srgbClr val="FF0000"/>
                </a:solidFill>
              </a:rPr>
              <a:t>a student class which include name, 5 subject marks and define average() &amp; display() methods in it.</a:t>
            </a:r>
            <a:endParaRPr lang="en-US" sz="20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199" y="1084217"/>
            <a:ext cx="11179629" cy="5092746"/>
          </a:xfrm>
        </p:spPr>
        <p:txBody>
          <a:bodyPr>
            <a:noAutofit/>
          </a:bodyPr>
          <a:lstStyle/>
          <a:p>
            <a:pPr algn="just">
              <a:spcBef>
                <a:spcPts val="600"/>
              </a:spcBef>
              <a:buNone/>
            </a:pPr>
            <a:r>
              <a:rPr lang="en-US" sz="1800" dirty="0" smtClean="0"/>
              <a:t>class Student:</a:t>
            </a:r>
          </a:p>
          <a:p>
            <a:pPr algn="just">
              <a:spcBef>
                <a:spcPts val="600"/>
              </a:spcBef>
              <a:buNone/>
            </a:pPr>
            <a:r>
              <a:rPr lang="en-US" sz="1800" dirty="0" smtClean="0"/>
              <a:t>	def __init__(self,name,m1,m2,m3,m4,m5):</a:t>
            </a:r>
          </a:p>
          <a:p>
            <a:pPr algn="just">
              <a:spcBef>
                <a:spcPts val="600"/>
              </a:spcBef>
              <a:buNone/>
            </a:pPr>
            <a:r>
              <a:rPr lang="en-US" sz="1800" dirty="0" smtClean="0"/>
              <a:t>		self.name=name</a:t>
            </a:r>
          </a:p>
          <a:p>
            <a:pPr algn="just">
              <a:spcBef>
                <a:spcPts val="600"/>
              </a:spcBef>
              <a:buNone/>
            </a:pPr>
            <a:r>
              <a:rPr lang="en-US" sz="1800" dirty="0" smtClean="0"/>
              <a:t>		self.m1=m1</a:t>
            </a:r>
          </a:p>
          <a:p>
            <a:pPr algn="just">
              <a:spcBef>
                <a:spcPts val="600"/>
              </a:spcBef>
              <a:buNone/>
            </a:pPr>
            <a:r>
              <a:rPr lang="en-US" sz="1800" dirty="0" smtClean="0"/>
              <a:t>		self.m2=m2</a:t>
            </a:r>
          </a:p>
          <a:p>
            <a:pPr algn="just">
              <a:spcBef>
                <a:spcPts val="600"/>
              </a:spcBef>
              <a:buNone/>
            </a:pPr>
            <a:r>
              <a:rPr lang="en-US" sz="1800" dirty="0" smtClean="0"/>
              <a:t>		self.m3=m3</a:t>
            </a:r>
          </a:p>
          <a:p>
            <a:pPr algn="just">
              <a:spcBef>
                <a:spcPts val="600"/>
              </a:spcBef>
              <a:buNone/>
            </a:pPr>
            <a:r>
              <a:rPr lang="en-US" sz="1800" dirty="0" smtClean="0"/>
              <a:t>		self.m4=m4</a:t>
            </a:r>
          </a:p>
          <a:p>
            <a:pPr algn="just">
              <a:spcBef>
                <a:spcPts val="600"/>
              </a:spcBef>
              <a:buNone/>
            </a:pPr>
            <a:r>
              <a:rPr lang="en-US" sz="1800" dirty="0" smtClean="0"/>
              <a:t>		self.m5=m5</a:t>
            </a:r>
          </a:p>
          <a:p>
            <a:pPr algn="just">
              <a:spcBef>
                <a:spcPts val="600"/>
              </a:spcBef>
              <a:buNone/>
            </a:pPr>
            <a:r>
              <a:rPr lang="en-US" sz="1800" dirty="0" smtClean="0"/>
              <a:t>	def average(self):</a:t>
            </a:r>
          </a:p>
          <a:p>
            <a:pPr algn="just">
              <a:spcBef>
                <a:spcPts val="600"/>
              </a:spcBef>
              <a:buNone/>
            </a:pPr>
            <a:r>
              <a:rPr lang="en-US" sz="1800" dirty="0" smtClean="0"/>
              <a:t>		self.avg=(self.m1+self.m2+self.m3+self.m4+self.m5)/5</a:t>
            </a:r>
          </a:p>
          <a:p>
            <a:pPr algn="just">
              <a:spcBef>
                <a:spcPts val="600"/>
              </a:spcBef>
              <a:buNone/>
            </a:pPr>
            <a:r>
              <a:rPr lang="en-US" sz="1800" dirty="0" smtClean="0"/>
              <a:t>	def display(self):</a:t>
            </a:r>
          </a:p>
          <a:p>
            <a:pPr algn="just">
              <a:spcBef>
                <a:spcPts val="600"/>
              </a:spcBef>
              <a:buNone/>
            </a:pPr>
            <a:r>
              <a:rPr lang="en-US" sz="1800" dirty="0" smtClean="0"/>
              <a:t>		print("Name </a:t>
            </a:r>
            <a:r>
              <a:rPr lang="en-US" sz="1800" dirty="0" err="1" smtClean="0"/>
              <a:t>is",self.name</a:t>
            </a:r>
            <a:r>
              <a:rPr lang="en-US" sz="1800" dirty="0" smtClean="0"/>
              <a:t>)</a:t>
            </a:r>
          </a:p>
          <a:p>
            <a:pPr algn="just">
              <a:spcBef>
                <a:spcPts val="600"/>
              </a:spcBef>
              <a:buNone/>
            </a:pPr>
            <a:r>
              <a:rPr lang="en-US" sz="1800" dirty="0" smtClean="0"/>
              <a:t>		print("</a:t>
            </a:r>
            <a:r>
              <a:rPr lang="en-US" sz="1800" dirty="0" err="1" smtClean="0"/>
              <a:t>avg</a:t>
            </a:r>
            <a:r>
              <a:rPr lang="en-US" sz="1800" dirty="0" smtClean="0"/>
              <a:t> </a:t>
            </a:r>
            <a:r>
              <a:rPr lang="en-US" sz="1800" dirty="0" err="1" smtClean="0"/>
              <a:t>is",self.avg</a:t>
            </a:r>
            <a:r>
              <a:rPr lang="en-US" sz="1800" dirty="0" smtClean="0"/>
              <a:t>)</a:t>
            </a:r>
          </a:p>
          <a:p>
            <a:pPr algn="just">
              <a:spcBef>
                <a:spcPts val="600"/>
              </a:spcBef>
              <a:buNone/>
            </a:pPr>
            <a:r>
              <a:rPr lang="en-US" sz="1800" dirty="0" smtClean="0"/>
              <a:t>ob=Student("devansh",10,20,30,40,50)</a:t>
            </a:r>
          </a:p>
          <a:p>
            <a:pPr algn="just">
              <a:spcBef>
                <a:spcPts val="600"/>
              </a:spcBef>
              <a:buNone/>
            </a:pPr>
            <a:r>
              <a:rPr lang="en-US" sz="1800" dirty="0" err="1" smtClean="0"/>
              <a:t>ob.average</a:t>
            </a:r>
            <a:r>
              <a:rPr lang="en-US" sz="1800" dirty="0" smtClean="0"/>
              <a:t>()</a:t>
            </a:r>
          </a:p>
          <a:p>
            <a:pPr algn="just">
              <a:spcBef>
                <a:spcPts val="600"/>
              </a:spcBef>
              <a:buNone/>
            </a:pPr>
            <a:r>
              <a:rPr lang="en-US" sz="1800" dirty="0" err="1" smtClean="0"/>
              <a:t>ob.display</a:t>
            </a:r>
            <a:r>
              <a:rPr lang="en-US" sz="1800" dirty="0" smtClean="0"/>
              <a:t>()</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Destructors</a:t>
            </a:r>
            <a:br>
              <a:rPr lang="en-US" sz="3200" b="1" dirty="0" smtClean="0">
                <a:solidFill>
                  <a:srgbClr val="FF0000"/>
                </a:solidFill>
              </a:rPr>
            </a:br>
            <a:endParaRPr lang="en-US" sz="32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199" y="1084217"/>
            <a:ext cx="11179629" cy="5092746"/>
          </a:xfrm>
        </p:spPr>
        <p:txBody>
          <a:bodyPr>
            <a:noAutofit/>
          </a:bodyPr>
          <a:lstStyle/>
          <a:p>
            <a:pPr algn="just">
              <a:spcBef>
                <a:spcPts val="600"/>
              </a:spcBef>
            </a:pPr>
            <a:r>
              <a:rPr lang="en-US" dirty="0" smtClean="0"/>
              <a:t>a </a:t>
            </a:r>
            <a:r>
              <a:rPr lang="en-US" b="1" dirty="0" smtClean="0"/>
              <a:t>destructor</a:t>
            </a:r>
            <a:r>
              <a:rPr lang="en-US" dirty="0" smtClean="0"/>
              <a:t> is used to destroy the object and perform the final clean up.</a:t>
            </a:r>
          </a:p>
          <a:p>
            <a:pPr algn="just">
              <a:spcBef>
                <a:spcPts val="600"/>
              </a:spcBef>
            </a:pPr>
            <a:r>
              <a:rPr lang="en-US" dirty="0" smtClean="0"/>
              <a:t>__del__ method is considered as the destructor method.</a:t>
            </a:r>
          </a:p>
          <a:p>
            <a:pPr algn="just">
              <a:spcBef>
                <a:spcPts val="600"/>
              </a:spcBef>
              <a:buNone/>
            </a:pPr>
            <a:r>
              <a:rPr lang="en-US" dirty="0" smtClean="0">
                <a:solidFill>
                  <a:srgbClr val="FF0000"/>
                </a:solidFill>
              </a:rPr>
              <a:t>Example:</a:t>
            </a:r>
          </a:p>
          <a:p>
            <a:pPr algn="just">
              <a:spcBef>
                <a:spcPts val="0"/>
              </a:spcBef>
              <a:buNone/>
            </a:pPr>
            <a:r>
              <a:rPr lang="en-US" dirty="0" smtClean="0"/>
              <a:t>class Des:</a:t>
            </a:r>
          </a:p>
          <a:p>
            <a:pPr algn="just">
              <a:spcBef>
                <a:spcPts val="0"/>
              </a:spcBef>
              <a:buNone/>
            </a:pPr>
            <a:r>
              <a:rPr lang="en-US" dirty="0" smtClean="0"/>
              <a:t>	def __init__(self):</a:t>
            </a:r>
          </a:p>
          <a:p>
            <a:pPr algn="just">
              <a:spcBef>
                <a:spcPts val="0"/>
              </a:spcBef>
              <a:buNone/>
            </a:pPr>
            <a:r>
              <a:rPr lang="en-US" dirty="0" smtClean="0"/>
              <a:t>		print("Object created")</a:t>
            </a:r>
          </a:p>
          <a:p>
            <a:pPr algn="just">
              <a:spcBef>
                <a:spcPts val="0"/>
              </a:spcBef>
              <a:buNone/>
            </a:pPr>
            <a:r>
              <a:rPr lang="en-US" dirty="0" smtClean="0"/>
              <a:t>		# destructor</a:t>
            </a:r>
          </a:p>
          <a:p>
            <a:pPr algn="just">
              <a:spcBef>
                <a:spcPts val="0"/>
              </a:spcBef>
              <a:buNone/>
            </a:pPr>
            <a:r>
              <a:rPr lang="en-US" dirty="0" smtClean="0"/>
              <a:t>	def __del__(self):</a:t>
            </a:r>
          </a:p>
          <a:p>
            <a:pPr algn="just">
              <a:spcBef>
                <a:spcPts val="0"/>
              </a:spcBef>
              <a:buNone/>
            </a:pPr>
            <a:r>
              <a:rPr lang="en-US" dirty="0" smtClean="0"/>
              <a:t>	    print("Object destroyed")</a:t>
            </a:r>
          </a:p>
          <a:p>
            <a:pPr algn="just">
              <a:spcBef>
                <a:spcPts val="0"/>
              </a:spcBef>
              <a:buNone/>
            </a:pPr>
            <a:r>
              <a:rPr lang="en-US" dirty="0" smtClean="0"/>
              <a:t>b= Des()</a:t>
            </a:r>
          </a:p>
          <a:p>
            <a:pPr algn="just">
              <a:spcBef>
                <a:spcPts val="0"/>
              </a:spcBef>
              <a:buNone/>
            </a:pPr>
            <a:r>
              <a:rPr lang="en-US" dirty="0" smtClean="0"/>
              <a:t># to delete the object explicitly</a:t>
            </a:r>
          </a:p>
          <a:p>
            <a:pPr algn="just">
              <a:spcBef>
                <a:spcPts val="0"/>
              </a:spcBef>
              <a:buNone/>
            </a:pPr>
            <a:r>
              <a:rPr lang="en-US" dirty="0" smtClean="0"/>
              <a:t>del ob</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4000" b="1" dirty="0" smtClean="0">
                <a:solidFill>
                  <a:srgbClr val="FF0000"/>
                </a:solidFill>
              </a:rPr>
              <a:t>class variables and instance variables</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199" y="1084217"/>
            <a:ext cx="11062064" cy="5092746"/>
          </a:xfrm>
        </p:spPr>
        <p:txBody>
          <a:bodyPr>
            <a:noAutofit/>
          </a:bodyPr>
          <a:lstStyle/>
          <a:p>
            <a:pPr algn="just"/>
            <a:r>
              <a:rPr lang="en-US" dirty="0" smtClean="0"/>
              <a:t>Instance variables are owned by each individual object/instance of the class.</a:t>
            </a:r>
          </a:p>
          <a:p>
            <a:pPr algn="just"/>
            <a:r>
              <a:rPr lang="en-US" dirty="0" smtClean="0"/>
              <a:t>Each object has its own copy of the field </a:t>
            </a:r>
            <a:r>
              <a:rPr lang="en-US" dirty="0" err="1" smtClean="0"/>
              <a:t>i,e</a:t>
            </a:r>
            <a:r>
              <a:rPr lang="en-US" dirty="0" smtClean="0"/>
              <a:t> they are not shared.</a:t>
            </a:r>
          </a:p>
          <a:p>
            <a:pPr algn="just"/>
            <a:r>
              <a:rPr lang="en-US" dirty="0" smtClean="0"/>
              <a:t>Instance variables are variables used for data that is unique to a particular instance</a:t>
            </a:r>
          </a:p>
          <a:p>
            <a:pPr algn="just"/>
            <a:r>
              <a:rPr lang="en-US" b="1" dirty="0" smtClean="0"/>
              <a:t>self</a:t>
            </a:r>
            <a:r>
              <a:rPr lang="en-US" dirty="0" smtClean="0"/>
              <a:t>   is used to access </a:t>
            </a:r>
            <a:r>
              <a:rPr lang="en-US" dirty="0" err="1" smtClean="0"/>
              <a:t>instatnce</a:t>
            </a:r>
            <a:r>
              <a:rPr lang="en-US" dirty="0" smtClean="0"/>
              <a:t> variable.</a:t>
            </a:r>
          </a:p>
          <a:p>
            <a:pPr algn="just"/>
            <a:r>
              <a:rPr lang="en-US" dirty="0" smtClean="0"/>
              <a:t>class variables are shared and accessible by all the instances of that class.</a:t>
            </a:r>
          </a:p>
          <a:p>
            <a:pPr algn="just"/>
            <a:r>
              <a:rPr lang="en-US" dirty="0" smtClean="0"/>
              <a:t>There is only one copy of the class variable and when any one object makes a change to a class variable, that change will be seen by all other instances. </a:t>
            </a:r>
          </a:p>
          <a:p>
            <a:pPr algn="just"/>
            <a:r>
              <a:rPr lang="en-US" b="1" dirty="0" err="1" smtClean="0"/>
              <a:t>classname</a:t>
            </a:r>
            <a:r>
              <a:rPr lang="en-US" dirty="0" smtClean="0"/>
              <a:t> is used to access class variables</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4000" b="1" dirty="0" smtClean="0">
                <a:solidFill>
                  <a:srgbClr val="FF0000"/>
                </a:solidFill>
              </a:rPr>
              <a:t>class variables and instance variables</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Autofit/>
          </a:bodyPr>
          <a:lstStyle/>
          <a:p>
            <a:pPr algn="just">
              <a:buNone/>
            </a:pPr>
            <a:r>
              <a:rPr lang="en-US" dirty="0" smtClean="0"/>
              <a:t>class Ex:</a:t>
            </a:r>
          </a:p>
          <a:p>
            <a:pPr algn="just">
              <a:buNone/>
            </a:pPr>
            <a:r>
              <a:rPr lang="en-US" dirty="0" smtClean="0"/>
              <a:t>	count=0    //class variable</a:t>
            </a:r>
          </a:p>
          <a:p>
            <a:pPr algn="just">
              <a:buNone/>
            </a:pPr>
            <a:r>
              <a:rPr lang="en-US" dirty="0" smtClean="0"/>
              <a:t>	def __init__(self, s):</a:t>
            </a:r>
          </a:p>
          <a:p>
            <a:pPr algn="just">
              <a:buNone/>
            </a:pPr>
            <a:r>
              <a:rPr lang="en-US" dirty="0" smtClean="0"/>
              <a:t>		self.str=s	//</a:t>
            </a:r>
            <a:r>
              <a:rPr lang="en-US" dirty="0" err="1" smtClean="0"/>
              <a:t>str</a:t>
            </a:r>
            <a:r>
              <a:rPr lang="en-US" dirty="0" smtClean="0"/>
              <a:t> is a instance variable</a:t>
            </a:r>
          </a:p>
          <a:p>
            <a:pPr algn="just">
              <a:buNone/>
            </a:pPr>
            <a:r>
              <a:rPr lang="en-US" dirty="0" smtClean="0"/>
              <a:t>		print("it is"+</a:t>
            </a:r>
            <a:r>
              <a:rPr lang="en-US" dirty="0" smtClean="0"/>
              <a:t>self.str+"</a:t>
            </a:r>
            <a:r>
              <a:rPr lang="en-US" dirty="0" smtClean="0"/>
              <a:t>object")</a:t>
            </a:r>
          </a:p>
          <a:p>
            <a:pPr algn="just">
              <a:buNone/>
            </a:pPr>
            <a:r>
              <a:rPr lang="en-US" dirty="0" smtClean="0"/>
              <a:t>		</a:t>
            </a:r>
            <a:r>
              <a:rPr lang="en-US" dirty="0" err="1" smtClean="0"/>
              <a:t>Ex.count</a:t>
            </a:r>
            <a:r>
              <a:rPr lang="en-US" dirty="0" smtClean="0"/>
              <a:t>=Ex.count+1</a:t>
            </a:r>
          </a:p>
          <a:p>
            <a:pPr algn="just">
              <a:buNone/>
            </a:pPr>
            <a:r>
              <a:rPr lang="en-US" dirty="0" smtClean="0"/>
              <a:t>	def show():</a:t>
            </a:r>
          </a:p>
          <a:p>
            <a:pPr algn="just">
              <a:buNone/>
            </a:pPr>
            <a:r>
              <a:rPr lang="en-US" dirty="0" smtClean="0"/>
              <a:t>		print(</a:t>
            </a:r>
            <a:r>
              <a:rPr lang="en-US" dirty="0" err="1" smtClean="0"/>
              <a:t>Ex.count</a:t>
            </a:r>
            <a:r>
              <a:rPr lang="en-US" dirty="0" smtClean="0"/>
              <a:t>)</a:t>
            </a:r>
          </a:p>
          <a:p>
            <a:pPr algn="just">
              <a:buNone/>
            </a:pPr>
            <a:r>
              <a:rPr lang="en-US" dirty="0" smtClean="0"/>
              <a:t>ob1=Ex("first")</a:t>
            </a:r>
          </a:p>
          <a:p>
            <a:pPr algn="just">
              <a:buNone/>
            </a:pPr>
            <a:r>
              <a:rPr lang="en-US" dirty="0" smtClean="0"/>
              <a:t>ob2=Ex("second")</a:t>
            </a:r>
          </a:p>
          <a:p>
            <a:pPr algn="just">
              <a:buNone/>
            </a:pPr>
            <a:r>
              <a:rPr lang="en-US" dirty="0" err="1" smtClean="0"/>
              <a:t>Ex.show</a:t>
            </a:r>
            <a:r>
              <a:rPr lang="en-US" dirty="0" smtClean="0"/>
              <a:t>()</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4000" b="1" dirty="0" smtClean="0">
                <a:solidFill>
                  <a:srgbClr val="FF0000"/>
                </a:solidFill>
              </a:rPr>
              <a:t>Inheritance</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Autofit/>
          </a:bodyPr>
          <a:lstStyle/>
          <a:p>
            <a:pPr algn="just"/>
            <a:r>
              <a:rPr lang="en-US" dirty="0" smtClean="0"/>
              <a:t>It refers to defining a new class from an existing class such that the new class can get the properties of existing class.</a:t>
            </a:r>
          </a:p>
          <a:p>
            <a:pPr algn="just"/>
            <a:r>
              <a:rPr lang="en-US" dirty="0" smtClean="0"/>
              <a:t>The new class is called </a:t>
            </a:r>
            <a:r>
              <a:rPr lang="en-US" b="1" dirty="0" smtClean="0"/>
              <a:t>derived (or child or sub) class</a:t>
            </a:r>
            <a:r>
              <a:rPr lang="en-US" dirty="0" smtClean="0"/>
              <a:t> and the one from which it inherits is called the </a:t>
            </a:r>
            <a:r>
              <a:rPr lang="en-US" b="1" dirty="0" smtClean="0"/>
              <a:t>base (or parent or super) class</a:t>
            </a:r>
            <a:r>
              <a:rPr lang="en-US" dirty="0" smtClean="0"/>
              <a:t>.</a:t>
            </a:r>
          </a:p>
          <a:p>
            <a:pPr>
              <a:buNone/>
            </a:pPr>
            <a:r>
              <a:rPr lang="en-US" b="1" dirty="0" smtClean="0">
                <a:solidFill>
                  <a:srgbClr val="FF0000"/>
                </a:solidFill>
              </a:rPr>
              <a:t>Python Inheritance Syntax</a:t>
            </a:r>
          </a:p>
          <a:p>
            <a:pPr>
              <a:buNone/>
            </a:pPr>
            <a:r>
              <a:rPr lang="en-US" dirty="0" smtClean="0"/>
              <a:t>class </a:t>
            </a:r>
            <a:r>
              <a:rPr lang="en-US" dirty="0" err="1" smtClean="0"/>
              <a:t>BaseClass</a:t>
            </a:r>
            <a:r>
              <a:rPr lang="en-US" dirty="0" smtClean="0"/>
              <a:t>:</a:t>
            </a:r>
          </a:p>
          <a:p>
            <a:pPr>
              <a:buNone/>
            </a:pPr>
            <a:r>
              <a:rPr lang="en-US" dirty="0" smtClean="0"/>
              <a:t>	 Body of base class</a:t>
            </a:r>
          </a:p>
          <a:p>
            <a:pPr>
              <a:buNone/>
            </a:pPr>
            <a:r>
              <a:rPr lang="en-US" dirty="0" smtClean="0"/>
              <a:t> class </a:t>
            </a:r>
            <a:r>
              <a:rPr lang="en-US" dirty="0" err="1" smtClean="0"/>
              <a:t>DerivedClass</a:t>
            </a:r>
            <a:r>
              <a:rPr lang="en-US" dirty="0" smtClean="0"/>
              <a:t>(</a:t>
            </a:r>
            <a:r>
              <a:rPr lang="en-US" dirty="0" err="1" smtClean="0"/>
              <a:t>BaseClass</a:t>
            </a:r>
            <a:r>
              <a:rPr lang="en-US" dirty="0" smtClean="0"/>
              <a:t>):</a:t>
            </a:r>
          </a:p>
          <a:p>
            <a:pPr>
              <a:buNone/>
            </a:pPr>
            <a:r>
              <a:rPr lang="en-US" dirty="0" smtClean="0"/>
              <a:t>	 Body of derived class</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4000" b="1" dirty="0" smtClean="0">
                <a:solidFill>
                  <a:srgbClr val="FF0000"/>
                </a:solidFill>
              </a:rPr>
              <a:t>Inheritance</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Autofit/>
          </a:bodyPr>
          <a:lstStyle/>
          <a:p>
            <a:pPr algn="just">
              <a:spcBef>
                <a:spcPts val="0"/>
              </a:spcBef>
              <a:buNone/>
            </a:pPr>
            <a:r>
              <a:rPr lang="en-US" sz="2400" dirty="0" smtClean="0"/>
              <a:t>class parent:</a:t>
            </a:r>
          </a:p>
          <a:p>
            <a:pPr algn="just">
              <a:spcBef>
                <a:spcPts val="0"/>
              </a:spcBef>
              <a:buNone/>
            </a:pPr>
            <a:r>
              <a:rPr lang="en-US" sz="2400" dirty="0" smtClean="0"/>
              <a:t>		</a:t>
            </a:r>
            <a:r>
              <a:rPr lang="en-US" sz="2400" dirty="0" err="1" smtClean="0"/>
              <a:t>fname</a:t>
            </a:r>
            <a:r>
              <a:rPr lang="en-US" sz="2400" dirty="0" smtClean="0"/>
              <a:t>="RamiReddy"</a:t>
            </a:r>
          </a:p>
          <a:p>
            <a:pPr algn="just">
              <a:spcBef>
                <a:spcPts val="0"/>
              </a:spcBef>
              <a:buNone/>
            </a:pPr>
            <a:r>
              <a:rPr lang="en-US" sz="2400" dirty="0" smtClean="0"/>
              <a:t>		</a:t>
            </a:r>
            <a:r>
              <a:rPr lang="en-US" sz="2400" dirty="0" err="1" smtClean="0"/>
              <a:t>sname</a:t>
            </a:r>
            <a:r>
              <a:rPr lang="en-US" sz="2400" dirty="0" smtClean="0"/>
              <a:t>="Ch"</a:t>
            </a:r>
          </a:p>
          <a:p>
            <a:pPr algn="just">
              <a:spcBef>
                <a:spcPts val="0"/>
              </a:spcBef>
              <a:buNone/>
            </a:pPr>
            <a:r>
              <a:rPr lang="en-US" sz="2400" dirty="0" smtClean="0"/>
              <a:t>		</a:t>
            </a:r>
            <a:r>
              <a:rPr lang="en-US" sz="2400" dirty="0" smtClean="0"/>
              <a:t>pm=60000</a:t>
            </a:r>
            <a:endParaRPr lang="en-US" sz="2400" dirty="0" smtClean="0"/>
          </a:p>
          <a:p>
            <a:pPr algn="just">
              <a:spcBef>
                <a:spcPts val="0"/>
              </a:spcBef>
              <a:buNone/>
            </a:pPr>
            <a:r>
              <a:rPr lang="en-US" sz="2400" dirty="0" smtClean="0"/>
              <a:t>class son(parent):</a:t>
            </a:r>
          </a:p>
          <a:p>
            <a:pPr algn="just">
              <a:spcBef>
                <a:spcPts val="0"/>
              </a:spcBef>
              <a:buNone/>
            </a:pPr>
            <a:r>
              <a:rPr lang="en-US" sz="2400" dirty="0" smtClean="0"/>
              <a:t>	def </a:t>
            </a:r>
            <a:r>
              <a:rPr lang="en-US" sz="2400" dirty="0" smtClean="0"/>
              <a:t>__init__</a:t>
            </a:r>
            <a:r>
              <a:rPr lang="en-US" sz="2400" dirty="0" smtClean="0"/>
              <a:t>(</a:t>
            </a:r>
            <a:r>
              <a:rPr lang="en-US" sz="2400" dirty="0" err="1" smtClean="0"/>
              <a:t>self,name,money</a:t>
            </a:r>
            <a:r>
              <a:rPr lang="en-US" sz="2400" dirty="0" smtClean="0"/>
              <a:t>):</a:t>
            </a:r>
          </a:p>
          <a:p>
            <a:pPr algn="just">
              <a:spcBef>
                <a:spcPts val="0"/>
              </a:spcBef>
              <a:buNone/>
            </a:pPr>
            <a:r>
              <a:rPr lang="en-US" sz="2400" dirty="0" smtClean="0"/>
              <a:t>		self.name=name</a:t>
            </a:r>
          </a:p>
          <a:p>
            <a:pPr algn="just">
              <a:spcBef>
                <a:spcPts val="0"/>
              </a:spcBef>
              <a:buNone/>
            </a:pPr>
            <a:r>
              <a:rPr lang="en-US" sz="2400" dirty="0" smtClean="0"/>
              <a:t>		</a:t>
            </a:r>
            <a:r>
              <a:rPr lang="en-US" sz="2400" dirty="0" smtClean="0"/>
              <a:t>self.sm=money</a:t>
            </a:r>
            <a:endParaRPr lang="en-US" sz="2400" dirty="0" smtClean="0"/>
          </a:p>
          <a:p>
            <a:pPr algn="just">
              <a:spcBef>
                <a:spcPts val="0"/>
              </a:spcBef>
              <a:buNone/>
            </a:pPr>
            <a:r>
              <a:rPr lang="en-US" sz="2400" dirty="0" smtClean="0"/>
              <a:t>	def display(self):</a:t>
            </a:r>
          </a:p>
          <a:p>
            <a:pPr algn="just">
              <a:spcBef>
                <a:spcPts val="0"/>
              </a:spcBef>
              <a:buNone/>
            </a:pPr>
            <a:r>
              <a:rPr lang="en-US" sz="2400" dirty="0" smtClean="0"/>
              <a:t>		</a:t>
            </a:r>
            <a:r>
              <a:rPr lang="en-US" sz="2400" dirty="0" err="1" smtClean="0"/>
              <a:t>self.total</a:t>
            </a:r>
            <a:r>
              <a:rPr lang="en-US" sz="2400" dirty="0" smtClean="0"/>
              <a:t>=</a:t>
            </a:r>
            <a:r>
              <a:rPr lang="en-US" sz="2400" dirty="0" err="1" smtClean="0"/>
              <a:t>self.pm+self.sm</a:t>
            </a:r>
            <a:endParaRPr lang="en-US" sz="2400" dirty="0" smtClean="0"/>
          </a:p>
          <a:p>
            <a:pPr algn="just">
              <a:spcBef>
                <a:spcPts val="0"/>
              </a:spcBef>
              <a:buNone/>
            </a:pPr>
            <a:r>
              <a:rPr lang="en-US" sz="2400" dirty="0" smtClean="0"/>
              <a:t>		print("my name is "+self.name+" "+</a:t>
            </a:r>
            <a:r>
              <a:rPr lang="en-US" sz="2400" dirty="0" err="1" smtClean="0"/>
              <a:t>self.sname</a:t>
            </a:r>
            <a:r>
              <a:rPr lang="en-US" sz="2400" dirty="0" smtClean="0"/>
              <a:t>)</a:t>
            </a:r>
          </a:p>
          <a:p>
            <a:pPr algn="just">
              <a:spcBef>
                <a:spcPts val="0"/>
              </a:spcBef>
              <a:buNone/>
            </a:pPr>
            <a:r>
              <a:rPr lang="en-US" sz="2400" dirty="0" smtClean="0"/>
              <a:t>		print("my Father name is "+</a:t>
            </a:r>
            <a:r>
              <a:rPr lang="en-US" sz="2400" dirty="0" err="1" smtClean="0"/>
              <a:t>self.fname</a:t>
            </a:r>
            <a:r>
              <a:rPr lang="en-US" sz="2400" dirty="0" smtClean="0"/>
              <a:t>)</a:t>
            </a:r>
          </a:p>
          <a:p>
            <a:pPr algn="just">
              <a:spcBef>
                <a:spcPts val="0"/>
              </a:spcBef>
              <a:buNone/>
            </a:pPr>
            <a:r>
              <a:rPr lang="en-US" sz="2400" dirty="0" smtClean="0"/>
              <a:t>		print("my total amount </a:t>
            </a:r>
            <a:r>
              <a:rPr lang="en-US" sz="2400" dirty="0" err="1" smtClean="0"/>
              <a:t>is",self.total</a:t>
            </a:r>
            <a:r>
              <a:rPr lang="en-US" sz="2400" dirty="0" smtClean="0"/>
              <a:t>)</a:t>
            </a:r>
          </a:p>
          <a:p>
            <a:pPr algn="just">
              <a:spcBef>
                <a:spcPts val="0"/>
              </a:spcBef>
              <a:buNone/>
            </a:pPr>
            <a:r>
              <a:rPr lang="en-US" sz="2400" dirty="0" smtClean="0"/>
              <a:t>ob= </a:t>
            </a:r>
            <a:r>
              <a:rPr lang="en-US" sz="2400" dirty="0" smtClean="0"/>
              <a:t>son ("Devansh",30000)</a:t>
            </a:r>
            <a:endParaRPr lang="en-US" sz="2400" dirty="0" smtClean="0"/>
          </a:p>
          <a:p>
            <a:pPr algn="just">
              <a:spcBef>
                <a:spcPts val="0"/>
              </a:spcBef>
              <a:buNone/>
            </a:pPr>
            <a:r>
              <a:rPr lang="en-US" sz="2400" dirty="0" err="1" smtClean="0"/>
              <a:t>ob.display</a:t>
            </a:r>
            <a:r>
              <a:rPr lang="en-US" sz="2400" dirty="0" smtClean="0"/>
              <a:t>()</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dirty="0" smtClean="0">
                <a:solidFill>
                  <a:srgbClr val="FF0000"/>
                </a:solidFill>
              </a:rPr>
              <a:t/>
            </a:r>
            <a:br>
              <a:rPr lang="en-US" sz="3600" dirty="0" smtClean="0">
                <a:solidFill>
                  <a:srgbClr val="FF0000"/>
                </a:solidFill>
              </a:rPr>
            </a:br>
            <a:r>
              <a:rPr lang="en-US" sz="3600" dirty="0" smtClean="0">
                <a:solidFill>
                  <a:srgbClr val="FF0000"/>
                </a:solidFill>
              </a:rPr>
              <a:t>Types of files</a:t>
            </a:r>
            <a:br>
              <a:rPr lang="en-US" sz="3600" dirty="0" smtClean="0">
                <a:solidFill>
                  <a:srgbClr val="FF0000"/>
                </a:solidFill>
              </a:rPr>
            </a:br>
            <a:endParaRPr lang="en-US" sz="36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7" name="Content Placeholder 6"/>
          <p:cNvSpPr>
            <a:spLocks noGrp="1"/>
          </p:cNvSpPr>
          <p:nvPr>
            <p:ph idx="1"/>
          </p:nvPr>
        </p:nvSpPr>
        <p:spPr>
          <a:xfrm>
            <a:off x="587829" y="836024"/>
            <a:ext cx="11416937" cy="5486400"/>
          </a:xfrm>
        </p:spPr>
        <p:txBody>
          <a:bodyPr>
            <a:normAutofit/>
          </a:bodyPr>
          <a:lstStyle/>
          <a:p>
            <a:pPr algn="just"/>
            <a:r>
              <a:rPr lang="en-US" dirty="0" smtClean="0"/>
              <a:t>In Python, a file is categorized as either text or binary.</a:t>
            </a:r>
          </a:p>
          <a:p>
            <a:pPr algn="just">
              <a:buNone/>
            </a:pPr>
            <a:r>
              <a:rPr lang="en-US" dirty="0" smtClean="0">
                <a:solidFill>
                  <a:srgbClr val="FF0000"/>
                </a:solidFill>
              </a:rPr>
              <a:t>Text files:</a:t>
            </a:r>
          </a:p>
          <a:p>
            <a:pPr algn="just"/>
            <a:r>
              <a:rPr lang="en-US" dirty="0" smtClean="0"/>
              <a:t>Text files are structured as a sequence of lines, where each line includes a sequence of characters.</a:t>
            </a:r>
          </a:p>
          <a:p>
            <a:pPr algn="just"/>
            <a:r>
              <a:rPr lang="en-US" dirty="0" smtClean="0"/>
              <a:t>Each line is terminated with a special character, called the EOL or </a:t>
            </a:r>
            <a:r>
              <a:rPr lang="en-US" b="1" dirty="0" smtClean="0"/>
              <a:t>End of Line</a:t>
            </a:r>
            <a:r>
              <a:rPr lang="en-US" dirty="0" smtClean="0"/>
              <a:t> character. </a:t>
            </a:r>
          </a:p>
          <a:p>
            <a:pPr algn="just">
              <a:buNone/>
            </a:pPr>
            <a:r>
              <a:rPr lang="en-US" dirty="0" smtClean="0"/>
              <a:t>Common extensions that are text file formats:</a:t>
            </a:r>
          </a:p>
          <a:p>
            <a:pPr algn="just">
              <a:buNone/>
            </a:pPr>
            <a:r>
              <a:rPr lang="en-US" dirty="0" smtClean="0"/>
              <a:t>Web standards: </a:t>
            </a:r>
            <a:r>
              <a:rPr lang="en-US" dirty="0" smtClean="0">
                <a:hlinkClick r:id="rId3" tooltip="Wikipedia: HTML"/>
              </a:rPr>
              <a:t>html</a:t>
            </a:r>
            <a:r>
              <a:rPr lang="en-US" dirty="0" smtClean="0"/>
              <a:t>, </a:t>
            </a:r>
            <a:r>
              <a:rPr lang="en-US" dirty="0" smtClean="0">
                <a:hlinkClick r:id="rId4" tooltip="Wikipedia: XML"/>
              </a:rPr>
              <a:t>xml</a:t>
            </a:r>
            <a:r>
              <a:rPr lang="en-US" dirty="0" smtClean="0"/>
              <a:t>, </a:t>
            </a:r>
            <a:r>
              <a:rPr lang="en-US" dirty="0" err="1" smtClean="0">
                <a:hlinkClick r:id="rId5" tooltip="Wikipedia: Cascading Style Sheets"/>
              </a:rPr>
              <a:t>css</a:t>
            </a:r>
            <a:r>
              <a:rPr lang="en-US" dirty="0" smtClean="0"/>
              <a:t>,  ...</a:t>
            </a:r>
          </a:p>
          <a:p>
            <a:pPr algn="just">
              <a:buNone/>
            </a:pPr>
            <a:r>
              <a:rPr lang="en-US" dirty="0" smtClean="0"/>
              <a:t>Source code: </a:t>
            </a:r>
            <a:r>
              <a:rPr lang="en-US" dirty="0" smtClean="0">
                <a:hlinkClick r:id="rId6" tooltip="Wikipedia: C (programming language)"/>
              </a:rPr>
              <a:t>c</a:t>
            </a:r>
            <a:r>
              <a:rPr lang="en-US" dirty="0" smtClean="0"/>
              <a:t>, </a:t>
            </a:r>
            <a:r>
              <a:rPr lang="en-US" dirty="0" err="1" smtClean="0">
                <a:hlinkClick r:id="rId7" tooltip="Wikipedia: C++"/>
              </a:rPr>
              <a:t>cpp</a:t>
            </a:r>
            <a:r>
              <a:rPr lang="en-US" dirty="0" smtClean="0"/>
              <a:t>, </a:t>
            </a:r>
            <a:r>
              <a:rPr lang="en-US" dirty="0" smtClean="0">
                <a:hlinkClick r:id="rId8" tooltip="Wikipedia: Java (programming language)"/>
              </a:rPr>
              <a:t>java</a:t>
            </a:r>
            <a:r>
              <a:rPr lang="en-US" dirty="0" smtClean="0"/>
              <a:t>, </a:t>
            </a:r>
            <a:r>
              <a:rPr lang="en-US" dirty="0" smtClean="0">
                <a:hlinkClick r:id="rId9" tooltip="Wikipedia: Perl"/>
              </a:rPr>
              <a:t>pl</a:t>
            </a:r>
            <a:r>
              <a:rPr lang="en-US" dirty="0" smtClean="0"/>
              <a:t>, </a:t>
            </a:r>
            <a:r>
              <a:rPr lang="en-US" dirty="0" err="1" smtClean="0">
                <a:hlinkClick r:id="rId10" tooltip="Wikipedia: PHP"/>
              </a:rPr>
              <a:t>php</a:t>
            </a:r>
            <a:r>
              <a:rPr lang="en-US" dirty="0" smtClean="0"/>
              <a:t>, , ...</a:t>
            </a:r>
          </a:p>
          <a:p>
            <a:pPr algn="just">
              <a:buNone/>
            </a:pPr>
            <a:r>
              <a:rPr lang="en-US" dirty="0" smtClean="0"/>
              <a:t>Documents: </a:t>
            </a:r>
            <a:r>
              <a:rPr lang="en-US" dirty="0" smtClean="0">
                <a:hlinkClick r:id="rId11" tooltip="Wikipedia: Text file"/>
              </a:rPr>
              <a:t>txt</a:t>
            </a:r>
            <a:r>
              <a:rPr lang="en-US" dirty="0" smtClean="0"/>
              <a:t>, </a:t>
            </a:r>
            <a:r>
              <a:rPr lang="en-US" dirty="0" err="1" smtClean="0">
                <a:hlinkClick r:id="rId12" tooltip="Wikipedia: TeX"/>
              </a:rPr>
              <a:t>tex</a:t>
            </a:r>
            <a:r>
              <a:rPr lang="en-US" dirty="0" err="1" smtClean="0"/>
              <a:t>,</a:t>
            </a:r>
            <a:r>
              <a:rPr lang="en-US" dirty="0" err="1" smtClean="0">
                <a:hlinkClick r:id="rId13" tooltip="Wikipedia: Rich Text Format"/>
              </a:rPr>
              <a:t>rtf</a:t>
            </a:r>
            <a:r>
              <a:rPr lang="en-US" dirty="0" smtClean="0"/>
              <a:t>, </a:t>
            </a:r>
            <a:r>
              <a:rPr lang="en-US" dirty="0" err="1" smtClean="0">
                <a:hlinkClick r:id="rId14" tooltip="Wikipedia: PostScript"/>
              </a:rPr>
              <a:t>ps</a:t>
            </a:r>
            <a:r>
              <a:rPr lang="en-US" dirty="0" smtClean="0"/>
              <a:t>, ...</a:t>
            </a:r>
          </a:p>
          <a:p>
            <a:pPr algn="just">
              <a:buNone/>
            </a:pPr>
            <a:r>
              <a:rPr lang="en-US" dirty="0" smtClean="0"/>
              <a:t>Tabular data: </a:t>
            </a:r>
            <a:r>
              <a:rPr lang="en-US" dirty="0" err="1" smtClean="0">
                <a:hlinkClick r:id="rId15" tooltip="Wikipedia: Comma-separated values"/>
              </a:rPr>
              <a:t>csv</a:t>
            </a:r>
            <a:r>
              <a:rPr lang="en-US" dirty="0" smtClean="0"/>
              <a:t>, </a:t>
            </a:r>
            <a:r>
              <a:rPr lang="en-US" dirty="0" err="1" smtClean="0">
                <a:hlinkClick r:id="rId16" tooltip="Wikipedia: Tab-separated values"/>
              </a:rPr>
              <a:t>tsv</a:t>
            </a:r>
            <a:r>
              <a:rPr lang="en-US" dirty="0" smtClean="0"/>
              <a:t>, ...</a:t>
            </a:r>
          </a:p>
          <a:p>
            <a:pPr algn="just"/>
            <a:endParaRPr lang="en-US" dirty="0" smtClean="0"/>
          </a:p>
          <a:p>
            <a:pPr algn="just"/>
            <a:endParaRPr lang="en-US" dirty="0" smtClean="0"/>
          </a:p>
          <a:p>
            <a:pPr algn="just"/>
            <a:endParaRPr lang="en-US" dirty="0" smtClean="0"/>
          </a:p>
          <a:p>
            <a:pPr algn="just"/>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4000" b="1" dirty="0" smtClean="0">
                <a:solidFill>
                  <a:srgbClr val="FF0000"/>
                </a:solidFill>
              </a:rPr>
              <a:t>Types of Inheritance</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Autofit/>
          </a:bodyPr>
          <a:lstStyle/>
          <a:p>
            <a:pPr marL="514350" indent="-514350" algn="just">
              <a:buFont typeface="+mj-lt"/>
              <a:buAutoNum type="arabicPeriod"/>
            </a:pPr>
            <a:r>
              <a:rPr lang="en-US" dirty="0" smtClean="0"/>
              <a:t>Base or single Inheritance</a:t>
            </a:r>
          </a:p>
          <a:p>
            <a:pPr marL="514350" indent="-514350" algn="just">
              <a:buFont typeface="+mj-lt"/>
              <a:buAutoNum type="arabicPeriod"/>
            </a:pPr>
            <a:r>
              <a:rPr lang="en-US" dirty="0" smtClean="0"/>
              <a:t>Multiple Inheritance</a:t>
            </a:r>
          </a:p>
          <a:p>
            <a:pPr marL="514350" indent="-514350" algn="just">
              <a:buFont typeface="+mj-lt"/>
              <a:buAutoNum type="arabicPeriod"/>
            </a:pPr>
            <a:r>
              <a:rPr lang="en-US" dirty="0" smtClean="0"/>
              <a:t>Multilevel Inheritance</a:t>
            </a:r>
          </a:p>
          <a:p>
            <a:pPr marL="514350" indent="-514350" algn="just">
              <a:buFont typeface="+mj-lt"/>
              <a:buAutoNum type="arabicPeriod"/>
            </a:pPr>
            <a:endParaRPr lang="en-US" dirty="0" smtClean="0"/>
          </a:p>
          <a:p>
            <a:pPr marL="514350" indent="-514350" algn="just">
              <a:buNone/>
            </a:pPr>
            <a:r>
              <a:rPr lang="en-US" dirty="0" smtClean="0">
                <a:solidFill>
                  <a:srgbClr val="FF0000"/>
                </a:solidFill>
              </a:rPr>
              <a:t>Base or single Inheritance:</a:t>
            </a:r>
          </a:p>
          <a:p>
            <a:pPr marL="514350" indent="-514350" algn="just"/>
            <a:r>
              <a:rPr lang="en-US" dirty="0" smtClean="0"/>
              <a:t>A new class is derived from only one parent class</a:t>
            </a:r>
          </a:p>
          <a:p>
            <a:pPr marL="514350" indent="-514350" algn="just">
              <a:buNone/>
            </a:pPr>
            <a:r>
              <a:rPr lang="en-US" dirty="0" smtClean="0"/>
              <a:t>Example: refer previous example</a:t>
            </a:r>
          </a:p>
          <a:p>
            <a:pPr marL="514350" indent="-514350" algn="just">
              <a:buNone/>
            </a:pPr>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200" dirty="0" smtClean="0">
                <a:solidFill>
                  <a:srgbClr val="FF0000"/>
                </a:solidFill>
              </a:rPr>
              <a:t/>
            </a:r>
            <a:br>
              <a:rPr lang="en-US" sz="3200" dirty="0" smtClean="0">
                <a:solidFill>
                  <a:srgbClr val="FF0000"/>
                </a:solidFill>
              </a:rPr>
            </a:br>
            <a:r>
              <a:rPr lang="en-US" sz="3200" dirty="0" smtClean="0">
                <a:solidFill>
                  <a:srgbClr val="FF0000"/>
                </a:solidFill>
              </a:rPr>
              <a:t>Multiple Inheritance</a:t>
            </a:r>
            <a:br>
              <a:rPr lang="en-US" sz="3200" dirty="0" smtClean="0">
                <a:solidFill>
                  <a:srgbClr val="FF0000"/>
                </a:solidFill>
              </a:rPr>
            </a:br>
            <a:endParaRPr lang="en-US" sz="32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Autofit/>
          </a:bodyPr>
          <a:lstStyle/>
          <a:p>
            <a:pPr marL="514350" indent="-514350" algn="just"/>
            <a:r>
              <a:rPr lang="en-US" dirty="0" smtClean="0"/>
              <a:t>a </a:t>
            </a:r>
            <a:r>
              <a:rPr lang="en-US" dirty="0" smtClean="0">
                <a:hlinkClick r:id="rId3" tooltip="Python class"/>
              </a:rPr>
              <a:t>class</a:t>
            </a:r>
            <a:r>
              <a:rPr lang="en-US" dirty="0" smtClean="0"/>
              <a:t> can be derived from more than one base classes is called multiple inheritance.</a:t>
            </a:r>
          </a:p>
          <a:p>
            <a:pPr marL="514350" indent="-514350" algn="just">
              <a:buNone/>
            </a:pPr>
            <a:r>
              <a:rPr lang="en-US" dirty="0" smtClean="0">
                <a:solidFill>
                  <a:srgbClr val="FF0000"/>
                </a:solidFill>
              </a:rPr>
              <a:t>Syntax:</a:t>
            </a:r>
          </a:p>
          <a:p>
            <a:pPr marL="514350" indent="-514350" algn="just">
              <a:buNone/>
            </a:pPr>
            <a:r>
              <a:rPr lang="en-US" dirty="0" smtClean="0"/>
              <a:t>class Base1: </a:t>
            </a:r>
          </a:p>
          <a:p>
            <a:pPr marL="514350" indent="-514350" algn="just">
              <a:buNone/>
            </a:pPr>
            <a:r>
              <a:rPr lang="en-US" dirty="0" smtClean="0"/>
              <a:t>	statements</a:t>
            </a:r>
          </a:p>
          <a:p>
            <a:pPr marL="514350" indent="-514350" algn="just">
              <a:buNone/>
            </a:pPr>
            <a:r>
              <a:rPr lang="en-US" dirty="0" smtClean="0"/>
              <a:t>class Base2: </a:t>
            </a:r>
          </a:p>
          <a:p>
            <a:pPr marL="514350" indent="-514350" algn="just">
              <a:buNone/>
            </a:pPr>
            <a:r>
              <a:rPr lang="en-US" dirty="0" smtClean="0"/>
              <a:t>	statements </a:t>
            </a:r>
          </a:p>
          <a:p>
            <a:pPr marL="514350" indent="-514350" algn="just">
              <a:buNone/>
            </a:pPr>
            <a:r>
              <a:rPr lang="en-US" dirty="0" smtClean="0"/>
              <a:t>class </a:t>
            </a:r>
            <a:r>
              <a:rPr lang="en-US" dirty="0" err="1" smtClean="0"/>
              <a:t>MultiDerived</a:t>
            </a:r>
            <a:r>
              <a:rPr lang="en-US" dirty="0" smtClean="0"/>
              <a:t>(Base1, Base2):</a:t>
            </a:r>
          </a:p>
          <a:p>
            <a:pPr marL="514350" indent="-514350" algn="just">
              <a:buNone/>
            </a:pPr>
            <a:r>
              <a:rPr lang="en-US" dirty="0" smtClean="0"/>
              <a:t>	statements</a:t>
            </a:r>
          </a:p>
          <a:p>
            <a:pPr marL="514350" indent="-514350" algn="just"/>
            <a:r>
              <a:rPr lang="en-US" dirty="0" smtClean="0"/>
              <a:t>The class </a:t>
            </a:r>
            <a:r>
              <a:rPr lang="en-US" dirty="0" err="1" smtClean="0"/>
              <a:t>MultiDerived</a:t>
            </a:r>
            <a:r>
              <a:rPr lang="en-US" dirty="0" smtClean="0"/>
              <a:t> inherits from both Base1 and Base2.</a:t>
            </a:r>
          </a:p>
        </p:txBody>
      </p:sp>
      <p:pic>
        <p:nvPicPr>
          <p:cNvPr id="1026" name="Picture 2" descr="C:\Users\Dell\Desktop\MultipleInheritance.jpg"/>
          <p:cNvPicPr>
            <a:picLocks noChangeAspect="1" noChangeArrowheads="1"/>
          </p:cNvPicPr>
          <p:nvPr/>
        </p:nvPicPr>
        <p:blipFill>
          <a:blip r:embed="rId4"/>
          <a:srcRect/>
          <a:stretch>
            <a:fillRect/>
          </a:stretch>
        </p:blipFill>
        <p:spPr bwMode="auto">
          <a:xfrm>
            <a:off x="7338988" y="1877921"/>
            <a:ext cx="3788797" cy="3739108"/>
          </a:xfrm>
          <a:prstGeom prst="rect">
            <a:avLst/>
          </a:prstGeom>
          <a:noFill/>
        </p:spPr>
      </p:pic>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200" dirty="0" smtClean="0">
                <a:solidFill>
                  <a:srgbClr val="FF0000"/>
                </a:solidFill>
              </a:rPr>
              <a:t/>
            </a:r>
            <a:br>
              <a:rPr lang="en-US" sz="3200" dirty="0" smtClean="0">
                <a:solidFill>
                  <a:srgbClr val="FF0000"/>
                </a:solidFill>
              </a:rPr>
            </a:br>
            <a:r>
              <a:rPr lang="en-US" sz="3200" dirty="0" smtClean="0">
                <a:solidFill>
                  <a:srgbClr val="FF0000"/>
                </a:solidFill>
              </a:rPr>
              <a:t>Multiple Inheritance</a:t>
            </a:r>
            <a:br>
              <a:rPr lang="en-US" sz="3200" dirty="0" smtClean="0">
                <a:solidFill>
                  <a:srgbClr val="FF0000"/>
                </a:solidFill>
              </a:rPr>
            </a:br>
            <a:endParaRPr lang="en-US" sz="32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Autofit/>
          </a:bodyPr>
          <a:lstStyle/>
          <a:p>
            <a:pPr marL="514350" indent="-514350" algn="just">
              <a:buNone/>
            </a:pPr>
            <a:r>
              <a:rPr lang="en-US" dirty="0" smtClean="0"/>
              <a:t>class Mother:</a:t>
            </a:r>
          </a:p>
          <a:p>
            <a:pPr marL="514350" indent="-514350" algn="just">
              <a:buNone/>
            </a:pPr>
            <a:r>
              <a:rPr lang="en-US" dirty="0" smtClean="0"/>
              <a:t>	</a:t>
            </a:r>
            <a:r>
              <a:rPr lang="en-US" dirty="0" err="1" smtClean="0"/>
              <a:t>mname</a:t>
            </a:r>
            <a:r>
              <a:rPr lang="en-US" dirty="0" smtClean="0"/>
              <a:t>="</a:t>
            </a:r>
            <a:r>
              <a:rPr lang="en-US" dirty="0" err="1" smtClean="0"/>
              <a:t>Suneetha</a:t>
            </a:r>
            <a:r>
              <a:rPr lang="en-US" dirty="0" smtClean="0"/>
              <a:t>"</a:t>
            </a:r>
          </a:p>
          <a:p>
            <a:pPr marL="514350" indent="-514350" algn="just">
              <a:buNone/>
            </a:pPr>
            <a:r>
              <a:rPr lang="en-US" dirty="0" smtClean="0"/>
              <a:t>class Father:</a:t>
            </a:r>
          </a:p>
          <a:p>
            <a:pPr marL="514350" indent="-514350" algn="just">
              <a:buNone/>
            </a:pPr>
            <a:r>
              <a:rPr lang="en-US" dirty="0" smtClean="0"/>
              <a:t>	</a:t>
            </a:r>
            <a:r>
              <a:rPr lang="en-US" dirty="0" err="1" smtClean="0"/>
              <a:t>fname</a:t>
            </a:r>
            <a:r>
              <a:rPr lang="en-US" dirty="0" smtClean="0"/>
              <a:t>="RamiReddy</a:t>
            </a:r>
            <a:r>
              <a:rPr lang="en-US" dirty="0" smtClean="0"/>
              <a:t>"</a:t>
            </a:r>
            <a:endParaRPr lang="en-US" dirty="0" smtClean="0"/>
          </a:p>
          <a:p>
            <a:pPr marL="514350" indent="-514350" algn="just">
              <a:buNone/>
            </a:pPr>
            <a:r>
              <a:rPr lang="en-US" dirty="0" smtClean="0"/>
              <a:t>class son(</a:t>
            </a:r>
            <a:r>
              <a:rPr lang="en-US" dirty="0" err="1" smtClean="0"/>
              <a:t>Mother,Father</a:t>
            </a:r>
            <a:r>
              <a:rPr lang="en-US" dirty="0" smtClean="0"/>
              <a:t>):</a:t>
            </a:r>
          </a:p>
          <a:p>
            <a:pPr marL="514350" indent="-514350" algn="just">
              <a:buNone/>
            </a:pPr>
            <a:r>
              <a:rPr lang="en-US" dirty="0" smtClean="0"/>
              <a:t>	def __init__(</a:t>
            </a:r>
            <a:r>
              <a:rPr lang="en-US" dirty="0" err="1" smtClean="0"/>
              <a:t>self,name</a:t>
            </a:r>
            <a:r>
              <a:rPr lang="en-US" dirty="0" smtClean="0"/>
              <a:t>):</a:t>
            </a:r>
          </a:p>
          <a:p>
            <a:pPr marL="514350" indent="-514350" algn="just">
              <a:buNone/>
            </a:pPr>
            <a:r>
              <a:rPr lang="en-US" dirty="0" smtClean="0"/>
              <a:t>		print("My name is ",name)</a:t>
            </a:r>
          </a:p>
          <a:p>
            <a:pPr marL="514350" indent="-514350" algn="just">
              <a:buNone/>
            </a:pPr>
            <a:r>
              <a:rPr lang="en-US" dirty="0" smtClean="0"/>
              <a:t>		print("I AM A SON OF "+</a:t>
            </a:r>
            <a:r>
              <a:rPr lang="en-US" dirty="0" err="1" smtClean="0"/>
              <a:t>self.fname</a:t>
            </a:r>
            <a:r>
              <a:rPr lang="en-US" dirty="0" smtClean="0"/>
              <a:t>+" AND "+</a:t>
            </a:r>
            <a:r>
              <a:rPr lang="en-US" dirty="0" err="1" smtClean="0"/>
              <a:t>self.mname</a:t>
            </a:r>
            <a:r>
              <a:rPr lang="en-US" dirty="0" smtClean="0"/>
              <a:t>)</a:t>
            </a:r>
            <a:endParaRPr lang="en-US" dirty="0" smtClean="0"/>
          </a:p>
          <a:p>
            <a:pPr marL="514350" indent="-514350" algn="just">
              <a:buNone/>
            </a:pPr>
            <a:r>
              <a:rPr lang="en-US" dirty="0" smtClean="0"/>
              <a:t>ob=son("</a:t>
            </a:r>
            <a:r>
              <a:rPr lang="en-US" dirty="0" err="1" smtClean="0"/>
              <a:t>Devansh</a:t>
            </a:r>
            <a:r>
              <a:rPr lang="en-US" dirty="0" smtClean="0"/>
              <a:t>")</a:t>
            </a:r>
          </a:p>
          <a:p>
            <a:pPr marL="514350" indent="-514350" algn="just">
              <a:buNone/>
            </a:pPr>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200" dirty="0" smtClean="0">
                <a:solidFill>
                  <a:srgbClr val="FF0000"/>
                </a:solidFill>
              </a:rPr>
              <a:t/>
            </a:r>
            <a:br>
              <a:rPr lang="en-US" sz="3200" dirty="0" smtClean="0">
                <a:solidFill>
                  <a:srgbClr val="FF0000"/>
                </a:solidFill>
              </a:rPr>
            </a:br>
            <a:r>
              <a:rPr lang="en-US" sz="3200" dirty="0" smtClean="0">
                <a:solidFill>
                  <a:srgbClr val="FF0000"/>
                </a:solidFill>
              </a:rPr>
              <a:t>Multilevel Inheritance</a:t>
            </a:r>
            <a:br>
              <a:rPr lang="en-US" sz="3200" dirty="0" smtClean="0">
                <a:solidFill>
                  <a:srgbClr val="FF0000"/>
                </a:solidFill>
              </a:rPr>
            </a:br>
            <a:endParaRPr lang="en-US" sz="32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Autofit/>
          </a:bodyPr>
          <a:lstStyle/>
          <a:p>
            <a:pPr marL="514350" indent="-514350" algn="just"/>
            <a:r>
              <a:rPr lang="en-US" dirty="0" smtClean="0"/>
              <a:t>a </a:t>
            </a:r>
            <a:r>
              <a:rPr lang="en-US" dirty="0" smtClean="0">
                <a:hlinkClick r:id="rId3" tooltip="Python class"/>
              </a:rPr>
              <a:t>class</a:t>
            </a:r>
            <a:r>
              <a:rPr lang="en-US" dirty="0" smtClean="0"/>
              <a:t> can be derived from already derived class is called multilevel inheritance</a:t>
            </a:r>
          </a:p>
          <a:p>
            <a:pPr marL="514350" indent="-514350" algn="just">
              <a:buNone/>
            </a:pPr>
            <a:r>
              <a:rPr lang="en-US" dirty="0" smtClean="0"/>
              <a:t>class Base: </a:t>
            </a:r>
          </a:p>
          <a:p>
            <a:pPr marL="514350" indent="-514350" algn="just">
              <a:buNone/>
            </a:pPr>
            <a:r>
              <a:rPr lang="en-US" dirty="0" smtClean="0"/>
              <a:t>	statements</a:t>
            </a:r>
          </a:p>
          <a:p>
            <a:pPr marL="514350" indent="-514350" algn="just">
              <a:buNone/>
            </a:pPr>
            <a:r>
              <a:rPr lang="en-US" dirty="0" smtClean="0"/>
              <a:t> class Derived1(Base): </a:t>
            </a:r>
          </a:p>
          <a:p>
            <a:pPr marL="514350" indent="-514350" algn="just">
              <a:buNone/>
            </a:pPr>
            <a:r>
              <a:rPr lang="en-US" dirty="0" smtClean="0"/>
              <a:t>	statements</a:t>
            </a:r>
          </a:p>
          <a:p>
            <a:pPr marL="514350" indent="-514350" algn="just">
              <a:buNone/>
            </a:pPr>
            <a:r>
              <a:rPr lang="en-US" dirty="0" smtClean="0"/>
              <a:t> class Derived2(Derived1):</a:t>
            </a:r>
          </a:p>
          <a:p>
            <a:pPr marL="514350" indent="-514350" algn="just">
              <a:buNone/>
            </a:pPr>
            <a:r>
              <a:rPr lang="en-US" dirty="0" smtClean="0"/>
              <a:t> 	statements</a:t>
            </a:r>
          </a:p>
          <a:p>
            <a:pPr marL="514350" indent="-514350" algn="just">
              <a:buNone/>
            </a:pPr>
            <a:r>
              <a:rPr lang="en-US" dirty="0" smtClean="0"/>
              <a:t/>
            </a:r>
            <a:br>
              <a:rPr lang="en-US" dirty="0" smtClean="0"/>
            </a:br>
            <a:r>
              <a:rPr lang="en-US" dirty="0" smtClean="0"/>
              <a:t>Here, Derived2 is derived from  Derived1 and  is derived from Base.</a:t>
            </a:r>
          </a:p>
          <a:p>
            <a:pPr marL="514350" indent="-514350" algn="just"/>
            <a:endParaRPr lang="en-US" dirty="0" smtClean="0"/>
          </a:p>
          <a:p>
            <a:pPr marL="514350" indent="-514350" algn="just">
              <a:buNone/>
            </a:pPr>
            <a:endParaRPr lang="en-US" dirty="0" smtClean="0"/>
          </a:p>
        </p:txBody>
      </p:sp>
      <p:sp>
        <p:nvSpPr>
          <p:cNvPr id="1026" name="AutoShape 2" descr="Multilevel Inheritance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Dell\Desktop\MultilevelInheritance.jpg"/>
          <p:cNvPicPr>
            <a:picLocks noChangeAspect="1" noChangeArrowheads="1"/>
          </p:cNvPicPr>
          <p:nvPr/>
        </p:nvPicPr>
        <p:blipFill>
          <a:blip r:embed="rId4"/>
          <a:srcRect/>
          <a:stretch>
            <a:fillRect/>
          </a:stretch>
        </p:blipFill>
        <p:spPr bwMode="auto">
          <a:xfrm>
            <a:off x="8321040" y="1520462"/>
            <a:ext cx="2181497" cy="3790950"/>
          </a:xfrm>
          <a:prstGeom prst="rect">
            <a:avLst/>
          </a:prstGeom>
          <a:noFill/>
        </p:spPr>
      </p:pic>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200" dirty="0" smtClean="0">
                <a:solidFill>
                  <a:srgbClr val="FF0000"/>
                </a:solidFill>
              </a:rPr>
              <a:t/>
            </a:r>
            <a:br>
              <a:rPr lang="en-US" sz="3200" dirty="0" smtClean="0">
                <a:solidFill>
                  <a:srgbClr val="FF0000"/>
                </a:solidFill>
              </a:rPr>
            </a:br>
            <a:r>
              <a:rPr lang="en-US" sz="3200" dirty="0" smtClean="0">
                <a:solidFill>
                  <a:srgbClr val="FF0000"/>
                </a:solidFill>
              </a:rPr>
              <a:t>Multilevel Inheritance</a:t>
            </a:r>
            <a:br>
              <a:rPr lang="en-US" sz="3200" dirty="0" smtClean="0">
                <a:solidFill>
                  <a:srgbClr val="FF0000"/>
                </a:solidFill>
              </a:rPr>
            </a:br>
            <a:endParaRPr lang="en-US" sz="32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Autofit/>
          </a:bodyPr>
          <a:lstStyle/>
          <a:p>
            <a:pPr marL="514350" indent="-514350" algn="just">
              <a:buNone/>
            </a:pPr>
            <a:r>
              <a:rPr lang="en-US" dirty="0" smtClean="0"/>
              <a:t>class A:</a:t>
            </a:r>
          </a:p>
          <a:p>
            <a:pPr marL="514350" indent="-514350" algn="just">
              <a:buNone/>
            </a:pPr>
            <a:r>
              <a:rPr lang="en-US" dirty="0" smtClean="0"/>
              <a:t>	a=10</a:t>
            </a:r>
          </a:p>
          <a:p>
            <a:pPr marL="514350" indent="-514350" algn="just">
              <a:buNone/>
            </a:pPr>
            <a:r>
              <a:rPr lang="en-US" dirty="0" smtClean="0"/>
              <a:t>class B(A):</a:t>
            </a:r>
          </a:p>
          <a:p>
            <a:pPr marL="514350" indent="-514350" algn="just">
              <a:buNone/>
            </a:pPr>
            <a:r>
              <a:rPr lang="en-US" dirty="0" smtClean="0"/>
              <a:t>	b=20</a:t>
            </a:r>
          </a:p>
          <a:p>
            <a:pPr marL="514350" indent="-514350" algn="just">
              <a:buNone/>
            </a:pPr>
            <a:r>
              <a:rPr lang="en-US" dirty="0" smtClean="0"/>
              <a:t>class C(B):</a:t>
            </a:r>
          </a:p>
          <a:p>
            <a:pPr marL="514350" indent="-514350" algn="just">
              <a:buNone/>
            </a:pPr>
            <a:r>
              <a:rPr lang="en-US" dirty="0" smtClean="0"/>
              <a:t>	def add(</a:t>
            </a:r>
            <a:r>
              <a:rPr lang="en-US" dirty="0" err="1" smtClean="0"/>
              <a:t>self,c</a:t>
            </a:r>
            <a:r>
              <a:rPr lang="en-US" dirty="0" smtClean="0"/>
              <a:t>):</a:t>
            </a:r>
          </a:p>
          <a:p>
            <a:pPr marL="514350" indent="-514350" algn="just">
              <a:buNone/>
            </a:pPr>
            <a:r>
              <a:rPr lang="en-US" dirty="0" smtClean="0"/>
              <a:t>		</a:t>
            </a:r>
            <a:r>
              <a:rPr lang="en-US" dirty="0" err="1" smtClean="0"/>
              <a:t>self.d</a:t>
            </a:r>
            <a:r>
              <a:rPr lang="en-US" dirty="0" smtClean="0"/>
              <a:t>=</a:t>
            </a:r>
            <a:r>
              <a:rPr lang="en-US" dirty="0" err="1" smtClean="0"/>
              <a:t>self.a+self.b+c</a:t>
            </a:r>
            <a:endParaRPr lang="en-US" dirty="0" smtClean="0"/>
          </a:p>
          <a:p>
            <a:pPr marL="514350" indent="-514350" algn="just">
              <a:buNone/>
            </a:pPr>
            <a:r>
              <a:rPr lang="en-US" dirty="0" smtClean="0"/>
              <a:t>		print(</a:t>
            </a:r>
            <a:r>
              <a:rPr lang="en-US" dirty="0" err="1" smtClean="0"/>
              <a:t>self.d</a:t>
            </a:r>
            <a:r>
              <a:rPr lang="en-US" dirty="0" smtClean="0"/>
              <a:t>)</a:t>
            </a:r>
          </a:p>
          <a:p>
            <a:pPr marL="514350" indent="-514350" algn="just">
              <a:buNone/>
            </a:pPr>
            <a:r>
              <a:rPr lang="en-US" dirty="0" smtClean="0"/>
              <a:t>ob=C()</a:t>
            </a:r>
          </a:p>
          <a:p>
            <a:pPr marL="514350" indent="-514350" algn="just">
              <a:buNone/>
            </a:pPr>
            <a:r>
              <a:rPr lang="en-US" dirty="0" err="1" smtClean="0"/>
              <a:t>ob.add</a:t>
            </a:r>
            <a:r>
              <a:rPr lang="en-US" dirty="0" smtClean="0"/>
              <a:t>(20)</a:t>
            </a:r>
          </a:p>
        </p:txBody>
      </p:sp>
      <p:sp>
        <p:nvSpPr>
          <p:cNvPr id="1026" name="AutoShape 2" descr="Multilevel Inheritance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200" b="1" dirty="0" smtClean="0">
                <a:solidFill>
                  <a:srgbClr val="FF0000"/>
                </a:solidFill>
              </a:rPr>
              <a:t/>
            </a:r>
            <a:br>
              <a:rPr lang="en-US" sz="3200" b="1" dirty="0" smtClean="0">
                <a:solidFill>
                  <a:srgbClr val="FF0000"/>
                </a:solidFill>
              </a:rPr>
            </a:br>
            <a:r>
              <a:rPr lang="en-US" sz="3200" b="1" dirty="0" smtClean="0">
                <a:solidFill>
                  <a:srgbClr val="FF0000"/>
                </a:solidFill>
              </a:rPr>
              <a:t>Method Overriding in Python</a:t>
            </a:r>
            <a:br>
              <a:rPr lang="en-US" sz="3200" b="1" dirty="0" smtClean="0">
                <a:solidFill>
                  <a:srgbClr val="FF0000"/>
                </a:solidFill>
              </a:rPr>
            </a:br>
            <a:endParaRPr lang="en-US" sz="32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1084217"/>
            <a:ext cx="10515600" cy="5092746"/>
          </a:xfrm>
        </p:spPr>
        <p:txBody>
          <a:bodyPr>
            <a:noAutofit/>
          </a:bodyPr>
          <a:lstStyle/>
          <a:p>
            <a:pPr marL="514350" indent="-514350" algn="just"/>
            <a:r>
              <a:rPr lang="en-US" dirty="0" smtClean="0"/>
              <a:t>Defining a method in subclass with same signature and return type as </a:t>
            </a:r>
            <a:r>
              <a:rPr lang="en-US" dirty="0" smtClean="0"/>
              <a:t> </a:t>
            </a:r>
            <a:r>
              <a:rPr lang="en-US" dirty="0" smtClean="0"/>
              <a:t>method in its super-class is known as method overriding.</a:t>
            </a:r>
          </a:p>
          <a:p>
            <a:pPr marL="514350" indent="-514350" algn="just">
              <a:buNone/>
            </a:pPr>
            <a:r>
              <a:rPr lang="en-US" dirty="0" smtClean="0">
                <a:solidFill>
                  <a:srgbClr val="FF0000"/>
                </a:solidFill>
              </a:rPr>
              <a:t>Ex:</a:t>
            </a:r>
          </a:p>
          <a:p>
            <a:pPr marL="514350" indent="-514350" algn="just">
              <a:buNone/>
            </a:pPr>
            <a:r>
              <a:rPr lang="en-US" sz="2600" dirty="0" smtClean="0"/>
              <a:t>class A:</a:t>
            </a:r>
          </a:p>
          <a:p>
            <a:pPr marL="514350" indent="-514350" algn="just">
              <a:buNone/>
            </a:pPr>
            <a:r>
              <a:rPr lang="en-US" sz="2600" dirty="0" smtClean="0"/>
              <a:t>	def show(self):</a:t>
            </a:r>
          </a:p>
          <a:p>
            <a:pPr marL="514350" indent="-514350" algn="just">
              <a:buNone/>
            </a:pPr>
            <a:r>
              <a:rPr lang="en-US" sz="2600" dirty="0" smtClean="0"/>
              <a:t>		print("it is super class")</a:t>
            </a:r>
          </a:p>
          <a:p>
            <a:pPr marL="514350" indent="-514350" algn="just">
              <a:buNone/>
            </a:pPr>
            <a:r>
              <a:rPr lang="en-US" sz="2600" dirty="0" smtClean="0"/>
              <a:t>class B(A):</a:t>
            </a:r>
          </a:p>
          <a:p>
            <a:pPr marL="514350" indent="-514350" algn="just">
              <a:buNone/>
            </a:pPr>
            <a:r>
              <a:rPr lang="en-US" sz="2600" dirty="0" smtClean="0"/>
              <a:t>	def show(self):</a:t>
            </a:r>
          </a:p>
          <a:p>
            <a:pPr marL="514350" indent="-514350" algn="just">
              <a:buNone/>
            </a:pPr>
            <a:r>
              <a:rPr lang="en-US" sz="2600" dirty="0" smtClean="0"/>
              <a:t>		print("it overrides the super class method")</a:t>
            </a:r>
          </a:p>
          <a:p>
            <a:pPr marL="514350" indent="-514350" algn="just">
              <a:buNone/>
            </a:pPr>
            <a:r>
              <a:rPr lang="en-US" sz="2600" dirty="0" smtClean="0"/>
              <a:t>ob=B()</a:t>
            </a:r>
          </a:p>
          <a:p>
            <a:pPr marL="514350" indent="-514350" algn="just">
              <a:buNone/>
            </a:pPr>
            <a:r>
              <a:rPr lang="en-US" sz="2600" dirty="0" err="1" smtClean="0"/>
              <a:t>ob.show</a:t>
            </a:r>
            <a:r>
              <a:rPr lang="en-US" sz="2600" dirty="0" smtClean="0"/>
              <a:t>()</a:t>
            </a:r>
          </a:p>
          <a:p>
            <a:pPr marL="514350" indent="-514350" algn="just">
              <a:buNone/>
            </a:pPr>
            <a:r>
              <a:rPr lang="en-US" dirty="0" smtClean="0"/>
              <a:t>	</a:t>
            </a:r>
          </a:p>
          <a:p>
            <a:pPr marL="514350" indent="-514350" algn="just">
              <a:buNone/>
            </a:pPr>
            <a:endParaRPr lang="en-US" dirty="0" smtClean="0"/>
          </a:p>
          <a:p>
            <a:pPr marL="514350" indent="-514350" algn="just">
              <a:buNone/>
            </a:pPr>
            <a:endParaRPr lang="en-US" dirty="0" smtClean="0"/>
          </a:p>
          <a:p>
            <a:pPr marL="514350" indent="-514350" algn="just">
              <a:buNone/>
            </a:pPr>
            <a:r>
              <a:rPr lang="en-US" dirty="0" smtClean="0"/>
              <a:t>	</a:t>
            </a:r>
          </a:p>
        </p:txBody>
      </p:sp>
      <p:sp>
        <p:nvSpPr>
          <p:cNvPr id="1026" name="AutoShape 2" descr="Multilevel Inheritance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2000" dirty="0" smtClean="0">
                <a:solidFill>
                  <a:srgbClr val="FF0000"/>
                </a:solidFill>
              </a:rPr>
              <a:t>Create the following inheritance and override sound() method in all the derived classes that is defined in base class.</a:t>
            </a:r>
            <a:br>
              <a:rPr lang="en-US" sz="2000" dirty="0" smtClean="0">
                <a:solidFill>
                  <a:srgbClr val="FF0000"/>
                </a:solidFill>
              </a:rPr>
            </a:br>
            <a:endParaRPr lang="en-US" sz="20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796834"/>
            <a:ext cx="10515600" cy="5380129"/>
          </a:xfrm>
        </p:spPr>
        <p:txBody>
          <a:bodyPr>
            <a:noAutofit/>
          </a:bodyPr>
          <a:lstStyle/>
          <a:p>
            <a:pPr marL="514350" indent="-514350" algn="just">
              <a:spcBef>
                <a:spcPts val="0"/>
              </a:spcBef>
              <a:buNone/>
            </a:pPr>
            <a:r>
              <a:rPr lang="en-US" sz="2000" dirty="0" smtClean="0"/>
              <a:t>class pet:</a:t>
            </a:r>
          </a:p>
          <a:p>
            <a:pPr marL="514350" indent="-514350" algn="just">
              <a:spcBef>
                <a:spcPts val="0"/>
              </a:spcBef>
              <a:buNone/>
            </a:pPr>
            <a:r>
              <a:rPr lang="en-US" sz="2000" dirty="0" smtClean="0"/>
              <a:t>	def __init__(</a:t>
            </a:r>
            <a:r>
              <a:rPr lang="en-US" sz="2000" dirty="0" err="1" smtClean="0"/>
              <a:t>self,name</a:t>
            </a:r>
            <a:r>
              <a:rPr lang="en-US" sz="2000" dirty="0" smtClean="0"/>
              <a:t>):</a:t>
            </a:r>
          </a:p>
          <a:p>
            <a:pPr marL="514350" indent="-514350" algn="just">
              <a:spcBef>
                <a:spcPts val="0"/>
              </a:spcBef>
              <a:buNone/>
            </a:pPr>
            <a:r>
              <a:rPr lang="en-US" sz="2000" dirty="0" smtClean="0"/>
              <a:t>		self.name=name</a:t>
            </a:r>
          </a:p>
          <a:p>
            <a:pPr marL="514350" indent="-514350" algn="just">
              <a:spcBef>
                <a:spcPts val="0"/>
              </a:spcBef>
              <a:buNone/>
            </a:pPr>
            <a:r>
              <a:rPr lang="en-US" sz="2000" dirty="0" smtClean="0"/>
              <a:t>	def sound(self):</a:t>
            </a:r>
          </a:p>
          <a:p>
            <a:pPr marL="514350" indent="-514350" algn="just">
              <a:spcBef>
                <a:spcPts val="0"/>
              </a:spcBef>
              <a:buNone/>
            </a:pPr>
            <a:r>
              <a:rPr lang="en-US" sz="2000" dirty="0" smtClean="0"/>
              <a:t>		print("sound")</a:t>
            </a:r>
          </a:p>
          <a:p>
            <a:pPr marL="514350" indent="-514350" algn="just">
              <a:spcBef>
                <a:spcPts val="0"/>
              </a:spcBef>
              <a:buNone/>
            </a:pPr>
            <a:r>
              <a:rPr lang="en-US" sz="2000" dirty="0" smtClean="0"/>
              <a:t>class dog(pet):</a:t>
            </a:r>
          </a:p>
          <a:p>
            <a:pPr marL="514350" indent="-514350" algn="just">
              <a:spcBef>
                <a:spcPts val="0"/>
              </a:spcBef>
              <a:buNone/>
            </a:pPr>
            <a:r>
              <a:rPr lang="en-US" sz="2000" dirty="0" smtClean="0"/>
              <a:t>	def sound(self):</a:t>
            </a:r>
          </a:p>
          <a:p>
            <a:pPr marL="514350" indent="-514350" algn="just">
              <a:spcBef>
                <a:spcPts val="0"/>
              </a:spcBef>
              <a:buNone/>
            </a:pPr>
            <a:r>
              <a:rPr lang="en-US" sz="2000" dirty="0" smtClean="0"/>
              <a:t>		print(self.name+" sounds Bow </a:t>
            </a:r>
            <a:r>
              <a:rPr lang="en-US" sz="2000" dirty="0" err="1" smtClean="0"/>
              <a:t>Bow</a:t>
            </a:r>
            <a:r>
              <a:rPr lang="en-US" sz="2000" dirty="0" smtClean="0"/>
              <a:t>")</a:t>
            </a:r>
          </a:p>
          <a:p>
            <a:pPr marL="514350" indent="-514350" algn="just">
              <a:spcBef>
                <a:spcPts val="0"/>
              </a:spcBef>
              <a:buNone/>
            </a:pPr>
            <a:r>
              <a:rPr lang="en-US" sz="2000" dirty="0" smtClean="0"/>
              <a:t>class cat(pet):</a:t>
            </a:r>
          </a:p>
          <a:p>
            <a:pPr marL="514350" indent="-514350" algn="just">
              <a:spcBef>
                <a:spcPts val="0"/>
              </a:spcBef>
              <a:buNone/>
            </a:pPr>
            <a:r>
              <a:rPr lang="en-US" sz="2000" dirty="0" smtClean="0"/>
              <a:t>	def sound(self):</a:t>
            </a:r>
          </a:p>
          <a:p>
            <a:pPr marL="514350" indent="-514350" algn="just">
              <a:spcBef>
                <a:spcPts val="0"/>
              </a:spcBef>
              <a:buNone/>
            </a:pPr>
            <a:r>
              <a:rPr lang="en-US" sz="2000" dirty="0" smtClean="0"/>
              <a:t>		print(self.name+" sounds Meow </a:t>
            </a:r>
            <a:r>
              <a:rPr lang="en-US" sz="2000" dirty="0" err="1" smtClean="0"/>
              <a:t>Meow</a:t>
            </a:r>
            <a:r>
              <a:rPr lang="en-US" sz="2000" dirty="0" smtClean="0"/>
              <a:t>")</a:t>
            </a:r>
          </a:p>
          <a:p>
            <a:pPr marL="514350" indent="-514350" algn="just">
              <a:spcBef>
                <a:spcPts val="0"/>
              </a:spcBef>
              <a:buNone/>
            </a:pPr>
            <a:r>
              <a:rPr lang="en-US" sz="2000" dirty="0" smtClean="0"/>
              <a:t>class parrot(pet):</a:t>
            </a:r>
          </a:p>
          <a:p>
            <a:pPr marL="514350" indent="-514350" algn="just">
              <a:spcBef>
                <a:spcPts val="0"/>
              </a:spcBef>
              <a:buNone/>
            </a:pPr>
            <a:r>
              <a:rPr lang="en-US" sz="2000" dirty="0" smtClean="0"/>
              <a:t>	def sound(self):</a:t>
            </a:r>
          </a:p>
          <a:p>
            <a:pPr marL="514350" indent="-514350" algn="just">
              <a:spcBef>
                <a:spcPts val="0"/>
              </a:spcBef>
              <a:buNone/>
            </a:pPr>
            <a:r>
              <a:rPr lang="en-US" sz="2000" dirty="0" smtClean="0"/>
              <a:t>		print(self.name+" sounds </a:t>
            </a:r>
            <a:r>
              <a:rPr lang="en-US" sz="2000" dirty="0" err="1" smtClean="0"/>
              <a:t>coow</a:t>
            </a:r>
            <a:r>
              <a:rPr lang="en-US" sz="2000" dirty="0" smtClean="0"/>
              <a:t> </a:t>
            </a:r>
            <a:r>
              <a:rPr lang="en-US" sz="2000" dirty="0" err="1" smtClean="0"/>
              <a:t>coow</a:t>
            </a:r>
            <a:r>
              <a:rPr lang="en-US" sz="2000" dirty="0" smtClean="0"/>
              <a:t>")	</a:t>
            </a:r>
          </a:p>
          <a:p>
            <a:pPr marL="514350" indent="-514350" algn="just">
              <a:spcBef>
                <a:spcPts val="0"/>
              </a:spcBef>
              <a:buNone/>
            </a:pPr>
            <a:r>
              <a:rPr lang="en-US" sz="2000" dirty="0" smtClean="0"/>
              <a:t>ob1=dog("snoopy")</a:t>
            </a:r>
          </a:p>
          <a:p>
            <a:pPr marL="514350" indent="-514350" algn="just">
              <a:spcBef>
                <a:spcPts val="0"/>
              </a:spcBef>
              <a:buNone/>
            </a:pPr>
            <a:r>
              <a:rPr lang="en-US" sz="2000" dirty="0" smtClean="0"/>
              <a:t>ob1.sound()</a:t>
            </a:r>
          </a:p>
          <a:p>
            <a:pPr marL="514350" indent="-514350" algn="just">
              <a:spcBef>
                <a:spcPts val="0"/>
              </a:spcBef>
              <a:buNone/>
            </a:pPr>
            <a:r>
              <a:rPr lang="en-US" sz="2000" dirty="0" smtClean="0"/>
              <a:t>ob2=cat("chili")</a:t>
            </a:r>
          </a:p>
          <a:p>
            <a:pPr marL="514350" indent="-514350" algn="just">
              <a:spcBef>
                <a:spcPts val="0"/>
              </a:spcBef>
              <a:buNone/>
            </a:pPr>
            <a:r>
              <a:rPr lang="en-US" sz="2000" dirty="0" smtClean="0"/>
              <a:t>ob2.sound()</a:t>
            </a:r>
          </a:p>
          <a:p>
            <a:pPr marL="514350" indent="-514350" algn="just">
              <a:spcBef>
                <a:spcPts val="0"/>
              </a:spcBef>
              <a:buNone/>
            </a:pPr>
            <a:r>
              <a:rPr lang="en-US" sz="2000" dirty="0" smtClean="0"/>
              <a:t>ob3=parrot("</a:t>
            </a:r>
            <a:r>
              <a:rPr lang="en-US" sz="2000" dirty="0" err="1" smtClean="0"/>
              <a:t>chiluka</a:t>
            </a:r>
            <a:r>
              <a:rPr lang="en-US" sz="2000" dirty="0" smtClean="0"/>
              <a:t>")</a:t>
            </a:r>
          </a:p>
          <a:p>
            <a:pPr marL="514350" indent="-514350" algn="just">
              <a:spcBef>
                <a:spcPts val="0"/>
              </a:spcBef>
              <a:buNone/>
            </a:pPr>
            <a:r>
              <a:rPr lang="en-US" sz="2000" dirty="0" smtClean="0"/>
              <a:t>ob3.sound()</a:t>
            </a:r>
          </a:p>
        </p:txBody>
      </p:sp>
      <p:sp>
        <p:nvSpPr>
          <p:cNvPr id="1026" name="AutoShape 2" descr="Multilevel Inheritance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6334" name="Rectangle 1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56323" name="Canvas 1"/>
          <p:cNvGrpSpPr>
            <a:grpSpLocks/>
          </p:cNvGrpSpPr>
          <p:nvPr/>
        </p:nvGrpSpPr>
        <p:grpSpPr bwMode="auto">
          <a:xfrm>
            <a:off x="5856514" y="888274"/>
            <a:ext cx="5486400" cy="1866900"/>
            <a:chOff x="0" y="0"/>
            <a:chExt cx="54864" cy="18669"/>
          </a:xfrm>
        </p:grpSpPr>
        <p:sp>
          <p:nvSpPr>
            <p:cNvPr id="56333" name="AutoShape 13"/>
            <p:cNvSpPr>
              <a:spLocks noChangeAspect="1" noChangeArrowheads="1"/>
            </p:cNvSpPr>
            <p:nvPr/>
          </p:nvSpPr>
          <p:spPr bwMode="auto">
            <a:xfrm>
              <a:off x="0" y="0"/>
              <a:ext cx="54864" cy="1866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p:cNvSpPr>
              <a:spLocks noChangeArrowheads="1"/>
            </p:cNvSpPr>
            <p:nvPr/>
          </p:nvSpPr>
          <p:spPr bwMode="auto">
            <a:xfrm>
              <a:off x="19240" y="1333"/>
              <a:ext cx="12764" cy="4191"/>
            </a:xfrm>
            <a:prstGeom prst="rect">
              <a:avLst/>
            </a:prstGeom>
            <a:no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ea typeface="Calibri" pitchFamily="34" charset="0"/>
                  <a:cs typeface="Times New Roman" pitchFamily="18" charset="0"/>
                </a:rPr>
                <a:t>pet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 name="Rectangle 3"/>
            <p:cNvSpPr>
              <a:spLocks noChangeArrowheads="1"/>
            </p:cNvSpPr>
            <p:nvPr/>
          </p:nvSpPr>
          <p:spPr bwMode="auto">
            <a:xfrm>
              <a:off x="2657" y="11420"/>
              <a:ext cx="12763" cy="4191"/>
            </a:xfrm>
            <a:prstGeom prst="rect">
              <a:avLst/>
            </a:prstGeom>
            <a:no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Times New Roman" pitchFamily="18" charset="0"/>
                </a:rPr>
                <a:t>dog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4"/>
            <p:cNvSpPr>
              <a:spLocks noChangeArrowheads="1"/>
            </p:cNvSpPr>
            <p:nvPr/>
          </p:nvSpPr>
          <p:spPr bwMode="auto">
            <a:xfrm>
              <a:off x="19240" y="11601"/>
              <a:ext cx="12764" cy="4191"/>
            </a:xfrm>
            <a:prstGeom prst="rect">
              <a:avLst/>
            </a:prstGeom>
            <a:no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Times New Roman" pitchFamily="18" charset="0"/>
                </a:rPr>
                <a:t>cat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5"/>
            <p:cNvSpPr>
              <a:spLocks noChangeArrowheads="1"/>
            </p:cNvSpPr>
            <p:nvPr/>
          </p:nvSpPr>
          <p:spPr bwMode="auto">
            <a:xfrm>
              <a:off x="38280" y="11601"/>
              <a:ext cx="12764" cy="4191"/>
            </a:xfrm>
            <a:prstGeom prst="rect">
              <a:avLst/>
            </a:prstGeom>
            <a:noFill/>
            <a:ln w="25400">
              <a:solidFill>
                <a:srgbClr val="243F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Arial" pitchFamily="34" charset="0"/>
                  <a:ea typeface="Times New Roman" pitchFamily="18" charset="0"/>
                  <a:cs typeface="Times New Roman" pitchFamily="18" charset="0"/>
                </a:rPr>
                <a:t>parrot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Straight Connector 7"/>
            <p:cNvSpPr>
              <a:spLocks noChangeShapeType="1"/>
            </p:cNvSpPr>
            <p:nvPr/>
          </p:nvSpPr>
          <p:spPr bwMode="auto">
            <a:xfrm flipH="1">
              <a:off x="25527" y="5524"/>
              <a:ext cx="95" cy="3429"/>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Straight Connector 8"/>
            <p:cNvSpPr>
              <a:spLocks noChangeShapeType="1"/>
            </p:cNvSpPr>
            <p:nvPr/>
          </p:nvSpPr>
          <p:spPr bwMode="auto">
            <a:xfrm>
              <a:off x="10668" y="8953"/>
              <a:ext cx="33813" cy="0"/>
            </a:xfrm>
            <a:prstGeom prst="line">
              <a:avLst/>
            </a:prstGeom>
            <a:noFill/>
            <a:ln w="9525">
              <a:solidFill>
                <a:srgbClr val="4579B8"/>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9"/>
            <p:cNvSpPr>
              <a:spLocks noChangeShapeType="1"/>
            </p:cNvSpPr>
            <p:nvPr/>
          </p:nvSpPr>
          <p:spPr bwMode="auto">
            <a:xfrm>
              <a:off x="10668" y="8953"/>
              <a:ext cx="0" cy="2467"/>
            </a:xfrm>
            <a:prstGeom prst="straightConnector1">
              <a:avLst/>
            </a:prstGeom>
            <a:noFill/>
            <a:ln w="9525">
              <a:solidFill>
                <a:srgbClr val="4579B8"/>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13" name="Straight Arrow Connector 10"/>
            <p:cNvSpPr>
              <a:spLocks noChangeShapeType="1"/>
            </p:cNvSpPr>
            <p:nvPr/>
          </p:nvSpPr>
          <p:spPr bwMode="auto">
            <a:xfrm flipH="1">
              <a:off x="25431" y="8953"/>
              <a:ext cx="96" cy="2648"/>
            </a:xfrm>
            <a:prstGeom prst="straightConnector1">
              <a:avLst/>
            </a:prstGeom>
            <a:noFill/>
            <a:ln w="9525">
              <a:solidFill>
                <a:srgbClr val="4579B8"/>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sp>
          <p:nvSpPr>
            <p:cNvPr id="14" name="Straight Arrow Connector 11"/>
            <p:cNvSpPr>
              <a:spLocks noChangeShapeType="1"/>
            </p:cNvSpPr>
            <p:nvPr/>
          </p:nvSpPr>
          <p:spPr bwMode="auto">
            <a:xfrm>
              <a:off x="44481" y="8953"/>
              <a:ext cx="181" cy="2648"/>
            </a:xfrm>
            <a:prstGeom prst="straightConnector1">
              <a:avLst/>
            </a:prstGeom>
            <a:noFill/>
            <a:ln w="9525">
              <a:solidFill>
                <a:srgbClr val="4579B8"/>
              </a:solidFill>
              <a:round/>
              <a:headEnd/>
              <a:tailEnd type="arrow" w="med" len="me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9951720" cy="487190"/>
          </a:xfrm>
        </p:spPr>
        <p:txBody>
          <a:bodyPr>
            <a:noAutofit/>
          </a:bodyPr>
          <a:lstStyle/>
          <a:p>
            <a:r>
              <a:rPr lang="en-US" sz="3200" dirty="0" smtClean="0">
                <a:solidFill>
                  <a:srgbClr val="FF0000"/>
                </a:solidFill>
              </a:rPr>
              <a:t>Encapsulation</a:t>
            </a:r>
            <a:r>
              <a:rPr lang="en-US" sz="2000" dirty="0" smtClean="0"/>
              <a:t> </a:t>
            </a:r>
            <a:br>
              <a:rPr lang="en-US" sz="2000" dirty="0" smtClean="0"/>
            </a:br>
            <a:endParaRPr lang="en-US" sz="20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979714"/>
            <a:ext cx="11166566" cy="5408023"/>
          </a:xfrm>
        </p:spPr>
        <p:txBody>
          <a:bodyPr>
            <a:noAutofit/>
          </a:bodyPr>
          <a:lstStyle/>
          <a:p>
            <a:pPr algn="just" fontAlgn="base">
              <a:spcBef>
                <a:spcPts val="600"/>
              </a:spcBef>
            </a:pPr>
            <a:r>
              <a:rPr lang="en-US" sz="3000" dirty="0" smtClean="0"/>
              <a:t>Encapsulation </a:t>
            </a:r>
            <a:r>
              <a:rPr lang="en-US" sz="3000" dirty="0" smtClean="0"/>
              <a:t>is a mechanism of wrapping the data (variables) and code acting on the data (methods) together as a single unit.</a:t>
            </a:r>
          </a:p>
          <a:p>
            <a:pPr algn="just" fontAlgn="base">
              <a:spcBef>
                <a:spcPts val="600"/>
              </a:spcBef>
            </a:pPr>
            <a:r>
              <a:rPr lang="en-US" sz="3000" dirty="0" smtClean="0"/>
              <a:t>In encapsulation, the variables of a class will be hidden from other classes, and can be accessed only through the methods of their current class. Therefore, it is also known as </a:t>
            </a:r>
            <a:r>
              <a:rPr lang="en-US" sz="3000" b="1" dirty="0" smtClean="0"/>
              <a:t>data hiding</a:t>
            </a:r>
            <a:r>
              <a:rPr lang="en-US" sz="3000" dirty="0" smtClean="0"/>
              <a:t>.</a:t>
            </a:r>
          </a:p>
          <a:p>
            <a:pPr algn="just" fontAlgn="base">
              <a:spcBef>
                <a:spcPts val="600"/>
              </a:spcBef>
            </a:pPr>
            <a:r>
              <a:rPr lang="en-US" sz="3000" dirty="0" smtClean="0"/>
              <a:t>Encapsulation can be achieved by: Declaring all the variables in the class as private and writing public methods in the class to set and get the values of variables</a:t>
            </a:r>
            <a:r>
              <a:rPr lang="en-US" sz="3000" dirty="0" smtClean="0"/>
              <a:t>.</a:t>
            </a:r>
          </a:p>
          <a:p>
            <a:pPr algn="just" fontAlgn="base">
              <a:spcBef>
                <a:spcPts val="600"/>
              </a:spcBef>
            </a:pPr>
            <a:r>
              <a:rPr lang="en-US" sz="3000" dirty="0" smtClean="0"/>
              <a:t>In Python, we use double underscore (Or __) before the attributes name and those attributes will not be directly visible </a:t>
            </a:r>
            <a:r>
              <a:rPr lang="en-US" sz="3000" dirty="0" smtClean="0"/>
              <a:t>outside.</a:t>
            </a:r>
            <a:endParaRPr lang="en-US" sz="3000" dirty="0" smtClean="0"/>
          </a:p>
          <a:p>
            <a:pPr algn="just" fontAlgn="base">
              <a:spcBef>
                <a:spcPts val="600"/>
              </a:spcBef>
            </a:pPr>
            <a:r>
              <a:rPr lang="en-US" sz="3000" dirty="0" smtClean="0"/>
              <a:t>In Python, we denote private variables using </a:t>
            </a:r>
            <a:r>
              <a:rPr lang="en-US" sz="3000" dirty="0" smtClean="0"/>
              <a:t>double “ __“. underscore </a:t>
            </a:r>
            <a:r>
              <a:rPr lang="en-US" sz="3000" dirty="0" smtClean="0"/>
              <a:t>as prefix </a:t>
            </a:r>
          </a:p>
        </p:txBody>
      </p:sp>
      <p:sp>
        <p:nvSpPr>
          <p:cNvPr id="1026" name="AutoShape 2" descr="Multilevel Inheritance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6334" name="Rectangle 1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9951720" cy="487190"/>
          </a:xfrm>
        </p:spPr>
        <p:txBody>
          <a:bodyPr>
            <a:noAutofit/>
          </a:bodyPr>
          <a:lstStyle/>
          <a:p>
            <a:r>
              <a:rPr lang="en-US" sz="3200" dirty="0" smtClean="0">
                <a:solidFill>
                  <a:srgbClr val="FF0000"/>
                </a:solidFill>
              </a:rPr>
              <a:t>Encapsulation</a:t>
            </a:r>
            <a:r>
              <a:rPr lang="en-US" sz="2000" dirty="0" smtClean="0"/>
              <a:t> </a:t>
            </a:r>
            <a:br>
              <a:rPr lang="en-US" sz="2000" dirty="0" smtClean="0"/>
            </a:br>
            <a:endParaRPr lang="en-US" sz="20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979714"/>
            <a:ext cx="11166566" cy="5408023"/>
          </a:xfrm>
        </p:spPr>
        <p:txBody>
          <a:bodyPr>
            <a:noAutofit/>
          </a:bodyPr>
          <a:lstStyle/>
          <a:p>
            <a:pPr algn="just" fontAlgn="base">
              <a:spcBef>
                <a:spcPts val="600"/>
              </a:spcBef>
              <a:buNone/>
            </a:pPr>
            <a:r>
              <a:rPr lang="en-US" sz="2600" dirty="0" smtClean="0"/>
              <a:t>class </a:t>
            </a:r>
            <a:r>
              <a:rPr lang="en-US" sz="2600" dirty="0" err="1" smtClean="0"/>
              <a:t>MyClass</a:t>
            </a:r>
            <a:r>
              <a:rPr lang="en-US" sz="2600" dirty="0" smtClean="0"/>
              <a:t>: </a:t>
            </a:r>
          </a:p>
          <a:p>
            <a:pPr algn="just" fontAlgn="base">
              <a:spcBef>
                <a:spcPts val="600"/>
              </a:spcBef>
              <a:buNone/>
            </a:pPr>
            <a:r>
              <a:rPr lang="en-US" sz="2600" dirty="0" smtClean="0"/>
              <a:t>    </a:t>
            </a:r>
            <a:r>
              <a:rPr lang="en-US" sz="2600" dirty="0" smtClean="0"/>
              <a:t># Hidden member of </a:t>
            </a:r>
            <a:r>
              <a:rPr lang="en-US" sz="2600" dirty="0" err="1" smtClean="0"/>
              <a:t>MyClass</a:t>
            </a:r>
            <a:r>
              <a:rPr lang="en-US" sz="2600" dirty="0" smtClean="0"/>
              <a:t> </a:t>
            </a:r>
          </a:p>
          <a:p>
            <a:pPr algn="just" fontAlgn="base">
              <a:spcBef>
                <a:spcPts val="600"/>
              </a:spcBef>
              <a:buNone/>
            </a:pPr>
            <a:r>
              <a:rPr lang="en-US" sz="2600" dirty="0" smtClean="0"/>
              <a:t>    __</a:t>
            </a:r>
            <a:r>
              <a:rPr lang="en-US" sz="2600" dirty="0" err="1" smtClean="0"/>
              <a:t>hiddenVariable</a:t>
            </a:r>
            <a:r>
              <a:rPr lang="en-US" sz="2600" dirty="0" smtClean="0"/>
              <a:t> = 0</a:t>
            </a:r>
          </a:p>
          <a:p>
            <a:pPr algn="just" fontAlgn="base">
              <a:spcBef>
                <a:spcPts val="600"/>
              </a:spcBef>
              <a:buNone/>
            </a:pPr>
            <a:r>
              <a:rPr lang="en-US" sz="2600" dirty="0" smtClean="0"/>
              <a:t>    </a:t>
            </a:r>
            <a:r>
              <a:rPr lang="en-US" sz="2600" dirty="0" smtClean="0"/>
              <a:t># A member method that changes  _</a:t>
            </a:r>
            <a:r>
              <a:rPr lang="en-US" sz="2600" dirty="0" err="1" smtClean="0"/>
              <a:t>hiddenVariable</a:t>
            </a:r>
            <a:r>
              <a:rPr lang="en-US" sz="2600" dirty="0" smtClean="0"/>
              <a:t>  </a:t>
            </a:r>
          </a:p>
          <a:p>
            <a:pPr algn="just" fontAlgn="base">
              <a:spcBef>
                <a:spcPts val="600"/>
              </a:spcBef>
              <a:buNone/>
            </a:pPr>
            <a:r>
              <a:rPr lang="en-US" sz="2600" dirty="0" smtClean="0"/>
              <a:t>    def add(self, increment): </a:t>
            </a:r>
          </a:p>
          <a:p>
            <a:pPr algn="just" fontAlgn="base">
              <a:spcBef>
                <a:spcPts val="600"/>
              </a:spcBef>
              <a:buNone/>
            </a:pPr>
            <a:r>
              <a:rPr lang="en-US" sz="2600" dirty="0" smtClean="0"/>
              <a:t>        </a:t>
            </a:r>
            <a:r>
              <a:rPr lang="en-US" sz="2600" dirty="0" err="1" smtClean="0"/>
              <a:t>self.__hiddenVariable</a:t>
            </a:r>
            <a:r>
              <a:rPr lang="en-US" sz="2600" dirty="0" smtClean="0"/>
              <a:t> += increment </a:t>
            </a:r>
          </a:p>
          <a:p>
            <a:pPr algn="just" fontAlgn="base">
              <a:spcBef>
                <a:spcPts val="600"/>
              </a:spcBef>
              <a:buNone/>
            </a:pPr>
            <a:r>
              <a:rPr lang="en-US" sz="2600" dirty="0" smtClean="0"/>
              <a:t>        print (</a:t>
            </a:r>
            <a:r>
              <a:rPr lang="en-US" sz="2600" dirty="0" err="1" smtClean="0"/>
              <a:t>self.__hiddenVariable</a:t>
            </a:r>
            <a:r>
              <a:rPr lang="en-US" sz="2600" dirty="0" smtClean="0"/>
              <a:t>) </a:t>
            </a:r>
            <a:r>
              <a:rPr lang="en-US" sz="2600" dirty="0" smtClean="0"/>
              <a:t>   </a:t>
            </a:r>
            <a:endParaRPr lang="en-US" sz="2600" dirty="0" smtClean="0"/>
          </a:p>
          <a:p>
            <a:pPr algn="just" fontAlgn="base">
              <a:spcBef>
                <a:spcPts val="600"/>
              </a:spcBef>
              <a:buNone/>
            </a:pPr>
            <a:r>
              <a:rPr lang="en-US" sz="2600" dirty="0" smtClean="0"/>
              <a:t># Driver code </a:t>
            </a:r>
          </a:p>
          <a:p>
            <a:pPr algn="just" fontAlgn="base">
              <a:spcBef>
                <a:spcPts val="600"/>
              </a:spcBef>
              <a:buNone/>
            </a:pPr>
            <a:r>
              <a:rPr lang="en-US" sz="2600" dirty="0" smtClean="0"/>
              <a:t>Ob= </a:t>
            </a:r>
            <a:r>
              <a:rPr lang="en-US" sz="2600" dirty="0" err="1" smtClean="0"/>
              <a:t>MyClass</a:t>
            </a:r>
            <a:r>
              <a:rPr lang="en-US" sz="2600" dirty="0" smtClean="0"/>
              <a:t>()      </a:t>
            </a:r>
          </a:p>
          <a:p>
            <a:pPr algn="just" fontAlgn="base">
              <a:spcBef>
                <a:spcPts val="600"/>
              </a:spcBef>
              <a:buNone/>
            </a:pPr>
            <a:r>
              <a:rPr lang="en-US" sz="2600" dirty="0" err="1" smtClean="0"/>
              <a:t>Ob.add</a:t>
            </a:r>
            <a:r>
              <a:rPr lang="en-US" sz="2600" dirty="0" smtClean="0"/>
              <a:t>(2) </a:t>
            </a:r>
          </a:p>
          <a:p>
            <a:pPr algn="just" fontAlgn="base">
              <a:spcBef>
                <a:spcPts val="600"/>
              </a:spcBef>
              <a:buNone/>
            </a:pPr>
            <a:r>
              <a:rPr lang="en-US" sz="2600" dirty="0" smtClean="0"/>
              <a:t># This line causes error </a:t>
            </a:r>
          </a:p>
          <a:p>
            <a:pPr algn="just" fontAlgn="base">
              <a:spcBef>
                <a:spcPts val="600"/>
              </a:spcBef>
              <a:buNone/>
            </a:pPr>
            <a:r>
              <a:rPr lang="en-US" sz="2600" dirty="0" smtClean="0"/>
              <a:t>print (</a:t>
            </a:r>
            <a:r>
              <a:rPr lang="en-US" sz="2600" dirty="0" err="1" smtClean="0"/>
              <a:t>Ob.__hiddenVariable</a:t>
            </a:r>
            <a:r>
              <a:rPr lang="en-US" sz="2600" dirty="0" smtClean="0"/>
              <a:t>)</a:t>
            </a:r>
            <a:endParaRPr lang="en-US" sz="2600" dirty="0" smtClean="0"/>
          </a:p>
        </p:txBody>
      </p:sp>
      <p:sp>
        <p:nvSpPr>
          <p:cNvPr id="1026" name="AutoShape 2" descr="Multilevel Inheritance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6334" name="Rectangle 1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9951720" cy="487190"/>
          </a:xfrm>
        </p:spPr>
        <p:txBody>
          <a:bodyPr>
            <a:noAutofit/>
          </a:bodyPr>
          <a:lstStyle/>
          <a:p>
            <a:r>
              <a:rPr lang="en-US" sz="3200" b="1" dirty="0" smtClean="0">
                <a:solidFill>
                  <a:srgbClr val="FF0000"/>
                </a:solidFill>
              </a:rPr>
              <a:t>P</a:t>
            </a:r>
            <a:r>
              <a:rPr lang="en-US" sz="3200" b="1" dirty="0" smtClean="0">
                <a:solidFill>
                  <a:srgbClr val="FF0000"/>
                </a:solidFill>
              </a:rPr>
              <a:t>olymorphism</a:t>
            </a:r>
            <a:endParaRPr lang="en-US" sz="32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979714"/>
            <a:ext cx="11166566" cy="5197249"/>
          </a:xfrm>
        </p:spPr>
        <p:txBody>
          <a:bodyPr>
            <a:noAutofit/>
          </a:bodyPr>
          <a:lstStyle/>
          <a:p>
            <a:pPr marL="514350" indent="-514350" algn="just">
              <a:spcBef>
                <a:spcPts val="0"/>
              </a:spcBef>
            </a:pPr>
            <a:r>
              <a:rPr lang="en-US" sz="3200" dirty="0" smtClean="0"/>
              <a:t>Polymorphism means one name many forms.</a:t>
            </a:r>
          </a:p>
          <a:p>
            <a:pPr marL="514350" indent="-514350" algn="just">
              <a:spcBef>
                <a:spcPts val="0"/>
              </a:spcBef>
            </a:pPr>
            <a:r>
              <a:rPr lang="en-US" sz="3200" dirty="0" smtClean="0"/>
              <a:t>Polymorphism </a:t>
            </a:r>
            <a:r>
              <a:rPr lang="en-US" sz="3200" dirty="0" smtClean="0"/>
              <a:t>is an ability (in OOP) to use common interface for multiple form (data types</a:t>
            </a:r>
            <a:r>
              <a:rPr lang="en-US" sz="3200" dirty="0" smtClean="0"/>
              <a:t>)</a:t>
            </a:r>
          </a:p>
          <a:p>
            <a:pPr marL="514350" indent="-514350" algn="just">
              <a:spcBef>
                <a:spcPts val="0"/>
              </a:spcBef>
            </a:pPr>
            <a:r>
              <a:rPr lang="en-US" sz="3200" dirty="0" smtClean="0"/>
              <a:t>Applying same operation to different objects regardless of their class.</a:t>
            </a:r>
          </a:p>
          <a:p>
            <a:pPr marL="514350" indent="-514350" algn="just">
              <a:spcBef>
                <a:spcPts val="0"/>
              </a:spcBef>
              <a:buNone/>
            </a:pPr>
            <a:endParaRPr lang="en-US" sz="3200" dirty="0" smtClean="0"/>
          </a:p>
        </p:txBody>
      </p:sp>
      <p:sp>
        <p:nvSpPr>
          <p:cNvPr id="1026" name="AutoShape 2" descr="Multilevel Inheritance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6334" name="Rectangle 1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dirty="0" smtClean="0">
                <a:solidFill>
                  <a:srgbClr val="FF0000"/>
                </a:solidFill>
              </a:rPr>
              <a:t/>
            </a:r>
            <a:br>
              <a:rPr lang="en-US" sz="3600" dirty="0" smtClean="0">
                <a:solidFill>
                  <a:srgbClr val="FF0000"/>
                </a:solidFill>
              </a:rPr>
            </a:br>
            <a:r>
              <a:rPr lang="en-US" sz="3600" dirty="0" smtClean="0">
                <a:solidFill>
                  <a:srgbClr val="FF0000"/>
                </a:solidFill>
              </a:rPr>
              <a:t>Types of files</a:t>
            </a:r>
            <a:br>
              <a:rPr lang="en-US" sz="3600" dirty="0" smtClean="0">
                <a:solidFill>
                  <a:srgbClr val="FF0000"/>
                </a:solidFill>
              </a:rPr>
            </a:br>
            <a:endParaRPr lang="en-US" sz="36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7" name="Content Placeholder 6"/>
          <p:cNvSpPr>
            <a:spLocks noGrp="1"/>
          </p:cNvSpPr>
          <p:nvPr>
            <p:ph idx="1"/>
          </p:nvPr>
        </p:nvSpPr>
        <p:spPr>
          <a:xfrm>
            <a:off x="587829" y="836024"/>
            <a:ext cx="11416937" cy="5486400"/>
          </a:xfrm>
        </p:spPr>
        <p:txBody>
          <a:bodyPr>
            <a:normAutofit fontScale="92500" lnSpcReduction="10000"/>
          </a:bodyPr>
          <a:lstStyle/>
          <a:p>
            <a:pPr algn="just">
              <a:buNone/>
            </a:pPr>
            <a:r>
              <a:rPr lang="en-US" dirty="0" smtClean="0">
                <a:solidFill>
                  <a:srgbClr val="FF0000"/>
                </a:solidFill>
              </a:rPr>
              <a:t>Binary files:</a:t>
            </a:r>
          </a:p>
          <a:p>
            <a:pPr algn="just"/>
            <a:r>
              <a:rPr lang="en-US" dirty="0" smtClean="0"/>
              <a:t>Binary" files are any files where the format isn't made up of readable characters. </a:t>
            </a:r>
          </a:p>
          <a:p>
            <a:pPr algn="just"/>
            <a:r>
              <a:rPr lang="en-US" dirty="0" smtClean="0"/>
              <a:t>Binary files can range from image files like JPEGs or GIFs, audio files like MP3s or binary document formats like Word or PDF.</a:t>
            </a:r>
          </a:p>
          <a:p>
            <a:pPr algn="just"/>
            <a:r>
              <a:rPr lang="en-US" dirty="0" smtClean="0"/>
              <a:t>Binary files can only be processed by an application that know or understand the file’s format.</a:t>
            </a:r>
          </a:p>
          <a:p>
            <a:pPr algn="just">
              <a:buNone/>
            </a:pPr>
            <a:r>
              <a:rPr lang="en-US" dirty="0" smtClean="0"/>
              <a:t>Common extensions that are binary file formats:</a:t>
            </a:r>
          </a:p>
          <a:p>
            <a:pPr algn="just">
              <a:buNone/>
            </a:pPr>
            <a:r>
              <a:rPr lang="en-US" dirty="0" smtClean="0"/>
              <a:t>Images: </a:t>
            </a:r>
            <a:r>
              <a:rPr lang="en-US" dirty="0" smtClean="0">
                <a:hlinkClick r:id="rId3" tooltip="Wikipedia: JPEG"/>
              </a:rPr>
              <a:t>jpg</a:t>
            </a:r>
            <a:r>
              <a:rPr lang="en-US" dirty="0" smtClean="0"/>
              <a:t>, </a:t>
            </a:r>
            <a:r>
              <a:rPr lang="en-US" dirty="0" err="1" smtClean="0">
                <a:hlinkClick r:id="rId4" tooltip="Wikipedia: Portable Network Graphics"/>
              </a:rPr>
              <a:t>png</a:t>
            </a:r>
            <a:r>
              <a:rPr lang="en-US" dirty="0" smtClean="0"/>
              <a:t>, </a:t>
            </a:r>
            <a:r>
              <a:rPr lang="en-US" dirty="0" smtClean="0">
                <a:hlinkClick r:id="rId5" tooltip="Wikipedia: GIF"/>
              </a:rPr>
              <a:t>gif</a:t>
            </a:r>
            <a:r>
              <a:rPr lang="en-US" dirty="0" smtClean="0"/>
              <a:t>, </a:t>
            </a:r>
            <a:r>
              <a:rPr lang="en-US" dirty="0" smtClean="0">
                <a:hlinkClick r:id="rId6" tooltip="Wikipedia: BMP file format"/>
              </a:rPr>
              <a:t>bmp</a:t>
            </a:r>
            <a:r>
              <a:rPr lang="en-US" dirty="0" smtClean="0"/>
              <a:t>, </a:t>
            </a:r>
            <a:r>
              <a:rPr lang="en-US" dirty="0" smtClean="0">
                <a:hlinkClick r:id="rId7" tooltip="Wikipedia: Tagged Image File Format"/>
              </a:rPr>
              <a:t>tiff</a:t>
            </a:r>
            <a:r>
              <a:rPr lang="en-US" dirty="0" smtClean="0"/>
              <a:t>,  ...</a:t>
            </a:r>
          </a:p>
          <a:p>
            <a:pPr algn="just">
              <a:buNone/>
            </a:pPr>
            <a:r>
              <a:rPr lang="en-US" dirty="0" smtClean="0"/>
              <a:t>Videos: </a:t>
            </a:r>
            <a:r>
              <a:rPr lang="en-US" dirty="0" smtClean="0">
                <a:hlinkClick r:id="rId8" tooltip="Wikipedia: MPEG-4 Part 14"/>
              </a:rPr>
              <a:t>mp4</a:t>
            </a:r>
            <a:r>
              <a:rPr lang="en-US" dirty="0" smtClean="0"/>
              <a:t>, </a:t>
            </a:r>
            <a:r>
              <a:rPr lang="en-US" dirty="0" err="1" smtClean="0">
                <a:hlinkClick r:id="rId9" tooltip="Wikipedia: Audio Video Interleave"/>
              </a:rPr>
              <a:t>avi</a:t>
            </a:r>
            <a:r>
              <a:rPr lang="en-US" dirty="0" smtClean="0"/>
              <a:t>, </a:t>
            </a:r>
            <a:r>
              <a:rPr lang="en-US" dirty="0" err="1" smtClean="0">
                <a:hlinkClick r:id="rId10" tooltip="Wikipedia: QuickTime File Format"/>
              </a:rPr>
              <a:t>mov</a:t>
            </a:r>
            <a:r>
              <a:rPr lang="en-US" dirty="0" smtClean="0"/>
              <a:t>, </a:t>
            </a:r>
            <a:r>
              <a:rPr lang="en-US" dirty="0" smtClean="0">
                <a:hlinkClick r:id="rId11" tooltip="Wikipedia: MPEG-1"/>
              </a:rPr>
              <a:t>mpg</a:t>
            </a:r>
            <a:r>
              <a:rPr lang="en-US" dirty="0" smtClean="0"/>
              <a:t>, ...</a:t>
            </a:r>
          </a:p>
          <a:p>
            <a:pPr algn="just">
              <a:buNone/>
            </a:pPr>
            <a:r>
              <a:rPr lang="en-US" dirty="0" smtClean="0"/>
              <a:t>Audio: </a:t>
            </a:r>
            <a:r>
              <a:rPr lang="en-US" dirty="0" smtClean="0">
                <a:hlinkClick r:id="rId12" tooltip="Wikipedia: MP3"/>
              </a:rPr>
              <a:t>mp3</a:t>
            </a:r>
            <a:r>
              <a:rPr lang="en-US" dirty="0" smtClean="0"/>
              <a:t>, </a:t>
            </a:r>
            <a:r>
              <a:rPr lang="en-US" dirty="0" smtClean="0">
                <a:hlinkClick r:id="rId13" tooltip="Wikipedia: WAV"/>
              </a:rPr>
              <a:t>wav</a:t>
            </a:r>
            <a:r>
              <a:rPr lang="en-US" dirty="0" smtClean="0"/>
              <a:t>, </a:t>
            </a:r>
            <a:r>
              <a:rPr lang="en-US" dirty="0" smtClean="0">
                <a:hlinkClick r:id="rId14" tooltip="Wikipedia: Windows Media Audio"/>
              </a:rPr>
              <a:t>wma</a:t>
            </a:r>
            <a:r>
              <a:rPr lang="en-US" dirty="0" smtClean="0"/>
              <a:t>, ...</a:t>
            </a:r>
          </a:p>
          <a:p>
            <a:pPr algn="just">
              <a:buNone/>
            </a:pPr>
            <a:r>
              <a:rPr lang="en-US" dirty="0" smtClean="0"/>
              <a:t>Archive: </a:t>
            </a:r>
            <a:r>
              <a:rPr lang="en-US" dirty="0" smtClean="0">
                <a:hlinkClick r:id="rId15" tooltip="Wikipedia: Zip (file format)"/>
              </a:rPr>
              <a:t>zip</a:t>
            </a:r>
            <a:r>
              <a:rPr lang="en-US" dirty="0" smtClean="0"/>
              <a:t>, </a:t>
            </a:r>
            <a:r>
              <a:rPr lang="en-US" dirty="0" err="1" smtClean="0">
                <a:hlinkClick r:id="rId16" tooltip="Wikipedia: RAR (file format)"/>
              </a:rPr>
              <a:t>rar</a:t>
            </a:r>
            <a:r>
              <a:rPr lang="en-US" dirty="0" smtClean="0"/>
              <a:t>, </a:t>
            </a:r>
            <a:r>
              <a:rPr lang="en-US" dirty="0" smtClean="0">
                <a:hlinkClick r:id="rId17" tooltip="Wikipedia: 7z"/>
              </a:rPr>
              <a:t>7z</a:t>
            </a:r>
            <a:r>
              <a:rPr lang="en-US" dirty="0" smtClean="0"/>
              <a:t>, </a:t>
            </a:r>
            <a:r>
              <a:rPr lang="en-US" dirty="0" smtClean="0">
                <a:hlinkClick r:id="rId18" tooltip="Wikipedia: tar (computing)"/>
              </a:rPr>
              <a:t>tar</a:t>
            </a:r>
            <a:r>
              <a:rPr lang="en-US" dirty="0" smtClean="0"/>
              <a:t>, ...</a:t>
            </a:r>
          </a:p>
          <a:p>
            <a:pPr algn="just">
              <a:buNone/>
            </a:pPr>
            <a:r>
              <a:rPr lang="en-US" dirty="0" smtClean="0"/>
              <a:t>Executable: </a:t>
            </a:r>
            <a:r>
              <a:rPr lang="en-US" dirty="0" smtClean="0">
                <a:hlinkClick r:id="rId19" tooltip="Wikipedia: .exe"/>
              </a:rPr>
              <a:t>exe</a:t>
            </a:r>
            <a:r>
              <a:rPr lang="en-US" dirty="0" smtClean="0"/>
              <a:t>, </a:t>
            </a:r>
            <a:r>
              <a:rPr lang="en-US" dirty="0" err="1" smtClean="0">
                <a:hlinkClick r:id="rId20" tooltip="Wikipedia: Dynamic-link library"/>
              </a:rPr>
              <a:t>dll</a:t>
            </a:r>
            <a:r>
              <a:rPr lang="en-US" dirty="0" smtClean="0"/>
              <a:t>, </a:t>
            </a:r>
            <a:r>
              <a:rPr lang="en-US" dirty="0" smtClean="0">
                <a:hlinkClick r:id="rId21" tooltip="Wikipedia: Library (computing) - Shared libraries"/>
              </a:rPr>
              <a:t>so</a:t>
            </a:r>
            <a:r>
              <a:rPr lang="en-US" dirty="0" smtClean="0"/>
              <a:t>, </a:t>
            </a:r>
            <a:r>
              <a:rPr lang="en-US" dirty="0" smtClean="0">
                <a:hlinkClick r:id="rId22" tooltip="Wikipedia: Java class file"/>
              </a:rPr>
              <a:t>class</a:t>
            </a:r>
            <a:r>
              <a:rPr lang="en-US" dirty="0" smtClean="0"/>
              <a:t>, ...</a:t>
            </a:r>
          </a:p>
          <a:p>
            <a:pPr algn="just"/>
            <a:endParaRPr lang="en-US" dirty="0" smtClean="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9951720" cy="487190"/>
          </a:xfrm>
        </p:spPr>
        <p:txBody>
          <a:bodyPr>
            <a:noAutofit/>
          </a:bodyPr>
          <a:lstStyle/>
          <a:p>
            <a:r>
              <a:rPr lang="en-US" sz="3200" b="1" dirty="0" smtClean="0">
                <a:solidFill>
                  <a:srgbClr val="FF0000"/>
                </a:solidFill>
              </a:rPr>
              <a:t>Data </a:t>
            </a:r>
            <a:r>
              <a:rPr lang="en-US" sz="3200" b="1" dirty="0" smtClean="0">
                <a:solidFill>
                  <a:srgbClr val="FF0000"/>
                </a:solidFill>
              </a:rPr>
              <a:t>abstraction </a:t>
            </a:r>
            <a:endParaRPr lang="en-US" sz="32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979714"/>
            <a:ext cx="11166566" cy="5197249"/>
          </a:xfrm>
        </p:spPr>
        <p:txBody>
          <a:bodyPr>
            <a:noAutofit/>
          </a:bodyPr>
          <a:lstStyle/>
          <a:p>
            <a:pPr algn="just" fontAlgn="base"/>
            <a:r>
              <a:rPr lang="en-US" sz="3200" dirty="0" smtClean="0"/>
              <a:t>Data Abstraction is the property by virtue of which only the essential details are displayed to the user</a:t>
            </a:r>
            <a:r>
              <a:rPr lang="en-US" sz="3200" dirty="0" smtClean="0"/>
              <a:t>.</a:t>
            </a:r>
          </a:p>
          <a:p>
            <a:pPr algn="just" fontAlgn="base"/>
            <a:r>
              <a:rPr lang="en-US" sz="3200" dirty="0" smtClean="0"/>
              <a:t>The </a:t>
            </a:r>
            <a:r>
              <a:rPr lang="en-US" sz="3200" dirty="0" smtClean="0"/>
              <a:t>trivial or the non-essentials units are not displayed to the user. </a:t>
            </a:r>
            <a:endParaRPr lang="en-US" sz="3200" dirty="0" smtClean="0"/>
          </a:p>
          <a:p>
            <a:pPr algn="just" fontAlgn="base">
              <a:buNone/>
            </a:pPr>
            <a:r>
              <a:rPr lang="en-US" sz="3200" dirty="0" smtClean="0"/>
              <a:t>Ex</a:t>
            </a:r>
            <a:r>
              <a:rPr lang="en-US" sz="3200" dirty="0" smtClean="0"/>
              <a:t>: A car is viewed as a car rather than its individual </a:t>
            </a:r>
            <a:r>
              <a:rPr lang="en-US" sz="3200" dirty="0" smtClean="0"/>
              <a:t>components</a:t>
            </a:r>
            <a:r>
              <a:rPr lang="en-US" sz="3200" dirty="0" smtClean="0"/>
              <a:t>.</a:t>
            </a:r>
          </a:p>
          <a:p>
            <a:pPr algn="just" fontAlgn="base"/>
            <a:r>
              <a:rPr lang="en-US" sz="3200" dirty="0" smtClean="0"/>
              <a:t>Data Abstraction may also be defined as the process of identifying only the required characteristics of an object ignoring the irrelevant details.</a:t>
            </a:r>
          </a:p>
          <a:p>
            <a:pPr marL="514350" indent="-514350" algn="just">
              <a:spcBef>
                <a:spcPts val="0"/>
              </a:spcBef>
            </a:pPr>
            <a:endParaRPr lang="en-US" sz="3200" dirty="0" smtClean="0"/>
          </a:p>
        </p:txBody>
      </p:sp>
      <p:sp>
        <p:nvSpPr>
          <p:cNvPr id="1026" name="AutoShape 2" descr="Multilevel Inheritance in Pyth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6334" name="Rectangle 1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dirty="0" smtClean="0">
                <a:solidFill>
                  <a:srgbClr val="FF0000"/>
                </a:solidFill>
              </a:rPr>
              <a:t>Python File Modes</a:t>
            </a:r>
            <a:endParaRPr lang="en-US" sz="36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pic>
        <p:nvPicPr>
          <p:cNvPr id="1027" name="Picture 3"/>
          <p:cNvPicPr>
            <a:picLocks noGrp="1" noChangeAspect="1" noChangeArrowheads="1"/>
          </p:cNvPicPr>
          <p:nvPr>
            <p:ph idx="1"/>
          </p:nvPr>
        </p:nvPicPr>
        <p:blipFill>
          <a:blip r:embed="rId3"/>
          <a:srcRect/>
          <a:stretch>
            <a:fillRect/>
          </a:stretch>
        </p:blipFill>
        <p:spPr bwMode="auto">
          <a:xfrm>
            <a:off x="1149531" y="849086"/>
            <a:ext cx="10411097" cy="6008914"/>
          </a:xfrm>
          <a:prstGeom prst="rect">
            <a:avLst/>
          </a:prstGeom>
          <a:noFill/>
          <a:ln w="9525">
            <a:noFill/>
            <a:miter lim="800000"/>
            <a:headEnd/>
            <a:tailEnd/>
          </a:ln>
          <a:effectLst/>
        </p:spPr>
      </p:pic>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dirty="0" smtClean="0">
                <a:solidFill>
                  <a:srgbClr val="FF0000"/>
                </a:solidFill>
              </a:rPr>
              <a:t>Python File Modes</a:t>
            </a:r>
            <a:endParaRPr lang="en-US" sz="36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849086" y="888273"/>
            <a:ext cx="10946674" cy="5785213"/>
          </a:xfrm>
          <a:prstGeom prst="rect">
            <a:avLst/>
          </a:prstGeom>
          <a:noFill/>
          <a:ln w="9525">
            <a:noFill/>
            <a:miter lim="800000"/>
            <a:headEnd/>
            <a:tailEnd/>
          </a:ln>
          <a:effectLst/>
        </p:spPr>
      </p:pic>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456"/>
            <a:ext cx="10515600" cy="487190"/>
          </a:xfrm>
        </p:spPr>
        <p:txBody>
          <a:bodyPr>
            <a:noAutofit/>
          </a:bodyPr>
          <a:lstStyle/>
          <a:p>
            <a:r>
              <a:rPr lang="en-US" sz="3600" dirty="0" smtClean="0">
                <a:solidFill>
                  <a:srgbClr val="FF0000"/>
                </a:solidFill>
              </a:rPr>
              <a:t>Python File Operations</a:t>
            </a:r>
            <a:endParaRPr lang="en-US" sz="3600" b="1" dirty="0" smtClean="0">
              <a:solidFill>
                <a:srgbClr val="FF0000"/>
              </a:solidFill>
            </a:endParaRP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838200" y="849086"/>
            <a:ext cx="10515600" cy="5327877"/>
          </a:xfrm>
        </p:spPr>
        <p:txBody>
          <a:bodyPr>
            <a:normAutofit/>
          </a:bodyPr>
          <a:lstStyle/>
          <a:p>
            <a:pPr marL="514350" indent="-514350">
              <a:buFont typeface="+mj-lt"/>
              <a:buAutoNum type="arabicPeriod"/>
            </a:pPr>
            <a:r>
              <a:rPr lang="en-US" dirty="0" smtClean="0"/>
              <a:t>open()</a:t>
            </a:r>
          </a:p>
          <a:p>
            <a:pPr marL="514350" indent="-514350">
              <a:buFont typeface="+mj-lt"/>
              <a:buAutoNum type="arabicPeriod"/>
            </a:pPr>
            <a:r>
              <a:rPr lang="en-US" dirty="0" smtClean="0"/>
              <a:t>close()</a:t>
            </a:r>
          </a:p>
          <a:p>
            <a:pPr marL="514350" indent="-514350">
              <a:buFont typeface="+mj-lt"/>
              <a:buAutoNum type="arabicPeriod"/>
            </a:pPr>
            <a:r>
              <a:rPr lang="en-US" dirty="0" smtClean="0"/>
              <a:t>write()</a:t>
            </a:r>
          </a:p>
          <a:p>
            <a:pPr marL="514350" indent="-514350">
              <a:buFont typeface="+mj-lt"/>
              <a:buAutoNum type="arabicPeriod"/>
            </a:pPr>
            <a:r>
              <a:rPr lang="en-US" dirty="0" smtClean="0"/>
              <a:t>read()</a:t>
            </a:r>
          </a:p>
          <a:p>
            <a:pPr marL="514350" indent="-514350">
              <a:buFont typeface="+mj-lt"/>
              <a:buAutoNum type="arabicPeriod"/>
            </a:pPr>
            <a:r>
              <a:rPr lang="en-US" dirty="0" err="1" smtClean="0"/>
              <a:t>readLine</a:t>
            </a:r>
            <a:r>
              <a:rPr lang="en-US" dirty="0" smtClean="0"/>
              <a:t>()</a:t>
            </a:r>
          </a:p>
          <a:p>
            <a:pPr marL="514350" indent="-514350">
              <a:buFont typeface="+mj-lt"/>
              <a:buAutoNum type="arabicPeriod"/>
            </a:pPr>
            <a:r>
              <a:rPr lang="en-US" dirty="0" err="1" smtClean="0"/>
              <a:t>readLines</a:t>
            </a:r>
            <a:r>
              <a:rPr lang="en-US" dirty="0" smtClean="0"/>
              <a:t>()</a:t>
            </a:r>
          </a:p>
          <a:p>
            <a:pPr marL="514350" indent="-514350">
              <a:buFont typeface="+mj-lt"/>
              <a:buAutoNum type="arabicPeriod"/>
            </a:pPr>
            <a:r>
              <a:rPr lang="en-US" dirty="0" smtClean="0"/>
              <a:t>tell()</a:t>
            </a:r>
          </a:p>
          <a:p>
            <a:pPr marL="514350" indent="-514350">
              <a:buFont typeface="+mj-lt"/>
              <a:buAutoNum type="arabicPeriod"/>
            </a:pPr>
            <a:r>
              <a:rPr lang="en-US" dirty="0" smtClean="0"/>
              <a:t>seek()</a:t>
            </a:r>
          </a:p>
          <a:p>
            <a:pPr marL="514350" indent="-514350">
              <a:buFont typeface="+mj-lt"/>
              <a:buAutoNum type="arabicPeriod"/>
            </a:pPr>
            <a:r>
              <a:rPr lang="en-US" dirty="0" smtClean="0"/>
              <a:t>rename()</a:t>
            </a:r>
          </a:p>
          <a:p>
            <a:endParaRPr lang="en-US" dirty="0"/>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017" y="270456"/>
            <a:ext cx="10726783" cy="487190"/>
          </a:xfrm>
        </p:spPr>
        <p:txBody>
          <a:bodyPr>
            <a:noAutofit/>
          </a:bodyPr>
          <a:lstStyle/>
          <a:p>
            <a:r>
              <a:rPr lang="en-US" sz="3600" b="1" dirty="0" smtClean="0">
                <a:solidFill>
                  <a:srgbClr val="FF0000"/>
                </a:solidFill>
              </a:rPr>
              <a:t>open()</a:t>
            </a:r>
          </a:p>
        </p:txBody>
      </p:sp>
      <p:sp>
        <p:nvSpPr>
          <p:cNvPr id="4" name="Title 1"/>
          <p:cNvSpPr txBox="1">
            <a:spLocks/>
          </p:cNvSpPr>
          <p:nvPr/>
        </p:nvSpPr>
        <p:spPr bwMode="auto">
          <a:xfrm>
            <a:off x="-2" y="6375748"/>
            <a:ext cx="12192001" cy="482252"/>
          </a:xfrm>
          <a:prstGeom prst="rect">
            <a:avLst/>
          </a:prstGeom>
          <a:solidFill>
            <a:srgbClr val="000080"/>
          </a:solidFill>
          <a:ln w="9525" algn="ctr">
            <a:noFill/>
            <a:miter lim="800000"/>
            <a:headEnd/>
            <a:tailEnd/>
          </a:ln>
        </p:spPr>
        <p:txBody>
          <a:bodyPr vert="horz" wrap="square" lIns="91440" tIns="45720" rIns="91440" bIns="45720" numCol="1" anchor="t" anchorCtr="0" compatLnSpc="1">
            <a:prstTxWarp prst="textNoShape">
              <a:avLst/>
            </a:prstTxWarp>
          </a:bodyPr>
          <a:lstStyle>
            <a:defPPr>
              <a:defRPr lang="fr-FR"/>
            </a:defPPr>
            <a:lvl1pPr algn="r" rtl="0" fontAlgn="base">
              <a:spcBef>
                <a:spcPct val="0"/>
              </a:spcBef>
              <a:spcAft>
                <a:spcPct val="0"/>
              </a:spcAft>
              <a:defRPr sz="1000" b="1" kern="1200">
                <a:solidFill>
                  <a:schemeClr val="bg1"/>
                </a:solidFill>
                <a:latin typeface="Arial" charset="0"/>
                <a:ea typeface="+mn-ea"/>
                <a:cs typeface="+mn-cs"/>
              </a:defRPr>
            </a:lvl1pPr>
            <a:lvl2pPr marL="457200" algn="r" rtl="0" fontAlgn="base">
              <a:spcBef>
                <a:spcPct val="0"/>
              </a:spcBef>
              <a:spcAft>
                <a:spcPct val="0"/>
              </a:spcAft>
              <a:defRPr sz="1000" b="1" kern="1200">
                <a:solidFill>
                  <a:schemeClr val="bg1"/>
                </a:solidFill>
                <a:latin typeface="Arial" charset="0"/>
                <a:ea typeface="+mn-ea"/>
                <a:cs typeface="+mn-cs"/>
              </a:defRPr>
            </a:lvl2pPr>
            <a:lvl3pPr marL="914400" algn="r" rtl="0" fontAlgn="base">
              <a:spcBef>
                <a:spcPct val="0"/>
              </a:spcBef>
              <a:spcAft>
                <a:spcPct val="0"/>
              </a:spcAft>
              <a:defRPr sz="1000" b="1" kern="1200">
                <a:solidFill>
                  <a:schemeClr val="bg1"/>
                </a:solidFill>
                <a:latin typeface="Arial" charset="0"/>
                <a:ea typeface="+mn-ea"/>
                <a:cs typeface="+mn-cs"/>
              </a:defRPr>
            </a:lvl3pPr>
            <a:lvl4pPr marL="1371600" algn="r" rtl="0" fontAlgn="base">
              <a:spcBef>
                <a:spcPct val="0"/>
              </a:spcBef>
              <a:spcAft>
                <a:spcPct val="0"/>
              </a:spcAft>
              <a:defRPr sz="1000" b="1" kern="1200">
                <a:solidFill>
                  <a:schemeClr val="bg1"/>
                </a:solidFill>
                <a:latin typeface="Arial" charset="0"/>
                <a:ea typeface="+mn-ea"/>
                <a:cs typeface="+mn-cs"/>
              </a:defRPr>
            </a:lvl4pPr>
            <a:lvl5pPr marL="1828800" algn="r" rtl="0" fontAlgn="base">
              <a:spcBef>
                <a:spcPct val="0"/>
              </a:spcBef>
              <a:spcAft>
                <a:spcPct val="0"/>
              </a:spcAft>
              <a:defRPr sz="1000" b="1" kern="1200">
                <a:solidFill>
                  <a:schemeClr val="bg1"/>
                </a:solidFill>
                <a:latin typeface="Arial" charset="0"/>
                <a:ea typeface="+mn-ea"/>
                <a:cs typeface="+mn-cs"/>
              </a:defRPr>
            </a:lvl5pPr>
            <a:lvl6pPr marL="2286000" algn="l" defTabSz="914400" rtl="0" eaLnBrk="1" latinLnBrk="0" hangingPunct="1">
              <a:defRPr sz="1000" b="1" kern="1200">
                <a:solidFill>
                  <a:schemeClr val="bg1"/>
                </a:solidFill>
                <a:latin typeface="Arial" charset="0"/>
                <a:ea typeface="+mn-ea"/>
                <a:cs typeface="+mn-cs"/>
              </a:defRPr>
            </a:lvl6pPr>
            <a:lvl7pPr marL="2743200" algn="l" defTabSz="914400" rtl="0" eaLnBrk="1" latinLnBrk="0" hangingPunct="1">
              <a:defRPr sz="1000" b="1" kern="1200">
                <a:solidFill>
                  <a:schemeClr val="bg1"/>
                </a:solidFill>
                <a:latin typeface="Arial" charset="0"/>
                <a:ea typeface="+mn-ea"/>
                <a:cs typeface="+mn-cs"/>
              </a:defRPr>
            </a:lvl7pPr>
            <a:lvl8pPr marL="3200400" algn="l" defTabSz="914400" rtl="0" eaLnBrk="1" latinLnBrk="0" hangingPunct="1">
              <a:defRPr sz="1000" b="1" kern="1200">
                <a:solidFill>
                  <a:schemeClr val="bg1"/>
                </a:solidFill>
                <a:latin typeface="Arial" charset="0"/>
                <a:ea typeface="+mn-ea"/>
                <a:cs typeface="+mn-cs"/>
              </a:defRPr>
            </a:lvl8pPr>
            <a:lvl9pPr marL="3657600" algn="l" defTabSz="914400" rtl="0" eaLnBrk="1" latinLnBrk="0" hangingPunct="1">
              <a:defRPr sz="1000" b="1" kern="1200">
                <a:solidFill>
                  <a:schemeClr val="bg1"/>
                </a:solidFill>
                <a:latin typeface="Arial" charset="0"/>
                <a:ea typeface="+mn-ea"/>
                <a:cs typeface="+mn-cs"/>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lang="en-US" sz="2800" b="0" kern="0" dirty="0" smtClean="0">
                <a:solidFill>
                  <a:schemeClr val="accent6">
                    <a:lumMod val="20000"/>
                    <a:lumOff val="80000"/>
                  </a:schemeClr>
                </a:solidFill>
                <a:latin typeface="Times New Roman" pitchFamily="18" charset="0"/>
                <a:ea typeface="+mj-ea"/>
                <a:cs typeface="Times New Roman" pitchFamily="18" charset="0"/>
              </a:rPr>
              <a:t>Ch .Venkata RamiReddy		 Department Of Computer Science and Engineering</a:t>
            </a:r>
            <a:endParaRPr kumimoji="0" lang="en-US" sz="2800" b="0" i="0" u="none" strike="noStrike" kern="0" cap="none" spc="0" normalizeH="0" baseline="0" noProof="0" dirty="0">
              <a:ln>
                <a:noFill/>
              </a:ln>
              <a:solidFill>
                <a:schemeClr val="accent6">
                  <a:lumMod val="20000"/>
                  <a:lumOff val="80000"/>
                </a:schemeClr>
              </a:solidFill>
              <a:effectLst/>
              <a:uLnTx/>
              <a:uFillTx/>
              <a:latin typeface="Times New Roman" pitchFamily="18" charset="0"/>
              <a:ea typeface="+mj-ea"/>
              <a:cs typeface="Times New Roman" pitchFamily="18" charset="0"/>
            </a:endParaRPr>
          </a:p>
        </p:txBody>
      </p:sp>
      <p:pic>
        <p:nvPicPr>
          <p:cNvPr id="21505" name="Picture 1" descr="C:\Users\Dell\Downloads\opengraph-icon-200x200.png"/>
          <p:cNvPicPr>
            <a:picLocks noChangeAspect="1" noChangeArrowheads="1"/>
          </p:cNvPicPr>
          <p:nvPr/>
        </p:nvPicPr>
        <p:blipFill>
          <a:blip r:embed="rId2"/>
          <a:srcRect/>
          <a:stretch>
            <a:fillRect/>
          </a:stretch>
        </p:blipFill>
        <p:spPr bwMode="auto">
          <a:xfrm>
            <a:off x="10482375" y="-209007"/>
            <a:ext cx="2049260" cy="1449977"/>
          </a:xfrm>
          <a:prstGeom prst="rect">
            <a:avLst/>
          </a:prstGeom>
          <a:noFill/>
        </p:spPr>
      </p:pic>
      <p:sp>
        <p:nvSpPr>
          <p:cNvPr id="6" name="Content Placeholder 5"/>
          <p:cNvSpPr>
            <a:spLocks noGrp="1"/>
          </p:cNvSpPr>
          <p:nvPr>
            <p:ph idx="1"/>
          </p:nvPr>
        </p:nvSpPr>
        <p:spPr>
          <a:xfrm>
            <a:off x="574767" y="849086"/>
            <a:ext cx="11299370" cy="5327877"/>
          </a:xfrm>
        </p:spPr>
        <p:txBody>
          <a:bodyPr>
            <a:noAutofit/>
          </a:bodyPr>
          <a:lstStyle/>
          <a:p>
            <a:pPr algn="just"/>
            <a:r>
              <a:rPr lang="en-US" dirty="0" smtClean="0">
                <a:latin typeface="Calibri (Body)"/>
              </a:rPr>
              <a:t>open() function is used  to open a file. </a:t>
            </a:r>
          </a:p>
          <a:p>
            <a:pPr lvl="0" algn="just"/>
            <a:r>
              <a:rPr lang="en-US" dirty="0" smtClean="0">
                <a:latin typeface="Calibri (Body)"/>
                <a:ea typeface="Arial" charset="0"/>
                <a:cs typeface="Arial" charset="0"/>
                <a:sym typeface="Cabin"/>
              </a:rPr>
              <a:t>open() returns </a:t>
            </a:r>
            <a:r>
              <a:rPr lang="en-US" dirty="0" smtClean="0">
                <a:latin typeface="Calibri (Body)"/>
              </a:rPr>
              <a:t>a file object, also called </a:t>
            </a:r>
            <a:r>
              <a:rPr lang="en-US" dirty="0" smtClean="0">
                <a:latin typeface="Calibri (Body)"/>
                <a:ea typeface="Arial" charset="0"/>
                <a:cs typeface="Arial" charset="0"/>
                <a:sym typeface="Cabin"/>
              </a:rPr>
              <a:t>a </a:t>
            </a:r>
            <a:r>
              <a:rPr lang="en-US" dirty="0" smtClean="0">
                <a:latin typeface="Calibri (Body)"/>
                <a:ea typeface="Arial"/>
                <a:cs typeface="Arial"/>
                <a:sym typeface="Arial"/>
              </a:rPr>
              <a:t>“</a:t>
            </a:r>
            <a:r>
              <a:rPr lang="en-US" dirty="0" smtClean="0">
                <a:latin typeface="Calibri (Body)"/>
                <a:ea typeface="Arial" charset="0"/>
                <a:cs typeface="Arial" charset="0"/>
                <a:sym typeface="Cabin"/>
              </a:rPr>
              <a:t>file handle</a:t>
            </a:r>
            <a:r>
              <a:rPr lang="en-US" dirty="0" smtClean="0">
                <a:latin typeface="Calibri (Body)"/>
                <a:ea typeface="Arial"/>
                <a:cs typeface="Arial"/>
                <a:sym typeface="Arial"/>
              </a:rPr>
              <a:t>”</a:t>
            </a:r>
            <a:r>
              <a:rPr lang="en-US" dirty="0" smtClean="0">
                <a:latin typeface="Calibri (Body)"/>
                <a:ea typeface="Arial" charset="0"/>
                <a:cs typeface="Arial" charset="0"/>
                <a:sym typeface="Cabin"/>
              </a:rPr>
              <a:t> is a variable used to perform operations on the file.</a:t>
            </a:r>
          </a:p>
          <a:p>
            <a:pPr lvl="0" algn="just">
              <a:buNone/>
            </a:pPr>
            <a:r>
              <a:rPr lang="en-US" dirty="0" smtClean="0">
                <a:solidFill>
                  <a:srgbClr val="FF0000"/>
                </a:solidFill>
                <a:latin typeface="Calibri (Body)"/>
                <a:ea typeface="Arial" charset="0"/>
                <a:cs typeface="Arial" charset="0"/>
                <a:sym typeface="Cabin"/>
              </a:rPr>
              <a:t>Syntax:    </a:t>
            </a:r>
            <a:r>
              <a:rPr lang="en-US" dirty="0" smtClean="0">
                <a:latin typeface="Calibri (Body)"/>
                <a:ea typeface="Arial" charset="0"/>
                <a:cs typeface="Arial" charset="0"/>
                <a:sym typeface="Cabin"/>
              </a:rPr>
              <a:t>handle= open(filename, mode)</a:t>
            </a:r>
          </a:p>
          <a:p>
            <a:pPr algn="just">
              <a:spcBef>
                <a:spcPts val="0"/>
              </a:spcBef>
            </a:pPr>
            <a:r>
              <a:rPr lang="en-US" dirty="0" smtClean="0">
                <a:latin typeface="Calibri (Body)"/>
                <a:ea typeface="Arial" charset="0"/>
                <a:cs typeface="Arial" charset="0"/>
                <a:sym typeface="Cabin"/>
              </a:rPr>
              <a:t>It returns a handle  used to manipulate the file.</a:t>
            </a:r>
          </a:p>
          <a:p>
            <a:pPr algn="just">
              <a:spcBef>
                <a:spcPts val="0"/>
              </a:spcBef>
            </a:pPr>
            <a:r>
              <a:rPr lang="en-US" dirty="0" smtClean="0">
                <a:latin typeface="Calibri (Body)"/>
              </a:rPr>
              <a:t>We can specify the mode while opening a file. In mode, we specify whether we want to read 'r', write 'w' or append 'a' to the file.</a:t>
            </a:r>
          </a:p>
          <a:p>
            <a:pPr algn="just"/>
            <a:r>
              <a:rPr lang="en-US" dirty="0" smtClean="0"/>
              <a:t>We also specify if we want to open the file in text mode or binary mode.</a:t>
            </a:r>
          </a:p>
          <a:p>
            <a:pPr algn="just"/>
            <a:r>
              <a:rPr lang="en-US" dirty="0" smtClean="0"/>
              <a:t>The default is reading in text mode. In this mode, we get strings when reading from the file.</a:t>
            </a:r>
          </a:p>
          <a:p>
            <a:pPr algn="just"/>
            <a:r>
              <a:rPr lang="en-US" dirty="0" smtClean="0"/>
              <a:t>On the other hand, binary mode returns bytes and this is the mode to be used when dealing with non-text files like image or exe files</a:t>
            </a:r>
          </a:p>
        </p:txBody>
      </p:sp>
    </p:spTree>
    <p:extLst>
      <p:ext uri="{BB962C8B-B14F-4D97-AF65-F5344CB8AC3E}">
        <p14:creationId xmlns:p14="http://schemas.microsoft.com/office/powerpoint/2010/main" xmlns="" val="39341646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5226</TotalTime>
  <Words>1618</Words>
  <Application>Microsoft Office PowerPoint</Application>
  <PresentationFormat>Custom</PresentationFormat>
  <Paragraphs>529</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Python  Programming Language   </vt:lpstr>
      <vt:lpstr>Slide 2</vt:lpstr>
      <vt:lpstr>What is a file?</vt:lpstr>
      <vt:lpstr> Types of files </vt:lpstr>
      <vt:lpstr> Types of files </vt:lpstr>
      <vt:lpstr>Python File Modes</vt:lpstr>
      <vt:lpstr>Python File Modes</vt:lpstr>
      <vt:lpstr>Python File Operations</vt:lpstr>
      <vt:lpstr>open()</vt:lpstr>
      <vt:lpstr>Example</vt:lpstr>
      <vt:lpstr>close()</vt:lpstr>
      <vt:lpstr>write()</vt:lpstr>
      <vt:lpstr>write()</vt:lpstr>
      <vt:lpstr>read()</vt:lpstr>
      <vt:lpstr>readline() &amp; readlines()</vt:lpstr>
      <vt:lpstr>tell()</vt:lpstr>
      <vt:lpstr>seek()</vt:lpstr>
      <vt:lpstr>rename()</vt:lpstr>
      <vt:lpstr>Programs</vt:lpstr>
      <vt:lpstr>Program to count the no of lines ,words and characters in a file</vt:lpstr>
      <vt:lpstr> Write a python program copy one file content into another file. </vt:lpstr>
      <vt:lpstr>Object Oriented Programming  in Python</vt:lpstr>
      <vt:lpstr> Python OOPs Concepts </vt:lpstr>
      <vt:lpstr>Class</vt:lpstr>
      <vt:lpstr>class</vt:lpstr>
      <vt:lpstr> object </vt:lpstr>
      <vt:lpstr> Method </vt:lpstr>
      <vt:lpstr>The Self</vt:lpstr>
      <vt:lpstr>Example</vt:lpstr>
      <vt:lpstr>Constructor Method</vt:lpstr>
      <vt:lpstr> Types of constructors in Python </vt:lpstr>
      <vt:lpstr>default constructor example</vt:lpstr>
      <vt:lpstr>parameterized constructor example</vt:lpstr>
      <vt:lpstr>a student class which include name, 5 subject marks and define average() &amp; display() methods in it.</vt:lpstr>
      <vt:lpstr> Destructors </vt:lpstr>
      <vt:lpstr>class variables and instance variables</vt:lpstr>
      <vt:lpstr>class variables and instance variables</vt:lpstr>
      <vt:lpstr>Inheritance</vt:lpstr>
      <vt:lpstr>Inheritance</vt:lpstr>
      <vt:lpstr>Types of Inheritance</vt:lpstr>
      <vt:lpstr> Multiple Inheritance </vt:lpstr>
      <vt:lpstr> Multiple Inheritance </vt:lpstr>
      <vt:lpstr> Multilevel Inheritance </vt:lpstr>
      <vt:lpstr> Multilevel Inheritance </vt:lpstr>
      <vt:lpstr> Method Overriding in Python </vt:lpstr>
      <vt:lpstr>Create the following inheritance and override sound() method in all the derived classes that is defined in base class. </vt:lpstr>
      <vt:lpstr>Encapsulation  </vt:lpstr>
      <vt:lpstr>Encapsulation  </vt:lpstr>
      <vt:lpstr>Polymorphism</vt:lpstr>
      <vt:lpstr>Data abstraction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Santhoshini Banda</dc:creator>
  <cp:lastModifiedBy>Dell</cp:lastModifiedBy>
  <cp:revision>955</cp:revision>
  <dcterms:created xsi:type="dcterms:W3CDTF">2017-07-30T13:30:39Z</dcterms:created>
  <dcterms:modified xsi:type="dcterms:W3CDTF">2018-11-01T04:30:54Z</dcterms:modified>
</cp:coreProperties>
</file>