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2" r:id="rId1"/>
  </p:sldMasterIdLst>
  <p:sldIdLst>
    <p:sldId id="256" r:id="rId2"/>
    <p:sldId id="282" r:id="rId3"/>
    <p:sldId id="280" r:id="rId4"/>
    <p:sldId id="284" r:id="rId5"/>
    <p:sldId id="283" r:id="rId6"/>
    <p:sldId id="281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8" r:id="rId27"/>
    <p:sldId id="30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-1212" y="-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81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38893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8714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651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015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1365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909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8804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927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20889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1970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6003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8968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pythonware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impleprogrammer.com/7-reasons-why-you-should-learn-pyth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scipy.org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" TargetMode="External"/><Relationship Id="rId5" Type="http://schemas.openxmlformats.org/officeDocument/2006/relationships/hyperlink" Target="https://keras.io/" TargetMode="External"/><Relationship Id="rId4" Type="http://schemas.openxmlformats.org/officeDocument/2006/relationships/hyperlink" Target="http://scikit-learn.org/stabl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10251" y="0"/>
            <a:ext cx="4754880" cy="4754880"/>
          </a:xfrm>
        </p:spPr>
        <p:txBody>
          <a:bodyPr>
            <a:normAutofit/>
          </a:bodyPr>
          <a:lstStyle/>
          <a:p>
            <a:pPr algn="l"/>
            <a:r>
              <a:rPr lang="en-US" sz="5400" i="1" dirty="0" smtClean="0">
                <a:solidFill>
                  <a:srgbClr val="FF0000"/>
                </a:solidFill>
              </a:rPr>
              <a:t>Python  Programming Language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 </a:t>
            </a:r>
            <a:br>
              <a:rPr lang="en-US" sz="3600" dirty="0" smtClean="0"/>
            </a:br>
            <a:endParaRPr lang="en-IN" sz="3600" dirty="0"/>
          </a:p>
        </p:txBody>
      </p:sp>
      <p:sp>
        <p:nvSpPr>
          <p:cNvPr id="22530" name="AutoShape 2" descr="Image result fo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532" name="Picture 4" descr="C:\Users\Dell\Downloads\lozingle_1003201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21805" cy="6857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372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64"/>
            <a:ext cx="10558463" cy="6317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History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20462"/>
            <a:ext cx="11377748" cy="526727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Python 0.9.0 - February 20, 1991</a:t>
            </a:r>
          </a:p>
          <a:p>
            <a:r>
              <a:rPr lang="en-US" sz="3200" dirty="0" smtClean="0"/>
              <a:t>Python 1.0 - January 1994</a:t>
            </a:r>
          </a:p>
          <a:p>
            <a:r>
              <a:rPr lang="en-US" sz="3200" dirty="0" smtClean="0"/>
              <a:t>Python 2.0 - October 16, 2000</a:t>
            </a:r>
          </a:p>
          <a:p>
            <a:r>
              <a:rPr lang="en-US" sz="3200" dirty="0" smtClean="0"/>
              <a:t>Python 3.0 - December 3, 2008</a:t>
            </a:r>
          </a:p>
          <a:p>
            <a:r>
              <a:rPr lang="en-US" sz="3200" dirty="0" smtClean="0"/>
              <a:t>Python 3.7 - June 27, 2018</a:t>
            </a:r>
          </a:p>
          <a:p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766" y="270456"/>
            <a:ext cx="10779034" cy="7615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Features of Python 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992778"/>
            <a:ext cx="11377748" cy="5394960"/>
          </a:xfrm>
        </p:spPr>
        <p:txBody>
          <a:bodyPr>
            <a:noAutofit/>
          </a:bodyPr>
          <a:lstStyle/>
          <a:p>
            <a:pPr algn="just" fontAlgn="base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Easy to Read, Learn and Use(Readability):</a:t>
            </a:r>
          </a:p>
          <a:p>
            <a:pPr algn="just" fontAlgn="base">
              <a:spcBef>
                <a:spcPts val="0"/>
              </a:spcBef>
            </a:pPr>
            <a:r>
              <a:rPr lang="en-US" dirty="0" smtClean="0"/>
              <a:t>Python does not involve the use of complex syntaxes which makes it a highly readable language.</a:t>
            </a:r>
          </a:p>
          <a:p>
            <a:pPr algn="just">
              <a:spcBef>
                <a:spcPts val="0"/>
              </a:spcBef>
            </a:pPr>
            <a:r>
              <a:rPr lang="en-US" dirty="0" smtClean="0"/>
              <a:t>Python's syntax is clear and readable.</a:t>
            </a:r>
          </a:p>
          <a:p>
            <a:pPr algn="just" fontAlgn="base">
              <a:spcBef>
                <a:spcPts val="0"/>
              </a:spcBef>
            </a:pPr>
            <a:r>
              <a:rPr lang="en-US" dirty="0" smtClean="0"/>
              <a:t> It is also very easy language to learn and use in web development and GUI-based applications.</a:t>
            </a:r>
          </a:p>
          <a:p>
            <a:pPr algn="just" fontAlgn="base">
              <a:spcBef>
                <a:spcPts val="0"/>
              </a:spcBef>
              <a:buNone/>
            </a:pPr>
            <a:r>
              <a:rPr lang="en-US" b="1" dirty="0" smtClean="0">
                <a:solidFill>
                  <a:srgbClr val="FF0000"/>
                </a:solidFill>
              </a:rPr>
              <a:t>Interpreted Language-</a:t>
            </a:r>
            <a:r>
              <a:rPr lang="en-US" b="1" dirty="0" smtClean="0"/>
              <a:t> </a:t>
            </a:r>
          </a:p>
          <a:p>
            <a:pPr algn="just" fontAlgn="base">
              <a:spcBef>
                <a:spcPts val="0"/>
              </a:spcBef>
            </a:pPr>
            <a:r>
              <a:rPr lang="en-US" dirty="0" smtClean="0"/>
              <a:t>Python is an interpreted language. </a:t>
            </a:r>
          </a:p>
          <a:p>
            <a:pPr algn="just" fontAlgn="base">
              <a:spcBef>
                <a:spcPts val="0"/>
              </a:spcBef>
            </a:pPr>
            <a:r>
              <a:rPr lang="en-US" dirty="0" smtClean="0"/>
              <a:t>It means you don’t need to compile your codes to execute the program.</a:t>
            </a:r>
          </a:p>
          <a:p>
            <a:pPr algn="just" fontAlgn="base">
              <a:spcBef>
                <a:spcPts val="0"/>
              </a:spcBef>
            </a:pPr>
            <a:r>
              <a:rPr lang="en-US" dirty="0" smtClean="0"/>
              <a:t>Following is a list of Python Interpreters.</a:t>
            </a:r>
          </a:p>
          <a:p>
            <a:pPr lvl="1" algn="just" fontAlgn="base">
              <a:spcBef>
                <a:spcPts val="0"/>
              </a:spcBef>
            </a:pPr>
            <a:r>
              <a:rPr lang="en-US" sz="2800" dirty="0" err="1" smtClean="0"/>
              <a:t>CPython</a:t>
            </a:r>
            <a:endParaRPr lang="en-US" sz="2800" dirty="0" smtClean="0"/>
          </a:p>
          <a:p>
            <a:pPr lvl="1" algn="just" fontAlgn="base">
              <a:spcBef>
                <a:spcPts val="0"/>
              </a:spcBef>
            </a:pPr>
            <a:r>
              <a:rPr lang="en-US" sz="2800" dirty="0" err="1" smtClean="0"/>
              <a:t>PyPy</a:t>
            </a:r>
            <a:endParaRPr lang="en-US" sz="2800" dirty="0" smtClean="0"/>
          </a:p>
          <a:p>
            <a:pPr lvl="1" algn="just" fontAlgn="base">
              <a:spcBef>
                <a:spcPts val="0"/>
              </a:spcBef>
            </a:pPr>
            <a:r>
              <a:rPr lang="en-US" sz="2800" dirty="0" err="1" smtClean="0"/>
              <a:t>Stackless</a:t>
            </a:r>
            <a:r>
              <a:rPr lang="en-US" sz="2800" dirty="0" smtClean="0"/>
              <a:t> Python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Cont ..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20462"/>
            <a:ext cx="11377748" cy="5267275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Interactive Language- </a:t>
            </a:r>
          </a:p>
          <a:p>
            <a:pPr fontAlgn="base"/>
            <a:r>
              <a:rPr lang="en-US" sz="3200" dirty="0" smtClean="0"/>
              <a:t>Python is an interactive language, which means you can write your programs in Python prompt thus enabling you to interact with the interpreter.</a:t>
            </a:r>
          </a:p>
          <a:p>
            <a:pPr fontAlgn="base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Portable- </a:t>
            </a:r>
          </a:p>
          <a:p>
            <a:pPr fontAlgn="base"/>
            <a:r>
              <a:rPr lang="en-US" sz="3200" dirty="0" smtClean="0"/>
              <a:t>Since a python program has the ability to run on all platforms such as Windows, </a:t>
            </a:r>
            <a:r>
              <a:rPr lang="en-US" sz="3200" dirty="0" err="1" smtClean="0"/>
              <a:t>MacOS</a:t>
            </a:r>
            <a:r>
              <a:rPr lang="en-US" sz="3200" dirty="0" smtClean="0"/>
              <a:t>, Linux etc., thus making it a highly portable language.</a:t>
            </a:r>
          </a:p>
          <a:p>
            <a:r>
              <a:rPr lang="en-US" sz="3200" dirty="0" smtClean="0"/>
              <a:t>It can run on various hardware platforms and has the same interface on all platforms. </a:t>
            </a:r>
          </a:p>
          <a:p>
            <a:pPr fontAlgn="base">
              <a:buNone/>
            </a:pPr>
            <a:endParaRPr lang="en-US" sz="3200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Cont ..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20462"/>
            <a:ext cx="11377748" cy="5267275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Free and Open Source-</a:t>
            </a:r>
          </a:p>
          <a:p>
            <a:pPr fontAlgn="base"/>
            <a:r>
              <a:rPr lang="en-US" sz="3200" b="1" dirty="0" smtClean="0"/>
              <a:t> </a:t>
            </a:r>
            <a:r>
              <a:rPr lang="en-US" sz="3200" dirty="0" smtClean="0"/>
              <a:t>Python is freely available on the internet and being an open source language it allows you to make changes to the source code.</a:t>
            </a:r>
          </a:p>
          <a:p>
            <a:pPr fontAlgn="base"/>
            <a:r>
              <a:rPr lang="en-US" sz="3200" dirty="0" smtClean="0"/>
              <a:t>Python is an example of a FLOSS (Free/</a:t>
            </a:r>
            <a:r>
              <a:rPr lang="en-US" sz="3200" dirty="0" err="1" smtClean="0"/>
              <a:t>Libre</a:t>
            </a:r>
            <a:r>
              <a:rPr lang="en-US" sz="3200" dirty="0" smtClean="0"/>
              <a:t> and Open Source Software). </a:t>
            </a:r>
          </a:p>
          <a:p>
            <a:pPr fontAlgn="base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Huge Library or Extensive Libraries-</a:t>
            </a:r>
          </a:p>
          <a:p>
            <a:pPr fontAlgn="base"/>
            <a:r>
              <a:rPr lang="en-US" sz="3200" b="1" dirty="0" smtClean="0"/>
              <a:t> </a:t>
            </a:r>
            <a:r>
              <a:rPr lang="en-US" sz="3200" dirty="0" smtClean="0"/>
              <a:t>Python has a huge standard library that includes support for MIME and HTTP and several modules for GUI development, performing unit testing, database connectivity etc.</a:t>
            </a:r>
          </a:p>
          <a:p>
            <a:pPr fontAlgn="base"/>
            <a:r>
              <a:rPr lang="en-US" sz="3200" dirty="0" smtClean="0"/>
              <a:t>Besides the standard library, there are various other high-quality libraries such as the </a:t>
            </a:r>
            <a:r>
              <a:rPr lang="en-US" sz="3200" dirty="0" smtClean="0">
                <a:hlinkClick r:id="rId2"/>
              </a:rPr>
              <a:t>Python Imaging Library</a:t>
            </a:r>
            <a:r>
              <a:rPr lang="en-US" sz="3200" dirty="0" smtClean="0"/>
              <a:t> which is an amazingly simple image manipulation library.</a:t>
            </a:r>
          </a:p>
          <a:p>
            <a:pPr fontAlgn="base"/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Cont ..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20462"/>
            <a:ext cx="11377748" cy="5267275"/>
          </a:xfrm>
        </p:spPr>
        <p:txBody>
          <a:bodyPr>
            <a:normAutofit fontScale="92500"/>
          </a:bodyPr>
          <a:lstStyle/>
          <a:p>
            <a:pPr fontAlgn="base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Cross-Compilation- </a:t>
            </a:r>
          </a:p>
          <a:p>
            <a:pPr fontAlgn="base"/>
            <a:r>
              <a:rPr lang="en-US" sz="3200" dirty="0" smtClean="0"/>
              <a:t>You can actually use python codes in other languages by means of several compilers that are listed below.</a:t>
            </a:r>
          </a:p>
          <a:p>
            <a:pPr lvl="1" fontAlgn="base"/>
            <a:r>
              <a:rPr lang="en-US" sz="3200" b="1" dirty="0" err="1" smtClean="0"/>
              <a:t>Jython</a:t>
            </a:r>
            <a:r>
              <a:rPr lang="en-US" sz="3200" b="1" dirty="0" smtClean="0"/>
              <a:t>- </a:t>
            </a:r>
            <a:r>
              <a:rPr lang="en-US" sz="3200" dirty="0" smtClean="0"/>
              <a:t>compiles Python code to Java </a:t>
            </a:r>
            <a:r>
              <a:rPr lang="en-US" sz="3200" dirty="0" err="1" smtClean="0"/>
              <a:t>Bytecode</a:t>
            </a:r>
            <a:endParaRPr lang="en-US" sz="3200" dirty="0" smtClean="0"/>
          </a:p>
          <a:p>
            <a:pPr lvl="1" fontAlgn="base"/>
            <a:r>
              <a:rPr lang="en-US" sz="3200" b="1" dirty="0" err="1" smtClean="0"/>
              <a:t>Pyjs</a:t>
            </a:r>
            <a:r>
              <a:rPr lang="en-US" sz="3200" b="1" dirty="0" smtClean="0"/>
              <a:t>- </a:t>
            </a:r>
            <a:r>
              <a:rPr lang="en-US" sz="3200" dirty="0" smtClean="0"/>
              <a:t>compiles Python code to JavaScript </a:t>
            </a:r>
          </a:p>
          <a:p>
            <a:pPr lvl="1" fontAlgn="base"/>
            <a:r>
              <a:rPr lang="en-US" sz="3200" b="1" dirty="0" err="1" smtClean="0"/>
              <a:t>Cython</a:t>
            </a:r>
            <a:r>
              <a:rPr lang="en-US" sz="3200" b="1" dirty="0" smtClean="0"/>
              <a:t>- </a:t>
            </a:r>
            <a:r>
              <a:rPr lang="en-US" sz="3200" dirty="0" smtClean="0"/>
              <a:t>compiles Python code to C and C++</a:t>
            </a:r>
          </a:p>
          <a:p>
            <a:pPr lvl="1" fontAlgn="base"/>
            <a:r>
              <a:rPr lang="en-US" sz="3200" dirty="0" err="1" smtClean="0"/>
              <a:t>Pythran</a:t>
            </a:r>
            <a:r>
              <a:rPr lang="en-US" sz="3200" dirty="0" smtClean="0"/>
              <a:t>- compiles Python code to C++</a:t>
            </a:r>
          </a:p>
          <a:p>
            <a:pPr lvl="1" fontAlgn="base"/>
            <a:r>
              <a:rPr lang="en-US" sz="3200" dirty="0" err="1" smtClean="0"/>
              <a:t>IronPython</a:t>
            </a:r>
            <a:r>
              <a:rPr lang="en-US" sz="3200" dirty="0" smtClean="0"/>
              <a:t>- it is used to run Python programs on .NET Framework.</a:t>
            </a:r>
          </a:p>
          <a:p>
            <a:pPr>
              <a:buNone/>
            </a:pPr>
            <a:r>
              <a:rPr lang="en-US" sz="3500" b="1" dirty="0" smtClean="0">
                <a:solidFill>
                  <a:srgbClr val="FF0000"/>
                </a:solidFill>
              </a:rPr>
              <a:t>Embeddable-</a:t>
            </a:r>
          </a:p>
          <a:p>
            <a:r>
              <a:rPr lang="en-US" dirty="0" smtClean="0"/>
              <a:t>You can embed Python within your C/C++ program to give scripting capabilities for your program's users.</a:t>
            </a:r>
            <a:endParaRPr lang="en-US" sz="2000" dirty="0" smtClean="0"/>
          </a:p>
          <a:p>
            <a:pPr lvl="1" fontAlgn="base"/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Cont ..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20462"/>
            <a:ext cx="11377748" cy="5267275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Object Oriented-</a:t>
            </a:r>
          </a:p>
          <a:p>
            <a:r>
              <a:rPr lang="en-US" sz="3200" dirty="0" smtClean="0"/>
              <a:t>Python supports procedure-oriented programming as well as object-oriented programming. </a:t>
            </a:r>
          </a:p>
          <a:p>
            <a:r>
              <a:rPr lang="en-US" sz="3200" dirty="0" smtClean="0"/>
              <a:t>In </a:t>
            </a:r>
            <a:r>
              <a:rPr lang="en-US" sz="3200" i="1" dirty="0" smtClean="0"/>
              <a:t>procedure-oriented</a:t>
            </a:r>
            <a:r>
              <a:rPr lang="en-US" sz="3200" dirty="0" smtClean="0"/>
              <a:t> languages, the program is built around procedures or functions which are nothing but reusable pieces of programs. </a:t>
            </a:r>
          </a:p>
          <a:p>
            <a:r>
              <a:rPr lang="en-US" sz="3200" dirty="0" smtClean="0"/>
              <a:t>In </a:t>
            </a:r>
            <a:r>
              <a:rPr lang="en-US" sz="3200" i="1" dirty="0" smtClean="0"/>
              <a:t>object-oriented</a:t>
            </a:r>
            <a:r>
              <a:rPr lang="en-US" sz="3200" dirty="0" smtClean="0"/>
              <a:t> languages, the program is built around objects which combine data and functionality.</a:t>
            </a:r>
          </a:p>
          <a:p>
            <a:pPr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Extensible-</a:t>
            </a:r>
          </a:p>
          <a:p>
            <a:r>
              <a:rPr lang="en-US" sz="3200" dirty="0" smtClean="0"/>
              <a:t>If you need a critical piece of code to run very fast, you can achieve this by writing that piece of code in C, and then combine that with your Python program. 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Cont ..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20462"/>
            <a:ext cx="11377748" cy="526727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Scalable-</a:t>
            </a:r>
          </a:p>
          <a:p>
            <a:r>
              <a:rPr lang="en-US" sz="3200" dirty="0" smtClean="0"/>
              <a:t>Python provides a good structure and support for large programs.</a:t>
            </a:r>
          </a:p>
          <a:p>
            <a:pPr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Database Interfaces –</a:t>
            </a:r>
          </a:p>
          <a:p>
            <a:r>
              <a:rPr lang="en-US" sz="3200" dirty="0" smtClean="0"/>
              <a:t>Python provides interfaces to all major commercial databases. These interfaces are pretty easy to use. </a:t>
            </a:r>
          </a:p>
          <a:p>
            <a:pPr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GUI programming –</a:t>
            </a:r>
          </a:p>
          <a:p>
            <a:r>
              <a:rPr lang="en-US" sz="3200" dirty="0" smtClean="0"/>
              <a:t>Python supports GUI applications and has framework for Web. Interface to </a:t>
            </a:r>
            <a:r>
              <a:rPr lang="en-US" sz="3200" dirty="0" err="1" smtClean="0"/>
              <a:t>tkinter</a:t>
            </a:r>
            <a:r>
              <a:rPr lang="en-US" sz="3200" dirty="0" smtClean="0"/>
              <a:t>, </a:t>
            </a:r>
            <a:r>
              <a:rPr lang="en-US" sz="3200" dirty="0" err="1" smtClean="0"/>
              <a:t>WXPython</a:t>
            </a:r>
            <a:r>
              <a:rPr lang="en-US" sz="3200" dirty="0" smtClean="0"/>
              <a:t>, </a:t>
            </a:r>
            <a:r>
              <a:rPr lang="en-US" sz="3200" dirty="0" err="1" smtClean="0"/>
              <a:t>DJango</a:t>
            </a:r>
            <a:r>
              <a:rPr lang="en-US" sz="3200" dirty="0" smtClean="0"/>
              <a:t> in Python make it . </a:t>
            </a:r>
          </a:p>
          <a:p>
            <a:pPr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Automatic Memory Management-</a:t>
            </a:r>
          </a:p>
          <a:p>
            <a:r>
              <a:rPr lang="en-US" sz="3200" dirty="0" smtClean="0"/>
              <a:t>Python supports automatic </a:t>
            </a:r>
            <a:r>
              <a:rPr lang="en-US" sz="3200" b="1" dirty="0" smtClean="0"/>
              <a:t>garbage collection. </a:t>
            </a:r>
          </a:p>
          <a:p>
            <a:pPr>
              <a:buNone/>
            </a:pPr>
            <a:endParaRPr lang="en-US" sz="3200" b="1" dirty="0" smtClean="0"/>
          </a:p>
          <a:p>
            <a:endParaRPr lang="en-US" sz="3200" dirty="0" smtClean="0"/>
          </a:p>
          <a:p>
            <a:pPr>
              <a:buNone/>
            </a:pP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Cont ..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20462"/>
            <a:ext cx="11377748" cy="526727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Scalable-</a:t>
            </a:r>
          </a:p>
          <a:p>
            <a:r>
              <a:rPr lang="en-US" sz="3200" dirty="0" smtClean="0"/>
              <a:t>Python provides a good structure and support for large programs.</a:t>
            </a:r>
          </a:p>
          <a:p>
            <a:pPr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Database Interfaces –</a:t>
            </a:r>
          </a:p>
          <a:p>
            <a:r>
              <a:rPr lang="en-US" sz="3200" dirty="0" smtClean="0"/>
              <a:t>Python provides interfaces to all major commercial databases. These interfaces are pretty easy to use. </a:t>
            </a:r>
          </a:p>
          <a:p>
            <a:pPr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GUI programming –</a:t>
            </a:r>
          </a:p>
          <a:p>
            <a:r>
              <a:rPr lang="en-US" sz="3200" dirty="0" smtClean="0"/>
              <a:t>Python supports GUI applications and has framework for Web. Interface to </a:t>
            </a:r>
            <a:r>
              <a:rPr lang="en-US" sz="3200" dirty="0" err="1" smtClean="0"/>
              <a:t>tkinter</a:t>
            </a:r>
            <a:r>
              <a:rPr lang="en-US" sz="3200" dirty="0" smtClean="0"/>
              <a:t>, </a:t>
            </a:r>
            <a:r>
              <a:rPr lang="en-US" sz="3200" dirty="0" err="1" smtClean="0"/>
              <a:t>WXPython</a:t>
            </a:r>
            <a:r>
              <a:rPr lang="en-US" sz="3200" dirty="0" smtClean="0"/>
              <a:t>, </a:t>
            </a:r>
            <a:r>
              <a:rPr lang="en-US" sz="3200" dirty="0" err="1" smtClean="0"/>
              <a:t>DJango</a:t>
            </a:r>
            <a:r>
              <a:rPr lang="en-US" sz="3200" dirty="0" smtClean="0"/>
              <a:t> in Python make it . </a:t>
            </a:r>
          </a:p>
          <a:p>
            <a:pPr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Automatic Memory Management-</a:t>
            </a:r>
          </a:p>
          <a:p>
            <a:r>
              <a:rPr lang="en-US" sz="3200" dirty="0" smtClean="0"/>
              <a:t>Python supports automatic </a:t>
            </a:r>
            <a:r>
              <a:rPr lang="en-US" sz="3200" b="1" dirty="0" smtClean="0"/>
              <a:t>garbage collection. </a:t>
            </a:r>
          </a:p>
          <a:p>
            <a:pPr>
              <a:buNone/>
            </a:pPr>
            <a:endParaRPr lang="en-US" sz="3200" b="1" dirty="0" smtClean="0"/>
          </a:p>
          <a:p>
            <a:endParaRPr lang="en-US" sz="3200" dirty="0" smtClean="0"/>
          </a:p>
          <a:p>
            <a:pPr>
              <a:buNone/>
            </a:pP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pic>
        <p:nvPicPr>
          <p:cNvPr id="1026" name="Picture 2" descr="C:\Users\Dell\Downloads\Python-Application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2192000" cy="6374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AutoShape 2" descr="Image result for pyth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5842" name="Picture 2" descr="C:\Users\Dell\Downloads\Most-popular-programming-language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0"/>
            <a:ext cx="4976948" cy="6858000"/>
          </a:xfrm>
          <a:prstGeom prst="rect">
            <a:avLst/>
          </a:prstGeom>
          <a:noFill/>
        </p:spPr>
      </p:pic>
      <p:pic>
        <p:nvPicPr>
          <p:cNvPr id="35843" name="Picture 3" descr="C:\Users\Dell\Downloads\main-qimg-3e5cf25fdcd81bf7292827ee3f42205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55326" y="0"/>
            <a:ext cx="7136674" cy="6858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03722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Variables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20462"/>
            <a:ext cx="11377748" cy="5267275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A Python variable is a reserved memory location to store values.</a:t>
            </a:r>
          </a:p>
          <a:p>
            <a:pPr algn="just"/>
            <a:r>
              <a:rPr lang="en-US" sz="3200" dirty="0" smtClean="0"/>
              <a:t>A variable is a way of referring to a memory location used by a computer program. </a:t>
            </a:r>
          </a:p>
          <a:p>
            <a:pPr algn="just"/>
            <a:r>
              <a:rPr lang="en-US" sz="3200" dirty="0" smtClean="0"/>
              <a:t>A variable is a symbolic name for this physical location.</a:t>
            </a:r>
          </a:p>
          <a:p>
            <a:pPr algn="just"/>
            <a:r>
              <a:rPr lang="en-US" sz="3200" dirty="0" smtClean="0"/>
              <a:t> This memory location contains values, like numbers, text or more complicated types. </a:t>
            </a:r>
          </a:p>
          <a:p>
            <a:pPr>
              <a:buNone/>
            </a:pPr>
            <a:r>
              <a:rPr lang="en-US" sz="3200" dirty="0" err="1" smtClean="0"/>
              <a:t>i</a:t>
            </a:r>
            <a:r>
              <a:rPr lang="en-US" sz="3200" dirty="0" smtClean="0"/>
              <a:t> = 42</a:t>
            </a:r>
          </a:p>
          <a:p>
            <a:pPr>
              <a:buNone/>
            </a:pPr>
            <a:r>
              <a:rPr lang="en-US" sz="3200" dirty="0" smtClean="0"/>
              <a:t>S=“hi”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Cont ..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20462"/>
            <a:ext cx="11377748" cy="526727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200" dirty="0" smtClean="0"/>
              <a:t>One of the main differences between Python and strongly-typed languages like C, C++ or Java is the way it deals with types. </a:t>
            </a:r>
          </a:p>
          <a:p>
            <a:pPr algn="just"/>
            <a:r>
              <a:rPr lang="en-US" sz="3200" dirty="0" smtClean="0"/>
              <a:t>In strongly-typed languages every variable must have a unique data type. </a:t>
            </a:r>
          </a:p>
          <a:p>
            <a:pPr algn="just"/>
            <a:r>
              <a:rPr lang="en-US" sz="3200" dirty="0" smtClean="0"/>
              <a:t>E.g. if a variable is of type integer, solely integers can be saved in the variable. </a:t>
            </a:r>
          </a:p>
          <a:p>
            <a:pPr algn="just"/>
            <a:r>
              <a:rPr lang="en-US" sz="3200" dirty="0" smtClean="0"/>
              <a:t>In Java or C, every variable has to be declared before it can be used.  </a:t>
            </a:r>
            <a:endParaRPr lang="en-US" sz="3200" dirty="0" smtClean="0"/>
          </a:p>
          <a:p>
            <a:pPr algn="just"/>
            <a:r>
              <a:rPr lang="en-US" sz="3200" dirty="0" smtClean="0"/>
              <a:t>Declaration </a:t>
            </a:r>
            <a:r>
              <a:rPr lang="en-US" sz="3200" dirty="0" smtClean="0"/>
              <a:t>of variables is not required in Python.</a:t>
            </a:r>
          </a:p>
          <a:p>
            <a:pPr algn="just"/>
            <a:r>
              <a:rPr lang="en-US" sz="3200" dirty="0" smtClean="0"/>
              <a:t>Not only the value of a variable may change during program execution but the type as well.</a:t>
            </a:r>
          </a:p>
          <a:p>
            <a:pPr algn="just"/>
            <a:r>
              <a:rPr lang="en-US" sz="3200" dirty="0" smtClean="0"/>
              <a:t> You can assign an integer value to a variable, use it as an integer for a while and then assign a string to the variable.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Cont ..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20462"/>
            <a:ext cx="11377748" cy="5267275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200" dirty="0" smtClean="0"/>
              <a:t>f=10</a:t>
            </a:r>
          </a:p>
          <a:p>
            <a:pPr algn="just">
              <a:buNone/>
            </a:pPr>
            <a:r>
              <a:rPr lang="en-US" sz="3200" dirty="0" smtClean="0"/>
              <a:t>print(f)</a:t>
            </a:r>
          </a:p>
          <a:p>
            <a:pPr algn="just">
              <a:buNone/>
            </a:pPr>
            <a:r>
              <a:rPr lang="en-US" sz="3200" dirty="0" smtClean="0"/>
              <a:t>f="</a:t>
            </a:r>
            <a:r>
              <a:rPr lang="en-US" sz="3200" dirty="0" err="1" smtClean="0"/>
              <a:t>valueafter</a:t>
            </a:r>
            <a:r>
              <a:rPr lang="en-US" sz="3200" dirty="0" smtClean="0"/>
              <a:t>"</a:t>
            </a:r>
          </a:p>
          <a:p>
            <a:pPr algn="just">
              <a:buNone/>
            </a:pPr>
            <a:r>
              <a:rPr lang="en-US" sz="3200" dirty="0" smtClean="0"/>
              <a:t>print(f</a:t>
            </a:r>
            <a:r>
              <a:rPr lang="en-US" sz="3200" dirty="0" smtClean="0"/>
              <a:t>)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Ex2:</a:t>
            </a:r>
          </a:p>
          <a:p>
            <a:pPr algn="just">
              <a:buNone/>
            </a:pPr>
            <a:r>
              <a:rPr lang="en-US" sz="3200" dirty="0" smtClean="0"/>
              <a:t>counter = 100          # An integer assignment</a:t>
            </a:r>
          </a:p>
          <a:p>
            <a:pPr algn="just">
              <a:buNone/>
            </a:pPr>
            <a:r>
              <a:rPr lang="en-US" sz="3200" dirty="0" smtClean="0"/>
              <a:t>miles   = 1000.0       # A floating point</a:t>
            </a:r>
          </a:p>
          <a:p>
            <a:pPr algn="just">
              <a:buNone/>
            </a:pPr>
            <a:r>
              <a:rPr lang="en-US" sz="3200" dirty="0" smtClean="0"/>
              <a:t>name    = "John"       # A string</a:t>
            </a:r>
          </a:p>
          <a:p>
            <a:pPr algn="just">
              <a:buNone/>
            </a:pPr>
            <a:r>
              <a:rPr lang="en-US" sz="3200" dirty="0" smtClean="0"/>
              <a:t>print </a:t>
            </a:r>
            <a:r>
              <a:rPr lang="en-US" sz="3200" dirty="0" smtClean="0"/>
              <a:t>(counter)</a:t>
            </a:r>
          </a:p>
          <a:p>
            <a:pPr algn="just">
              <a:buNone/>
            </a:pPr>
            <a:r>
              <a:rPr lang="en-US" sz="3200" dirty="0" smtClean="0"/>
              <a:t>print (miles)</a:t>
            </a:r>
          </a:p>
          <a:p>
            <a:pPr algn="just">
              <a:buNone/>
            </a:pPr>
            <a:r>
              <a:rPr lang="en-US" sz="3200" dirty="0" smtClean="0"/>
              <a:t>print (name)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Assignment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20462"/>
            <a:ext cx="11377748" cy="52672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 smtClean="0"/>
              <a:t>An </a:t>
            </a:r>
            <a:r>
              <a:rPr lang="en-US" sz="3200" dirty="0" smtClean="0"/>
              <a:t>assignment statement </a:t>
            </a:r>
            <a:r>
              <a:rPr lang="en-US" sz="3200" dirty="0" smtClean="0"/>
              <a:t>is used to assign a value or expression to a variable.</a:t>
            </a:r>
          </a:p>
          <a:p>
            <a:pPr algn="just"/>
            <a:r>
              <a:rPr lang="en-US" sz="3200" dirty="0" smtClean="0"/>
              <a:t>Once </a:t>
            </a:r>
            <a:r>
              <a:rPr lang="en-US" sz="3200" dirty="0" smtClean="0"/>
              <a:t>a variable is assigned a value, the variable can be used in place of that </a:t>
            </a:r>
            <a:r>
              <a:rPr lang="en-US" sz="3200" dirty="0" smtClean="0"/>
              <a:t>value</a:t>
            </a:r>
          </a:p>
          <a:p>
            <a:pPr algn="just"/>
            <a:r>
              <a:rPr lang="en-US" sz="3200" dirty="0" smtClean="0"/>
              <a:t>The equal sign is </a:t>
            </a:r>
            <a:r>
              <a:rPr lang="en-US" sz="3200" dirty="0" smtClean="0"/>
              <a:t>symbol </a:t>
            </a:r>
            <a:r>
              <a:rPr lang="en-US" sz="3200" dirty="0" smtClean="0"/>
              <a:t>for </a:t>
            </a:r>
            <a:r>
              <a:rPr lang="en-US" sz="3200" dirty="0" smtClean="0"/>
              <a:t>assignment.</a:t>
            </a:r>
          </a:p>
          <a:p>
            <a:pPr algn="just">
              <a:buNone/>
            </a:pPr>
            <a:r>
              <a:rPr lang="en-US" sz="3200" dirty="0" smtClean="0"/>
              <a:t>Width=10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Ex:</a:t>
            </a:r>
          </a:p>
          <a:p>
            <a:pPr algn="just">
              <a:buNone/>
            </a:pPr>
            <a:r>
              <a:rPr lang="en-US" sz="3200" dirty="0" smtClean="0"/>
              <a:t>counter = 100          </a:t>
            </a:r>
          </a:p>
          <a:p>
            <a:pPr algn="just">
              <a:buNone/>
            </a:pPr>
            <a:r>
              <a:rPr lang="en-US" sz="3200" dirty="0" smtClean="0"/>
              <a:t>miles   = 1000.0       </a:t>
            </a:r>
          </a:p>
          <a:p>
            <a:pPr algn="just">
              <a:buNone/>
            </a:pPr>
            <a:r>
              <a:rPr lang="en-US" sz="3200" dirty="0" smtClean="0"/>
              <a:t>sum=</a:t>
            </a:r>
            <a:r>
              <a:rPr lang="en-US" sz="3200" dirty="0" err="1" smtClean="0"/>
              <a:t>counter+miles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IN" sz="3000" dirty="0" smtClean="0">
                <a:solidFill>
                  <a:srgbClr val="FF0000"/>
                </a:solidFill>
              </a:rPr>
              <a:t>Input and output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20462"/>
            <a:ext cx="11377748" cy="5267275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input() and print() are widely used for standard input and output operations respectively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smtClean="0"/>
              <a:t>print() function </a:t>
            </a:r>
            <a:r>
              <a:rPr lang="en-US" sz="3200" dirty="0" smtClean="0"/>
              <a:t>is used to  </a:t>
            </a:r>
            <a:r>
              <a:rPr lang="en-US" sz="3200" dirty="0" smtClean="0"/>
              <a:t>output data to the standard output device (screen</a:t>
            </a:r>
            <a:r>
              <a:rPr lang="en-US" sz="3200" dirty="0" smtClean="0"/>
              <a:t>).</a:t>
            </a:r>
          </a:p>
          <a:p>
            <a:pPr algn="just">
              <a:buNone/>
            </a:pPr>
            <a:r>
              <a:rPr lang="en-US" sz="3200" dirty="0" smtClean="0"/>
              <a:t>Syntax:</a:t>
            </a:r>
          </a:p>
          <a:p>
            <a:pPr algn="just">
              <a:buNone/>
            </a:pPr>
            <a:r>
              <a:rPr lang="en-US" sz="3200" dirty="0" smtClean="0"/>
              <a:t>Print(variable)</a:t>
            </a:r>
          </a:p>
          <a:p>
            <a:pPr algn="just">
              <a:buNone/>
            </a:pPr>
            <a:r>
              <a:rPr lang="en-US" sz="3200" dirty="0" smtClean="0"/>
              <a:t>Ex:</a:t>
            </a:r>
          </a:p>
          <a:p>
            <a:pPr algn="just">
              <a:buNone/>
            </a:pPr>
            <a:r>
              <a:rPr lang="en-US" sz="3200" dirty="0" smtClean="0"/>
              <a:t>a=5</a:t>
            </a:r>
          </a:p>
          <a:p>
            <a:pPr algn="just">
              <a:buNone/>
            </a:pPr>
            <a:r>
              <a:rPr lang="en-US" sz="3200" dirty="0" smtClean="0"/>
              <a:t>Print(a) or print(‘value of c </a:t>
            </a:r>
            <a:r>
              <a:rPr lang="en-US" sz="3200" dirty="0" err="1" smtClean="0"/>
              <a:t>is’,c</a:t>
            </a:r>
            <a:r>
              <a:rPr lang="en-US" sz="3200" dirty="0" smtClean="0"/>
              <a:t>) 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IN" sz="3000" dirty="0" smtClean="0">
                <a:solidFill>
                  <a:srgbClr val="FF0000"/>
                </a:solidFill>
              </a:rPr>
              <a:t>Input and output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20462"/>
            <a:ext cx="11377748" cy="5267275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Input() function is used to read the  input form the user.</a:t>
            </a:r>
          </a:p>
          <a:p>
            <a:pPr algn="just">
              <a:buNone/>
            </a:pPr>
            <a:r>
              <a:rPr lang="en-US" sz="3200" dirty="0" smtClean="0"/>
              <a:t>variable</a:t>
            </a:r>
            <a:r>
              <a:rPr lang="en-US" sz="3200" dirty="0" smtClean="0"/>
              <a:t>=input(“prompt ”)</a:t>
            </a:r>
          </a:p>
          <a:p>
            <a:pPr algn="just"/>
            <a:r>
              <a:rPr lang="en-US" sz="3200" dirty="0" smtClean="0"/>
              <a:t>By default type of entered value is string.</a:t>
            </a:r>
          </a:p>
          <a:p>
            <a:pPr algn="just"/>
            <a:r>
              <a:rPr lang="en-US" sz="3200" dirty="0" err="1" smtClean="0"/>
              <a:t>i</a:t>
            </a:r>
            <a:r>
              <a:rPr lang="en-US" sz="3200" dirty="0" err="1" smtClean="0"/>
              <a:t>nt</a:t>
            </a:r>
            <a:r>
              <a:rPr lang="en-US" sz="3200" dirty="0" smtClean="0"/>
              <a:t>() or float() functions are used convert this string number in to integer  or float.</a:t>
            </a:r>
          </a:p>
          <a:p>
            <a:pPr algn="just">
              <a:buNone/>
            </a:pPr>
            <a:r>
              <a:rPr lang="en-US" sz="3200" dirty="0" smtClean="0"/>
              <a:t>a=input(“enter a value”)</a:t>
            </a:r>
          </a:p>
          <a:p>
            <a:pPr algn="just">
              <a:buNone/>
            </a:pPr>
            <a:r>
              <a:rPr lang="en-US" sz="3200" dirty="0" smtClean="0"/>
              <a:t>a</a:t>
            </a:r>
            <a:r>
              <a:rPr lang="en-US" sz="3200" dirty="0" smtClean="0"/>
              <a:t>=</a:t>
            </a:r>
            <a:r>
              <a:rPr lang="en-US" sz="3200" dirty="0" err="1" smtClean="0"/>
              <a:t>int</a:t>
            </a:r>
            <a:r>
              <a:rPr lang="en-US" sz="3200" dirty="0" smtClean="0"/>
              <a:t>(a)   or a=float(a)</a:t>
            </a:r>
          </a:p>
          <a:p>
            <a:pPr algn="just"/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IN" sz="3000" dirty="0" smtClean="0">
                <a:solidFill>
                  <a:srgbClr val="FF0000"/>
                </a:solidFill>
              </a:rPr>
              <a:t>Input and output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20462"/>
            <a:ext cx="11377748" cy="5267275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The sep separator is used between the values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smtClean="0"/>
              <a:t> </a:t>
            </a:r>
            <a:r>
              <a:rPr lang="en-US" sz="3200" dirty="0" smtClean="0"/>
              <a:t>It defaults into a space character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smtClean="0"/>
              <a:t>After all values are printed, end is printed. It defaults into a new line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smtClean="0">
                <a:solidFill>
                  <a:srgbClr val="FF0000"/>
                </a:solidFill>
              </a:rPr>
              <a:t>Ex:</a:t>
            </a:r>
          </a:p>
          <a:p>
            <a:pPr algn="just">
              <a:buNone/>
            </a:pPr>
            <a:r>
              <a:rPr lang="en-US" sz="3200" dirty="0" smtClean="0"/>
              <a:t>print(1,2,3,4</a:t>
            </a:r>
            <a:r>
              <a:rPr lang="en-US" sz="3200" dirty="0" smtClean="0"/>
              <a:t>)    			 </a:t>
            </a:r>
            <a:r>
              <a:rPr lang="en-US" sz="3200" dirty="0" smtClean="0"/>
              <a:t>Output: 1 2 3 </a:t>
            </a:r>
            <a:r>
              <a:rPr lang="en-US" sz="3200" dirty="0" smtClean="0"/>
              <a:t>4</a:t>
            </a:r>
          </a:p>
          <a:p>
            <a:pPr>
              <a:buNone/>
            </a:pPr>
            <a:r>
              <a:rPr lang="en-US" sz="3200" dirty="0" smtClean="0"/>
              <a:t>print(1,2,3,4,sep='*‘)		 Output</a:t>
            </a:r>
            <a:r>
              <a:rPr lang="en-US" sz="3200" dirty="0" smtClean="0"/>
              <a:t>: </a:t>
            </a:r>
            <a:r>
              <a:rPr lang="en-US" sz="3200" dirty="0" smtClean="0"/>
              <a:t>1*2*3*4</a:t>
            </a:r>
          </a:p>
          <a:p>
            <a:pPr>
              <a:buNone/>
            </a:pPr>
            <a:r>
              <a:rPr lang="en-US" sz="3200" dirty="0" smtClean="0"/>
              <a:t>print(1,2,3,4,sep</a:t>
            </a:r>
            <a:r>
              <a:rPr lang="en-US" sz="3200" dirty="0" smtClean="0"/>
              <a:t>='#',end</a:t>
            </a:r>
            <a:r>
              <a:rPr lang="en-US" sz="3200" dirty="0" smtClean="0"/>
              <a:t>='&amp;')     </a:t>
            </a:r>
            <a:r>
              <a:rPr lang="en-US" sz="3200" dirty="0" smtClean="0"/>
              <a:t>Output: 1#2#3#4&amp;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IN" sz="3000" dirty="0" smtClean="0">
                <a:solidFill>
                  <a:srgbClr val="FF0000"/>
                </a:solidFill>
              </a:rPr>
              <a:t>Input and output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20462"/>
            <a:ext cx="11377748" cy="52672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 smtClean="0"/>
              <a:t>Sometimes we would like to format our output to make it look attractive. </a:t>
            </a:r>
            <a:endParaRPr lang="en-US" sz="3200" dirty="0" smtClean="0"/>
          </a:p>
          <a:p>
            <a:pPr algn="just"/>
            <a:r>
              <a:rPr lang="en-US" sz="3200" dirty="0" smtClean="0"/>
              <a:t>This </a:t>
            </a:r>
            <a:r>
              <a:rPr lang="en-US" sz="3200" dirty="0" smtClean="0"/>
              <a:t>can be done by using the </a:t>
            </a:r>
            <a:r>
              <a:rPr lang="en-US" sz="3200" dirty="0" err="1" smtClean="0"/>
              <a:t>str.format</a:t>
            </a:r>
            <a:r>
              <a:rPr lang="en-US" sz="3200" dirty="0" smtClean="0"/>
              <a:t>()</a:t>
            </a:r>
          </a:p>
          <a:p>
            <a:pPr algn="just"/>
            <a:r>
              <a:rPr lang="en-US" sz="3200" dirty="0" smtClean="0"/>
              <a:t>x = 5; y = 10 </a:t>
            </a:r>
            <a:endParaRPr lang="en-US" sz="3200" dirty="0" smtClean="0"/>
          </a:p>
          <a:p>
            <a:pPr algn="just"/>
            <a:r>
              <a:rPr lang="en-US" sz="3200" dirty="0" smtClean="0"/>
              <a:t> </a:t>
            </a:r>
            <a:r>
              <a:rPr lang="en-US" sz="3200" dirty="0" smtClean="0"/>
              <a:t>print('The value of x is {} and y is {}'.format(</a:t>
            </a:r>
            <a:r>
              <a:rPr lang="en-US" sz="3200" dirty="0" err="1" smtClean="0"/>
              <a:t>x,y</a:t>
            </a:r>
            <a:r>
              <a:rPr lang="en-US" sz="3200" dirty="0" smtClean="0"/>
              <a:t>)) </a:t>
            </a:r>
            <a:endParaRPr lang="en-US" sz="3200" dirty="0" smtClean="0"/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o/p:</a:t>
            </a:r>
            <a:r>
              <a:rPr lang="en-US" sz="3200" dirty="0" smtClean="0"/>
              <a:t>The </a:t>
            </a:r>
            <a:r>
              <a:rPr lang="en-US" sz="3200" dirty="0" smtClean="0"/>
              <a:t>value of x is 5 and y is </a:t>
            </a:r>
            <a:r>
              <a:rPr lang="en-US" sz="3200" dirty="0" smtClean="0"/>
              <a:t>10</a:t>
            </a:r>
          </a:p>
          <a:p>
            <a:pPr algn="just">
              <a:buNone/>
            </a:pPr>
            <a:r>
              <a:rPr lang="en-US" sz="3200" dirty="0" smtClean="0"/>
              <a:t>print</a:t>
            </a:r>
            <a:r>
              <a:rPr lang="en-US" sz="3200" dirty="0" smtClean="0"/>
              <a:t>('I love {0} and {1}'.format('</a:t>
            </a:r>
            <a:r>
              <a:rPr lang="en-US" sz="3200" dirty="0" err="1" smtClean="0"/>
              <a:t>bread','butter</a:t>
            </a:r>
            <a:r>
              <a:rPr lang="en-US" sz="3200" dirty="0" smtClean="0"/>
              <a:t>'))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Output: </a:t>
            </a:r>
            <a:r>
              <a:rPr lang="en-US" sz="3200" dirty="0" smtClean="0"/>
              <a:t>I love bread and </a:t>
            </a:r>
            <a:r>
              <a:rPr lang="en-US" sz="3200" dirty="0" smtClean="0"/>
              <a:t>butter</a:t>
            </a:r>
          </a:p>
          <a:p>
            <a:pPr algn="just">
              <a:buNone/>
            </a:pPr>
            <a:r>
              <a:rPr lang="en-US" sz="3200" dirty="0" smtClean="0"/>
              <a:t>print</a:t>
            </a:r>
            <a:r>
              <a:rPr lang="en-US" sz="3200" dirty="0" smtClean="0"/>
              <a:t>('I love {1} and {0}'.format('</a:t>
            </a:r>
            <a:r>
              <a:rPr lang="en-US" sz="3200" dirty="0" err="1" smtClean="0"/>
              <a:t>bread','butter</a:t>
            </a:r>
            <a:r>
              <a:rPr lang="en-US" sz="3200" dirty="0" smtClean="0"/>
              <a:t>'))</a:t>
            </a:r>
          </a:p>
          <a:p>
            <a:pPr algn="just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Output</a:t>
            </a:r>
            <a:r>
              <a:rPr lang="en-US" sz="3200" dirty="0" smtClean="0">
                <a:solidFill>
                  <a:srgbClr val="FF0000"/>
                </a:solidFill>
              </a:rPr>
              <a:t>: </a:t>
            </a:r>
            <a:r>
              <a:rPr lang="en-US" sz="3200" dirty="0" smtClean="0"/>
              <a:t>I love butter and bread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95303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Why Learn Python</a:t>
            </a:r>
            <a:br>
              <a:rPr lang="en-US" sz="3200" dirty="0" smtClean="0">
                <a:solidFill>
                  <a:srgbClr val="FF0000"/>
                </a:solidFill>
              </a:rPr>
            </a:b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20462"/>
            <a:ext cx="10830059" cy="5486400"/>
          </a:xfrm>
        </p:spPr>
        <p:txBody>
          <a:bodyPr>
            <a:normAutofit/>
          </a:bodyPr>
          <a:lstStyle/>
          <a:p>
            <a:pPr fontAlgn="base"/>
            <a:r>
              <a:rPr lang="en-US" dirty="0" smtClean="0">
                <a:hlinkClick r:id="rId2"/>
              </a:rPr>
              <a:t>Python is Great for Beginners</a:t>
            </a:r>
            <a:endParaRPr lang="en-US" dirty="0" smtClean="0"/>
          </a:p>
          <a:p>
            <a:pPr fontAlgn="base"/>
            <a:r>
              <a:rPr lang="en-US" dirty="0" smtClean="0">
                <a:hlinkClick r:id="rId2"/>
              </a:rPr>
              <a:t>Web Development with Python</a:t>
            </a:r>
            <a:endParaRPr lang="en-US" dirty="0" smtClean="0"/>
          </a:p>
          <a:p>
            <a:pPr fontAlgn="base"/>
            <a:r>
              <a:rPr lang="en-US" dirty="0" smtClean="0">
                <a:hlinkClick r:id="rId2"/>
              </a:rPr>
              <a:t>Iterative, Agile Design</a:t>
            </a:r>
            <a:endParaRPr lang="en-US" dirty="0" smtClean="0"/>
          </a:p>
          <a:p>
            <a:pPr fontAlgn="base"/>
            <a:r>
              <a:rPr lang="en-US" dirty="0" smtClean="0">
                <a:hlinkClick r:id="rId2"/>
              </a:rPr>
              <a:t>Python has High Salaries</a:t>
            </a:r>
            <a:endParaRPr lang="en-US" dirty="0" smtClean="0"/>
          </a:p>
          <a:p>
            <a:pPr fontAlgn="base"/>
            <a:r>
              <a:rPr lang="en-US" dirty="0" smtClean="0">
                <a:hlinkClick r:id="rId2"/>
              </a:rPr>
              <a:t>Python Security</a:t>
            </a:r>
            <a:endParaRPr lang="en-US" dirty="0" smtClean="0"/>
          </a:p>
          <a:p>
            <a:pPr fontAlgn="base"/>
            <a:r>
              <a:rPr lang="en-US" dirty="0" smtClean="0">
                <a:hlinkClick r:id="rId2"/>
              </a:rPr>
              <a:t>Python, Artificial Intelligence &amp; Machine Learning</a:t>
            </a:r>
            <a:endParaRPr lang="en-US" dirty="0" smtClean="0"/>
          </a:p>
          <a:p>
            <a:pPr fontAlgn="base"/>
            <a:r>
              <a:rPr lang="en-US" dirty="0" smtClean="0">
                <a:hlinkClick r:id="rId2"/>
              </a:rPr>
              <a:t>Python Diversity &amp; Flexibility</a:t>
            </a:r>
            <a:endParaRPr lang="en-US" dirty="0" smtClean="0"/>
          </a:p>
          <a:p>
            <a:pPr algn="just"/>
            <a:endParaRPr lang="en-US" dirty="0" smtClean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pic>
        <p:nvPicPr>
          <p:cNvPr id="39937" name="Picture 1" descr="C:\Users\Dell\Downloads\averagesala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38606" y="0"/>
            <a:ext cx="3753393" cy="6309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95303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Python is the future of AI and Machine Learning.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462"/>
            <a:ext cx="7417526" cy="548640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Python numerical computation engines such as </a:t>
            </a:r>
            <a:r>
              <a:rPr lang="en-US" dirty="0" err="1" smtClean="0">
                <a:hlinkClick r:id="rId2"/>
              </a:rPr>
              <a:t>NumPy</a:t>
            </a:r>
            <a:r>
              <a:rPr lang="en-US" dirty="0" smtClean="0"/>
              <a:t> and </a:t>
            </a:r>
            <a:r>
              <a:rPr lang="en-US" dirty="0" err="1" smtClean="0">
                <a:hlinkClick r:id="rId3"/>
              </a:rPr>
              <a:t>SciPy</a:t>
            </a:r>
            <a:r>
              <a:rPr lang="en-US" dirty="0" smtClean="0"/>
              <a:t>, allowing complex calculations to be done by a single “import” statement followed by a function call.</a:t>
            </a:r>
          </a:p>
          <a:p>
            <a:pPr algn="just"/>
            <a:r>
              <a:rPr lang="en-US" dirty="0" smtClean="0"/>
              <a:t>Given the flexibility of the language, its speed, and the machine learning functionality delivered by libraries such as </a:t>
            </a:r>
            <a:r>
              <a:rPr lang="en-US" dirty="0" err="1" smtClean="0">
                <a:hlinkClick r:id="rId4"/>
              </a:rPr>
              <a:t>scikit</a:t>
            </a:r>
            <a:r>
              <a:rPr lang="en-US" dirty="0" smtClean="0">
                <a:hlinkClick r:id="rId4"/>
              </a:rPr>
              <a:t>-learn</a:t>
            </a:r>
            <a:r>
              <a:rPr lang="en-US" dirty="0" smtClean="0"/>
              <a:t>, </a:t>
            </a:r>
            <a:r>
              <a:rPr lang="en-US" dirty="0" err="1" smtClean="0">
                <a:hlinkClick r:id="rId5"/>
              </a:rPr>
              <a:t>Keras</a:t>
            </a:r>
            <a:r>
              <a:rPr lang="en-US" dirty="0" smtClean="0"/>
              <a:t>, and </a:t>
            </a:r>
            <a:r>
              <a:rPr lang="en-US" dirty="0" err="1" smtClean="0">
                <a:hlinkClick r:id="rId6"/>
              </a:rPr>
              <a:t>TensorFlow</a:t>
            </a:r>
            <a:r>
              <a:rPr lang="en-US" dirty="0" smtClean="0"/>
              <a:t>, we’ll continue to see Python dominate the machine learning landscape.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sp>
        <p:nvSpPr>
          <p:cNvPr id="36866" name="AutoShape 2" descr="https://spzone-simpleprogrammer.netdna-ssl.com/wp-content/uploads/2017/01/Untitled-3-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6867" name="Picture 3" descr="C:\Users\Dell\Downloads\Untitled-3-1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451668" y="1086939"/>
            <a:ext cx="3740331" cy="52746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630881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Introduction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20462"/>
            <a:ext cx="10830059" cy="54864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Python is a general-purpose, multi-paradigm ,interpreted and high-level programming language</a:t>
            </a:r>
          </a:p>
          <a:p>
            <a:pPr algn="just"/>
            <a:r>
              <a:rPr lang="en-US" sz="3200" dirty="0" smtClean="0"/>
              <a:t> It’s  design philosophy emphasizes code readability.</a:t>
            </a:r>
          </a:p>
          <a:p>
            <a:pPr algn="just"/>
            <a:r>
              <a:rPr lang="en-US" sz="3200" dirty="0" smtClean="0"/>
              <a:t>Its syntax are said to be clear and expressive. </a:t>
            </a:r>
          </a:p>
          <a:p>
            <a:pPr algn="just"/>
            <a:r>
              <a:rPr lang="en-US" sz="3200" dirty="0" smtClean="0"/>
              <a:t>Python has a large and comprehensive standard library.</a:t>
            </a:r>
          </a:p>
          <a:p>
            <a:pPr algn="just"/>
            <a:r>
              <a:rPr lang="en-US" sz="3200" dirty="0" smtClean="0"/>
              <a:t>Python supports multiple programming paradigms, including object-oriented, imperative, procedural programming and functional programming styles.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Introduction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20462"/>
            <a:ext cx="10830059" cy="5486400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Python interpreters are available for many operating systems.</a:t>
            </a:r>
          </a:p>
          <a:p>
            <a:pPr algn="just"/>
            <a:r>
              <a:rPr lang="en-US" sz="3200" dirty="0" smtClean="0"/>
              <a:t>Like Java, once written, programs can be run on any operating system.</a:t>
            </a:r>
          </a:p>
          <a:p>
            <a:pPr algn="just"/>
            <a:r>
              <a:rPr lang="en-US" sz="3200" dirty="0" smtClean="0"/>
              <a:t>Like other dynamic languages, Python is often used as a scripting language, but is also used in a wide range of non scripting contexts.</a:t>
            </a:r>
          </a:p>
          <a:p>
            <a:pPr algn="just"/>
            <a:r>
              <a:rPr lang="en-US" sz="3200" dirty="0" smtClean="0"/>
              <a:t>It has automatic memory management(Garbage collection)</a:t>
            </a:r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History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20462"/>
            <a:ext cx="11377748" cy="526727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 smtClean="0"/>
              <a:t>The history of Python starts with ABC.</a:t>
            </a:r>
          </a:p>
          <a:p>
            <a:pPr algn="just"/>
            <a:r>
              <a:rPr lang="en-US" sz="3200" dirty="0" smtClean="0"/>
              <a:t>Python was conceptualized by Guido Van </a:t>
            </a:r>
            <a:r>
              <a:rPr lang="en-US" sz="3200" dirty="0" err="1" smtClean="0"/>
              <a:t>Rossum</a:t>
            </a:r>
            <a:r>
              <a:rPr lang="en-US" sz="3200" dirty="0" smtClean="0"/>
              <a:t> in the late 1980s.</a:t>
            </a:r>
          </a:p>
          <a:p>
            <a:pPr algn="just" fontAlgn="base"/>
            <a:r>
              <a:rPr lang="en-US" sz="3200" dirty="0" smtClean="0"/>
              <a:t>It was in late 1980’s, when Guido van </a:t>
            </a:r>
            <a:r>
              <a:rPr lang="en-US" sz="3200" dirty="0" err="1" smtClean="0"/>
              <a:t>Rossum</a:t>
            </a:r>
            <a:r>
              <a:rPr lang="en-US" sz="3200" dirty="0" smtClean="0"/>
              <a:t> came up with an idea to develop a programming language while working in CWI(Centrum </a:t>
            </a:r>
            <a:r>
              <a:rPr lang="en-US" sz="3200" dirty="0" err="1" smtClean="0"/>
              <a:t>Wiskunde</a:t>
            </a:r>
            <a:r>
              <a:rPr lang="en-US" sz="3200" dirty="0" smtClean="0"/>
              <a:t> and </a:t>
            </a:r>
            <a:r>
              <a:rPr lang="en-US" sz="3200" dirty="0" err="1" smtClean="0"/>
              <a:t>Informatica</a:t>
            </a:r>
            <a:r>
              <a:rPr lang="en-US" sz="3200" dirty="0" smtClean="0"/>
              <a:t>), Amsterdam, for a project named Amoeba which is a distributed operating system.</a:t>
            </a:r>
          </a:p>
          <a:p>
            <a:pPr algn="just" fontAlgn="base"/>
            <a:r>
              <a:rPr lang="en-US" sz="3200" dirty="0" smtClean="0"/>
              <a:t>ABC is a general-purpose programming language and programming environment, which had been developed in the Netherlands, Amsterdam, at the CWI (Centrum </a:t>
            </a:r>
            <a:r>
              <a:rPr lang="en-US" sz="3200" dirty="0" err="1" smtClean="0"/>
              <a:t>Wiskunde</a:t>
            </a:r>
            <a:r>
              <a:rPr lang="en-US" sz="3200" dirty="0" smtClean="0"/>
              <a:t> &amp; </a:t>
            </a:r>
            <a:r>
              <a:rPr lang="en-US" sz="3200" dirty="0" err="1" smtClean="0"/>
              <a:t>Informatica</a:t>
            </a:r>
            <a:r>
              <a:rPr lang="en-US" sz="3200" dirty="0" smtClean="0"/>
              <a:t>).</a:t>
            </a:r>
          </a:p>
          <a:p>
            <a:pPr algn="just"/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456"/>
            <a:ext cx="10515600" cy="76151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History</a:t>
            </a:r>
            <a:endParaRPr lang="en-IN" sz="3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829" y="1120462"/>
            <a:ext cx="11377748" cy="5267275"/>
          </a:xfrm>
        </p:spPr>
        <p:txBody>
          <a:bodyPr>
            <a:normAutofit fontScale="92500" lnSpcReduction="10000"/>
          </a:bodyPr>
          <a:lstStyle/>
          <a:p>
            <a:pPr algn="just" fontAlgn="base"/>
            <a:r>
              <a:rPr lang="en-US" sz="3200" dirty="0" smtClean="0"/>
              <a:t>He along with his team was using ABC language for their project which was not able to handle exceptions and interface with the Amoeba Operating System.</a:t>
            </a:r>
          </a:p>
          <a:p>
            <a:pPr algn="just" fontAlgn="base"/>
            <a:r>
              <a:rPr lang="en-US" sz="3200" dirty="0" smtClean="0"/>
              <a:t>In December, 1989, he actually started implementing his ideas to develop a new programming language that is capable of exception handling with several other programming paradigms.</a:t>
            </a:r>
          </a:p>
          <a:p>
            <a:pPr algn="just" fontAlgn="base"/>
            <a:r>
              <a:rPr lang="en-US" sz="3200" dirty="0" err="1" smtClean="0"/>
              <a:t>Rossum</a:t>
            </a:r>
            <a:r>
              <a:rPr lang="en-US" sz="3200" dirty="0" smtClean="0"/>
              <a:t> being a big fan of a British sketch comedy series, Monty Python’s Flying Circus, named the language as Python.</a:t>
            </a:r>
          </a:p>
          <a:p>
            <a:pPr algn="just"/>
            <a:r>
              <a:rPr lang="en-US" sz="3200" dirty="0" smtClean="0"/>
              <a:t>Python came into sight on 20 Feb, 1991 for the very first time with a version 0.9.0.</a:t>
            </a:r>
          </a:p>
          <a:p>
            <a:pPr algn="just"/>
            <a:r>
              <a:rPr lang="en-US" sz="3200" dirty="0" smtClean="0"/>
              <a:t>The greatest achievement of ABC was to influence the design of Python.</a:t>
            </a:r>
          </a:p>
          <a:p>
            <a:pPr algn="just"/>
            <a:endParaRPr lang="en-US" sz="3200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-2" y="6375748"/>
            <a:ext cx="12192001" cy="482252"/>
          </a:xfrm>
          <a:prstGeom prst="rect">
            <a:avLst/>
          </a:prstGeom>
          <a:solidFill>
            <a:srgbClr val="00008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fr-F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1pPr>
            <a:lvl2pPr marL="4572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2pPr>
            <a:lvl3pPr marL="9144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3pPr>
            <a:lvl4pPr marL="13716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4pPr>
            <a:lvl5pPr marL="1828800" algn="r" rtl="0" fontAlgn="base">
              <a:spcBef>
                <a:spcPct val="0"/>
              </a:spcBef>
              <a:spcAft>
                <a:spcPct val="0"/>
              </a:spcAft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000" b="1" kern="1200">
                <a:solidFill>
                  <a:schemeClr val="bg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kern="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 .Venkata RamiReddy		 Department Of Computer Science and Engineering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pic>
        <p:nvPicPr>
          <p:cNvPr id="21505" name="Picture 1" descr="C:\Users\Dell\Downloads\opengraph-icon-200x20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482375" y="-209007"/>
            <a:ext cx="2049260" cy="1449977"/>
          </a:xfrm>
          <a:prstGeom prst="rect">
            <a:avLst/>
          </a:prstGeom>
          <a:noFill/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067800" cy="648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934164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</TotalTime>
  <Words>1048</Words>
  <Application>Microsoft Office PowerPoint</Application>
  <PresentationFormat>Custom</PresentationFormat>
  <Paragraphs>196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Python  Programming Language   </vt:lpstr>
      <vt:lpstr>Slide 2</vt:lpstr>
      <vt:lpstr>Why Learn Python </vt:lpstr>
      <vt:lpstr>Python is the future of AI and Machine Learning.</vt:lpstr>
      <vt:lpstr>Introduction</vt:lpstr>
      <vt:lpstr>Introduction</vt:lpstr>
      <vt:lpstr>History</vt:lpstr>
      <vt:lpstr>History</vt:lpstr>
      <vt:lpstr>Slide 9</vt:lpstr>
      <vt:lpstr>Slide 10</vt:lpstr>
      <vt:lpstr>History</vt:lpstr>
      <vt:lpstr>Features of Python </vt:lpstr>
      <vt:lpstr>Cont ..</vt:lpstr>
      <vt:lpstr>Cont ..</vt:lpstr>
      <vt:lpstr>Cont ..</vt:lpstr>
      <vt:lpstr>Cont ..</vt:lpstr>
      <vt:lpstr>Cont ..</vt:lpstr>
      <vt:lpstr>Cont ..</vt:lpstr>
      <vt:lpstr>Slide 19</vt:lpstr>
      <vt:lpstr>Variables</vt:lpstr>
      <vt:lpstr>Cont ..</vt:lpstr>
      <vt:lpstr>Cont ..</vt:lpstr>
      <vt:lpstr>Assignment</vt:lpstr>
      <vt:lpstr>Input and output</vt:lpstr>
      <vt:lpstr>Input and output</vt:lpstr>
      <vt:lpstr>Input and output</vt:lpstr>
      <vt:lpstr>Input and output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Santhoshini Banda</dc:creator>
  <cp:lastModifiedBy>Dell</cp:lastModifiedBy>
  <cp:revision>364</cp:revision>
  <dcterms:created xsi:type="dcterms:W3CDTF">2017-07-30T13:30:39Z</dcterms:created>
  <dcterms:modified xsi:type="dcterms:W3CDTF">2018-07-12T06:26:27Z</dcterms:modified>
</cp:coreProperties>
</file>