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83" r:id="rId3"/>
    <p:sldId id="281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5" r:id="rId45"/>
    <p:sldId id="36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1212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8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1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51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015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36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90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8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08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19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6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96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programiz.com/python-programming/string" TargetMode="External"/><Relationship Id="rId7" Type="http://schemas.openxmlformats.org/officeDocument/2006/relationships/hyperlink" Target="https://www.programiz.com/python-programming/dictiona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set" TargetMode="External"/><Relationship Id="rId5" Type="http://schemas.openxmlformats.org/officeDocument/2006/relationships/hyperlink" Target="https://www.programiz.com/python-programming/tuple" TargetMode="External"/><Relationship Id="rId4" Type="http://schemas.openxmlformats.org/officeDocument/2006/relationships/hyperlink" Target="https://www.programiz.com/python-programming/lis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rogramiz.com/python-programming/number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hyperlink" Target="https://www.programiz.com/python-programming/string" TargetMode="External"/><Relationship Id="rId4" Type="http://schemas.openxmlformats.org/officeDocument/2006/relationships/hyperlink" Target="https://www.programiz.com/python-programming/tupl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or-lo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python-programming/function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datatyp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python-programming/operator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251" y="0"/>
            <a:ext cx="4754880" cy="4754880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 smtClean="0">
                <a:solidFill>
                  <a:srgbClr val="FF0000"/>
                </a:solidFill>
              </a:rPr>
              <a:t>Python  Programming Language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22530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2" name="Picture 4" descr="C:\Users\Dell\Downloads\lozingle_10032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21805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72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Arithmetic Operators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US" dirty="0" smtClean="0"/>
              <a:t>Arithmetic operators are used with </a:t>
            </a:r>
            <a:r>
              <a:rPr lang="en-US" dirty="0" err="1" smtClean="0"/>
              <a:t>numerc</a:t>
            </a:r>
            <a:r>
              <a:rPr lang="en-US" dirty="0" smtClean="0"/>
              <a:t> values to perform common mathematical operations: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9530" y="2304098"/>
            <a:ext cx="10580915" cy="395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Arithmetic Operators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x = 15</a:t>
            </a:r>
          </a:p>
          <a:p>
            <a:pPr>
              <a:buNone/>
            </a:pPr>
            <a:r>
              <a:rPr lang="es-ES" dirty="0" smtClean="0"/>
              <a:t>y = 4</a:t>
            </a:r>
          </a:p>
          <a:p>
            <a:pPr>
              <a:buNone/>
            </a:pPr>
            <a:r>
              <a:rPr lang="es-ES" dirty="0" err="1" smtClean="0"/>
              <a:t>print</a:t>
            </a:r>
            <a:r>
              <a:rPr lang="es-ES" dirty="0" smtClean="0"/>
              <a:t>('x + y =',</a:t>
            </a:r>
            <a:r>
              <a:rPr lang="es-ES" dirty="0" err="1" smtClean="0"/>
              <a:t>x+y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err="1" smtClean="0"/>
              <a:t>print</a:t>
            </a:r>
            <a:r>
              <a:rPr lang="es-ES" dirty="0" smtClean="0"/>
              <a:t>('x - y =',x-y)</a:t>
            </a:r>
          </a:p>
          <a:p>
            <a:pPr>
              <a:buNone/>
            </a:pPr>
            <a:r>
              <a:rPr lang="es-ES" dirty="0" err="1" smtClean="0"/>
              <a:t>print</a:t>
            </a:r>
            <a:r>
              <a:rPr lang="es-ES" dirty="0" smtClean="0"/>
              <a:t>('x * y =',x*y)</a:t>
            </a:r>
          </a:p>
          <a:p>
            <a:pPr>
              <a:buNone/>
            </a:pPr>
            <a:r>
              <a:rPr lang="es-ES" dirty="0" err="1" smtClean="0"/>
              <a:t>print</a:t>
            </a:r>
            <a:r>
              <a:rPr lang="es-ES" dirty="0" smtClean="0"/>
              <a:t>('x / y =',x/y)</a:t>
            </a:r>
          </a:p>
          <a:p>
            <a:pPr>
              <a:buNone/>
            </a:pPr>
            <a:r>
              <a:rPr lang="es-ES" dirty="0" err="1" smtClean="0"/>
              <a:t>print</a:t>
            </a:r>
            <a:r>
              <a:rPr lang="es-ES" dirty="0" smtClean="0"/>
              <a:t>('x // y =',x//y)</a:t>
            </a:r>
          </a:p>
          <a:p>
            <a:pPr>
              <a:buNone/>
            </a:pPr>
            <a:r>
              <a:rPr lang="es-ES" dirty="0" err="1" smtClean="0"/>
              <a:t>print</a:t>
            </a:r>
            <a:r>
              <a:rPr lang="es-ES" dirty="0" smtClean="0"/>
              <a:t>('x ** y =',x**y)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Assignment Operators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operators are used to assign values to variables: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412" y="1619793"/>
            <a:ext cx="11229467" cy="470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Comparison Operators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operators are used to compare two values: It either returns True or False according to the condition.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98617"/>
            <a:ext cx="10985863" cy="432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Comparison Operators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3200" dirty="0" smtClean="0"/>
              <a:t>x = 10</a:t>
            </a:r>
          </a:p>
          <a:p>
            <a:pPr>
              <a:buNone/>
            </a:pPr>
            <a:r>
              <a:rPr lang="es-ES" sz="3200" dirty="0" smtClean="0"/>
              <a:t>y = 12</a:t>
            </a:r>
          </a:p>
          <a:p>
            <a:pPr>
              <a:buNone/>
            </a:pPr>
            <a:r>
              <a:rPr lang="es-ES" sz="3200" dirty="0" err="1" smtClean="0"/>
              <a:t>print</a:t>
            </a:r>
            <a:r>
              <a:rPr lang="es-ES" sz="3200" dirty="0" smtClean="0"/>
              <a:t>('x &gt; y  </a:t>
            </a:r>
            <a:r>
              <a:rPr lang="es-ES" sz="3200" dirty="0" err="1" smtClean="0"/>
              <a:t>is',x</a:t>
            </a:r>
            <a:r>
              <a:rPr lang="es-ES" sz="3200" dirty="0" smtClean="0"/>
              <a:t>&gt;y)</a:t>
            </a:r>
          </a:p>
          <a:p>
            <a:pPr>
              <a:buNone/>
            </a:pPr>
            <a:r>
              <a:rPr lang="es-ES" sz="3200" dirty="0" err="1" smtClean="0"/>
              <a:t>print</a:t>
            </a:r>
            <a:r>
              <a:rPr lang="es-ES" sz="3200" dirty="0" smtClean="0"/>
              <a:t>('x &lt; y  </a:t>
            </a:r>
            <a:r>
              <a:rPr lang="es-ES" sz="3200" dirty="0" err="1" smtClean="0"/>
              <a:t>is',x</a:t>
            </a:r>
            <a:r>
              <a:rPr lang="es-ES" sz="3200" dirty="0" smtClean="0"/>
              <a:t>&lt;y)</a:t>
            </a:r>
          </a:p>
          <a:p>
            <a:pPr>
              <a:buNone/>
            </a:pPr>
            <a:r>
              <a:rPr lang="es-ES" sz="3200" dirty="0" err="1" smtClean="0"/>
              <a:t>print</a:t>
            </a:r>
            <a:r>
              <a:rPr lang="es-ES" sz="3200" dirty="0" smtClean="0"/>
              <a:t>('x == y </a:t>
            </a:r>
            <a:r>
              <a:rPr lang="es-ES" sz="3200" dirty="0" err="1" smtClean="0"/>
              <a:t>is',x</a:t>
            </a:r>
            <a:r>
              <a:rPr lang="es-ES" sz="3200" dirty="0" smtClean="0"/>
              <a:t>==y)</a:t>
            </a:r>
          </a:p>
          <a:p>
            <a:pPr>
              <a:buNone/>
            </a:pPr>
            <a:r>
              <a:rPr lang="es-ES" sz="3200" dirty="0" err="1" smtClean="0"/>
              <a:t>print</a:t>
            </a:r>
            <a:r>
              <a:rPr lang="es-ES" sz="3200" dirty="0" smtClean="0"/>
              <a:t>('x != y </a:t>
            </a:r>
            <a:r>
              <a:rPr lang="es-ES" sz="3200" dirty="0" err="1" smtClean="0"/>
              <a:t>is',x</a:t>
            </a:r>
            <a:r>
              <a:rPr lang="es-ES" sz="3200" dirty="0" smtClean="0"/>
              <a:t>!=y)</a:t>
            </a:r>
          </a:p>
          <a:p>
            <a:pPr>
              <a:buNone/>
            </a:pPr>
            <a:r>
              <a:rPr lang="es-ES" sz="3200" dirty="0" err="1" smtClean="0"/>
              <a:t>print</a:t>
            </a:r>
            <a:r>
              <a:rPr lang="es-ES" sz="3200" dirty="0" smtClean="0"/>
              <a:t>('x &gt;= y </a:t>
            </a:r>
            <a:r>
              <a:rPr lang="es-ES" sz="3200" dirty="0" err="1" smtClean="0"/>
              <a:t>is',x</a:t>
            </a:r>
            <a:r>
              <a:rPr lang="es-ES" sz="3200" dirty="0" smtClean="0"/>
              <a:t>&gt;=y)</a:t>
            </a:r>
          </a:p>
          <a:p>
            <a:pPr>
              <a:buNone/>
            </a:pPr>
            <a:r>
              <a:rPr lang="es-ES" sz="3200" dirty="0" err="1" smtClean="0"/>
              <a:t>print</a:t>
            </a:r>
            <a:r>
              <a:rPr lang="es-ES" sz="3200" dirty="0" smtClean="0"/>
              <a:t>('x &lt;= y </a:t>
            </a:r>
            <a:r>
              <a:rPr lang="es-ES" sz="3200" dirty="0" err="1" smtClean="0"/>
              <a:t>is',x</a:t>
            </a:r>
            <a:r>
              <a:rPr lang="es-ES" sz="3200" dirty="0" smtClean="0"/>
              <a:t>&lt;=y)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Logical Operators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62594"/>
            <a:ext cx="11062063" cy="50143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Logical operators are used to combine conditional statements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101" y="2037805"/>
            <a:ext cx="720448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916091" y="2180882"/>
            <a:ext cx="42759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Ex:</a:t>
            </a:r>
          </a:p>
          <a:p>
            <a:r>
              <a:rPr lang="en-US" sz="3200" dirty="0" smtClean="0"/>
              <a:t>x = True</a:t>
            </a:r>
          </a:p>
          <a:p>
            <a:r>
              <a:rPr lang="en-US" sz="3200" dirty="0" smtClean="0"/>
              <a:t>y = False</a:t>
            </a:r>
          </a:p>
          <a:p>
            <a:r>
              <a:rPr lang="en-US" sz="3200" dirty="0" smtClean="0"/>
              <a:t>print('x and y </a:t>
            </a:r>
            <a:r>
              <a:rPr lang="en-US" sz="3200" dirty="0" err="1" smtClean="0"/>
              <a:t>is',x</a:t>
            </a:r>
            <a:r>
              <a:rPr lang="en-US" sz="3200" dirty="0" smtClean="0"/>
              <a:t> and y)</a:t>
            </a:r>
          </a:p>
          <a:p>
            <a:r>
              <a:rPr lang="en-US" sz="3200" dirty="0" smtClean="0"/>
              <a:t>print('x or y </a:t>
            </a:r>
            <a:r>
              <a:rPr lang="en-US" sz="3200" dirty="0" err="1" smtClean="0"/>
              <a:t>is',x</a:t>
            </a:r>
            <a:r>
              <a:rPr lang="en-US" sz="3200" dirty="0" smtClean="0"/>
              <a:t> or y)</a:t>
            </a:r>
          </a:p>
          <a:p>
            <a:r>
              <a:rPr lang="en-US" sz="3200" dirty="0" smtClean="0"/>
              <a:t>print('not x </a:t>
            </a:r>
            <a:r>
              <a:rPr lang="en-US" sz="3200" dirty="0" err="1" smtClean="0"/>
              <a:t>is',not</a:t>
            </a:r>
            <a:r>
              <a:rPr lang="en-US" sz="3200" dirty="0" smtClean="0"/>
              <a:t> x)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Membership operators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62594"/>
            <a:ext cx="11062063" cy="50143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 and not in are the membership operators in Python. </a:t>
            </a:r>
          </a:p>
          <a:p>
            <a:r>
              <a:rPr lang="en-US" sz="3200" dirty="0" smtClean="0"/>
              <a:t>They are used to test whether a value or variable is found in a sequence (</a:t>
            </a:r>
            <a:r>
              <a:rPr lang="en-US" sz="3200" dirty="0" smtClean="0">
                <a:hlinkClick r:id="rId3" tooltip="Python strings"/>
              </a:rPr>
              <a:t>string</a:t>
            </a:r>
            <a:r>
              <a:rPr lang="en-US" sz="3200" dirty="0" smtClean="0"/>
              <a:t>, </a:t>
            </a:r>
            <a:r>
              <a:rPr lang="en-US" sz="3200" dirty="0" smtClean="0">
                <a:hlinkClick r:id="rId4" tooltip="Python list"/>
              </a:rPr>
              <a:t>list</a:t>
            </a:r>
            <a:r>
              <a:rPr lang="en-US" sz="3200" dirty="0" smtClean="0"/>
              <a:t>, </a:t>
            </a:r>
            <a:r>
              <a:rPr lang="en-US" sz="3200" dirty="0" err="1" smtClean="0">
                <a:hlinkClick r:id="rId5" tooltip="Python tuple"/>
              </a:rPr>
              <a:t>tuple</a:t>
            </a:r>
            <a:r>
              <a:rPr lang="en-US" sz="3200" dirty="0" smtClean="0"/>
              <a:t>, </a:t>
            </a:r>
            <a:r>
              <a:rPr lang="en-US" sz="3200" dirty="0" smtClean="0">
                <a:hlinkClick r:id="rId6" tooltip="Python set"/>
              </a:rPr>
              <a:t>set</a:t>
            </a:r>
            <a:r>
              <a:rPr lang="en-US" sz="3200" dirty="0" smtClean="0"/>
              <a:t> and </a:t>
            </a:r>
            <a:r>
              <a:rPr lang="en-US" sz="3200" dirty="0" smtClean="0">
                <a:hlinkClick r:id="rId7" tooltip="Python dictionary"/>
              </a:rPr>
              <a:t>dictionary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In a dictionary we can only test for presence of key, not the value.</a:t>
            </a:r>
          </a:p>
          <a:p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99320" y="3740740"/>
            <a:ext cx="10683377" cy="247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Membership operators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62594"/>
            <a:ext cx="11062063" cy="5014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x = 'Hello world'</a:t>
            </a:r>
          </a:p>
          <a:p>
            <a:pPr>
              <a:buNone/>
            </a:pPr>
            <a:r>
              <a:rPr lang="en-US" sz="3200" dirty="0" smtClean="0"/>
              <a:t>y = {1:'a',2:'b'}</a:t>
            </a:r>
          </a:p>
          <a:p>
            <a:pPr>
              <a:buNone/>
            </a:pPr>
            <a:r>
              <a:rPr lang="en-US" sz="3200" dirty="0" smtClean="0"/>
              <a:t>print('H' in x)</a:t>
            </a:r>
          </a:p>
          <a:p>
            <a:pPr>
              <a:buNone/>
            </a:pPr>
            <a:r>
              <a:rPr lang="en-US" sz="3200" smtClean="0"/>
              <a:t>print(‘Hello</a:t>
            </a:r>
            <a:r>
              <a:rPr lang="en-US" sz="3200" dirty="0" smtClean="0"/>
              <a:t>' not in x)</a:t>
            </a:r>
          </a:p>
          <a:p>
            <a:pPr>
              <a:buNone/>
            </a:pPr>
            <a:r>
              <a:rPr lang="en-US" sz="3200" dirty="0" smtClean="0"/>
              <a:t>print(1 in y)</a:t>
            </a:r>
          </a:p>
          <a:p>
            <a:pPr>
              <a:buNone/>
            </a:pPr>
            <a:r>
              <a:rPr lang="en-US" sz="3200" dirty="0" smtClean="0"/>
              <a:t>print('a' in 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Bitwise operators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Bitwise operators act on operands as if they were string of binary digits. </a:t>
            </a:r>
          </a:p>
          <a:p>
            <a:r>
              <a:rPr lang="en-US" sz="3200" dirty="0" smtClean="0"/>
              <a:t>It operates bit by bit, hence the name.</a:t>
            </a:r>
          </a:p>
          <a:p>
            <a:r>
              <a:rPr lang="en-US" sz="3200" dirty="0" smtClean="0"/>
              <a:t>For example, 2 is 10 in binary and 7 is 111.</a:t>
            </a: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Bitwise operators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In the table below:</a:t>
            </a:r>
            <a:r>
              <a:rPr lang="en-US" sz="3200" dirty="0" smtClean="0"/>
              <a:t> Let x = 10 (0000 1010 in binary) and y = 4 (0000 0100 in binary)</a:t>
            </a:r>
          </a:p>
          <a:p>
            <a:pPr>
              <a:buNone/>
            </a:pP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5029" y="1885950"/>
            <a:ext cx="10554787" cy="43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6308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Basic Data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462"/>
            <a:ext cx="10830059" cy="5486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Every value in Python has a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Since everything is an object in Python programming, data types are actually classes and variables are instance (object) of these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Boolean</a:t>
            </a:r>
          </a:p>
          <a:p>
            <a:pPr algn="just"/>
            <a:endParaRPr lang="en-US" sz="3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Identity operators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is and is not are the identity operators in Python.</a:t>
            </a:r>
          </a:p>
          <a:p>
            <a:r>
              <a:rPr lang="en-US" sz="3200" dirty="0" smtClean="0"/>
              <a:t> They are used to check if two values (or variables) are located on the same part of the memory.</a:t>
            </a:r>
          </a:p>
          <a:p>
            <a:pPr>
              <a:buNone/>
            </a:pP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735" y="2647949"/>
            <a:ext cx="7768311" cy="32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725989" y="2481942"/>
            <a:ext cx="31873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Ex:</a:t>
            </a:r>
          </a:p>
          <a:p>
            <a:r>
              <a:rPr lang="en-US" sz="3200" dirty="0" smtClean="0"/>
              <a:t>a1 = 3</a:t>
            </a:r>
          </a:p>
          <a:p>
            <a:r>
              <a:rPr lang="en-US" sz="3200" dirty="0" smtClean="0"/>
              <a:t>b1 = 3</a:t>
            </a:r>
          </a:p>
          <a:p>
            <a:r>
              <a:rPr lang="en-US" sz="3200" dirty="0" smtClean="0"/>
              <a:t>a2 = </a:t>
            </a:r>
            <a:r>
              <a:rPr lang="en-US" sz="3200" dirty="0" smtClean="0"/>
              <a:t>'CS2’</a:t>
            </a:r>
            <a:endParaRPr lang="en-US" sz="3200" dirty="0" smtClean="0"/>
          </a:p>
          <a:p>
            <a:r>
              <a:rPr lang="en-US" sz="3200" dirty="0" smtClean="0"/>
              <a:t>b2 = </a:t>
            </a:r>
            <a:r>
              <a:rPr lang="en-US" sz="3200" dirty="0" smtClean="0"/>
              <a:t>'CSE’</a:t>
            </a:r>
            <a:endParaRPr lang="en-US" sz="3200" dirty="0" smtClean="0"/>
          </a:p>
          <a:p>
            <a:r>
              <a:rPr lang="en-US" sz="3200" dirty="0" smtClean="0"/>
              <a:t>'print(a1 is not b1)</a:t>
            </a:r>
          </a:p>
          <a:p>
            <a:r>
              <a:rPr lang="en-US" sz="3200" dirty="0" smtClean="0"/>
              <a:t>print(a2 is b2)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Decision making (or) conditional Statements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Decision making is required when we want to execute a code only if a certain condition is satisfied.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 if 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 if else 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if...</a:t>
            </a:r>
            <a:r>
              <a:rPr lang="en-US" sz="3200" dirty="0" err="1" smtClean="0"/>
              <a:t>elif</a:t>
            </a:r>
            <a:r>
              <a:rPr lang="en-US" sz="3200" dirty="0" smtClean="0"/>
              <a:t>...else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Nested if statements</a:t>
            </a: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Decision making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Syntax:</a:t>
            </a:r>
          </a:p>
          <a:p>
            <a:pPr algn="just">
              <a:buNone/>
            </a:pPr>
            <a:r>
              <a:rPr lang="en-US" sz="3200" dirty="0" smtClean="0"/>
              <a:t>if test expression: </a:t>
            </a:r>
          </a:p>
          <a:p>
            <a:pPr algn="just">
              <a:buNone/>
            </a:pPr>
            <a:r>
              <a:rPr lang="en-US" sz="3200" dirty="0" smtClean="0"/>
              <a:t>statement(s)</a:t>
            </a:r>
          </a:p>
          <a:p>
            <a:pPr algn="just">
              <a:buNone/>
            </a:pPr>
            <a:endParaRPr lang="en-US" sz="3200" dirty="0" smtClean="0"/>
          </a:p>
          <a:p>
            <a:pPr algn="just"/>
            <a:r>
              <a:rPr lang="en-US" sz="3200" dirty="0" smtClean="0"/>
              <a:t>Here, the program evaluates the test expression and will execute statement(s) only if the text expression is True.</a:t>
            </a:r>
          </a:p>
          <a:p>
            <a:pPr algn="just"/>
            <a:r>
              <a:rPr lang="en-US" sz="3200" dirty="0" smtClean="0"/>
              <a:t>If the text expression is False, the statement(s) is not executed.</a:t>
            </a:r>
          </a:p>
          <a:p>
            <a:pPr algn="just"/>
            <a:r>
              <a:rPr lang="en-US" sz="3200" dirty="0" smtClean="0"/>
              <a:t>In Python, the body of the if statement is indicated by the indentation. </a:t>
            </a:r>
          </a:p>
          <a:p>
            <a:pPr algn="just"/>
            <a:r>
              <a:rPr lang="en-US" sz="3200" dirty="0" smtClean="0"/>
              <a:t>Body starts with an indentation and the first </a:t>
            </a:r>
            <a:r>
              <a:rPr lang="en-US" sz="3200" dirty="0" err="1" smtClean="0"/>
              <a:t>unindented</a:t>
            </a:r>
            <a:r>
              <a:rPr lang="en-US" sz="3200" dirty="0" smtClean="0"/>
              <a:t> line marks the end.</a:t>
            </a:r>
          </a:p>
          <a:p>
            <a:pPr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Decision making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smtClean="0"/>
              <a:t>num = 3</a:t>
            </a:r>
          </a:p>
          <a:p>
            <a:pPr algn="just">
              <a:buNone/>
            </a:pPr>
            <a:r>
              <a:rPr lang="en-US" sz="3200" dirty="0" smtClean="0"/>
              <a:t>if num&gt;0:    </a:t>
            </a:r>
          </a:p>
          <a:p>
            <a:pPr algn="just">
              <a:buNone/>
            </a:pPr>
            <a:r>
              <a:rPr lang="en-US" sz="3200" dirty="0" smtClean="0"/>
              <a:t>print(num, "is a positive number.")</a:t>
            </a:r>
          </a:p>
          <a:p>
            <a:pPr algn="just">
              <a:buNone/>
            </a:pPr>
            <a:r>
              <a:rPr lang="en-US" sz="3200" dirty="0" smtClean="0"/>
              <a:t>print("This is always printed.")</a:t>
            </a:r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if...else Statement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r>
              <a:rPr lang="en-US" sz="3200" dirty="0" smtClean="0"/>
              <a:t>if test expression:</a:t>
            </a:r>
          </a:p>
          <a:p>
            <a:pPr>
              <a:buNone/>
            </a:pPr>
            <a:r>
              <a:rPr lang="en-US" sz="3200" dirty="0" smtClean="0"/>
              <a:t> Body of if</a:t>
            </a:r>
          </a:p>
          <a:p>
            <a:pPr>
              <a:buNone/>
            </a:pPr>
            <a:r>
              <a:rPr lang="en-US" sz="3200" dirty="0" smtClean="0"/>
              <a:t> else: </a:t>
            </a:r>
          </a:p>
          <a:p>
            <a:pPr>
              <a:buNone/>
            </a:pPr>
            <a:r>
              <a:rPr lang="en-US" sz="3200" dirty="0" smtClean="0"/>
              <a:t>Body of else</a:t>
            </a:r>
          </a:p>
          <a:p>
            <a:r>
              <a:rPr lang="en-US" sz="3200" dirty="0" smtClean="0"/>
              <a:t>The if..else statement evaluates test expression and will execute body of if only when test condition is True.</a:t>
            </a:r>
          </a:p>
          <a:p>
            <a:r>
              <a:rPr lang="en-US" sz="3200" dirty="0" smtClean="0"/>
              <a:t>If the condition is False, body of else is executed. </a:t>
            </a:r>
          </a:p>
          <a:p>
            <a:r>
              <a:rPr lang="en-US" sz="3200" dirty="0" smtClean="0"/>
              <a:t>Indentation is used to separate the blocks.</a:t>
            </a:r>
          </a:p>
          <a:p>
            <a:pPr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if...else Statement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no=input("enter number")</a:t>
            </a:r>
          </a:p>
          <a:p>
            <a:pPr>
              <a:buNone/>
            </a:pPr>
            <a:r>
              <a:rPr lang="en-US" sz="3200" dirty="0" smtClean="0"/>
              <a:t>no=</a:t>
            </a:r>
            <a:r>
              <a:rPr lang="en-US" sz="3200" dirty="0" err="1" smtClean="0"/>
              <a:t>int</a:t>
            </a:r>
            <a:r>
              <a:rPr lang="en-US" sz="3200" dirty="0" smtClean="0"/>
              <a:t>(no)</a:t>
            </a:r>
          </a:p>
          <a:p>
            <a:pPr>
              <a:buNone/>
            </a:pPr>
            <a:r>
              <a:rPr lang="en-US" sz="3200" dirty="0" smtClean="0"/>
              <a:t>if(no%5==0 and no%11==0):</a:t>
            </a:r>
          </a:p>
          <a:p>
            <a:pPr>
              <a:buNone/>
            </a:pPr>
            <a:r>
              <a:rPr lang="en-US" sz="3200" dirty="0" smtClean="0"/>
              <a:t>   print("number is </a:t>
            </a:r>
            <a:r>
              <a:rPr lang="en-US" sz="3200" dirty="0" err="1" smtClean="0"/>
              <a:t>divisable</a:t>
            </a:r>
            <a:r>
              <a:rPr lang="en-US" sz="3200" dirty="0" smtClean="0"/>
              <a:t> by 5 and 11")</a:t>
            </a:r>
          </a:p>
          <a:p>
            <a:pPr>
              <a:buNone/>
            </a:pPr>
            <a:r>
              <a:rPr lang="en-US" sz="3200" dirty="0" smtClean="0"/>
              <a:t>else:</a:t>
            </a:r>
          </a:p>
          <a:p>
            <a:pPr>
              <a:buNone/>
            </a:pPr>
            <a:r>
              <a:rPr lang="en-US" sz="3200" dirty="0" smtClean="0"/>
              <a:t>   print("number is </a:t>
            </a:r>
            <a:r>
              <a:rPr lang="en-US" sz="3200" dirty="0" err="1" smtClean="0"/>
              <a:t>notdivisable</a:t>
            </a:r>
            <a:r>
              <a:rPr lang="en-US" sz="3200" dirty="0" smtClean="0"/>
              <a:t> by 5 and 11")</a:t>
            </a:r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if...</a:t>
            </a:r>
            <a:r>
              <a:rPr lang="en-US" sz="3200" b="1" dirty="0" err="1" smtClean="0">
                <a:solidFill>
                  <a:srgbClr val="FF0000"/>
                </a:solidFill>
              </a:rPr>
              <a:t>elif</a:t>
            </a:r>
            <a:r>
              <a:rPr lang="en-US" sz="3200" b="1" dirty="0" smtClean="0">
                <a:solidFill>
                  <a:srgbClr val="FF0000"/>
                </a:solidFill>
              </a:rPr>
              <a:t>...else Statement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Syntax of if...</a:t>
            </a:r>
            <a:r>
              <a:rPr lang="en-US" sz="3200" b="1" dirty="0" err="1" smtClean="0"/>
              <a:t>elif</a:t>
            </a:r>
            <a:r>
              <a:rPr lang="en-US" sz="3200" b="1" dirty="0" smtClean="0"/>
              <a:t>...else</a:t>
            </a:r>
          </a:p>
          <a:p>
            <a:pPr>
              <a:buNone/>
            </a:pPr>
            <a:r>
              <a:rPr lang="en-US" sz="3200" dirty="0" smtClean="0"/>
              <a:t>if test expression:</a:t>
            </a:r>
          </a:p>
          <a:p>
            <a:pPr>
              <a:buNone/>
            </a:pPr>
            <a:r>
              <a:rPr lang="en-US" sz="3200" dirty="0" smtClean="0"/>
              <a:t> Body of if </a:t>
            </a:r>
          </a:p>
          <a:p>
            <a:pPr>
              <a:buNone/>
            </a:pPr>
            <a:r>
              <a:rPr lang="en-US" sz="3200" dirty="0" err="1" smtClean="0"/>
              <a:t>elif</a:t>
            </a:r>
            <a:r>
              <a:rPr lang="en-US" sz="3200" dirty="0" smtClean="0"/>
              <a:t> test expression:</a:t>
            </a:r>
          </a:p>
          <a:p>
            <a:pPr>
              <a:buNone/>
            </a:pPr>
            <a:r>
              <a:rPr lang="en-US" sz="3200" dirty="0" smtClean="0"/>
              <a:t> Body of </a:t>
            </a:r>
            <a:r>
              <a:rPr lang="en-US" sz="3200" dirty="0" err="1" smtClean="0"/>
              <a:t>elif</a:t>
            </a:r>
            <a:r>
              <a:rPr lang="en-US" sz="3200" dirty="0" smtClean="0"/>
              <a:t> </a:t>
            </a:r>
          </a:p>
          <a:p>
            <a:pPr>
              <a:buNone/>
            </a:pPr>
            <a:r>
              <a:rPr lang="en-US" sz="3200" dirty="0" smtClean="0"/>
              <a:t>else:</a:t>
            </a:r>
          </a:p>
          <a:p>
            <a:pPr>
              <a:buNone/>
            </a:pPr>
            <a:r>
              <a:rPr lang="en-US" sz="3200" dirty="0" smtClean="0"/>
              <a:t> Body of else</a:t>
            </a:r>
          </a:p>
        </p:txBody>
      </p:sp>
      <p:pic>
        <p:nvPicPr>
          <p:cNvPr id="1026" name="Picture 2" descr="_images/flowchart_chained_conditio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0535" y="862466"/>
            <a:ext cx="5983968" cy="4806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if...</a:t>
            </a:r>
            <a:r>
              <a:rPr lang="en-US" sz="3200" b="1" dirty="0" err="1" smtClean="0">
                <a:solidFill>
                  <a:srgbClr val="FF0000"/>
                </a:solidFill>
              </a:rPr>
              <a:t>elif</a:t>
            </a:r>
            <a:r>
              <a:rPr lang="en-US" sz="3200" b="1" dirty="0" smtClean="0">
                <a:solidFill>
                  <a:srgbClr val="FF0000"/>
                </a:solidFill>
              </a:rPr>
              <a:t>...else Statement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If the condition for if is False, it checks the condition of the next </a:t>
            </a:r>
            <a:r>
              <a:rPr lang="en-US" sz="3200" dirty="0" err="1" smtClean="0"/>
              <a:t>elif</a:t>
            </a:r>
            <a:r>
              <a:rPr lang="en-US" sz="3200" dirty="0" smtClean="0"/>
              <a:t> block and so on.</a:t>
            </a:r>
          </a:p>
          <a:p>
            <a:pPr algn="just"/>
            <a:r>
              <a:rPr lang="en-US" sz="3200" dirty="0" smtClean="0"/>
              <a:t>If all the conditions are False, body of else is executed.</a:t>
            </a:r>
          </a:p>
          <a:p>
            <a:pPr algn="just"/>
            <a:r>
              <a:rPr lang="en-US" sz="3200" dirty="0" smtClean="0"/>
              <a:t>Only one block among the several if...</a:t>
            </a:r>
            <a:r>
              <a:rPr lang="en-US" sz="3200" dirty="0" err="1" smtClean="0"/>
              <a:t>elif</a:t>
            </a:r>
            <a:r>
              <a:rPr lang="en-US" sz="3200" dirty="0" smtClean="0"/>
              <a:t>...else blocks is executed according to the condition.</a:t>
            </a:r>
          </a:p>
          <a:p>
            <a:pPr algn="just"/>
            <a:r>
              <a:rPr lang="en-US" sz="3200" dirty="0" smtClean="0"/>
              <a:t>The if block can have only one else block. But it can have multiple </a:t>
            </a:r>
            <a:r>
              <a:rPr lang="en-US" sz="3200" dirty="0" err="1" smtClean="0"/>
              <a:t>elif</a:t>
            </a:r>
            <a:r>
              <a:rPr lang="en-US" sz="3200" dirty="0" smtClean="0"/>
              <a:t> blocks.</a:t>
            </a:r>
          </a:p>
          <a:p>
            <a:pPr algn="just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if...</a:t>
            </a:r>
            <a:r>
              <a:rPr lang="en-US" sz="3200" b="1" dirty="0" err="1" smtClean="0">
                <a:solidFill>
                  <a:srgbClr val="FF0000"/>
                </a:solidFill>
              </a:rPr>
              <a:t>elif</a:t>
            </a:r>
            <a:r>
              <a:rPr lang="en-US" sz="3200" b="1" dirty="0" smtClean="0">
                <a:solidFill>
                  <a:srgbClr val="FF0000"/>
                </a:solidFill>
              </a:rPr>
              <a:t>...else Statement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smtClean="0"/>
              <a:t>a=</a:t>
            </a:r>
            <a:r>
              <a:rPr lang="en-US" sz="3200" dirty="0" err="1" smtClean="0"/>
              <a:t>int</a:t>
            </a:r>
            <a:r>
              <a:rPr lang="en-US" sz="3200" dirty="0" smtClean="0"/>
              <a:t>(input("enter numbers"))</a:t>
            </a:r>
          </a:p>
          <a:p>
            <a:pPr algn="just">
              <a:buNone/>
            </a:pPr>
            <a:r>
              <a:rPr lang="en-US" sz="3200" dirty="0" smtClean="0"/>
              <a:t>b=</a:t>
            </a:r>
            <a:r>
              <a:rPr lang="en-US" sz="3200" dirty="0" err="1" smtClean="0"/>
              <a:t>int</a:t>
            </a:r>
            <a:r>
              <a:rPr lang="en-US" sz="3200" dirty="0" smtClean="0"/>
              <a:t>(input("enter numbers"))</a:t>
            </a:r>
          </a:p>
          <a:p>
            <a:pPr algn="just">
              <a:buNone/>
            </a:pPr>
            <a:r>
              <a:rPr lang="en-US" sz="3200" dirty="0" smtClean="0"/>
              <a:t>c=</a:t>
            </a:r>
            <a:r>
              <a:rPr lang="en-US" sz="3200" dirty="0" err="1" smtClean="0"/>
              <a:t>int</a:t>
            </a:r>
            <a:r>
              <a:rPr lang="en-US" sz="3200" dirty="0" smtClean="0"/>
              <a:t>(input("enter numbers"))</a:t>
            </a:r>
          </a:p>
          <a:p>
            <a:pPr algn="just">
              <a:buNone/>
            </a:pPr>
            <a:r>
              <a:rPr lang="en-US" sz="3200" dirty="0" smtClean="0"/>
              <a:t>if(a&gt;b and a&gt;c):</a:t>
            </a:r>
          </a:p>
          <a:p>
            <a:pPr algn="just">
              <a:buNone/>
            </a:pPr>
            <a:r>
              <a:rPr lang="en-US" sz="3200" dirty="0" smtClean="0"/>
              <a:t>   print(</a:t>
            </a:r>
            <a:r>
              <a:rPr lang="en-US" sz="3200" dirty="0" err="1" smtClean="0"/>
              <a:t>a,"is</a:t>
            </a:r>
            <a:r>
              <a:rPr lang="en-US" sz="3200" dirty="0" smtClean="0"/>
              <a:t> big")</a:t>
            </a:r>
          </a:p>
          <a:p>
            <a:pPr algn="just">
              <a:buNone/>
            </a:pPr>
            <a:r>
              <a:rPr lang="en-US" sz="3200" dirty="0" err="1" smtClean="0"/>
              <a:t>elif</a:t>
            </a:r>
            <a:r>
              <a:rPr lang="en-US" sz="3200" dirty="0" smtClean="0"/>
              <a:t> b&gt;c:</a:t>
            </a:r>
          </a:p>
          <a:p>
            <a:pPr algn="just">
              <a:buNone/>
            </a:pPr>
            <a:r>
              <a:rPr lang="en-US" sz="3200" dirty="0" smtClean="0"/>
              <a:t>   print(</a:t>
            </a:r>
            <a:r>
              <a:rPr lang="en-US" sz="3200" dirty="0" err="1" smtClean="0"/>
              <a:t>b,"is</a:t>
            </a:r>
            <a:r>
              <a:rPr lang="en-US" sz="3200" dirty="0" smtClean="0"/>
              <a:t> big")</a:t>
            </a:r>
          </a:p>
          <a:p>
            <a:pPr algn="just">
              <a:buNone/>
            </a:pPr>
            <a:r>
              <a:rPr lang="en-US" sz="3200" dirty="0" smtClean="0"/>
              <a:t>else:</a:t>
            </a:r>
          </a:p>
          <a:p>
            <a:pPr algn="just">
              <a:buNone/>
            </a:pPr>
            <a:r>
              <a:rPr lang="en-US" sz="3200" dirty="0" smtClean="0"/>
              <a:t>   print(</a:t>
            </a:r>
            <a:r>
              <a:rPr lang="en-US" sz="3200" dirty="0" err="1" smtClean="0"/>
              <a:t>c,"is</a:t>
            </a:r>
            <a:r>
              <a:rPr lang="en-US" sz="3200" dirty="0" smtClean="0"/>
              <a:t> big")</a:t>
            </a:r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Nested if statement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 smtClean="0"/>
              <a:t>We can have a if...</a:t>
            </a:r>
            <a:r>
              <a:rPr lang="en-US" sz="3200" dirty="0" err="1" smtClean="0"/>
              <a:t>elif</a:t>
            </a:r>
            <a:r>
              <a:rPr lang="en-US" sz="3200" dirty="0" smtClean="0"/>
              <a:t>...else statement inside another </a:t>
            </a:r>
          </a:p>
          <a:p>
            <a:pPr algn="just">
              <a:buNone/>
            </a:pPr>
            <a:r>
              <a:rPr lang="en-US" sz="3200" dirty="0" smtClean="0"/>
              <a:t>if...</a:t>
            </a:r>
            <a:r>
              <a:rPr lang="en-US" sz="3200" dirty="0" err="1" smtClean="0"/>
              <a:t>elif</a:t>
            </a:r>
            <a:r>
              <a:rPr lang="en-US" sz="3200" dirty="0" smtClean="0"/>
              <a:t>...else statement. This is called nesting in computer programming.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Example:</a:t>
            </a:r>
          </a:p>
          <a:p>
            <a:pPr algn="just">
              <a:buNone/>
            </a:pPr>
            <a:r>
              <a:rPr lang="en-US" sz="3200" dirty="0" smtClean="0"/>
              <a:t>num = </a:t>
            </a:r>
            <a:r>
              <a:rPr lang="en-US" sz="3200" dirty="0" err="1" smtClean="0"/>
              <a:t>int</a:t>
            </a:r>
            <a:r>
              <a:rPr lang="en-US" sz="3200" dirty="0" smtClean="0"/>
              <a:t>(input("Enter a number: "))</a:t>
            </a:r>
          </a:p>
          <a:p>
            <a:pPr algn="just">
              <a:buNone/>
            </a:pPr>
            <a:r>
              <a:rPr lang="en-US" sz="3200" dirty="0" smtClean="0"/>
              <a:t>if num &gt;= 0:</a:t>
            </a:r>
          </a:p>
          <a:p>
            <a:pPr algn="just">
              <a:buNone/>
            </a:pPr>
            <a:r>
              <a:rPr lang="en-US" sz="3200" dirty="0" smtClean="0"/>
              <a:t>    if num == 0:</a:t>
            </a:r>
          </a:p>
          <a:p>
            <a:pPr algn="just">
              <a:buNone/>
            </a:pPr>
            <a:r>
              <a:rPr lang="en-US" sz="3200" dirty="0" smtClean="0"/>
              <a:t>        print("Zero")</a:t>
            </a:r>
          </a:p>
          <a:p>
            <a:pPr algn="just">
              <a:buNone/>
            </a:pPr>
            <a:r>
              <a:rPr lang="en-US" sz="3200" dirty="0" smtClean="0"/>
              <a:t>    else:</a:t>
            </a:r>
          </a:p>
          <a:p>
            <a:pPr algn="just">
              <a:buNone/>
            </a:pPr>
            <a:r>
              <a:rPr lang="en-US" sz="3200" dirty="0" smtClean="0"/>
              <a:t>        print("Positive number")</a:t>
            </a:r>
          </a:p>
          <a:p>
            <a:pPr algn="just">
              <a:buNone/>
            </a:pPr>
            <a:r>
              <a:rPr lang="en-US" sz="3200" dirty="0" smtClean="0"/>
              <a:t>else:</a:t>
            </a:r>
          </a:p>
          <a:p>
            <a:pPr algn="just">
              <a:buNone/>
            </a:pPr>
            <a:r>
              <a:rPr lang="en-US" sz="3200" dirty="0" smtClean="0"/>
              <a:t>    print("Negative number")</a:t>
            </a:r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200" dirty="0" smtClean="0">
                <a:solidFill>
                  <a:srgbClr val="FF0000"/>
                </a:solidFill>
              </a:rP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462"/>
            <a:ext cx="10830059" cy="5486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Integers, floating point numbers and complex numbers falls under </a:t>
            </a:r>
            <a:r>
              <a:rPr lang="en-US" sz="3200" dirty="0" smtClean="0">
                <a:hlinkClick r:id="rId2"/>
              </a:rPr>
              <a:t>Python numbers</a:t>
            </a:r>
            <a:r>
              <a:rPr lang="en-US" sz="3200" dirty="0" smtClean="0"/>
              <a:t> category. </a:t>
            </a:r>
          </a:p>
          <a:p>
            <a:pPr algn="just"/>
            <a:r>
              <a:rPr lang="en-US" sz="3200" dirty="0" smtClean="0"/>
              <a:t>They are defined as </a:t>
            </a:r>
            <a:r>
              <a:rPr lang="en-US" sz="3200" dirty="0" err="1" smtClean="0"/>
              <a:t>int</a:t>
            </a:r>
            <a:r>
              <a:rPr lang="en-US" sz="3200" dirty="0" smtClean="0"/>
              <a:t>, float and complex class in Python.</a:t>
            </a:r>
          </a:p>
          <a:p>
            <a:r>
              <a:rPr lang="en-US" sz="3200" dirty="0" smtClean="0"/>
              <a:t>Integers can be of any length, it is only limited by the memory available.</a:t>
            </a:r>
          </a:p>
          <a:p>
            <a:r>
              <a:rPr lang="en-US" sz="3200" dirty="0" smtClean="0"/>
              <a:t>A floating point number is accurate up to 15 decimal places.</a:t>
            </a:r>
          </a:p>
          <a:p>
            <a:r>
              <a:rPr lang="en-US" sz="3200" dirty="0" smtClean="0"/>
              <a:t>Complex numbers are written in the form, x + </a:t>
            </a:r>
            <a:r>
              <a:rPr lang="en-US" sz="3200" dirty="0" err="1" smtClean="0"/>
              <a:t>yj</a:t>
            </a:r>
            <a:r>
              <a:rPr lang="en-US" sz="3200" dirty="0" smtClean="0"/>
              <a:t>, where x is the real part and y is the imaginary part.</a:t>
            </a:r>
          </a:p>
          <a:p>
            <a:pPr algn="just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Loops in Python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endParaRPr lang="en-US" sz="3200" dirty="0" smtClean="0"/>
          </a:p>
          <a:p>
            <a:pPr marL="514350" indent="-514350" algn="just">
              <a:buNone/>
            </a:pPr>
            <a:r>
              <a:rPr lang="en-US" sz="3200" dirty="0" smtClean="0"/>
              <a:t>Python has two primitive loops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While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for </a:t>
            </a:r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The while Loop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Syntax:</a:t>
            </a:r>
          </a:p>
          <a:p>
            <a:pPr marL="514350" indent="-514350" algn="just">
              <a:buNone/>
            </a:pPr>
            <a:r>
              <a:rPr lang="en-US" sz="3200" dirty="0" smtClean="0"/>
              <a:t>while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test_expression</a:t>
            </a:r>
            <a:r>
              <a:rPr lang="en-US" sz="3200" dirty="0" smtClean="0"/>
              <a:t>:</a:t>
            </a:r>
          </a:p>
          <a:p>
            <a:pPr marL="514350" indent="-514350" algn="just">
              <a:buNone/>
            </a:pPr>
            <a:r>
              <a:rPr lang="en-US" sz="3200" dirty="0" smtClean="0"/>
              <a:t>    Body of while </a:t>
            </a:r>
          </a:p>
          <a:p>
            <a:pPr marL="514350" indent="-514350" algn="just">
              <a:buNone/>
            </a:pPr>
            <a:endParaRPr lang="en-US" sz="3200" dirty="0" smtClean="0"/>
          </a:p>
          <a:p>
            <a:pPr marL="514350" indent="-514350" algn="just">
              <a:buNone/>
            </a:pPr>
            <a:endParaRPr lang="en-US" sz="3200" dirty="0" smtClean="0"/>
          </a:p>
          <a:p>
            <a:pPr marL="514350" indent="-514350" algn="just">
              <a:buNone/>
            </a:pPr>
            <a:endParaRPr lang="en-US" sz="3200" dirty="0" smtClean="0"/>
          </a:p>
          <a:p>
            <a:pPr marL="514350" indent="-514350" algn="just"/>
            <a:r>
              <a:rPr lang="en-US" sz="3200" dirty="0" smtClean="0"/>
              <a:t>while loop executes a block of statements repeatedly till a given a condition is true.  when the condition becomes false, it terminates the body of the loop.</a:t>
            </a:r>
          </a:p>
          <a:p>
            <a:pPr marL="514350" indent="-514350" algn="just"/>
            <a:r>
              <a:rPr lang="en-US" sz="3200" dirty="0" smtClean="0"/>
              <a:t>The main characteristic of a while loop is that it will repeat a set of instructions based on a condition.</a:t>
            </a:r>
          </a:p>
          <a:p>
            <a:pPr marL="514350" indent="-514350" algn="just"/>
            <a:r>
              <a:rPr lang="en-US" sz="3200" dirty="0" smtClean="0"/>
              <a:t>In Python, the body of the while loop is determined through indentation.</a:t>
            </a:r>
          </a:p>
        </p:txBody>
      </p:sp>
      <p:pic>
        <p:nvPicPr>
          <p:cNvPr id="1025" name="Picture 1" descr="C:\Users\Dell\Downloads\ISL\whileLoopFlowcha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5851" y="0"/>
            <a:ext cx="4414837" cy="354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The while Loop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3200" dirty="0" smtClean="0"/>
              <a:t># sum = 1+2+3+...+n</a:t>
            </a:r>
          </a:p>
          <a:p>
            <a:pPr marL="514350" indent="-514350" algn="just">
              <a:buNone/>
            </a:pPr>
            <a:r>
              <a:rPr lang="en-US" sz="3200" dirty="0" smtClean="0"/>
              <a:t>n= </a:t>
            </a:r>
            <a:r>
              <a:rPr lang="en-US" sz="3200" dirty="0" err="1" smtClean="0"/>
              <a:t>int</a:t>
            </a:r>
            <a:r>
              <a:rPr lang="en-US" sz="3200" dirty="0" smtClean="0"/>
              <a:t>(input("Enter a number: "))</a:t>
            </a:r>
          </a:p>
          <a:p>
            <a:pPr marL="514350" indent="-514350" algn="just">
              <a:buNone/>
            </a:pPr>
            <a:r>
              <a:rPr lang="en-US" sz="3200" dirty="0" smtClean="0"/>
              <a:t>sum=0</a:t>
            </a:r>
          </a:p>
          <a:p>
            <a:pPr marL="514350" indent="-514350" algn="just">
              <a:buNone/>
            </a:pPr>
            <a:r>
              <a:rPr lang="en-US" sz="3200" dirty="0" err="1" smtClean="0"/>
              <a:t>i</a:t>
            </a:r>
            <a:r>
              <a:rPr lang="en-US" sz="3200" dirty="0" smtClean="0"/>
              <a:t>=1</a:t>
            </a:r>
          </a:p>
          <a:p>
            <a:pPr marL="514350" indent="-514350" algn="just">
              <a:buNone/>
            </a:pPr>
            <a:r>
              <a:rPr lang="en-US" sz="3200" dirty="0" smtClean="0"/>
              <a:t>while </a:t>
            </a:r>
            <a:r>
              <a:rPr lang="en-US" sz="3200" dirty="0" err="1" smtClean="0"/>
              <a:t>i</a:t>
            </a:r>
            <a:r>
              <a:rPr lang="en-US" sz="3200" dirty="0" smtClean="0"/>
              <a:t>&lt;=n:</a:t>
            </a:r>
          </a:p>
          <a:p>
            <a:pPr marL="514350" indent="-514350" algn="just">
              <a:buNone/>
            </a:pPr>
            <a:r>
              <a:rPr lang="en-US" sz="3200" dirty="0" smtClean="0"/>
              <a:t>       sum=</a:t>
            </a:r>
            <a:r>
              <a:rPr lang="en-US" sz="3200" dirty="0" err="1" smtClean="0"/>
              <a:t>sum+i</a:t>
            </a:r>
            <a:endParaRPr lang="en-US" sz="3200" dirty="0" smtClean="0"/>
          </a:p>
          <a:p>
            <a:pPr marL="514350" indent="-514350" algn="just">
              <a:buNone/>
            </a:pPr>
            <a:r>
              <a:rPr lang="en-US" sz="3200" dirty="0" smtClean="0"/>
              <a:t>       </a:t>
            </a:r>
            <a:r>
              <a:rPr lang="en-US" sz="3200" dirty="0" err="1" smtClean="0"/>
              <a:t>i</a:t>
            </a:r>
            <a:r>
              <a:rPr lang="en-US" sz="3200" dirty="0" smtClean="0"/>
              <a:t>=i+1</a:t>
            </a:r>
          </a:p>
          <a:p>
            <a:pPr marL="514350" indent="-514350" algn="just">
              <a:buNone/>
            </a:pPr>
            <a:r>
              <a:rPr lang="en-US" sz="3200" dirty="0" smtClean="0"/>
              <a:t>print("sum of n natural num </a:t>
            </a:r>
            <a:r>
              <a:rPr lang="en-US" sz="3200" dirty="0" err="1" smtClean="0"/>
              <a:t>is",sum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200" b="1" dirty="0" smtClean="0">
                <a:solidFill>
                  <a:srgbClr val="FF0000"/>
                </a:solidFill>
              </a:rPr>
              <a:t>Using else statement with while loops:</a:t>
            </a:r>
            <a:r>
              <a:rPr lang="en-US" sz="3200" dirty="0" smtClean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 smtClean="0"/>
              <a:t>The else clause is only executed when your while condition becomes false.</a:t>
            </a:r>
          </a:p>
          <a:p>
            <a:pPr fontAlgn="base"/>
            <a:r>
              <a:rPr lang="en-US" sz="3200" dirty="0" smtClean="0"/>
              <a:t> If you break out of the loop, or if an exception is raised, it won’t be executed.</a:t>
            </a:r>
          </a:p>
          <a:p>
            <a:pPr fontAlgn="base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Syntax:</a:t>
            </a:r>
          </a:p>
          <a:p>
            <a:pPr fontAlgn="base">
              <a:buNone/>
            </a:pPr>
            <a:r>
              <a:rPr lang="en-US" sz="3200" dirty="0" smtClean="0"/>
              <a:t>while condition:</a:t>
            </a:r>
          </a:p>
          <a:p>
            <a:pPr fontAlgn="base">
              <a:buNone/>
            </a:pPr>
            <a:r>
              <a:rPr lang="en-US" sz="3200" dirty="0" smtClean="0"/>
              <a:t>     # execute these statements</a:t>
            </a:r>
          </a:p>
          <a:p>
            <a:pPr fontAlgn="base">
              <a:buNone/>
            </a:pPr>
            <a:r>
              <a:rPr lang="en-US" sz="3200" dirty="0" smtClean="0"/>
              <a:t>else:</a:t>
            </a:r>
          </a:p>
          <a:p>
            <a:pPr fontAlgn="base">
              <a:buNone/>
            </a:pPr>
            <a:r>
              <a:rPr lang="en-US" sz="3200" dirty="0" smtClean="0"/>
              <a:t>     # execute these statement</a:t>
            </a:r>
          </a:p>
          <a:p>
            <a:pPr marL="514350" indent="-514350" algn="just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200" b="1" dirty="0" smtClean="0">
                <a:solidFill>
                  <a:srgbClr val="FF0000"/>
                </a:solidFill>
              </a:rPr>
              <a:t>for loop:</a:t>
            </a:r>
            <a:r>
              <a:rPr lang="en-US" sz="3200" dirty="0" smtClean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 fontScale="92500" lnSpcReduction="20000"/>
          </a:bodyPr>
          <a:lstStyle/>
          <a:p>
            <a:pPr marL="514350" indent="-514350" algn="just"/>
            <a:r>
              <a:rPr lang="en-US" sz="3200" dirty="0" smtClean="0"/>
              <a:t>A for loop is used for iterating over a sequence(</a:t>
            </a:r>
            <a:r>
              <a:rPr lang="en-US" sz="3200" dirty="0" smtClean="0">
                <a:hlinkClick r:id="rId3" tooltip="Python list"/>
              </a:rPr>
              <a:t>list</a:t>
            </a:r>
            <a:r>
              <a:rPr lang="en-US" sz="3200" dirty="0" smtClean="0"/>
              <a:t>, </a:t>
            </a:r>
            <a:r>
              <a:rPr lang="en-US" sz="3200" dirty="0" err="1" smtClean="0">
                <a:hlinkClick r:id="rId4" tooltip="Python tuple"/>
              </a:rPr>
              <a:t>tuple</a:t>
            </a:r>
            <a:r>
              <a:rPr lang="en-US" sz="3200" dirty="0" smtClean="0"/>
              <a:t>, </a:t>
            </a:r>
            <a:r>
              <a:rPr lang="en-US" sz="3200" dirty="0" smtClean="0">
                <a:hlinkClick r:id="rId5" tooltip="Python string"/>
              </a:rPr>
              <a:t>string</a:t>
            </a:r>
            <a:r>
              <a:rPr lang="en-US" sz="3200" dirty="0" smtClean="0"/>
              <a:t>)</a:t>
            </a:r>
          </a:p>
          <a:p>
            <a:pPr marL="514350" indent="-514350" algn="just"/>
            <a:r>
              <a:rPr lang="en-US" sz="3200" dirty="0" smtClean="0"/>
              <a:t>for loop can execute a set of statements, once for each item in a list</a:t>
            </a:r>
          </a:p>
          <a:p>
            <a:pPr marL="514350" indent="-514350" algn="just"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Syntax of for Loop</a:t>
            </a:r>
          </a:p>
          <a:p>
            <a:pPr>
              <a:buNone/>
            </a:pPr>
            <a:r>
              <a:rPr lang="en-US" sz="3200" dirty="0" smtClean="0"/>
              <a:t>for </a:t>
            </a:r>
            <a:r>
              <a:rPr lang="en-US" sz="3200" dirty="0" err="1" smtClean="0"/>
              <a:t>val</a:t>
            </a:r>
            <a:r>
              <a:rPr lang="en-US" sz="3200" dirty="0" smtClean="0"/>
              <a:t> in sequence: </a:t>
            </a:r>
          </a:p>
          <a:p>
            <a:pPr>
              <a:buNone/>
            </a:pPr>
            <a:r>
              <a:rPr lang="en-US" sz="3200" dirty="0" smtClean="0"/>
              <a:t>Body of for</a:t>
            </a:r>
          </a:p>
          <a:p>
            <a:pPr>
              <a:buNone/>
            </a:pPr>
            <a:r>
              <a:rPr lang="en-US" sz="3200" dirty="0" smtClean="0"/>
              <a:t> 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Here, </a:t>
            </a:r>
            <a:r>
              <a:rPr lang="en-US" sz="3200" dirty="0" err="1" smtClean="0"/>
              <a:t>val</a:t>
            </a:r>
            <a:r>
              <a:rPr lang="en-US" sz="3200" dirty="0" smtClean="0"/>
              <a:t> is the variable that takes the value of the item inside the sequence on each iteration.</a:t>
            </a:r>
          </a:p>
          <a:p>
            <a:r>
              <a:rPr lang="en-US" sz="3200" dirty="0" smtClean="0"/>
              <a:t>Loop continues until it reach the last item in the sequence.</a:t>
            </a:r>
          </a:p>
        </p:txBody>
      </p:sp>
      <p:pic>
        <p:nvPicPr>
          <p:cNvPr id="1026" name="Picture 2" descr="C:\Users\Dell\Downloads\ISL\forLoop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93577" y="1672047"/>
            <a:ext cx="3644537" cy="3148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2800" dirty="0" smtClean="0">
                <a:solidFill>
                  <a:srgbClr val="FF0000"/>
                </a:solidFill>
              </a:rPr>
              <a:t># Program to find the sum of all numbers stored in a list#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3200" dirty="0" smtClean="0"/>
              <a:t>numbers = [6, 5, 3, 8, 4, 2, 5, 4, 11]</a:t>
            </a:r>
          </a:p>
          <a:p>
            <a:pPr marL="514350" indent="-514350" algn="just">
              <a:buNone/>
            </a:pPr>
            <a:r>
              <a:rPr lang="en-US" sz="3200" dirty="0" smtClean="0"/>
              <a:t>sum = 0</a:t>
            </a:r>
          </a:p>
          <a:p>
            <a:pPr marL="514350" indent="-514350" algn="just">
              <a:buNone/>
            </a:pPr>
            <a:r>
              <a:rPr lang="en-US" sz="3200" dirty="0" smtClean="0"/>
              <a:t>for </a:t>
            </a:r>
            <a:r>
              <a:rPr lang="en-US" sz="3200" dirty="0" err="1" smtClean="0"/>
              <a:t>val</a:t>
            </a:r>
            <a:r>
              <a:rPr lang="en-US" sz="3200" dirty="0" smtClean="0"/>
              <a:t> in numbers:	</a:t>
            </a:r>
          </a:p>
          <a:p>
            <a:pPr marL="514350" indent="-514350" algn="just">
              <a:buNone/>
            </a:pPr>
            <a:r>
              <a:rPr lang="en-US" sz="3200" dirty="0" smtClean="0"/>
              <a:t>	sum = </a:t>
            </a:r>
            <a:r>
              <a:rPr lang="en-US" sz="3200" dirty="0" err="1" smtClean="0"/>
              <a:t>sum+val</a:t>
            </a:r>
            <a:endParaRPr lang="en-US" sz="3200" dirty="0" smtClean="0"/>
          </a:p>
          <a:p>
            <a:pPr marL="514350" indent="-514350" algn="just">
              <a:buNone/>
            </a:pPr>
            <a:r>
              <a:rPr lang="en-US" sz="3200" dirty="0" smtClean="0"/>
              <a:t>print("The sum is", sum)</a:t>
            </a:r>
          </a:p>
          <a:p>
            <a:pPr marL="514350" indent="-514350"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Ex2:</a:t>
            </a:r>
          </a:p>
          <a:p>
            <a:pPr marL="514350" indent="-514350">
              <a:buNone/>
            </a:pPr>
            <a:r>
              <a:rPr lang="en-US" sz="3200" dirty="0" smtClean="0"/>
              <a:t>Fruits=["</a:t>
            </a:r>
            <a:r>
              <a:rPr lang="en-US" sz="3200" dirty="0" err="1" smtClean="0"/>
              <a:t>apple“,"banana</a:t>
            </a:r>
            <a:r>
              <a:rPr lang="en-US" sz="3200" dirty="0" smtClean="0"/>
              <a:t>", "cherry"]</a:t>
            </a:r>
            <a:br>
              <a:rPr lang="en-US" sz="3200" dirty="0" smtClean="0"/>
            </a:br>
            <a:r>
              <a:rPr lang="en-US" sz="3200" dirty="0" smtClean="0"/>
              <a:t>for x in fruits:</a:t>
            </a:r>
            <a:br>
              <a:rPr lang="en-US" sz="3200" dirty="0" smtClean="0"/>
            </a:br>
            <a:r>
              <a:rPr lang="en-US" sz="3200" dirty="0" smtClean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range() function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3200" dirty="0" smtClean="0"/>
              <a:t> it generates a sequence of numbers.</a:t>
            </a:r>
          </a:p>
          <a:p>
            <a:pPr marL="514350" indent="-514350" algn="just"/>
            <a:r>
              <a:rPr lang="en-US" sz="3200" dirty="0" smtClean="0"/>
              <a:t>range(10) will generate numbers from 0 to 9 (10 numbers).</a:t>
            </a:r>
          </a:p>
          <a:p>
            <a:pPr marL="514350" indent="-514350" algn="just"/>
            <a:r>
              <a:rPr lang="en-US" sz="3200" dirty="0" smtClean="0"/>
              <a:t>We can also define the start, stop and step size as range(</a:t>
            </a:r>
            <a:r>
              <a:rPr lang="en-US" sz="3200" dirty="0" err="1" smtClean="0"/>
              <a:t>start,stop,step</a:t>
            </a:r>
            <a:r>
              <a:rPr lang="en-US" sz="3200" dirty="0" smtClean="0"/>
              <a:t> size).</a:t>
            </a:r>
          </a:p>
          <a:p>
            <a:pPr marL="514350" indent="-514350" algn="just"/>
            <a:r>
              <a:rPr lang="en-US" sz="3200" dirty="0" smtClean="0"/>
              <a:t> step size defaults to 1 if not provided.</a:t>
            </a:r>
          </a:p>
          <a:p>
            <a:pPr marL="514350" indent="-514350" algn="just"/>
            <a:r>
              <a:rPr lang="en-US" sz="3200" dirty="0" smtClean="0"/>
              <a:t>list() function output all the items in the range. </a:t>
            </a:r>
          </a:p>
          <a:p>
            <a:pPr marL="514350" indent="-514350" algn="just"/>
            <a:r>
              <a:rPr lang="en-US" sz="3200" dirty="0" smtClean="0"/>
              <a:t>print(list(range(10)))	 # Output: [0, 1, 2, 3, 4, 5, 6, 7, 8, 9]</a:t>
            </a:r>
          </a:p>
          <a:p>
            <a:pPr marL="514350" indent="-514350" algn="just"/>
            <a:r>
              <a:rPr lang="en-US" sz="3200" dirty="0" smtClean="0"/>
              <a:t>print(list(range(2, 8))) 		# Output: [2, 3, 4, 5, 6, 7] </a:t>
            </a:r>
          </a:p>
          <a:p>
            <a:pPr marL="514350" indent="-514350" algn="just"/>
            <a:r>
              <a:rPr lang="en-US" sz="3200" dirty="0" smtClean="0"/>
              <a:t> print(list(range(2, 20, 3)))         # Output: [2, 5, 8, 11, 14, 17]</a:t>
            </a:r>
          </a:p>
          <a:p>
            <a:pPr marL="514350" indent="-514350" algn="just">
              <a:buNone/>
            </a:pPr>
            <a:endParaRPr lang="en-US" sz="3200" dirty="0" smtClean="0"/>
          </a:p>
          <a:p>
            <a:pPr marL="514350" indent="-514350" algn="just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3200" dirty="0" smtClean="0"/>
              <a:t>num= </a:t>
            </a:r>
            <a:r>
              <a:rPr lang="en-US" sz="3200" dirty="0" err="1" smtClean="0"/>
              <a:t>int</a:t>
            </a:r>
            <a:r>
              <a:rPr lang="en-US" sz="3200" dirty="0" smtClean="0"/>
              <a:t>(input("Enter a number: "))</a:t>
            </a:r>
          </a:p>
          <a:p>
            <a:pPr marL="514350" indent="-514350" algn="just">
              <a:buNone/>
            </a:pPr>
            <a:r>
              <a:rPr lang="en-US" sz="3200" dirty="0" smtClean="0"/>
              <a:t>factorial = 1</a:t>
            </a:r>
          </a:p>
          <a:p>
            <a:pPr marL="514350" indent="-514350" algn="just">
              <a:buNone/>
            </a:pPr>
            <a:r>
              <a:rPr lang="en-US" sz="3200" dirty="0" smtClean="0"/>
              <a:t>if num &lt; 0:  </a:t>
            </a:r>
          </a:p>
          <a:p>
            <a:pPr marL="514350" indent="-514350" algn="just">
              <a:buNone/>
            </a:pPr>
            <a:r>
              <a:rPr lang="en-US" sz="3200" dirty="0" smtClean="0"/>
              <a:t>	 print("Sorry, factorial does not exist for negative numbers")</a:t>
            </a:r>
          </a:p>
          <a:p>
            <a:pPr marL="514350" indent="-514350" algn="just">
              <a:buNone/>
            </a:pPr>
            <a:r>
              <a:rPr lang="en-US" sz="3200" dirty="0" err="1" smtClean="0"/>
              <a:t>elif</a:t>
            </a:r>
            <a:r>
              <a:rPr lang="en-US" sz="3200" dirty="0" smtClean="0"/>
              <a:t> num == 0:  </a:t>
            </a:r>
          </a:p>
          <a:p>
            <a:pPr marL="514350" indent="-514350" algn="just">
              <a:buNone/>
            </a:pPr>
            <a:r>
              <a:rPr lang="en-US" sz="3200" dirty="0" smtClean="0"/>
              <a:t>	 print("The factorial of 0 is 1")</a:t>
            </a:r>
          </a:p>
          <a:p>
            <a:pPr marL="514350" indent="-514350" algn="just">
              <a:buNone/>
            </a:pPr>
            <a:r>
              <a:rPr lang="en-US" sz="3200" dirty="0" smtClean="0"/>
              <a:t>else:</a:t>
            </a:r>
          </a:p>
          <a:p>
            <a:pPr marL="514350" indent="-514350" algn="just">
              <a:buNone/>
            </a:pPr>
            <a:r>
              <a:rPr lang="en-US" sz="3200" dirty="0" smtClean="0"/>
              <a:t>	 for </a:t>
            </a:r>
            <a:r>
              <a:rPr lang="en-US" sz="3200" dirty="0" err="1" smtClean="0"/>
              <a:t>i</a:t>
            </a:r>
            <a:r>
              <a:rPr lang="en-US" sz="3200" dirty="0" smtClean="0"/>
              <a:t> in range(1,num + 1): </a:t>
            </a:r>
          </a:p>
          <a:p>
            <a:pPr marL="514350" indent="-514350" algn="just">
              <a:buNone/>
            </a:pPr>
            <a:r>
              <a:rPr lang="en-US" sz="3200" dirty="0" smtClean="0"/>
              <a:t>      		factorial=factorial*</a:t>
            </a:r>
            <a:r>
              <a:rPr lang="en-US" sz="3200" dirty="0" err="1" smtClean="0"/>
              <a:t>i</a:t>
            </a:r>
            <a:endParaRPr lang="en-US" sz="3200" dirty="0" smtClean="0"/>
          </a:p>
          <a:p>
            <a:pPr marL="514350" indent="-514350" algn="just">
              <a:buNone/>
            </a:pPr>
            <a:r>
              <a:rPr lang="en-US" sz="3200" dirty="0" smtClean="0"/>
              <a:t>print("The factorial </a:t>
            </a:r>
            <a:r>
              <a:rPr lang="en-US" sz="3200" dirty="0" err="1" smtClean="0"/>
              <a:t>of",num,"is",factorial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Python break and continue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Python, break and continue statements can alter the flow of a normal loop.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Python break statement</a:t>
            </a:r>
          </a:p>
          <a:p>
            <a:r>
              <a:rPr lang="en-US" sz="3200" dirty="0" smtClean="0"/>
              <a:t>The break statement terminates the loop containing it.</a:t>
            </a:r>
          </a:p>
          <a:p>
            <a:r>
              <a:rPr lang="en-US" sz="3200" dirty="0" smtClean="0"/>
              <a:t>If break statement is inside a nested</a:t>
            </a:r>
          </a:p>
          <a:p>
            <a:pPr>
              <a:buNone/>
            </a:pPr>
            <a:r>
              <a:rPr lang="en-US" sz="3200" dirty="0" smtClean="0"/>
              <a:t> loop, break will terminate the innermost</a:t>
            </a:r>
          </a:p>
          <a:p>
            <a:pPr>
              <a:buNone/>
            </a:pPr>
            <a:r>
              <a:rPr lang="en-US" sz="3200" dirty="0" smtClean="0"/>
              <a:t> loop.</a:t>
            </a:r>
          </a:p>
        </p:txBody>
      </p:sp>
      <p:pic>
        <p:nvPicPr>
          <p:cNvPr id="1026" name="Picture 2" descr="C:\Users\Dell\Downloads\ISL\how-break-statement-work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3476" y="2980031"/>
            <a:ext cx="3657600" cy="3250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Python break and continue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for </a:t>
            </a:r>
            <a:r>
              <a:rPr lang="en-US" sz="3200" dirty="0" err="1" smtClean="0"/>
              <a:t>val</a:t>
            </a:r>
            <a:r>
              <a:rPr lang="en-US" sz="3200" dirty="0" smtClean="0"/>
              <a:t> in "string": </a:t>
            </a:r>
          </a:p>
          <a:p>
            <a:pPr>
              <a:buNone/>
            </a:pPr>
            <a:r>
              <a:rPr lang="en-US" sz="3200" dirty="0" smtClean="0"/>
              <a:t>   if </a:t>
            </a:r>
            <a:r>
              <a:rPr lang="en-US" sz="3200" dirty="0" err="1" smtClean="0"/>
              <a:t>val</a:t>
            </a:r>
            <a:r>
              <a:rPr lang="en-US" sz="3200" dirty="0" smtClean="0"/>
              <a:t> == "</a:t>
            </a:r>
            <a:r>
              <a:rPr lang="en-US" sz="3200" dirty="0" err="1" smtClean="0"/>
              <a:t>i</a:t>
            </a:r>
            <a:r>
              <a:rPr lang="en-US" sz="3200" dirty="0" smtClean="0"/>
              <a:t>": </a:t>
            </a:r>
          </a:p>
          <a:p>
            <a:pPr>
              <a:buNone/>
            </a:pPr>
            <a:r>
              <a:rPr lang="en-US" sz="3200" dirty="0" smtClean="0"/>
              <a:t>       break   </a:t>
            </a:r>
          </a:p>
          <a:p>
            <a:pPr>
              <a:buNone/>
            </a:pPr>
            <a:r>
              <a:rPr lang="en-US" sz="3200" dirty="0" smtClean="0"/>
              <a:t> print(</a:t>
            </a:r>
            <a:r>
              <a:rPr lang="en-US" sz="3200" dirty="0" err="1" smtClean="0"/>
              <a:t>val</a:t>
            </a:r>
            <a:r>
              <a:rPr lang="en-US" sz="3200" dirty="0" smtClean="0"/>
              <a:t>)</a:t>
            </a:r>
          </a:p>
          <a:p>
            <a:pPr>
              <a:buNone/>
            </a:pPr>
            <a:r>
              <a:rPr lang="en-US" sz="3200" dirty="0" smtClean="0"/>
              <a:t>print("The end")</a:t>
            </a:r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200" dirty="0" smtClean="0">
                <a:solidFill>
                  <a:srgbClr val="FF0000"/>
                </a:solidFill>
              </a:rP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462"/>
            <a:ext cx="10830059" cy="5486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We can use the type() function to know type a variable.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sz="3200" dirty="0" smtClean="0"/>
              <a:t>a = 5</a:t>
            </a:r>
          </a:p>
          <a:p>
            <a:pPr>
              <a:buNone/>
            </a:pPr>
            <a:r>
              <a:rPr lang="en-US" sz="3200" dirty="0" smtClean="0"/>
              <a:t>print(a, "is of type", type(a))</a:t>
            </a:r>
          </a:p>
          <a:p>
            <a:pPr>
              <a:buNone/>
            </a:pPr>
            <a:r>
              <a:rPr lang="en-US" sz="3200" dirty="0" smtClean="0"/>
              <a:t>a = 2.0</a:t>
            </a:r>
          </a:p>
          <a:p>
            <a:pPr>
              <a:buNone/>
            </a:pPr>
            <a:r>
              <a:rPr lang="en-US" sz="3200" dirty="0" smtClean="0"/>
              <a:t>print(a, "is of type", type(a))</a:t>
            </a:r>
          </a:p>
          <a:p>
            <a:pPr>
              <a:buNone/>
            </a:pPr>
            <a:r>
              <a:rPr lang="en-US" sz="3200" dirty="0" smtClean="0"/>
              <a:t>a = 1+2j</a:t>
            </a:r>
          </a:p>
          <a:p>
            <a:pPr>
              <a:buNone/>
            </a:pPr>
            <a:r>
              <a:rPr lang="en-US" sz="3200" dirty="0" smtClean="0"/>
              <a:t>print(a, "is of type ?", type(a))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Python continue statement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continue statement is used to skip the rest of the code inside a loop for the current iteration only.</a:t>
            </a:r>
          </a:p>
          <a:p>
            <a:r>
              <a:rPr lang="en-US" sz="3200" dirty="0" smtClean="0"/>
              <a:t> Loop does not terminate but continues on with the next iteration.</a:t>
            </a:r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</p:txBody>
      </p:sp>
      <p:pic>
        <p:nvPicPr>
          <p:cNvPr id="2050" name="Picture 2" descr="C:\Users\Dell\Downloads\ISL\how-continue-statment-work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759" y="2540316"/>
            <a:ext cx="4624251" cy="365147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515497" y="2664824"/>
            <a:ext cx="37446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Ex:</a:t>
            </a:r>
          </a:p>
          <a:p>
            <a:r>
              <a:rPr lang="en-US" sz="3200" dirty="0" smtClean="0"/>
              <a:t>for </a:t>
            </a:r>
            <a:r>
              <a:rPr lang="en-US" sz="3200" dirty="0" err="1" smtClean="0"/>
              <a:t>val</a:t>
            </a:r>
            <a:r>
              <a:rPr lang="en-US" sz="3200" dirty="0" smtClean="0"/>
              <a:t> in "string":  </a:t>
            </a:r>
          </a:p>
          <a:p>
            <a:r>
              <a:rPr lang="en-US" sz="3200" dirty="0" smtClean="0"/>
              <a:t>  if </a:t>
            </a:r>
            <a:r>
              <a:rPr lang="en-US" sz="3200" dirty="0" err="1" smtClean="0"/>
              <a:t>val</a:t>
            </a:r>
            <a:r>
              <a:rPr lang="en-US" sz="3200" dirty="0" smtClean="0"/>
              <a:t> == "</a:t>
            </a:r>
            <a:r>
              <a:rPr lang="en-US" sz="3200" dirty="0" err="1" smtClean="0"/>
              <a:t>i</a:t>
            </a:r>
            <a:r>
              <a:rPr lang="en-US" sz="3200" dirty="0" smtClean="0"/>
              <a:t>":  </a:t>
            </a:r>
          </a:p>
          <a:p>
            <a:r>
              <a:rPr lang="en-US" sz="3200" dirty="0" smtClean="0"/>
              <a:t>      continue   </a:t>
            </a:r>
          </a:p>
          <a:p>
            <a:r>
              <a:rPr lang="en-US" sz="3200" dirty="0" smtClean="0"/>
              <a:t> print(</a:t>
            </a:r>
            <a:r>
              <a:rPr lang="en-US" sz="3200" dirty="0" err="1" smtClean="0"/>
              <a:t>val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print("The end")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Python </a:t>
            </a:r>
            <a:r>
              <a:rPr lang="en-US" sz="2800" b="1" dirty="0" smtClean="0">
                <a:solidFill>
                  <a:srgbClr val="FF0000"/>
                </a:solidFill>
              </a:rPr>
              <a:t>pass </a:t>
            </a:r>
            <a:r>
              <a:rPr lang="en-US" sz="2800" b="1" dirty="0" smtClean="0">
                <a:solidFill>
                  <a:srgbClr val="FF0000"/>
                </a:solidFill>
              </a:rPr>
              <a:t>statement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 </a:t>
            </a:r>
            <a:r>
              <a:rPr lang="en-US" b="1" dirty="0" smtClean="0"/>
              <a:t>pass</a:t>
            </a:r>
            <a:r>
              <a:rPr lang="en-US" dirty="0" smtClean="0"/>
              <a:t> statement is a </a:t>
            </a:r>
            <a:r>
              <a:rPr lang="en-US" i="1" dirty="0" smtClean="0"/>
              <a:t>null</a:t>
            </a:r>
            <a:r>
              <a:rPr lang="en-US" dirty="0" smtClean="0"/>
              <a:t> operation; nothing happens when it </a:t>
            </a:r>
            <a:r>
              <a:rPr lang="en-US" dirty="0" smtClean="0"/>
              <a:t>executes.</a:t>
            </a:r>
            <a:endParaRPr lang="en-US" dirty="0" smtClean="0"/>
          </a:p>
          <a:p>
            <a:pPr algn="just"/>
            <a:r>
              <a:rPr lang="en-US" dirty="0" smtClean="0"/>
              <a:t> It </a:t>
            </a:r>
            <a:r>
              <a:rPr lang="en-US" dirty="0" smtClean="0"/>
              <a:t>indicates </a:t>
            </a:r>
            <a:r>
              <a:rPr lang="en-US" dirty="0" smtClean="0"/>
              <a:t>no operation (NOP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Suppose we have a </a:t>
            </a:r>
            <a:r>
              <a:rPr lang="en-US" dirty="0" smtClean="0">
                <a:hlinkClick r:id="rId3" tooltip="Python for loop"/>
              </a:rPr>
              <a:t>loop </a:t>
            </a:r>
            <a:r>
              <a:rPr lang="en-US" dirty="0" smtClean="0"/>
              <a:t>or a </a:t>
            </a:r>
            <a:r>
              <a:rPr lang="en-US" dirty="0" smtClean="0">
                <a:hlinkClick r:id="rId4" tooltip="Python functions"/>
              </a:rPr>
              <a:t>function</a:t>
            </a:r>
            <a:r>
              <a:rPr lang="en-US" dirty="0" smtClean="0"/>
              <a:t> that is not implemented yet, but we want to implement it in the future. </a:t>
            </a:r>
            <a:endParaRPr lang="en-US" dirty="0" smtClean="0"/>
          </a:p>
          <a:p>
            <a:pPr algn="just"/>
            <a:r>
              <a:rPr lang="en-US" dirty="0" smtClean="0"/>
              <a:t>So</a:t>
            </a:r>
            <a:r>
              <a:rPr lang="en-US" dirty="0" smtClean="0"/>
              <a:t>, we use the pass statement to construct a body that does nothing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Ex: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15142" y="4150864"/>
            <a:ext cx="6096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sequence = {'p', 'a', 's', 's</a:t>
            </a:r>
            <a:r>
              <a:rPr lang="en-US" sz="3200" dirty="0" smtClean="0"/>
              <a:t>'}</a:t>
            </a:r>
          </a:p>
          <a:p>
            <a:r>
              <a:rPr lang="en-US" sz="3200" dirty="0" smtClean="0"/>
              <a:t>for </a:t>
            </a:r>
            <a:r>
              <a:rPr lang="en-US" sz="3200" dirty="0" err="1" smtClean="0"/>
              <a:t>val</a:t>
            </a:r>
            <a:r>
              <a:rPr lang="en-US" sz="3200" dirty="0" smtClean="0"/>
              <a:t> in sequence: </a:t>
            </a:r>
            <a:endParaRPr lang="en-US" sz="3200" dirty="0" smtClean="0"/>
          </a:p>
          <a:p>
            <a:r>
              <a:rPr lang="en-US" sz="3200" dirty="0" smtClean="0"/>
              <a:t>  	 pass</a:t>
            </a:r>
          </a:p>
          <a:p>
            <a:r>
              <a:rPr lang="en-US" sz="3200" dirty="0" smtClean="0"/>
              <a:t>print </a:t>
            </a:r>
            <a:r>
              <a:rPr lang="en-US" sz="3200" dirty="0" smtClean="0"/>
              <a:t>("good bye")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Expressions and order of </a:t>
            </a:r>
            <a:r>
              <a:rPr lang="en-US" sz="2800" b="1" dirty="0" err="1" smtClean="0">
                <a:solidFill>
                  <a:srgbClr val="FF0000"/>
                </a:solidFill>
              </a:rPr>
              <a:t>Evalutions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3409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Python expression describes a </a:t>
            </a:r>
            <a:r>
              <a:rPr lang="en-US" dirty="0" smtClean="0"/>
              <a:t>computation </a:t>
            </a:r>
            <a:r>
              <a:rPr lang="en-US" dirty="0" smtClean="0"/>
              <a:t>or operation, performed on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combination of values, </a:t>
            </a:r>
            <a:r>
              <a:rPr lang="en-US" dirty="0" smtClean="0">
                <a:hlinkClick r:id="rId3" tooltip="Python variables"/>
              </a:rPr>
              <a:t>variables</a:t>
            </a:r>
            <a:r>
              <a:rPr lang="en-US" dirty="0" smtClean="0"/>
              <a:t>, </a:t>
            </a:r>
            <a:r>
              <a:rPr lang="en-US" dirty="0" smtClean="0">
                <a:hlinkClick r:id="rId4" tooltip="Python operators"/>
              </a:rPr>
              <a:t>operators </a:t>
            </a:r>
            <a:r>
              <a:rPr lang="en-US" dirty="0" smtClean="0"/>
              <a:t>is </a:t>
            </a:r>
            <a:r>
              <a:rPr lang="en-US" dirty="0" smtClean="0"/>
              <a:t>termed as an expression</a:t>
            </a:r>
            <a:endParaRPr lang="en-US" dirty="0" smtClean="0"/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10 - 4 * </a:t>
            </a:r>
            <a:r>
              <a:rPr lang="en-US" dirty="0" smtClean="0"/>
              <a:t>2     o/p:  </a:t>
            </a:r>
          </a:p>
          <a:p>
            <a:pPr algn="just">
              <a:buNone/>
            </a:pPr>
            <a:r>
              <a:rPr lang="en-US" dirty="0" smtClean="0"/>
              <a:t>(10-4)*2    </a:t>
            </a:r>
            <a:r>
              <a:rPr lang="en-US" dirty="0" smtClean="0"/>
              <a:t>o/p: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Operator precedence rule in Python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583" y="744583"/>
            <a:ext cx="11207932" cy="563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err="1" smtClean="0">
                <a:solidFill>
                  <a:srgbClr val="FF0000"/>
                </a:solidFill>
              </a:rPr>
              <a:t>Associativity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of Python Operators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499462"/>
          </a:xfrm>
        </p:spPr>
        <p:txBody>
          <a:bodyPr>
            <a:normAutofit/>
          </a:bodyPr>
          <a:lstStyle/>
          <a:p>
            <a:r>
              <a:rPr lang="en-US" dirty="0" err="1" smtClean="0"/>
              <a:t>Associativity</a:t>
            </a:r>
            <a:r>
              <a:rPr lang="en-US" dirty="0" smtClean="0"/>
              <a:t> is the order in which an expression is evaluated When two operators have the same precedence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two operators have the same precedence, </a:t>
            </a:r>
            <a:r>
              <a:rPr lang="en-US" dirty="0" err="1" smtClean="0"/>
              <a:t>associativity</a:t>
            </a:r>
            <a:r>
              <a:rPr lang="en-US" dirty="0" smtClean="0"/>
              <a:t> helps to determine which the order of operations.</a:t>
            </a:r>
          </a:p>
          <a:p>
            <a:r>
              <a:rPr lang="en-US" dirty="0" smtClean="0"/>
              <a:t>Almost </a:t>
            </a:r>
            <a:r>
              <a:rPr lang="en-US" dirty="0" smtClean="0"/>
              <a:t>all the operators have left-to-right </a:t>
            </a:r>
            <a:r>
              <a:rPr lang="en-US" dirty="0" err="1" smtClean="0"/>
              <a:t>associativity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means that operators with the same precedence are evaluated in a left to right </a:t>
            </a:r>
            <a:r>
              <a:rPr lang="en-US" dirty="0" smtClean="0"/>
              <a:t>manner</a:t>
            </a:r>
          </a:p>
          <a:p>
            <a:r>
              <a:rPr lang="en-US" dirty="0" smtClean="0"/>
              <a:t>Exponent operator ** has right-to-left </a:t>
            </a:r>
            <a:r>
              <a:rPr lang="en-US" dirty="0" err="1" smtClean="0"/>
              <a:t>associativity</a:t>
            </a:r>
            <a:r>
              <a:rPr lang="en-US" dirty="0" smtClean="0"/>
              <a:t> in Python.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err="1" smtClean="0">
                <a:solidFill>
                  <a:srgbClr val="FF0000"/>
                </a:solidFill>
              </a:rPr>
              <a:t>Associativity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of Python Operators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836024"/>
            <a:ext cx="11062063" cy="549946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2 * 5 + </a:t>
            </a:r>
            <a:r>
              <a:rPr lang="en-US" dirty="0" smtClean="0"/>
              <a:t>1	 </a:t>
            </a:r>
            <a:r>
              <a:rPr lang="en-US" dirty="0" smtClean="0"/>
              <a:t>⇒ 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2 </a:t>
            </a:r>
            <a:r>
              <a:rPr lang="en-US" dirty="0" smtClean="0"/>
              <a:t>+ 5 </a:t>
            </a:r>
            <a:r>
              <a:rPr lang="en-US" dirty="0" smtClean="0"/>
              <a:t>– 1	 </a:t>
            </a:r>
            <a:r>
              <a:rPr lang="en-US" dirty="0" smtClean="0"/>
              <a:t>⇒ 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4 * 6 / </a:t>
            </a:r>
            <a:r>
              <a:rPr lang="en-US" dirty="0" smtClean="0"/>
              <a:t>8	 </a:t>
            </a:r>
            <a:r>
              <a:rPr lang="en-US" dirty="0" smtClean="0"/>
              <a:t>⇒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 </a:t>
            </a:r>
            <a:r>
              <a:rPr lang="en-US" dirty="0" smtClean="0"/>
              <a:t>* 2 // </a:t>
            </a:r>
            <a:r>
              <a:rPr lang="en-US" dirty="0" smtClean="0"/>
              <a:t>3	 ⇒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 * (2 // 3) </a:t>
            </a:r>
            <a:r>
              <a:rPr lang="en-US" dirty="0" smtClean="0"/>
              <a:t>	⇒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 ** 3 ** 2 </a:t>
            </a:r>
            <a:r>
              <a:rPr lang="en-US" dirty="0" smtClean="0"/>
              <a:t>	⇒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(2 ** 3) ** </a:t>
            </a:r>
            <a:r>
              <a:rPr lang="en-US" dirty="0" smtClean="0"/>
              <a:t>2 </a:t>
            </a:r>
            <a:r>
              <a:rPr lang="en-US" dirty="0" smtClean="0"/>
              <a:t>⇒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462"/>
            <a:ext cx="10830059" cy="5486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String</a:t>
            </a:r>
            <a:r>
              <a:rPr lang="en-US" sz="3200" dirty="0" smtClean="0"/>
              <a:t> is sequence of Unicode characters. </a:t>
            </a:r>
          </a:p>
          <a:p>
            <a:r>
              <a:rPr lang="en-US" sz="3200" dirty="0" smtClean="0"/>
              <a:t>We can use single quotes or double quotes to represent strings. </a:t>
            </a:r>
          </a:p>
          <a:p>
            <a:r>
              <a:rPr lang="en-US" sz="3200" dirty="0" smtClean="0"/>
              <a:t>Multi-line strings can be denoted using triple quotes, ''' or """.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sz="3200" dirty="0" err="1" smtClean="0"/>
              <a:t>firstName</a:t>
            </a:r>
            <a:r>
              <a:rPr lang="en-US" sz="3200" dirty="0" smtClean="0"/>
              <a:t> = 'john‘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lastName</a:t>
            </a:r>
            <a:r>
              <a:rPr lang="en-US" sz="3200" dirty="0" smtClean="0"/>
              <a:t> = "smith“</a:t>
            </a:r>
          </a:p>
          <a:p>
            <a:pPr>
              <a:buNone/>
            </a:pPr>
            <a:r>
              <a:rPr lang="en-US" sz="3200" dirty="0" smtClean="0"/>
              <a:t> message = """This is a string that will span across multiple lines. Using newline characters and no spaces for the next lines. """</a:t>
            </a:r>
          </a:p>
          <a:p>
            <a:pPr algn="just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462"/>
            <a:ext cx="11166567" cy="5254212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Strings can be accessed as a whole string, or a substring of the complete variable using brackets ‘[]’.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Ex: </a:t>
            </a:r>
          </a:p>
          <a:p>
            <a:pPr algn="just">
              <a:buNone/>
            </a:pPr>
            <a:r>
              <a:rPr lang="en-US" sz="3200" dirty="0" smtClean="0"/>
              <a:t>var1 = 'Hello World!‘</a:t>
            </a:r>
          </a:p>
          <a:p>
            <a:pPr algn="just">
              <a:buNone/>
            </a:pPr>
            <a:r>
              <a:rPr lang="en-US" sz="3200" dirty="0" smtClean="0"/>
              <a:t> var2 = '</a:t>
            </a:r>
            <a:r>
              <a:rPr lang="en-US" sz="3200" dirty="0" err="1" smtClean="0"/>
              <a:t>RhinoPython</a:t>
            </a:r>
            <a:r>
              <a:rPr lang="en-US" sz="3200" dirty="0" smtClean="0"/>
              <a:t>‘</a:t>
            </a:r>
          </a:p>
          <a:p>
            <a:pPr algn="just">
              <a:buNone/>
            </a:pPr>
            <a:r>
              <a:rPr lang="en-US" sz="3200" dirty="0" smtClean="0"/>
              <a:t> print var1[0]        </a:t>
            </a:r>
            <a:r>
              <a:rPr lang="en-US" dirty="0" smtClean="0"/>
              <a:t># this will print the first character in the string an `H` </a:t>
            </a:r>
          </a:p>
          <a:p>
            <a:pPr algn="just">
              <a:buNone/>
            </a:pPr>
            <a:r>
              <a:rPr lang="en-US" sz="3200" dirty="0" smtClean="0"/>
              <a:t>print var2[1:5]     # </a:t>
            </a:r>
            <a:r>
              <a:rPr lang="en-US" dirty="0" smtClean="0"/>
              <a:t>this will print the substring '</a:t>
            </a:r>
            <a:r>
              <a:rPr lang="en-US" dirty="0" err="1" smtClean="0"/>
              <a:t>hinoP</a:t>
            </a: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Boolean Type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462"/>
            <a:ext cx="11166567" cy="52542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Python 3 provides a Boolean data type. </a:t>
            </a:r>
          </a:p>
          <a:p>
            <a:pPr algn="just"/>
            <a:r>
              <a:rPr lang="en-US" dirty="0" smtClean="0"/>
              <a:t>Objects of Boolean type may have one of two values, True or False: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Type Conversion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51263" y="1708604"/>
          <a:ext cx="10813869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496"/>
                <a:gridCol w="895637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Function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/>
                        <a:t>Returns an integer object constructed from a number or string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/>
                        <a:t>float()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/>
                        <a:t>Returns a floating-point object constructed from a number or string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 err="1"/>
                        <a:t>str</a:t>
                      </a:r>
                      <a:r>
                        <a:rPr lang="en-US" sz="2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/>
                        <a:t>Returns a string version of an object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Python Operators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US" dirty="0" smtClean="0"/>
              <a:t>Operators are used to perform operations on variables and values.</a:t>
            </a:r>
          </a:p>
          <a:p>
            <a:r>
              <a:rPr lang="en-US" dirty="0" smtClean="0"/>
              <a:t>Python provides the  following operators: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Arithmetic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Identity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Membership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Bitwise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</TotalTime>
  <Words>1390</Words>
  <Application>Microsoft Office PowerPoint</Application>
  <PresentationFormat>Custom</PresentationFormat>
  <Paragraphs>358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Python  Programming Language   </vt:lpstr>
      <vt:lpstr>Basic Data types in Python</vt:lpstr>
      <vt:lpstr>Numbers</vt:lpstr>
      <vt:lpstr>Numbers</vt:lpstr>
      <vt:lpstr> Strings</vt:lpstr>
      <vt:lpstr> Strings</vt:lpstr>
      <vt:lpstr>Boolean Type</vt:lpstr>
      <vt:lpstr> Type Conversion </vt:lpstr>
      <vt:lpstr> Python Operators </vt:lpstr>
      <vt:lpstr>Arithmetic Operators</vt:lpstr>
      <vt:lpstr>Arithmetic Operators</vt:lpstr>
      <vt:lpstr> Assignment Operators </vt:lpstr>
      <vt:lpstr>Comparison Operators</vt:lpstr>
      <vt:lpstr>Comparison Operators</vt:lpstr>
      <vt:lpstr>Logical Operators</vt:lpstr>
      <vt:lpstr> Membership operators </vt:lpstr>
      <vt:lpstr> Membership operators </vt:lpstr>
      <vt:lpstr> Bitwise operators </vt:lpstr>
      <vt:lpstr> Bitwise operators </vt:lpstr>
      <vt:lpstr> Identity operators </vt:lpstr>
      <vt:lpstr>Decision making (or) conditional Statements</vt:lpstr>
      <vt:lpstr>Decision making</vt:lpstr>
      <vt:lpstr>Decision making</vt:lpstr>
      <vt:lpstr> if...else Statement </vt:lpstr>
      <vt:lpstr> if...else Statement </vt:lpstr>
      <vt:lpstr> if...elif...else Statement </vt:lpstr>
      <vt:lpstr> if...elif...else Statement </vt:lpstr>
      <vt:lpstr> if...elif...else Statement </vt:lpstr>
      <vt:lpstr>Nested if statement</vt:lpstr>
      <vt:lpstr>Loops in Python</vt:lpstr>
      <vt:lpstr> The while Loop </vt:lpstr>
      <vt:lpstr> The while Loop </vt:lpstr>
      <vt:lpstr>Using else statement with while loops: </vt:lpstr>
      <vt:lpstr>for loop: </vt:lpstr>
      <vt:lpstr># Program to find the sum of all numbers stored in a list# </vt:lpstr>
      <vt:lpstr>The range() function</vt:lpstr>
      <vt:lpstr>Ex:</vt:lpstr>
      <vt:lpstr> Python break and continue </vt:lpstr>
      <vt:lpstr> Python break and continue </vt:lpstr>
      <vt:lpstr> Python continue statement </vt:lpstr>
      <vt:lpstr> Python pass statement </vt:lpstr>
      <vt:lpstr>Expressions and order of Evalutions</vt:lpstr>
      <vt:lpstr>Operator precedence rule in Python</vt:lpstr>
      <vt:lpstr> Associativity of Python Operators </vt:lpstr>
      <vt:lpstr> Associativity of Python Operators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Santhoshini Banda</dc:creator>
  <cp:lastModifiedBy>Dell</cp:lastModifiedBy>
  <cp:revision>459</cp:revision>
  <dcterms:created xsi:type="dcterms:W3CDTF">2017-07-30T13:30:39Z</dcterms:created>
  <dcterms:modified xsi:type="dcterms:W3CDTF">2018-08-02T06:00:22Z</dcterms:modified>
</cp:coreProperties>
</file>