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91" r:id="rId20"/>
    <p:sldId id="388" r:id="rId21"/>
    <p:sldId id="390" r:id="rId22"/>
    <p:sldId id="392" r:id="rId23"/>
    <p:sldId id="393" r:id="rId24"/>
    <p:sldId id="394" r:id="rId25"/>
    <p:sldId id="395" r:id="rId26"/>
    <p:sldId id="396" r:id="rId27"/>
    <p:sldId id="397" r:id="rId28"/>
    <p:sldId id="399" r:id="rId29"/>
    <p:sldId id="400" r:id="rId30"/>
    <p:sldId id="401" r:id="rId31"/>
    <p:sldId id="402" r:id="rId32"/>
    <p:sldId id="405" r:id="rId33"/>
    <p:sldId id="406" r:id="rId34"/>
    <p:sldId id="411" r:id="rId35"/>
    <p:sldId id="407" r:id="rId36"/>
    <p:sldId id="408" r:id="rId37"/>
    <p:sldId id="410" r:id="rId38"/>
    <p:sldId id="409" r:id="rId39"/>
    <p:sldId id="412" r:id="rId40"/>
    <p:sldId id="413" r:id="rId41"/>
    <p:sldId id="414" r:id="rId42"/>
    <p:sldId id="415" r:id="rId43"/>
    <p:sldId id="416" r:id="rId44"/>
    <p:sldId id="418" r:id="rId45"/>
    <p:sldId id="419" r:id="rId46"/>
    <p:sldId id="420" r:id="rId47"/>
    <p:sldId id="421" r:id="rId48"/>
    <p:sldId id="423" r:id="rId49"/>
    <p:sldId id="424" r:id="rId50"/>
    <p:sldId id="42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218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fun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ntax_(programming_languages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Passing Arguments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 values which are passed to call a  function is  known as arguments.</a:t>
            </a:r>
          </a:p>
          <a:p>
            <a:r>
              <a:rPr lang="en-US" dirty="0" smtClean="0"/>
              <a:t>When you call a function with arguments, the values of those arguments are copied to their corresponding parameters inside the function.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def change(a):</a:t>
            </a:r>
          </a:p>
          <a:p>
            <a:pPr>
              <a:buNone/>
            </a:pPr>
            <a:r>
              <a:rPr lang="en-US" dirty="0" smtClean="0"/>
              <a:t>	a=a+20</a:t>
            </a:r>
          </a:p>
          <a:p>
            <a:pPr>
              <a:buNone/>
            </a:pPr>
            <a:r>
              <a:rPr lang="en-US" dirty="0" smtClean="0"/>
              <a:t>	print("a value inside </a:t>
            </a:r>
            <a:r>
              <a:rPr lang="en-US" dirty="0" err="1" smtClean="0"/>
              <a:t>function",a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a=20</a:t>
            </a:r>
          </a:p>
          <a:p>
            <a:pPr>
              <a:buNone/>
            </a:pPr>
            <a:r>
              <a:rPr lang="en-US" dirty="0" smtClean="0"/>
              <a:t>change(a)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Python Function Arguments or types of Arguments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10342"/>
            <a:ext cx="11416937" cy="52120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Positional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Keyword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Arguments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Variable-length Arguments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Positional Arguments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most familiar type of arguments are positional arguments, whose values  are copied to their corresponding parameters in order.</a:t>
            </a:r>
          </a:p>
          <a:p>
            <a:r>
              <a:rPr lang="en-US" dirty="0" smtClean="0"/>
              <a:t>When we call a function with some values, these values get assigned to the arguments according to their position.</a:t>
            </a:r>
          </a:p>
          <a:p>
            <a:r>
              <a:rPr lang="en-US" dirty="0" smtClean="0"/>
              <a:t>downside of positional arguments is that you need to remember the meaning of each position and order.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</a:t>
            </a:r>
          </a:p>
          <a:p>
            <a:pPr>
              <a:buNone/>
            </a:pPr>
            <a:r>
              <a:rPr lang="en-US" dirty="0" smtClean="0"/>
              <a:t>def menu (</a:t>
            </a:r>
            <a:r>
              <a:rPr lang="en-US" dirty="0" err="1" smtClean="0"/>
              <a:t>starter,entree,dessert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print("starter:",starter)</a:t>
            </a:r>
          </a:p>
          <a:p>
            <a:pPr>
              <a:buNone/>
            </a:pPr>
            <a:r>
              <a:rPr lang="en-US" dirty="0" smtClean="0"/>
              <a:t>	print("entree:",entree)</a:t>
            </a:r>
          </a:p>
          <a:p>
            <a:pPr>
              <a:buNone/>
            </a:pPr>
            <a:r>
              <a:rPr lang="en-US" dirty="0" smtClean="0"/>
              <a:t>	print("dessert:",dessert)</a:t>
            </a:r>
          </a:p>
          <a:p>
            <a:pPr>
              <a:buNone/>
            </a:pPr>
            <a:r>
              <a:rPr lang="en-US" dirty="0" smtClean="0"/>
              <a:t>menu('</a:t>
            </a:r>
            <a:r>
              <a:rPr lang="en-US" dirty="0" err="1" smtClean="0"/>
              <a:t>soup','biryani','ice</a:t>
            </a:r>
            <a:r>
              <a:rPr lang="en-US" dirty="0" smtClean="0"/>
              <a:t>-cream')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Keyword Arguments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Keyword arguments are arguments having parameters with values.</a:t>
            </a:r>
          </a:p>
          <a:p>
            <a:r>
              <a:rPr lang="en-US" dirty="0" smtClean="0"/>
              <a:t>you can specify the arguments  by the names of their corresponding parameters with values even in a different order  from their definition in the function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</a:t>
            </a:r>
          </a:p>
          <a:p>
            <a:pPr>
              <a:buNone/>
            </a:pPr>
            <a:r>
              <a:rPr lang="en-US" dirty="0" smtClean="0"/>
              <a:t>def menu (</a:t>
            </a:r>
            <a:r>
              <a:rPr lang="en-US" dirty="0" err="1" smtClean="0"/>
              <a:t>starter,entree,dessert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print("starter:",starter)</a:t>
            </a:r>
          </a:p>
          <a:p>
            <a:pPr>
              <a:buNone/>
            </a:pPr>
            <a:r>
              <a:rPr lang="en-US" dirty="0" smtClean="0"/>
              <a:t>	print("entree:",entree)</a:t>
            </a:r>
          </a:p>
          <a:p>
            <a:pPr>
              <a:buNone/>
            </a:pPr>
            <a:r>
              <a:rPr lang="en-US" dirty="0" smtClean="0"/>
              <a:t>	print("dessert:",dessert)</a:t>
            </a:r>
          </a:p>
          <a:p>
            <a:pPr>
              <a:buNone/>
            </a:pPr>
            <a:r>
              <a:rPr lang="en-US" dirty="0" smtClean="0"/>
              <a:t>menu(dessert='ice-</a:t>
            </a:r>
            <a:r>
              <a:rPr lang="en-US" dirty="0" err="1" smtClean="0"/>
              <a:t>cream',entree</a:t>
            </a:r>
            <a:r>
              <a:rPr lang="en-US" dirty="0" smtClean="0"/>
              <a:t>='</a:t>
            </a:r>
            <a:r>
              <a:rPr lang="en-US" dirty="0" err="1" smtClean="0"/>
              <a:t>biryani',starter</a:t>
            </a:r>
            <a:r>
              <a:rPr lang="en-US" dirty="0" smtClean="0"/>
              <a:t>='soup')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Default Arguments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 Python function arguments can have default values.</a:t>
            </a:r>
          </a:p>
          <a:p>
            <a:r>
              <a:rPr lang="en-US" dirty="0" smtClean="0"/>
              <a:t>In python you can specify default values for parameters. </a:t>
            </a:r>
          </a:p>
          <a:p>
            <a:r>
              <a:rPr lang="en-US" dirty="0" smtClean="0"/>
              <a:t>The default is used if the caller does not provide a corresponding argument. </a:t>
            </a:r>
          </a:p>
          <a:p>
            <a:r>
              <a:rPr lang="en-US" dirty="0" smtClean="0"/>
              <a:t>We can provide a default value to an argument by using the assignment operator (=)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def menu (</a:t>
            </a:r>
            <a:r>
              <a:rPr lang="en-US" dirty="0" err="1" smtClean="0"/>
              <a:t>starter,entree,dessert</a:t>
            </a:r>
            <a:r>
              <a:rPr lang="en-US" dirty="0" smtClean="0"/>
              <a:t>='ice-cream'):</a:t>
            </a:r>
          </a:p>
          <a:p>
            <a:pPr>
              <a:buNone/>
            </a:pPr>
            <a:r>
              <a:rPr lang="en-US" dirty="0" smtClean="0"/>
              <a:t>	print("starter:",starter)</a:t>
            </a:r>
          </a:p>
          <a:p>
            <a:pPr>
              <a:buNone/>
            </a:pPr>
            <a:r>
              <a:rPr lang="en-US" dirty="0" smtClean="0"/>
              <a:t>	print("entree:",entree)</a:t>
            </a:r>
          </a:p>
          <a:p>
            <a:pPr>
              <a:buNone/>
            </a:pPr>
            <a:r>
              <a:rPr lang="en-US" dirty="0" smtClean="0"/>
              <a:t>	print("dessert:",dessert)</a:t>
            </a:r>
          </a:p>
          <a:p>
            <a:pPr>
              <a:buNone/>
            </a:pPr>
            <a:r>
              <a:rPr lang="en-US" dirty="0" smtClean="0"/>
              <a:t>menu('</a:t>
            </a:r>
            <a:r>
              <a:rPr lang="en-US" dirty="0" err="1" smtClean="0"/>
              <a:t>soup','biryani</a:t>
            </a:r>
            <a:r>
              <a:rPr lang="en-US" dirty="0" smtClean="0"/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Variable-length arguments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Sometimes you might want to define a function that can take any number of parameters i.e. variable number of arguments. </a:t>
            </a:r>
          </a:p>
          <a:p>
            <a:pPr algn="just"/>
            <a:r>
              <a:rPr lang="en-US" dirty="0" smtClean="0"/>
              <a:t>This can be achieved by using the stars(*).</a:t>
            </a:r>
          </a:p>
          <a:p>
            <a:pPr algn="just"/>
            <a:r>
              <a:rPr lang="en-US" dirty="0" smtClean="0"/>
              <a:t>When * used inside  the function with a parameter then  asterisk groups a variable number of positional arguments into a  </a:t>
            </a:r>
            <a:r>
              <a:rPr lang="en-US" dirty="0" err="1" smtClean="0"/>
              <a:t>tuple</a:t>
            </a:r>
            <a:r>
              <a:rPr lang="en-US" dirty="0" smtClean="0"/>
              <a:t> of parameter values.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 algn="just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vlarg</a:t>
            </a:r>
            <a:r>
              <a:rPr lang="en-US" dirty="0" smtClean="0"/>
              <a:t>(*</a:t>
            </a:r>
            <a:r>
              <a:rPr lang="en-US" dirty="0" err="1" smtClean="0"/>
              <a:t>args</a:t>
            </a:r>
            <a:r>
              <a:rPr lang="en-US" dirty="0" smtClean="0"/>
              <a:t>):</a:t>
            </a:r>
          </a:p>
          <a:p>
            <a:pPr algn="just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err="1" smtClean="0"/>
              <a:t>vlarg</a:t>
            </a:r>
            <a:r>
              <a:rPr lang="en-US" dirty="0" smtClean="0"/>
              <a:t>(1,2,3)</a:t>
            </a:r>
          </a:p>
          <a:p>
            <a:pPr algn="just">
              <a:buNone/>
            </a:pPr>
            <a:r>
              <a:rPr lang="en-US" dirty="0" smtClean="0"/>
              <a:t>Output: (1,2,3)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1109" y="3801291"/>
            <a:ext cx="3579223" cy="1870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Sum of arguments:</a:t>
            </a:r>
          </a:p>
          <a:p>
            <a:r>
              <a:rPr lang="en-US" sz="2800" dirty="0" smtClean="0"/>
              <a:t>def </a:t>
            </a:r>
            <a:r>
              <a:rPr lang="en-US" sz="2800" dirty="0" err="1" smtClean="0"/>
              <a:t>vlarg</a:t>
            </a:r>
            <a:r>
              <a:rPr lang="en-US" sz="2800" dirty="0" smtClean="0"/>
              <a:t>(*</a:t>
            </a:r>
            <a:r>
              <a:rPr lang="en-US" sz="2800" dirty="0" err="1" smtClean="0"/>
              <a:t>args</a:t>
            </a:r>
            <a:r>
              <a:rPr lang="en-US" sz="2800" dirty="0" smtClean="0"/>
              <a:t>):</a:t>
            </a:r>
          </a:p>
          <a:p>
            <a:r>
              <a:rPr lang="en-US" sz="2800" dirty="0" smtClean="0"/>
              <a:t>	print(sum(</a:t>
            </a:r>
            <a:r>
              <a:rPr lang="en-US" sz="2800" dirty="0" err="1" smtClean="0"/>
              <a:t>args</a:t>
            </a:r>
            <a:r>
              <a:rPr lang="en-US" sz="2800" dirty="0" smtClean="0"/>
              <a:t>)) # 6</a:t>
            </a:r>
          </a:p>
          <a:p>
            <a:r>
              <a:rPr lang="en-US" sz="2800" dirty="0" err="1" smtClean="0"/>
              <a:t>vlarg</a:t>
            </a:r>
            <a:r>
              <a:rPr lang="en-US" sz="2800" dirty="0" smtClean="0"/>
              <a:t>(1,2,3)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981406" y="3812067"/>
            <a:ext cx="36837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Display specific value:</a:t>
            </a:r>
          </a:p>
          <a:p>
            <a:r>
              <a:rPr lang="en-US" sz="2800" dirty="0" smtClean="0"/>
              <a:t>def </a:t>
            </a:r>
            <a:r>
              <a:rPr lang="en-US" sz="2800" dirty="0" err="1" smtClean="0"/>
              <a:t>vlarg</a:t>
            </a:r>
            <a:r>
              <a:rPr lang="en-US" sz="2800" dirty="0" smtClean="0"/>
              <a:t>(*</a:t>
            </a:r>
            <a:r>
              <a:rPr lang="en-US" sz="2800" dirty="0" err="1" smtClean="0"/>
              <a:t>args</a:t>
            </a:r>
            <a:r>
              <a:rPr lang="en-US" sz="2800" dirty="0" smtClean="0"/>
              <a:t>):</a:t>
            </a:r>
          </a:p>
          <a:p>
            <a:r>
              <a:rPr lang="en-US" sz="2800" dirty="0" smtClean="0"/>
              <a:t>	print(</a:t>
            </a:r>
            <a:r>
              <a:rPr lang="en-US" sz="2800" dirty="0" err="1" smtClean="0"/>
              <a:t>args</a:t>
            </a:r>
            <a:r>
              <a:rPr lang="en-US" sz="2800" dirty="0" smtClean="0"/>
              <a:t>[1])   # 2</a:t>
            </a:r>
          </a:p>
          <a:p>
            <a:r>
              <a:rPr lang="en-US" sz="2800" dirty="0" err="1" smtClean="0"/>
              <a:t>vlarg</a:t>
            </a:r>
            <a:r>
              <a:rPr lang="en-US" sz="2800" dirty="0" smtClean="0"/>
              <a:t>(1,2,3)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Gather Keyword Arguments with **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You can use two asterisks (**)to group the keyword arguments into a dictionary, where the argument names are the keys and their values are the corresponding dictionary values.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kwargs</a:t>
            </a:r>
            <a:r>
              <a:rPr lang="en-US" dirty="0" smtClean="0"/>
              <a:t>(**</a:t>
            </a:r>
            <a:r>
              <a:rPr lang="en-US" dirty="0" err="1" smtClean="0"/>
              <a:t>kwargs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print("Keyword arguments:",</a:t>
            </a:r>
            <a:r>
              <a:rPr lang="en-US" dirty="0" err="1" smtClean="0"/>
              <a:t>kwargs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err="1" smtClean="0"/>
              <a:t>kwargs</a:t>
            </a:r>
            <a:r>
              <a:rPr lang="en-US" dirty="0" smtClean="0"/>
              <a:t>(starter='</a:t>
            </a:r>
            <a:r>
              <a:rPr lang="en-US" dirty="0" err="1" smtClean="0"/>
              <a:t>soup',entree</a:t>
            </a:r>
            <a:r>
              <a:rPr lang="en-US" dirty="0" smtClean="0"/>
              <a:t>='</a:t>
            </a:r>
            <a:r>
              <a:rPr lang="en-US" dirty="0" err="1" smtClean="0"/>
              <a:t>potato',dessert</a:t>
            </a:r>
            <a:r>
              <a:rPr lang="en-US" dirty="0" smtClean="0"/>
              <a:t>='strawberry')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dirty="0" smtClean="0"/>
              <a:t>{‘</a:t>
            </a:r>
            <a:r>
              <a:rPr lang="en-US" dirty="0" err="1" smtClean="0"/>
              <a:t>starter’:'soup',’entree’:'potato',’dessert’:'strawberry</a:t>
            </a:r>
            <a:r>
              <a:rPr lang="en-US" dirty="0" smtClean="0"/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Check weather given number is prime or not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62594"/>
            <a:ext cx="11416937" cy="515983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is_prime</a:t>
            </a:r>
            <a:r>
              <a:rPr lang="en-US" dirty="0" smtClean="0"/>
              <a:t>(n):</a:t>
            </a:r>
          </a:p>
          <a:p>
            <a:pPr>
              <a:buNone/>
            </a:pPr>
            <a:r>
              <a:rPr lang="en-US" dirty="0" smtClean="0"/>
              <a:t>	c=0</a:t>
            </a:r>
          </a:p>
          <a:p>
            <a:pPr>
              <a:buNone/>
            </a:pPr>
            <a:r>
              <a:rPr lang="en-US" dirty="0" smtClean="0"/>
              <a:t>	if (n==1):</a:t>
            </a:r>
          </a:p>
          <a:p>
            <a:pPr>
              <a:buNone/>
            </a:pPr>
            <a:r>
              <a:rPr lang="en-US" dirty="0" smtClean="0"/>
              <a:t>		print("Not a Prime Number")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 (n==2):</a:t>
            </a:r>
          </a:p>
          <a:p>
            <a:pPr>
              <a:buNone/>
            </a:pPr>
            <a:r>
              <a:rPr lang="en-US" dirty="0" smtClean="0"/>
              <a:t>        	print("Prime Number")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        	for x in range(2,n):</a:t>
            </a:r>
          </a:p>
          <a:p>
            <a:pPr>
              <a:buNone/>
            </a:pPr>
            <a:r>
              <a:rPr lang="en-US" dirty="0" smtClean="0"/>
              <a:t>           		if(n % x==0):</a:t>
            </a:r>
          </a:p>
          <a:p>
            <a:pPr>
              <a:buNone/>
            </a:pPr>
            <a:r>
              <a:rPr lang="en-US" dirty="0" smtClean="0"/>
              <a:t>               			c=c+1</a:t>
            </a:r>
          </a:p>
          <a:p>
            <a:pPr>
              <a:buNone/>
            </a:pPr>
            <a:r>
              <a:rPr lang="en-US" dirty="0" smtClean="0"/>
              <a:t>	if(c==0):</a:t>
            </a:r>
          </a:p>
          <a:p>
            <a:pPr>
              <a:buNone/>
            </a:pPr>
            <a:r>
              <a:rPr lang="en-US" dirty="0" smtClean="0"/>
              <a:t>		print("Prime Number")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print("Not a Prime Number")	</a:t>
            </a:r>
          </a:p>
          <a:p>
            <a:pPr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(input())           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is_prime</a:t>
            </a:r>
            <a:r>
              <a:rPr lang="en-US" dirty="0" smtClean="0"/>
              <a:t>(n))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Return factorial of a given number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62594"/>
            <a:ext cx="11416937" cy="51598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def fact(n):</a:t>
            </a:r>
          </a:p>
          <a:p>
            <a:pPr>
              <a:buNone/>
            </a:pPr>
            <a:r>
              <a:rPr lang="en-US" dirty="0" smtClean="0"/>
              <a:t>	fact=1</a:t>
            </a:r>
          </a:p>
          <a:p>
            <a:pPr>
              <a:buNone/>
            </a:pPr>
            <a:r>
              <a:rPr lang="en-US" dirty="0" smtClean="0"/>
              <a:t>	if (n==0 or n==1):</a:t>
            </a:r>
          </a:p>
          <a:p>
            <a:pPr>
              <a:buNone/>
            </a:pPr>
            <a:r>
              <a:rPr lang="en-US" dirty="0" smtClean="0"/>
              <a:t>		return 1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        	for </a:t>
            </a:r>
            <a:r>
              <a:rPr lang="en-US" dirty="0" err="1" smtClean="0"/>
              <a:t>i</a:t>
            </a:r>
            <a:r>
              <a:rPr lang="en-US" dirty="0" smtClean="0"/>
              <a:t> in range(1,n+1):</a:t>
            </a:r>
          </a:p>
          <a:p>
            <a:pPr>
              <a:buNone/>
            </a:pPr>
            <a:r>
              <a:rPr lang="en-US" dirty="0" smtClean="0"/>
              <a:t>           		fact=fact*</a:t>
            </a:r>
            <a:r>
              <a:rPr lang="en-US" dirty="0" err="1" smtClean="0"/>
              <a:t>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	return fact	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(input())           </a:t>
            </a:r>
          </a:p>
          <a:p>
            <a:pPr>
              <a:buNone/>
            </a:pPr>
            <a:r>
              <a:rPr lang="en-US" dirty="0" smtClean="0"/>
              <a:t>print(fact(n))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Income Tax Calculator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62594"/>
            <a:ext cx="11416937" cy="51598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def cal(n) :</a:t>
            </a:r>
          </a:p>
          <a:p>
            <a:pPr>
              <a:buNone/>
            </a:pPr>
            <a:r>
              <a:rPr lang="en-US" dirty="0" smtClean="0"/>
              <a:t>	if(n&lt;=250000):</a:t>
            </a:r>
          </a:p>
          <a:p>
            <a:pPr>
              <a:buNone/>
            </a:pPr>
            <a:r>
              <a:rPr lang="en-US" dirty="0" smtClean="0"/>
              <a:t>		return 0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(n&gt;250000 and n&lt;=500000):</a:t>
            </a:r>
          </a:p>
          <a:p>
            <a:pPr>
              <a:buNone/>
            </a:pPr>
            <a:r>
              <a:rPr lang="en-US" dirty="0" smtClean="0"/>
              <a:t>		return(n*0.05)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return(n*0.3)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>
              <a:buNone/>
            </a:pPr>
            <a:r>
              <a:rPr lang="en-US" dirty="0" smtClean="0"/>
              <a:t>print(cal(n))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Functions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199" y="1162594"/>
            <a:ext cx="11166567" cy="51598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Python, function is a group of related statements that perform a specific task.</a:t>
            </a:r>
          </a:p>
          <a:p>
            <a:pPr algn="just"/>
            <a:r>
              <a:rPr lang="en-US" dirty="0" smtClean="0"/>
              <a:t>Functions are self-contained chunks of code that perform a specific task.</a:t>
            </a:r>
          </a:p>
          <a:p>
            <a:pPr algn="just"/>
            <a:r>
              <a:rPr lang="en-US" dirty="0" smtClean="0"/>
              <a:t>Functions help break program into smaller and modular chunks</a:t>
            </a:r>
          </a:p>
          <a:p>
            <a:pPr algn="just"/>
            <a:r>
              <a:rPr lang="en-US" dirty="0" smtClean="0"/>
              <a:t>It makes code reusable.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Recursion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62594"/>
            <a:ext cx="11416937" cy="515983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function</a:t>
            </a:r>
            <a:r>
              <a:rPr lang="en-US" dirty="0" smtClean="0"/>
              <a:t> calls itself one or more times in its body is called recursion.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function</a:t>
            </a:r>
            <a:r>
              <a:rPr lang="en-US" dirty="0" smtClean="0"/>
              <a:t> which calls itself is called a recursive function.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 </a:t>
            </a:r>
            <a:r>
              <a:rPr lang="en-US" dirty="0" smtClean="0">
                <a:solidFill>
                  <a:srgbClr val="00B050"/>
                </a:solidFill>
              </a:rPr>
              <a:t>Design  a function to return nth Fibonacci number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fibonacci</a:t>
            </a:r>
            <a:r>
              <a:rPr lang="en-US" dirty="0" smtClean="0"/>
              <a:t>(n) :</a:t>
            </a:r>
          </a:p>
          <a:p>
            <a:pPr>
              <a:buNone/>
            </a:pPr>
            <a:r>
              <a:rPr lang="en-US" dirty="0" smtClean="0"/>
              <a:t>	if(n&lt;=1):</a:t>
            </a:r>
          </a:p>
          <a:p>
            <a:pPr>
              <a:buNone/>
            </a:pPr>
            <a:r>
              <a:rPr lang="en-US" dirty="0" smtClean="0"/>
              <a:t>		return n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fibonacci</a:t>
            </a:r>
            <a:r>
              <a:rPr lang="en-US" dirty="0" smtClean="0"/>
              <a:t>(n-1)+</a:t>
            </a:r>
            <a:r>
              <a:rPr lang="en-US" dirty="0" err="1" smtClean="0"/>
              <a:t>fibonacci</a:t>
            </a:r>
            <a:r>
              <a:rPr lang="en-US" dirty="0" smtClean="0"/>
              <a:t>(n-2)</a:t>
            </a:r>
          </a:p>
          <a:p>
            <a:pPr>
              <a:buNone/>
            </a:pPr>
            <a:r>
              <a:rPr lang="en-US" dirty="0" smtClean="0"/>
              <a:t>n=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fibonacci</a:t>
            </a:r>
            <a:r>
              <a:rPr lang="en-US" dirty="0" smtClean="0"/>
              <a:t>(n))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Anonymous Functions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162594"/>
            <a:ext cx="11416937" cy="51598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Python, anonymous function is a </a:t>
            </a:r>
            <a:r>
              <a:rPr lang="en-US" dirty="0" smtClean="0">
                <a:hlinkClick r:id="rId3" tooltip="Functions in Python Programming"/>
              </a:rPr>
              <a:t>function</a:t>
            </a:r>
            <a:r>
              <a:rPr lang="en-US" dirty="0" smtClean="0"/>
              <a:t> that is defined without a name.</a:t>
            </a:r>
          </a:p>
          <a:p>
            <a:r>
              <a:rPr lang="en-US" dirty="0" smtClean="0"/>
              <a:t>While normal functions are defined using the def keyword, in Python anonymous functions are defined using the lambda keyword.</a:t>
            </a:r>
          </a:p>
          <a:p>
            <a:r>
              <a:rPr lang="en-US" dirty="0" smtClean="0"/>
              <a:t>Hence, anonymous functions are also called lambda functions.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  </a:t>
            </a:r>
            <a:r>
              <a:rPr lang="en-US" dirty="0" smtClean="0"/>
              <a:t>lambda arguments: expression</a:t>
            </a:r>
          </a:p>
          <a:p>
            <a:r>
              <a:rPr lang="en-US" dirty="0" smtClean="0"/>
              <a:t>Lambda functions can have any number of arguments but only one expression. </a:t>
            </a:r>
          </a:p>
          <a:p>
            <a:r>
              <a:rPr lang="en-US" dirty="0" smtClean="0"/>
              <a:t>The expression is evaluated and returned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Example:</a:t>
            </a:r>
          </a:p>
          <a:p>
            <a:pPr>
              <a:buNone/>
            </a:pPr>
            <a:r>
              <a:rPr lang="fr-FR" dirty="0" smtClean="0"/>
              <a:t>double = lambda x: x * 2</a:t>
            </a:r>
          </a:p>
          <a:p>
            <a:pPr>
              <a:buNone/>
            </a:pPr>
            <a:r>
              <a:rPr lang="fr-FR" dirty="0" err="1" smtClean="0"/>
              <a:t>print</a:t>
            </a:r>
            <a:r>
              <a:rPr lang="fr-FR" dirty="0" smtClean="0"/>
              <a:t>(double(5))    # Output: 10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Fruitful Functions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function that  returns a value is called  fruitful function.</a:t>
            </a:r>
          </a:p>
          <a:p>
            <a:pPr algn="just"/>
            <a:r>
              <a:rPr lang="en-US" dirty="0" smtClean="0"/>
              <a:t>A function that yields a return value and is stored for further processing is nothing but a fruitful function</a:t>
            </a:r>
          </a:p>
          <a:p>
            <a:pPr algn="just"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 :</a:t>
            </a:r>
          </a:p>
          <a:p>
            <a:pPr algn="just">
              <a:buNone/>
            </a:pPr>
            <a:r>
              <a:rPr lang="en-US" dirty="0" smtClean="0"/>
              <a:t>	c=</a:t>
            </a:r>
            <a:r>
              <a:rPr lang="en-US" dirty="0" err="1" smtClean="0"/>
              <a:t>a+b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return c</a:t>
            </a:r>
          </a:p>
          <a:p>
            <a:pPr algn="just">
              <a:buNone/>
            </a:pPr>
            <a:r>
              <a:rPr lang="en-US" dirty="0" smtClean="0"/>
              <a:t>d=add(5,6)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void function: </a:t>
            </a:r>
          </a:p>
          <a:p>
            <a:pPr algn="just">
              <a:buNone/>
            </a:pPr>
            <a:r>
              <a:rPr lang="en-US" dirty="0" smtClean="0"/>
              <a:t>A function that doesn’t  returns a value is called  a void function</a:t>
            </a:r>
          </a:p>
          <a:p>
            <a:pPr algn="just"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 :</a:t>
            </a:r>
          </a:p>
          <a:p>
            <a:pPr algn="just">
              <a:buNone/>
            </a:pPr>
            <a:r>
              <a:rPr lang="en-US" dirty="0" smtClean="0"/>
              <a:t>	c=</a:t>
            </a:r>
            <a:r>
              <a:rPr lang="en-US" dirty="0" err="1" smtClean="0"/>
              <a:t>a+b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print(c)</a:t>
            </a:r>
          </a:p>
          <a:p>
            <a:pPr algn="just">
              <a:buNone/>
            </a:pPr>
            <a:r>
              <a:rPr lang="en-US" dirty="0" smtClean="0"/>
              <a:t>d=add(5,6)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Fruitful function  to find biggest number among 3 numbers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def maxi(</a:t>
            </a:r>
            <a:r>
              <a:rPr lang="en-US" dirty="0" err="1" smtClean="0"/>
              <a:t>a,b,c</a:t>
            </a:r>
            <a:r>
              <a:rPr lang="en-US" dirty="0" smtClean="0"/>
              <a:t>) :</a:t>
            </a:r>
          </a:p>
          <a:p>
            <a:pPr>
              <a:buNone/>
            </a:pPr>
            <a:r>
              <a:rPr lang="en-US" dirty="0" smtClean="0"/>
              <a:t>	if(a&gt;b and a&gt;c):</a:t>
            </a:r>
          </a:p>
          <a:p>
            <a:pPr>
              <a:buNone/>
            </a:pPr>
            <a:r>
              <a:rPr lang="en-US" dirty="0" smtClean="0"/>
              <a:t>		return 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elif</a:t>
            </a:r>
            <a:r>
              <a:rPr lang="en-US" dirty="0" smtClean="0"/>
              <a:t>(b&gt;c):</a:t>
            </a:r>
          </a:p>
          <a:p>
            <a:pPr>
              <a:buNone/>
            </a:pPr>
            <a:r>
              <a:rPr lang="en-US" dirty="0" smtClean="0"/>
              <a:t>		return b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		return c</a:t>
            </a:r>
          </a:p>
          <a:p>
            <a:pPr>
              <a:buNone/>
            </a:pPr>
            <a:r>
              <a:rPr lang="en-US" dirty="0" smtClean="0"/>
              <a:t>	d=maxi(5,6,4)</a:t>
            </a:r>
          </a:p>
          <a:p>
            <a:pPr>
              <a:buNone/>
            </a:pPr>
            <a:r>
              <a:rPr lang="en-US" dirty="0" smtClean="0"/>
              <a:t>print(d)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 Modules 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30" y="914400"/>
            <a:ext cx="10946674" cy="5408024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Modules refer to a file containing Python statements and definitions.</a:t>
            </a:r>
          </a:p>
          <a:p>
            <a:pPr algn="just"/>
            <a:r>
              <a:rPr lang="en-US" sz="3200" dirty="0" smtClean="0"/>
              <a:t>A module can define functions, classes and variables.</a:t>
            </a:r>
          </a:p>
          <a:p>
            <a:pPr algn="just"/>
            <a:r>
              <a:rPr lang="en-US" sz="3200" dirty="0" smtClean="0"/>
              <a:t>We use modules to break down large programs into small manageable and organized files.</a:t>
            </a:r>
          </a:p>
          <a:p>
            <a:pPr algn="just"/>
            <a:r>
              <a:rPr lang="en-US" sz="3200" dirty="0" smtClean="0"/>
              <a:t> Modules provide reusability of code.</a:t>
            </a:r>
          </a:p>
          <a:p>
            <a:pPr algn="just"/>
            <a:r>
              <a:rPr lang="en-US" sz="3200" dirty="0" smtClean="0"/>
              <a:t>We can define our most used functions in a module and import it, instead of copying their definitions into different programs.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Create a Module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create a module just save the code you want in a file with the file extension .</a:t>
            </a:r>
            <a:r>
              <a:rPr lang="en-US" dirty="0" err="1" smtClean="0"/>
              <a:t>py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create a module  and save it as example.py.</a:t>
            </a:r>
          </a:p>
          <a:p>
            <a:pPr algn="just"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 :</a:t>
            </a:r>
          </a:p>
          <a:p>
            <a:pPr algn="just">
              <a:buNone/>
            </a:pPr>
            <a:r>
              <a:rPr lang="en-US" dirty="0" smtClean="0"/>
              <a:t>	c=</a:t>
            </a:r>
            <a:r>
              <a:rPr lang="en-US" dirty="0" err="1" smtClean="0"/>
              <a:t>a+b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	return c</a:t>
            </a:r>
          </a:p>
          <a:p>
            <a:pPr algn="just">
              <a:buNone/>
            </a:pPr>
            <a:r>
              <a:rPr lang="en-US" dirty="0" smtClean="0"/>
              <a:t>def sub(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 algn="just">
              <a:buNone/>
            </a:pPr>
            <a:r>
              <a:rPr lang="en-US" dirty="0" smtClean="0"/>
              <a:t>	c=a-b</a:t>
            </a:r>
          </a:p>
          <a:p>
            <a:pPr algn="just">
              <a:buNone/>
            </a:pPr>
            <a:r>
              <a:rPr lang="en-US" dirty="0" smtClean="0"/>
              <a:t>	return c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How to import modules in Python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import </a:t>
            </a:r>
            <a:r>
              <a:rPr lang="en-US" dirty="0" smtClean="0"/>
              <a:t> statement is used to import the modules.</a:t>
            </a:r>
          </a:p>
          <a:p>
            <a:r>
              <a:rPr lang="en-US" dirty="0" smtClean="0"/>
              <a:t>We can import a module using import statement and access the definitions inside it using the dot operator.</a:t>
            </a:r>
          </a:p>
          <a:p>
            <a:pPr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syntax</a:t>
            </a:r>
            <a:r>
              <a:rPr lang="fr-FR" dirty="0" smtClean="0">
                <a:solidFill>
                  <a:srgbClr val="FF0000"/>
                </a:solidFill>
              </a:rPr>
              <a:t> −</a:t>
            </a:r>
          </a:p>
          <a:p>
            <a:pPr>
              <a:buNone/>
            </a:pPr>
            <a:r>
              <a:rPr lang="fr-FR" dirty="0" smtClean="0"/>
              <a:t>import module1[, module2[,... </a:t>
            </a:r>
            <a:r>
              <a:rPr lang="fr-FR" dirty="0" err="1" smtClean="0"/>
              <a:t>moduleN</a:t>
            </a:r>
            <a:r>
              <a:rPr lang="fr-FR" dirty="0" smtClean="0"/>
              <a:t>]</a:t>
            </a:r>
          </a:p>
          <a:p>
            <a:pPr>
              <a:buNone/>
            </a:pPr>
            <a:r>
              <a:rPr lang="fr-FR" dirty="0" smtClean="0">
                <a:solidFill>
                  <a:srgbClr val="FF0000"/>
                </a:solidFill>
              </a:rPr>
              <a:t>Ex: </a:t>
            </a:r>
          </a:p>
          <a:p>
            <a:pPr>
              <a:buNone/>
            </a:pPr>
            <a:r>
              <a:rPr lang="en-US" dirty="0" smtClean="0"/>
              <a:t>import example</a:t>
            </a:r>
          </a:p>
          <a:p>
            <a:pPr>
              <a:buNone/>
            </a:pPr>
            <a:r>
              <a:rPr lang="en-US" dirty="0" smtClean="0"/>
              <a:t>d=</a:t>
            </a:r>
            <a:r>
              <a:rPr lang="en-US" dirty="0" err="1" smtClean="0"/>
              <a:t>example.add</a:t>
            </a:r>
            <a:r>
              <a:rPr lang="en-US" dirty="0" smtClean="0"/>
              <a:t>(5,6)</a:t>
            </a:r>
          </a:p>
          <a:p>
            <a:pPr>
              <a:buNone/>
            </a:pPr>
            <a:r>
              <a:rPr lang="en-US" dirty="0" smtClean="0"/>
              <a:t>s=example.sub(5,6)</a:t>
            </a:r>
          </a:p>
          <a:p>
            <a:pPr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addition",d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print("</a:t>
            </a:r>
            <a:r>
              <a:rPr lang="en-US" dirty="0" err="1" smtClean="0"/>
              <a:t>sub",s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import with renaming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can import a module by renaming using </a:t>
            </a:r>
            <a:r>
              <a:rPr lang="en-US" i="1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keyword.</a:t>
            </a:r>
          </a:p>
          <a:p>
            <a:pPr>
              <a:buNone/>
            </a:pPr>
            <a:r>
              <a:rPr lang="fr-FR" dirty="0" err="1" smtClean="0">
                <a:solidFill>
                  <a:srgbClr val="FF0000"/>
                </a:solidFill>
              </a:rPr>
              <a:t>syntax</a:t>
            </a:r>
            <a:r>
              <a:rPr lang="fr-FR" dirty="0" smtClean="0">
                <a:solidFill>
                  <a:srgbClr val="FF0000"/>
                </a:solidFill>
              </a:rPr>
              <a:t> −</a:t>
            </a:r>
          </a:p>
          <a:p>
            <a:pPr>
              <a:buNone/>
            </a:pPr>
            <a:r>
              <a:rPr lang="fr-FR" dirty="0" smtClean="0"/>
              <a:t>import module as </a:t>
            </a:r>
            <a:r>
              <a:rPr lang="fr-FR" dirty="0" err="1" smtClean="0"/>
              <a:t>newname</a:t>
            </a:r>
            <a:endParaRPr lang="fr-FR" dirty="0" smtClean="0"/>
          </a:p>
          <a:p>
            <a:pPr>
              <a:buNone/>
            </a:pPr>
            <a:r>
              <a:rPr lang="fr-FR" dirty="0" smtClean="0">
                <a:solidFill>
                  <a:srgbClr val="FF0000"/>
                </a:solidFill>
              </a:rPr>
              <a:t>Ex: </a:t>
            </a:r>
          </a:p>
          <a:p>
            <a:pPr>
              <a:buNone/>
            </a:pPr>
            <a:r>
              <a:rPr lang="en-US" dirty="0" smtClean="0"/>
              <a:t>import example as e</a:t>
            </a:r>
          </a:p>
          <a:p>
            <a:pPr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>
              <a:buNone/>
            </a:pPr>
            <a:r>
              <a:rPr lang="en-US" dirty="0" smtClean="0"/>
              <a:t>d=</a:t>
            </a:r>
            <a:r>
              <a:rPr lang="en-US" dirty="0" err="1" smtClean="0"/>
              <a:t>e.add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if(d%2==0):</a:t>
            </a:r>
          </a:p>
          <a:p>
            <a:pPr>
              <a:buNone/>
            </a:pPr>
            <a:r>
              <a:rPr lang="en-US" dirty="0" smtClean="0"/>
              <a:t>	print("Result of addition is a even number")</a:t>
            </a:r>
          </a:p>
          <a:p>
            <a:pPr>
              <a:buNone/>
            </a:pPr>
            <a:r>
              <a:rPr lang="en-US" dirty="0" smtClean="0"/>
              <a:t>else:</a:t>
            </a:r>
          </a:p>
          <a:p>
            <a:pPr>
              <a:buNone/>
            </a:pPr>
            <a:r>
              <a:rPr lang="en-US" dirty="0" smtClean="0"/>
              <a:t>	print("Result of addition is a odd number")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Python from...import statement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We can import specific names from a module without importing the module as a whole.</a:t>
            </a:r>
          </a:p>
          <a:p>
            <a:pPr algn="just"/>
            <a:r>
              <a:rPr lang="en-US" dirty="0" smtClean="0"/>
              <a:t>You can choose to import only parts from a module, by using the from keyword.</a:t>
            </a:r>
          </a:p>
          <a:p>
            <a:pPr algn="just"/>
            <a:r>
              <a:rPr lang="en-US" dirty="0" smtClean="0"/>
              <a:t>Python's </a:t>
            </a:r>
            <a:r>
              <a:rPr lang="en-US" i="1" dirty="0" smtClean="0"/>
              <a:t>from</a:t>
            </a:r>
            <a:r>
              <a:rPr lang="en-US" dirty="0" smtClean="0"/>
              <a:t> statement import specific attributes from a module into the current namespace.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    </a:t>
            </a:r>
            <a:r>
              <a:rPr lang="en-US" dirty="0" smtClean="0"/>
              <a:t>from </a:t>
            </a:r>
            <a:r>
              <a:rPr lang="en-US" dirty="0" err="1" smtClean="0"/>
              <a:t>modname</a:t>
            </a:r>
            <a:r>
              <a:rPr lang="en-US" dirty="0" smtClean="0"/>
              <a:t> import name1[, name2[, ... </a:t>
            </a:r>
            <a:r>
              <a:rPr lang="en-US" dirty="0" err="1" smtClean="0"/>
              <a:t>nameN</a:t>
            </a:r>
            <a:r>
              <a:rPr lang="en-US" dirty="0" smtClean="0"/>
              <a:t>]]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from example import add</a:t>
            </a:r>
          </a:p>
          <a:p>
            <a:pPr algn="just"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d=add(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 algn="just">
              <a:buNone/>
            </a:pPr>
            <a:r>
              <a:rPr lang="en-US" dirty="0" smtClean="0"/>
              <a:t>if(d%2==0):</a:t>
            </a:r>
          </a:p>
          <a:p>
            <a:pPr algn="just">
              <a:buNone/>
            </a:pPr>
            <a:r>
              <a:rPr lang="en-US" dirty="0" smtClean="0"/>
              <a:t>	print("Result of addition is a even number")</a:t>
            </a:r>
          </a:p>
          <a:p>
            <a:pPr algn="just">
              <a:buNone/>
            </a:pPr>
            <a:r>
              <a:rPr lang="en-US" dirty="0" smtClean="0"/>
              <a:t>else:</a:t>
            </a:r>
          </a:p>
          <a:p>
            <a:pPr algn="just">
              <a:buNone/>
            </a:pPr>
            <a:r>
              <a:rPr lang="en-US" dirty="0" smtClean="0"/>
              <a:t>	print("Result of addition is a odd number")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The </a:t>
            </a:r>
            <a:r>
              <a:rPr lang="en-US" sz="2800" i="1" dirty="0" smtClean="0">
                <a:solidFill>
                  <a:srgbClr val="FF0000"/>
                </a:solidFill>
              </a:rPr>
              <a:t>from...import *</a:t>
            </a:r>
            <a:r>
              <a:rPr lang="en-US" sz="2800" dirty="0" smtClean="0">
                <a:solidFill>
                  <a:srgbClr val="FF0000"/>
                </a:solidFill>
              </a:rPr>
              <a:t> Statement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It is also possible to import all names from a module into the current namespace by using </a:t>
            </a:r>
            <a:r>
              <a:rPr lang="en-US" i="1" dirty="0" smtClean="0"/>
              <a:t>from </a:t>
            </a:r>
            <a:r>
              <a:rPr lang="en-US" i="1" dirty="0" err="1" smtClean="0"/>
              <a:t>modname</a:t>
            </a:r>
            <a:r>
              <a:rPr lang="en-US" i="1" dirty="0" smtClean="0"/>
              <a:t> import * </a:t>
            </a:r>
          </a:p>
          <a:p>
            <a:pPr algn="just"/>
            <a:r>
              <a:rPr lang="en-US" dirty="0" smtClean="0"/>
              <a:t>This provides an easy way to import all the items from a module into the current namespace;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Defining Function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algn="just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function_name</a:t>
            </a:r>
            <a:r>
              <a:rPr lang="en-US" dirty="0" smtClean="0"/>
              <a:t>(parameters):</a:t>
            </a:r>
          </a:p>
          <a:p>
            <a:pPr algn="just">
              <a:buNone/>
            </a:pPr>
            <a:r>
              <a:rPr lang="en-US" dirty="0" smtClean="0"/>
              <a:t>		 """</a:t>
            </a:r>
            <a:r>
              <a:rPr lang="en-US" dirty="0" err="1" smtClean="0"/>
              <a:t>docstring</a:t>
            </a:r>
            <a:r>
              <a:rPr lang="en-US" dirty="0" smtClean="0"/>
              <a:t>""" </a:t>
            </a:r>
          </a:p>
          <a:p>
            <a:pPr algn="just">
              <a:buNone/>
            </a:pPr>
            <a:r>
              <a:rPr lang="en-US" dirty="0" smtClean="0"/>
              <a:t>                  statement(s)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def</a:t>
            </a:r>
            <a:r>
              <a:rPr lang="en-US" dirty="0" smtClean="0"/>
              <a:t> keyword is used to define a function. </a:t>
            </a:r>
          </a:p>
          <a:p>
            <a:pPr algn="just"/>
            <a:r>
              <a:rPr lang="en-US" dirty="0" smtClean="0"/>
              <a:t>Parameters (arguments) are used to pass values to a function.</a:t>
            </a:r>
          </a:p>
          <a:p>
            <a:pPr algn="just"/>
            <a:r>
              <a:rPr lang="en-US" dirty="0" smtClean="0"/>
              <a:t>A colon (:) to mark the end of function header.</a:t>
            </a:r>
          </a:p>
          <a:p>
            <a:pPr algn="just"/>
            <a:r>
              <a:rPr lang="en-US" dirty="0" smtClean="0"/>
              <a:t>Optional </a:t>
            </a:r>
            <a:r>
              <a:rPr lang="en-US" dirty="0" err="1" smtClean="0"/>
              <a:t>docstring</a:t>
            </a:r>
            <a:r>
              <a:rPr lang="en-US" dirty="0" smtClean="0"/>
              <a:t> is used  to describe  what the function does.</a:t>
            </a:r>
          </a:p>
          <a:p>
            <a:pPr algn="just"/>
            <a:r>
              <a:rPr lang="en-US" dirty="0" smtClean="0"/>
              <a:t>One or more valid python statements that make up the function body.  Statements must have same indentation level</a:t>
            </a:r>
          </a:p>
          <a:p>
            <a:pPr algn="just"/>
            <a:r>
              <a:rPr lang="en-US" dirty="0" smtClean="0"/>
              <a:t>An optional return statement to return a value from the function.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Locating Modules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When you import a module, the Python interpreter searches for the module in the following sequences −</a:t>
            </a:r>
          </a:p>
          <a:p>
            <a:pPr lvl="1" algn="just"/>
            <a:r>
              <a:rPr lang="en-US" dirty="0" smtClean="0"/>
              <a:t>The current directory.</a:t>
            </a:r>
          </a:p>
          <a:p>
            <a:pPr lvl="1" algn="just"/>
            <a:r>
              <a:rPr lang="en-US" dirty="0" smtClean="0"/>
              <a:t>If the module isn't found, Python then searches each directory in the shell variable PYTHONPATH.</a:t>
            </a:r>
          </a:p>
          <a:p>
            <a:pPr lvl="1" algn="just"/>
            <a:r>
              <a:rPr lang="en-US" dirty="0" smtClean="0"/>
              <a:t>If all else fails, Python checks the default path. On UNIX, this default path is normally /</a:t>
            </a:r>
            <a:r>
              <a:rPr lang="en-US" dirty="0" err="1" smtClean="0"/>
              <a:t>usr</a:t>
            </a:r>
            <a:r>
              <a:rPr lang="en-US" dirty="0" smtClean="0"/>
              <a:t>/local/lib/python/.</a:t>
            </a:r>
          </a:p>
          <a:p>
            <a:pPr lvl="1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rmAutofit/>
          </a:bodyPr>
          <a:lstStyle/>
          <a:p>
            <a:pPr lvl="1" algn="ctr">
              <a:buNone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endParaRPr lang="en-US" sz="4000" b="1" dirty="0" smtClean="0">
              <a:solidFill>
                <a:srgbClr val="FF0000"/>
              </a:solidFill>
            </a:endParaRPr>
          </a:p>
          <a:p>
            <a:pPr lvl="1" algn="ctr"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Error and Exceptions</a:t>
            </a:r>
            <a:r>
              <a:rPr lang="en-US" sz="4000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Error and Exceptions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Autofit/>
          </a:bodyPr>
          <a:lstStyle/>
          <a:p>
            <a:pPr marL="0" lvl="1" algn="just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Syntax errors</a:t>
            </a:r>
            <a:endParaRPr lang="en-US" sz="2800" b="1" dirty="0" smtClean="0"/>
          </a:p>
          <a:p>
            <a:pPr marL="0" lvl="1" algn="just"/>
            <a:r>
              <a:rPr lang="en-US" sz="2800" dirty="0" smtClean="0"/>
              <a:t>Syntax errors are the most basic type of error. </a:t>
            </a:r>
          </a:p>
          <a:p>
            <a:pPr marL="0" lvl="1" algn="just"/>
            <a:r>
              <a:rPr lang="en-US" sz="2800" dirty="0" smtClean="0"/>
              <a:t>These  arise when the Python parser is unable to understand a line of code.</a:t>
            </a:r>
          </a:p>
          <a:p>
            <a:pPr marL="0" lvl="1" algn="just"/>
            <a:r>
              <a:rPr lang="en-US" sz="2800" dirty="0" smtClean="0"/>
              <a:t>a </a:t>
            </a:r>
            <a:r>
              <a:rPr lang="en-US" sz="2800" b="1" dirty="0" smtClean="0"/>
              <a:t>syntax error</a:t>
            </a:r>
            <a:r>
              <a:rPr lang="en-US" sz="2800" dirty="0" smtClean="0"/>
              <a:t> is an error in the </a:t>
            </a:r>
            <a:r>
              <a:rPr lang="en-US" sz="2800" dirty="0" smtClean="0">
                <a:hlinkClick r:id="rId3" tooltip="Syntax (programming languages)"/>
              </a:rPr>
              <a:t>syntax</a:t>
            </a:r>
            <a:r>
              <a:rPr lang="en-US" sz="2800" dirty="0" smtClean="0"/>
              <a:t> of a sequence of characters or tokens.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What is Exception?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An exception is an event(error), which occurs during the execution of a program, that disrupts the normal flow of the program's execution.</a:t>
            </a:r>
          </a:p>
          <a:p>
            <a:pPr algn="just"/>
            <a:r>
              <a:rPr lang="en-US" dirty="0" smtClean="0"/>
              <a:t>An exception is a Python object that represents an error.</a:t>
            </a:r>
          </a:p>
          <a:p>
            <a:pPr algn="just"/>
            <a:r>
              <a:rPr lang="en-US" dirty="0" smtClean="0"/>
              <a:t>When a Python script raises an exception, it must either handle the exception immediately otherwise it would terminate and come out. 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Error and Exceptions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Errors can also occur at runtime and these are called exceptions. </a:t>
            </a:r>
          </a:p>
          <a:p>
            <a:pPr algn="just"/>
            <a:r>
              <a:rPr lang="en-US" dirty="0" smtClean="0"/>
              <a:t>They occur, for example, when a file we try to open does not exist (</a:t>
            </a:r>
            <a:r>
              <a:rPr lang="en-US" dirty="0" err="1" smtClean="0"/>
              <a:t>FileNotFoundError</a:t>
            </a:r>
            <a:r>
              <a:rPr lang="en-US" dirty="0" smtClean="0"/>
              <a:t>), dividing a number by zero (</a:t>
            </a:r>
            <a:r>
              <a:rPr lang="en-US" dirty="0" err="1" smtClean="0"/>
              <a:t>ZeroDivisionError</a:t>
            </a:r>
            <a:r>
              <a:rPr lang="en-US" dirty="0" smtClean="0"/>
              <a:t>), module we try to import is not found (</a:t>
            </a:r>
            <a:r>
              <a:rPr lang="en-US" dirty="0" err="1" smtClean="0"/>
              <a:t>ImportError</a:t>
            </a:r>
            <a:r>
              <a:rPr lang="en-US" dirty="0" smtClean="0"/>
              <a:t>) etc.</a:t>
            </a:r>
          </a:p>
          <a:p>
            <a:pPr algn="just"/>
            <a:r>
              <a:rPr lang="en-US" dirty="0" smtClean="0"/>
              <a:t>Whenever these type of runtime error occur, Python creates an exception object to represent that error. </a:t>
            </a:r>
          </a:p>
          <a:p>
            <a:pPr algn="just"/>
            <a:r>
              <a:rPr lang="en-US" dirty="0" smtClean="0"/>
              <a:t>If not handled properly, it prints a </a:t>
            </a:r>
            <a:r>
              <a:rPr lang="en-US" dirty="0" err="1" smtClean="0"/>
              <a:t>traceback</a:t>
            </a:r>
            <a:r>
              <a:rPr lang="en-US" dirty="0" smtClean="0"/>
              <a:t> to that error along with some details about why that error occurred.</a:t>
            </a:r>
          </a:p>
          <a:p>
            <a:pPr lvl="1" algn="just">
              <a:buNone/>
            </a:pPr>
            <a:endParaRPr lang="en-US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392" y="4485867"/>
            <a:ext cx="7542031" cy="179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Error and Exceptions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dirty="0" smtClean="0">
                <a:solidFill>
                  <a:srgbClr val="FF0000"/>
                </a:solidFill>
              </a:rPr>
              <a:t/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914400"/>
            <a:ext cx="11416937" cy="5408024"/>
          </a:xfrm>
        </p:spPr>
        <p:txBody>
          <a:bodyPr>
            <a:noAutofit/>
          </a:bodyPr>
          <a:lstStyle/>
          <a:p>
            <a:pPr lvl="1" algn="just">
              <a:buNone/>
            </a:pPr>
            <a:endParaRPr lang="en-US" sz="2800" dirty="0" smtClean="0"/>
          </a:p>
          <a:p>
            <a:pPr lvl="1" algn="just">
              <a:buNone/>
            </a:pPr>
            <a:r>
              <a:rPr lang="en-US" sz="2800" dirty="0" smtClean="0"/>
              <a:t>while True:</a:t>
            </a:r>
          </a:p>
          <a:p>
            <a:pPr lvl="1" algn="just">
              <a:buNone/>
            </a:pPr>
            <a:r>
              <a:rPr lang="en-US" sz="2800" dirty="0" smtClean="0"/>
              <a:t>	x = </a:t>
            </a:r>
            <a:r>
              <a:rPr lang="en-US" sz="2800" dirty="0" err="1" smtClean="0"/>
              <a:t>int</a:t>
            </a:r>
            <a:r>
              <a:rPr lang="en-US" sz="2800" dirty="0" smtClean="0"/>
              <a:t>(input("Please enter a number: ")) </a:t>
            </a:r>
          </a:p>
          <a:p>
            <a:pPr lvl="1" algn="just">
              <a:buNone/>
            </a:pPr>
            <a:r>
              <a:rPr lang="en-US" sz="2800" dirty="0" smtClean="0"/>
              <a:t>	print("example on exception")	</a:t>
            </a:r>
          </a:p>
          <a:p>
            <a:pPr lvl="1" algn="just">
              <a:buNone/>
            </a:pPr>
            <a:r>
              <a:rPr lang="en-US" sz="2800" dirty="0" smtClean="0"/>
              <a:t>	print(x)</a:t>
            </a:r>
          </a:p>
          <a:p>
            <a:pPr marL="0" lvl="1" algn="just"/>
            <a:r>
              <a:rPr lang="en-US" sz="2800" dirty="0" smtClean="0"/>
              <a:t>It raises a </a:t>
            </a:r>
            <a:r>
              <a:rPr lang="en-US" sz="2800" dirty="0" err="1" smtClean="0"/>
              <a:t>ValueError</a:t>
            </a:r>
            <a:r>
              <a:rPr lang="en-US" sz="2800" dirty="0" smtClean="0"/>
              <a:t> when x value is other than int.</a:t>
            </a:r>
          </a:p>
          <a:p>
            <a:pPr marL="0" lvl="1" algn="just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5"/>
            <a:ext cx="10515600" cy="657007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</a:rPr>
              <a:t>Handling Exception</a:t>
            </a:r>
            <a:endParaRPr 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57646" y="1136469"/>
            <a:ext cx="10763794" cy="5185955"/>
          </a:xfrm>
        </p:spPr>
        <p:txBody>
          <a:bodyPr>
            <a:noAutofit/>
          </a:bodyPr>
          <a:lstStyle/>
          <a:p>
            <a:pPr marL="0" lvl="1" algn="just"/>
            <a:r>
              <a:rPr lang="en-US" sz="3200" dirty="0" smtClean="0"/>
              <a:t>Python uses </a:t>
            </a:r>
            <a:r>
              <a:rPr lang="en-US" sz="3200" b="1" dirty="0" smtClean="0"/>
              <a:t>try</a:t>
            </a:r>
            <a:r>
              <a:rPr lang="en-US" sz="3200" dirty="0" smtClean="0"/>
              <a:t>… </a:t>
            </a:r>
            <a:r>
              <a:rPr lang="en-US" sz="3200" b="1" dirty="0" smtClean="0"/>
              <a:t>except</a:t>
            </a:r>
            <a:r>
              <a:rPr lang="en-US" sz="3200" dirty="0" smtClean="0"/>
              <a:t> statement to handle exceptions.</a:t>
            </a:r>
          </a:p>
          <a:p>
            <a:pPr marL="0" lvl="1" algn="just"/>
            <a:r>
              <a:rPr lang="en-US" sz="3200" dirty="0" smtClean="0"/>
              <a:t>If you have some </a:t>
            </a:r>
            <a:r>
              <a:rPr lang="en-US" sz="3200" dirty="0" smtClean="0"/>
              <a:t>code </a:t>
            </a:r>
            <a:r>
              <a:rPr lang="en-US" sz="3200" dirty="0" smtClean="0"/>
              <a:t>that may raise an exception, you can place </a:t>
            </a:r>
            <a:r>
              <a:rPr lang="en-US" sz="3200" dirty="0" smtClean="0"/>
              <a:t>that  </a:t>
            </a:r>
            <a:r>
              <a:rPr lang="en-US" sz="3200" dirty="0" smtClean="0"/>
              <a:t>code in a </a:t>
            </a:r>
            <a:r>
              <a:rPr lang="en-US" sz="3200" b="1" dirty="0" smtClean="0"/>
              <a:t>try:</a:t>
            </a:r>
            <a:r>
              <a:rPr lang="en-US" sz="3200" dirty="0" smtClean="0"/>
              <a:t> block. </a:t>
            </a:r>
          </a:p>
          <a:p>
            <a:pPr marL="0" lvl="1" algn="just"/>
            <a:r>
              <a:rPr lang="en-US" sz="3200" dirty="0" smtClean="0"/>
              <a:t>After the try: block, include an </a:t>
            </a:r>
            <a:r>
              <a:rPr lang="en-US" sz="3200" b="1" dirty="0" smtClean="0"/>
              <a:t>except:</a:t>
            </a:r>
            <a:r>
              <a:rPr lang="en-US" sz="3200" dirty="0" smtClean="0"/>
              <a:t> statement, followed by a block of code which handles the problem as elegantly as possible.</a:t>
            </a:r>
          </a:p>
          <a:p>
            <a:pPr>
              <a:buFontTx/>
              <a:buNone/>
            </a:pPr>
            <a:endParaRPr lang="en-US" sz="3200" dirty="0" smtClean="0">
              <a:latin typeface="Courier New" pitchFamily="49" charset="0"/>
              <a:cs typeface="Courier New" pitchFamily="49" charset="0"/>
            </a:endParaRPr>
          </a:p>
          <a:p>
            <a:pPr lvl="1" algn="just">
              <a:buNone/>
            </a:pPr>
            <a:endParaRPr lang="en-US" sz="32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</a:rPr>
              <a:t>Handling Exception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836023"/>
            <a:ext cx="11495315" cy="5486401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Exception 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there is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ExceptionI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then execute this block.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Exception II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there is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ExceptionII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, then execute this block.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there is no exception then execute this block.</a:t>
            </a: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0000"/>
                </a:solidFill>
              </a:rPr>
              <a:t>Handling Exception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188720"/>
            <a:ext cx="11495315" cy="5133704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First, the </a:t>
            </a:r>
            <a:r>
              <a:rPr lang="en-US" i="1" dirty="0" smtClean="0"/>
              <a:t>try clause</a:t>
            </a:r>
            <a:r>
              <a:rPr lang="en-US" dirty="0" smtClean="0"/>
              <a:t> is executed.</a:t>
            </a:r>
          </a:p>
          <a:p>
            <a:pPr algn="just"/>
            <a:r>
              <a:rPr lang="en-US" dirty="0" smtClean="0"/>
              <a:t>If no exception occurs, the </a:t>
            </a:r>
            <a:r>
              <a:rPr lang="en-US" i="1" dirty="0" smtClean="0"/>
              <a:t>except clause</a:t>
            </a:r>
            <a:r>
              <a:rPr lang="en-US" dirty="0" smtClean="0"/>
              <a:t> is skipped and execution of the </a:t>
            </a:r>
            <a:r>
              <a:rPr lang="en-US" b="1" dirty="0" smtClean="0"/>
              <a:t>else</a:t>
            </a:r>
            <a:r>
              <a:rPr lang="en-US" dirty="0" smtClean="0"/>
              <a:t> statement is finished .</a:t>
            </a:r>
          </a:p>
          <a:p>
            <a:pPr algn="just"/>
            <a:r>
              <a:rPr lang="en-US" dirty="0" smtClean="0"/>
              <a:t>If an exception occurs during execution of the try clause, the rest of the clause is skipped. </a:t>
            </a:r>
          </a:p>
          <a:p>
            <a:pPr algn="just"/>
            <a:r>
              <a:rPr lang="en-US" dirty="0" smtClean="0"/>
              <a:t>Then if its type matches the exception named after the </a:t>
            </a:r>
            <a:r>
              <a:rPr lang="en-US" dirty="0" smtClean="0">
                <a:hlinkClick r:id="rId3"/>
              </a:rPr>
              <a:t>except</a:t>
            </a:r>
            <a:r>
              <a:rPr lang="en-US" dirty="0" smtClean="0"/>
              <a:t> keyword, the except clause is executed, and then execution continues.</a:t>
            </a:r>
          </a:p>
          <a:p>
            <a:pPr algn="just"/>
            <a:r>
              <a:rPr lang="en-US" dirty="0" smtClean="0"/>
              <a:t>If an exception occurs which does not match the exception named in the except clause, it is passed on to outer </a:t>
            </a:r>
            <a:r>
              <a:rPr lang="en-US" dirty="0" smtClean="0">
                <a:hlinkClick r:id="rId3"/>
              </a:rPr>
              <a:t>try</a:t>
            </a:r>
            <a:r>
              <a:rPr lang="en-US" dirty="0" smtClean="0"/>
              <a:t> statements; if no handler is found, it is an </a:t>
            </a:r>
            <a:r>
              <a:rPr lang="en-US" i="1" dirty="0" smtClean="0"/>
              <a:t>unhandled exception</a:t>
            </a:r>
            <a:r>
              <a:rPr lang="en-US" dirty="0" smtClean="0"/>
              <a:t> and execution stops with a message.</a:t>
            </a:r>
          </a:p>
          <a:p>
            <a:pPr algn="just">
              <a:buFontTx/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The try…except statement provides the Python's exception-handling mechanism.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/>
              <a:t>code </a:t>
            </a:r>
            <a:r>
              <a:rPr lang="en-US" dirty="0" smtClean="0"/>
              <a:t>which can raise an exception is placed inside the try block and the code that handles exception is written in except block.</a:t>
            </a:r>
          </a:p>
          <a:p>
            <a:pPr algn="just"/>
            <a:r>
              <a:rPr lang="en-US" dirty="0" smtClean="0"/>
              <a:t>A </a:t>
            </a:r>
            <a:r>
              <a:rPr lang="en-US" dirty="0" smtClean="0">
                <a:hlinkClick r:id="rId3"/>
              </a:rPr>
              <a:t>try</a:t>
            </a:r>
            <a:r>
              <a:rPr lang="en-US" dirty="0" smtClean="0"/>
              <a:t> statement may have more than one except clause, to specify handlers for different exceptions. At most one handler will be executed.</a:t>
            </a:r>
          </a:p>
          <a:p>
            <a:r>
              <a:rPr lang="en-US" dirty="0" smtClean="0"/>
              <a:t>The body of each except clause is known as an </a:t>
            </a:r>
            <a:r>
              <a:rPr lang="en-US" i="1" dirty="0" smtClean="0"/>
              <a:t>exception handler</a:t>
            </a:r>
            <a:endParaRPr lang="en-US" dirty="0" smtClean="0"/>
          </a:p>
          <a:p>
            <a:r>
              <a:rPr lang="en-US" dirty="0" smtClean="0"/>
              <a:t> A single try statement can have multiple except statements. This is useful when the try block contains statements that may throw different types of exceptions.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r>
              <a:rPr lang="en-US" dirty="0" smtClean="0"/>
              <a:t>You can also provide a generic except clause, which handles any exception.</a:t>
            </a:r>
          </a:p>
          <a:p>
            <a:r>
              <a:rPr lang="en-US" dirty="0" smtClean="0"/>
              <a:t>After the except clause(s), you can include an else-clause. </a:t>
            </a:r>
          </a:p>
          <a:p>
            <a:r>
              <a:rPr lang="en-US" dirty="0" smtClean="0"/>
              <a:t>The code in the else-block executes if the code in the try: block does not raise an exception.</a:t>
            </a:r>
          </a:p>
          <a:p>
            <a:r>
              <a:rPr lang="en-US" dirty="0" smtClean="0"/>
              <a:t>The else-block is a good place for code that does not need the try: block's protection.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How to call a function in python?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Once we have defined a function, we can call it from another function, program or even the Python prompt. </a:t>
            </a:r>
          </a:p>
          <a:p>
            <a:r>
              <a:rPr lang="en-US" dirty="0" smtClean="0"/>
              <a:t>To call a function we simply type the function name with appropriate parameters.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Ex1:</a:t>
            </a:r>
          </a:p>
          <a:p>
            <a:pPr algn="just">
              <a:buNone/>
            </a:pPr>
            <a:r>
              <a:rPr lang="en-US" dirty="0" smtClean="0"/>
              <a:t>def greet():</a:t>
            </a:r>
          </a:p>
          <a:p>
            <a:pPr algn="just">
              <a:buNone/>
            </a:pPr>
            <a:r>
              <a:rPr lang="en-US" dirty="0" smtClean="0"/>
              <a:t>		print("Hello, Good morning!")</a:t>
            </a:r>
          </a:p>
          <a:p>
            <a:pPr algn="just">
              <a:buNone/>
            </a:pPr>
            <a:r>
              <a:rPr lang="en-US" dirty="0" smtClean="0"/>
              <a:t>greet()    #function call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Ex2:</a:t>
            </a:r>
          </a:p>
          <a:p>
            <a:pPr algn="just">
              <a:buNone/>
            </a:pPr>
            <a:r>
              <a:rPr lang="en-US" dirty="0" smtClean="0"/>
              <a:t>def greet2(name):</a:t>
            </a:r>
          </a:p>
          <a:p>
            <a:pPr algn="just">
              <a:buNone/>
            </a:pPr>
            <a:r>
              <a:rPr lang="en-US" dirty="0" smtClean="0"/>
              <a:t>		print("Hello, " + name + ". Good morning!")</a:t>
            </a:r>
          </a:p>
          <a:p>
            <a:pPr algn="just">
              <a:buNone/>
            </a:pPr>
            <a:r>
              <a:rPr lang="en-US" dirty="0" smtClean="0"/>
              <a:t>greet2(“ram”)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while True:</a:t>
            </a:r>
          </a:p>
          <a:p>
            <a:pPr>
              <a:buNone/>
            </a:pPr>
            <a:r>
              <a:rPr lang="en-US" dirty="0" smtClean="0"/>
              <a:t>	try:</a:t>
            </a:r>
          </a:p>
          <a:p>
            <a:pPr>
              <a:buNone/>
            </a:pPr>
            <a:r>
              <a:rPr lang="en-US" dirty="0" smtClean="0"/>
              <a:t>		x = </a:t>
            </a:r>
            <a:r>
              <a:rPr lang="en-US" dirty="0" err="1" smtClean="0"/>
              <a:t>int</a:t>
            </a:r>
            <a:r>
              <a:rPr lang="en-US" dirty="0" smtClean="0"/>
              <a:t>(input("Please enter a number: ")) </a:t>
            </a:r>
          </a:p>
          <a:p>
            <a:pPr>
              <a:buNone/>
            </a:pPr>
            <a:r>
              <a:rPr lang="en-US" dirty="0" smtClean="0"/>
              <a:t>	except </a:t>
            </a:r>
            <a:r>
              <a:rPr lang="en-US" dirty="0" err="1" smtClean="0"/>
              <a:t>ValueError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	 print("Oops!  That was no valid number.  Try again...")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print(x)</a:t>
            </a:r>
          </a:p>
          <a:p>
            <a:pPr>
              <a:buNone/>
            </a:pPr>
            <a:r>
              <a:rPr lang="en-US" dirty="0" smtClean="0"/>
              <a:t>		break;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 smtClean="0"/>
              <a:t>Example: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open("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testfile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"w")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fh.write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("This is my test file for exception handling!!")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: print "Error: can\'t find file or read data"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 print "Written content in the file successfully" </a:t>
            </a:r>
          </a:p>
          <a:p>
            <a:pPr lvl="1">
              <a:buFontTx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fh.close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</a:rPr>
              <a:t>except</a:t>
            </a:r>
            <a:r>
              <a:rPr lang="en-US" sz="2400" b="1" dirty="0" smtClean="0">
                <a:solidFill>
                  <a:srgbClr val="FF0000"/>
                </a:solidFill>
              </a:rPr>
              <a:t> clause with </a:t>
            </a:r>
            <a:r>
              <a:rPr lang="en-US" sz="2400" b="1" dirty="0" smtClean="0">
                <a:solidFill>
                  <a:srgbClr val="FF0000"/>
                </a:solidFill>
              </a:rPr>
              <a:t>out</a:t>
            </a:r>
            <a:r>
              <a:rPr lang="en-US" sz="2400" b="1" dirty="0" smtClean="0">
                <a:solidFill>
                  <a:srgbClr val="FF0000"/>
                </a:solidFill>
              </a:rPr>
              <a:t> exception types:</a:t>
            </a:r>
          </a:p>
          <a:p>
            <a:r>
              <a:rPr lang="en-US" sz="2400" dirty="0" smtClean="0"/>
              <a:t>You can also provide a generic except clause, which handles any exception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sz="2400" dirty="0" smtClean="0"/>
              <a:t>	You can also use the except statement </a:t>
            </a:r>
            <a:r>
              <a:rPr lang="en-US" sz="2400" dirty="0" smtClean="0"/>
              <a:t>with out exception types </a:t>
            </a:r>
            <a:r>
              <a:rPr lang="en-US" sz="2400" dirty="0" smtClean="0"/>
              <a:t>defined </a:t>
            </a:r>
            <a:r>
              <a:rPr lang="en-US" sz="2400" dirty="0" smtClean="0"/>
              <a:t>as follows: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there is any exception, then execute this block. ......................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there is no exception then execute this block. </a:t>
            </a:r>
          </a:p>
          <a:p>
            <a:pPr marL="0"/>
            <a:r>
              <a:rPr lang="en-US" sz="2400" dirty="0" smtClean="0"/>
              <a:t>This </a:t>
            </a:r>
            <a:r>
              <a:rPr lang="en-US" sz="2400" dirty="0" smtClean="0"/>
              <a:t>kind of a </a:t>
            </a:r>
            <a:r>
              <a:rPr lang="en-US" sz="2400" b="1" dirty="0" smtClean="0"/>
              <a:t>try-except</a:t>
            </a:r>
            <a:r>
              <a:rPr lang="en-US" sz="2400" dirty="0" smtClean="0"/>
              <a:t> statement catches all the exceptions that occur. 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try and except blocks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The </a:t>
            </a:r>
            <a:r>
              <a:rPr lang="en-US" sz="2400" b="1" i="1" dirty="0" smtClean="0">
                <a:solidFill>
                  <a:srgbClr val="FF0000"/>
                </a:solidFill>
              </a:rPr>
              <a:t>except</a:t>
            </a:r>
            <a:r>
              <a:rPr lang="en-US" sz="2400" b="1" dirty="0" smtClean="0">
                <a:solidFill>
                  <a:srgbClr val="FF0000"/>
                </a:solidFill>
              </a:rPr>
              <a:t> clause with multiple exceptions:</a:t>
            </a:r>
          </a:p>
          <a:p>
            <a:pPr>
              <a:buFontTx/>
              <a:buNone/>
            </a:pPr>
            <a:r>
              <a:rPr lang="en-US" sz="2400" dirty="0" smtClean="0"/>
              <a:t>	You can also use the same </a:t>
            </a:r>
            <a:r>
              <a:rPr lang="en-US" sz="2400" i="1" dirty="0" smtClean="0"/>
              <a:t>except</a:t>
            </a:r>
            <a:r>
              <a:rPr lang="en-US" sz="2400" dirty="0" smtClean="0"/>
              <a:t> statement to handle multiple exceptions as follows: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except(Exception1[, Exception2[,...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ExceptionN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]]]):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there is any exception from the given exception list, then execute this block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.......................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else: </a:t>
            </a:r>
          </a:p>
          <a:p>
            <a:pPr lvl="1">
              <a:buFontTx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If there is no exception then execute this block. </a:t>
            </a:r>
          </a:p>
          <a:p>
            <a:pPr lvl="1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try-finally clause: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r>
              <a:rPr lang="en-US" dirty="0" smtClean="0"/>
              <a:t>You can use a </a:t>
            </a:r>
            <a:r>
              <a:rPr lang="en-US" b="1" dirty="0" smtClean="0"/>
              <a:t>finally:</a:t>
            </a:r>
            <a:r>
              <a:rPr lang="en-US" dirty="0" smtClean="0"/>
              <a:t> block along with a </a:t>
            </a:r>
            <a:r>
              <a:rPr lang="en-US" b="1" dirty="0" smtClean="0"/>
              <a:t>try:</a:t>
            </a:r>
            <a:r>
              <a:rPr lang="en-US" dirty="0" smtClean="0"/>
              <a:t> block.</a:t>
            </a:r>
          </a:p>
          <a:p>
            <a:r>
              <a:rPr lang="en-US" dirty="0" smtClean="0"/>
              <a:t>A finally clause is executed before leaving the try statement, whether an exception has occurred or not.</a:t>
            </a:r>
          </a:p>
          <a:p>
            <a:r>
              <a:rPr lang="en-US" dirty="0" smtClean="0"/>
              <a:t>The finally block is a place to put any code that must execute, whether the try-block raised an exception or not. </a:t>
            </a:r>
          </a:p>
          <a:p>
            <a:r>
              <a:rPr lang="en-US" dirty="0" smtClean="0"/>
              <a:t>The syntax of the try-finally statement is this: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try: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You do your operations here;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......................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Due to any exception, this may be skipped.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finally: </a:t>
            </a:r>
          </a:p>
          <a:p>
            <a:pPr lvl="1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This would always be executed. 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The try-finally clause: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09451" y="1084217"/>
            <a:ext cx="11495315" cy="5238207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dirty="0" smtClean="0"/>
              <a:t>a=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b=</a:t>
            </a:r>
            <a:r>
              <a:rPr lang="en-US" dirty="0" err="1" smtClean="0"/>
              <a:t>int</a:t>
            </a:r>
            <a:r>
              <a:rPr lang="en-US" dirty="0" smtClean="0"/>
              <a:t>(input())</a:t>
            </a:r>
          </a:p>
          <a:p>
            <a:pPr algn="just">
              <a:buNone/>
            </a:pPr>
            <a:r>
              <a:rPr lang="en-US" dirty="0" smtClean="0"/>
              <a:t>try:</a:t>
            </a:r>
          </a:p>
          <a:p>
            <a:pPr algn="just">
              <a:buNone/>
            </a:pPr>
            <a:r>
              <a:rPr lang="en-US" dirty="0" smtClean="0"/>
              <a:t>	c=a/b</a:t>
            </a:r>
          </a:p>
          <a:p>
            <a:pPr algn="just">
              <a:buNone/>
            </a:pPr>
            <a:r>
              <a:rPr lang="en-US" dirty="0" smtClean="0"/>
              <a:t>	print(c)</a:t>
            </a:r>
          </a:p>
          <a:p>
            <a:pPr algn="just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ZeroDivisionError</a:t>
            </a:r>
            <a:r>
              <a:rPr lang="en-US" dirty="0" smtClean="0"/>
              <a:t> as e:</a:t>
            </a:r>
          </a:p>
          <a:p>
            <a:pPr algn="just">
              <a:buNone/>
            </a:pPr>
            <a:r>
              <a:rPr lang="en-US" dirty="0" smtClean="0"/>
              <a:t>	print(e)</a:t>
            </a:r>
          </a:p>
          <a:p>
            <a:pPr algn="just">
              <a:buNone/>
            </a:pPr>
            <a:r>
              <a:rPr lang="en-US" dirty="0" smtClean="0"/>
              <a:t>finally:</a:t>
            </a:r>
          </a:p>
          <a:p>
            <a:pPr algn="just">
              <a:buNone/>
            </a:pPr>
            <a:r>
              <a:rPr lang="en-US" dirty="0" smtClean="0"/>
              <a:t>	print("IT IS ALWAYS EXECUTED")</a:t>
            </a:r>
          </a:p>
          <a:p>
            <a:pPr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Python Built-in Exceptions or </a:t>
            </a:r>
            <a:r>
              <a:rPr lang="en-US" sz="3200" dirty="0" smtClean="0">
                <a:solidFill>
                  <a:srgbClr val="FF0000"/>
                </a:solidFill>
              </a:rPr>
              <a:t>Standard Exceptions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9588" y="1084263"/>
          <a:ext cx="11495088" cy="5377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989"/>
                <a:gridCol w="918309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Exception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Cause of Error</a:t>
                      </a:r>
                    </a:p>
                  </a:txBody>
                  <a:tcPr marL="95250" marR="76200" marT="142875" marB="1333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BaseException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is the base class for all built-in exceptions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AttributeError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raised when an attribute reference or assignment fails such as when a non-existent attribute is referenced.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EOFError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the input() functions hits end-of-file </a:t>
                      </a:r>
                      <a:r>
                        <a:rPr lang="en-US" dirty="0" smtClean="0"/>
                        <a:t>condition</a:t>
                      </a:r>
                      <a:r>
                        <a:rPr lang="en-US" baseline="0" dirty="0" smtClean="0"/>
                        <a:t> with out reading the data.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FloatingPointError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a floating point operation fails.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ImportError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the imported module is not found.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index of a sequence is out of range.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a key is not found in a dictionary.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KeyboardInterrupt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the user hits interrupt key (Ctrl+c or delete).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MemoryError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an operation runs out of memory.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ZeroDivisionError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second operand of division or modulo operation is zero.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Python Built-in Exceptions or </a:t>
            </a:r>
            <a:r>
              <a:rPr lang="en-US" sz="3200" dirty="0" smtClean="0">
                <a:solidFill>
                  <a:srgbClr val="FF0000"/>
                </a:solidFill>
              </a:rPr>
              <a:t>Standard Exceptions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/>
            </a:r>
            <a:br>
              <a:rPr lang="en-US" sz="3200" b="1" dirty="0" smtClean="0">
                <a:solidFill>
                  <a:srgbClr val="FF0000"/>
                </a:solidFill>
              </a:rPr>
            </a:b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9588" y="1084263"/>
          <a:ext cx="11495088" cy="510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2515"/>
                <a:gridCol w="824257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Exception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Cause of Error</a:t>
                      </a:r>
                    </a:p>
                  </a:txBody>
                  <a:tcPr marL="95250" marR="76200" marT="142875" marB="1333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a variable is not found in local or global scope.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OverflowError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result of an arithmetic operation is too large to be represented.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RuntimeError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an error does not fall under any other category.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SyntaxError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by parser when syntax error is encountered.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IndentationError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there is incorrect indentation.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indentation consists of inconsistent tabs and spaces.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when interpreter detects internal error.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SystemExit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Raised by sys.exit() function.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TypeError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a function or operation is applied to an object of incorrect type.</a:t>
                      </a:r>
                    </a:p>
                  </a:txBody>
                  <a:tcPr marL="95250" marR="76200" marT="95250" marB="85725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ValueError</a:t>
                      </a:r>
                      <a:endParaRPr lang="en-US" dirty="0"/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Raised when a function gets argument of correct type but improper value.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Raise Exception statement</a:t>
            </a:r>
            <a:endParaRPr lang="en-US" sz="3200" b="1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123406"/>
            <a:ext cx="10931434" cy="5053557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In Python programming, exceptions are raised when corresponding errors occur at run time, but we can forcefully raise it using the keyword raise.</a:t>
            </a:r>
          </a:p>
          <a:p>
            <a:pPr algn="just"/>
            <a:r>
              <a:rPr lang="en-US" dirty="0" smtClean="0"/>
              <a:t>Mainly raise statement  is used for throwing  </a:t>
            </a:r>
            <a:r>
              <a:rPr lang="en-US" dirty="0" smtClean="0"/>
              <a:t>user </a:t>
            </a:r>
            <a:r>
              <a:rPr lang="en-US" dirty="0" smtClean="0"/>
              <a:t>defined exceptions.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Syntax:</a:t>
            </a:r>
          </a:p>
          <a:p>
            <a:pPr algn="just">
              <a:buFontTx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raise Exception</a:t>
            </a:r>
          </a:p>
          <a:p>
            <a:pPr algn="just">
              <a:buFontTx/>
              <a:buNone/>
            </a:pPr>
            <a:r>
              <a:rPr lang="en-US" dirty="0" smtClean="0"/>
              <a:t>Here </a:t>
            </a:r>
            <a:r>
              <a:rPr lang="en-US" i="1" dirty="0" smtClean="0"/>
              <a:t>Exception</a:t>
            </a:r>
            <a:r>
              <a:rPr lang="en-US" dirty="0" smtClean="0"/>
              <a:t> is the type of exception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</a:p>
          <a:p>
            <a:pPr lvl="1" algn="just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 level ): </a:t>
            </a:r>
          </a:p>
          <a:p>
            <a:pPr lvl="1" algn="just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if level &lt; 1: </a:t>
            </a:r>
          </a:p>
          <a:p>
            <a:pPr lvl="1" algn="just">
              <a:buFontTx/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raise "Invalid level!", level </a:t>
            </a:r>
          </a:p>
          <a:p>
            <a:pPr algn="just">
              <a:buFontTx/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User-Defined Exceptions: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3588" y="1123406"/>
            <a:ext cx="10946675" cy="5053557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Python also allows you to create your own exceptions by deriving classes from the standard built-in exceptions.</a:t>
            </a:r>
          </a:p>
          <a:p>
            <a:pPr algn="just"/>
            <a:r>
              <a:rPr lang="en-US" dirty="0" smtClean="0"/>
              <a:t>In Python, users can define such exceptions by creating a new class.</a:t>
            </a:r>
          </a:p>
          <a:p>
            <a:pPr algn="just"/>
            <a:r>
              <a:rPr lang="en-US" dirty="0" smtClean="0"/>
              <a:t> This exception class has to be derived, either directly or indirectly, from Exception class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pPr algn="just">
              <a:buNone/>
            </a:pPr>
            <a:r>
              <a:rPr lang="en-US" dirty="0" smtClean="0"/>
              <a:t>class  </a:t>
            </a:r>
            <a:r>
              <a:rPr lang="en-US" dirty="0" err="1" smtClean="0"/>
              <a:t>userdefiendexceptionclassname</a:t>
            </a:r>
            <a:r>
              <a:rPr lang="en-US" dirty="0" smtClean="0"/>
              <a:t>(Exception):</a:t>
            </a: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InSufficientFunds</a:t>
            </a:r>
            <a:r>
              <a:rPr lang="en-US" dirty="0" smtClean="0"/>
              <a:t>(Exception):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/>
            </a:r>
            <a:br>
              <a:rPr lang="en-US" sz="2800" b="1" dirty="0" smtClean="0">
                <a:solidFill>
                  <a:srgbClr val="FF0000"/>
                </a:solidFill>
              </a:rPr>
            </a:br>
            <a:r>
              <a:rPr lang="en-US" sz="2800" b="1" dirty="0" smtClean="0">
                <a:solidFill>
                  <a:srgbClr val="FF0000"/>
                </a:solidFill>
              </a:rPr>
              <a:t>The return statement</a:t>
            </a:r>
            <a:br>
              <a:rPr lang="en-US" sz="2800" b="1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The return statement is used to exit a function and go back to the place from where it was called.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Syntax of return :       </a:t>
            </a:r>
            <a:r>
              <a:rPr lang="en-US" dirty="0" smtClean="0"/>
              <a:t>return [</a:t>
            </a:r>
            <a:r>
              <a:rPr lang="en-US" dirty="0" err="1" smtClean="0"/>
              <a:t>expression_list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 </a:t>
            </a:r>
            <a:r>
              <a:rPr lang="en-US" dirty="0" smtClean="0"/>
              <a:t>Biggest among two numbers</a:t>
            </a:r>
          </a:p>
          <a:p>
            <a:pPr>
              <a:buNone/>
            </a:pPr>
            <a:r>
              <a:rPr lang="en-US" dirty="0" smtClean="0"/>
              <a:t>def add(</a:t>
            </a:r>
            <a:r>
              <a:rPr lang="en-US" dirty="0" err="1" smtClean="0"/>
              <a:t>a,b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	if(a&gt;b):</a:t>
            </a:r>
          </a:p>
          <a:p>
            <a:pPr>
              <a:buNone/>
            </a:pPr>
            <a:r>
              <a:rPr lang="en-US" dirty="0" smtClean="0"/>
              <a:t>		return a</a:t>
            </a:r>
          </a:p>
          <a:p>
            <a:pPr>
              <a:buNone/>
            </a:pPr>
            <a:r>
              <a:rPr lang="en-US" dirty="0" smtClean="0"/>
              <a:t>	else:</a:t>
            </a:r>
          </a:p>
          <a:p>
            <a:pPr>
              <a:buNone/>
            </a:pPr>
            <a:r>
              <a:rPr lang="en-US" dirty="0" smtClean="0"/>
              <a:t>		return b</a:t>
            </a:r>
          </a:p>
          <a:p>
            <a:pPr>
              <a:buNone/>
            </a:pPr>
            <a:r>
              <a:rPr lang="en-US" dirty="0" smtClean="0"/>
              <a:t>c=add(5,6)</a:t>
            </a:r>
          </a:p>
          <a:p>
            <a:pPr>
              <a:buNone/>
            </a:pPr>
            <a:r>
              <a:rPr lang="en-US" dirty="0" smtClean="0"/>
              <a:t>print("biggest number </a:t>
            </a:r>
            <a:r>
              <a:rPr lang="en-US" dirty="0" err="1" smtClean="0"/>
              <a:t>si",c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0456"/>
            <a:ext cx="11170920" cy="487190"/>
          </a:xfrm>
        </p:spPr>
        <p:txBody>
          <a:bodyPr>
            <a:noAutofit/>
          </a:bodyPr>
          <a:lstStyle/>
          <a:p>
            <a:pPr lvl="0"/>
            <a:r>
              <a:rPr lang="en-US" sz="1600" dirty="0" smtClean="0">
                <a:solidFill>
                  <a:srgbClr val="FF0000"/>
                </a:solidFill>
              </a:rPr>
              <a:t>Write a python program which accepts withdraw amount from the user and throws an exception “In </a:t>
            </a:r>
            <a:r>
              <a:rPr lang="en-US" sz="1600" dirty="0" err="1" smtClean="0">
                <a:solidFill>
                  <a:srgbClr val="FF0000"/>
                </a:solidFill>
              </a:rPr>
              <a:t>ufficientFunds</a:t>
            </a:r>
            <a:r>
              <a:rPr lang="en-US" sz="1600" dirty="0" smtClean="0">
                <a:solidFill>
                  <a:srgbClr val="FF0000"/>
                </a:solidFill>
              </a:rPr>
              <a:t>”</a:t>
            </a:r>
            <a:br>
              <a:rPr lang="en-US" sz="1600" dirty="0" smtClean="0">
                <a:solidFill>
                  <a:srgbClr val="FF0000"/>
                </a:solidFill>
              </a:rPr>
            </a:br>
            <a:r>
              <a:rPr lang="en-US" sz="1600" dirty="0" smtClean="0">
                <a:solidFill>
                  <a:srgbClr val="FF0000"/>
                </a:solidFill>
              </a:rPr>
              <a:t> Exception when withdraw amount more than available amount.?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53588" y="1123406"/>
            <a:ext cx="10946675" cy="50535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InSufficientFunds</a:t>
            </a:r>
            <a:r>
              <a:rPr lang="en-US" sz="2400" dirty="0" smtClean="0"/>
              <a:t>(Exception):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"""Base class for other exceptions"""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pass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/>
              <a:t>ava_amount</a:t>
            </a:r>
            <a:r>
              <a:rPr lang="en-US" sz="2400" dirty="0" smtClean="0"/>
              <a:t>=30000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w=</a:t>
            </a:r>
            <a:r>
              <a:rPr lang="en-US" sz="2400" dirty="0" err="1" smtClean="0"/>
              <a:t>int</a:t>
            </a:r>
            <a:r>
              <a:rPr lang="en-US" sz="2400" dirty="0" smtClean="0"/>
              <a:t>(input("Enter withdraw amount"))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try: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if w &gt; </a:t>
            </a:r>
            <a:r>
              <a:rPr lang="en-US" sz="2400" dirty="0" err="1" smtClean="0"/>
              <a:t>ava_amount</a:t>
            </a:r>
            <a:r>
              <a:rPr lang="en-US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	raise </a:t>
            </a:r>
            <a:r>
              <a:rPr lang="en-US" sz="2400" dirty="0" err="1" smtClean="0"/>
              <a:t>InSufficientFunds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else: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ava_amount</a:t>
            </a:r>
            <a:r>
              <a:rPr lang="en-US" sz="2400" dirty="0" smtClean="0"/>
              <a:t>=</a:t>
            </a:r>
            <a:r>
              <a:rPr lang="en-US" sz="2400" dirty="0" err="1" smtClean="0"/>
              <a:t>ava_amount</a:t>
            </a:r>
            <a:r>
              <a:rPr lang="en-US" sz="2400" dirty="0" smtClean="0"/>
              <a:t>-w;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	print(</a:t>
            </a:r>
            <a:r>
              <a:rPr lang="en-US" sz="2400" dirty="0" err="1" smtClean="0"/>
              <a:t>ava_amount</a:t>
            </a:r>
            <a:r>
              <a:rPr lang="en-US" sz="2400" dirty="0" smtClean="0"/>
              <a:t>)	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except </a:t>
            </a:r>
            <a:r>
              <a:rPr lang="en-US" sz="2400" dirty="0" err="1" smtClean="0"/>
              <a:t>InSufficientFunds</a:t>
            </a:r>
            <a:r>
              <a:rPr lang="en-US" sz="2400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/>
              <a:t>	print("</a:t>
            </a:r>
            <a:r>
              <a:rPr lang="en-US" sz="2400" dirty="0" err="1" smtClean="0"/>
              <a:t>InSufficientFunds</a:t>
            </a:r>
            <a:r>
              <a:rPr lang="en-US" sz="2400" dirty="0" smtClean="0"/>
              <a:t>!")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Scope and Lifetime of variables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097280"/>
            <a:ext cx="11416937" cy="5225144"/>
          </a:xfrm>
        </p:spPr>
        <p:txBody>
          <a:bodyPr>
            <a:normAutofit/>
          </a:bodyPr>
          <a:lstStyle/>
          <a:p>
            <a:r>
              <a:rPr lang="en-US" dirty="0" smtClean="0"/>
              <a:t>Scope of a variable is the portion of a program where the variable is recognized/visible.</a:t>
            </a:r>
          </a:p>
          <a:p>
            <a:r>
              <a:rPr lang="en-US" dirty="0" smtClean="0"/>
              <a:t> Parameters and variables defined inside a function is not visible from outside. Hence, they have a local scope.</a:t>
            </a:r>
          </a:p>
          <a:p>
            <a:r>
              <a:rPr lang="en-US" dirty="0" smtClean="0"/>
              <a:t>Lifetime of a variable is the period throughout which the variable exits in the memory. </a:t>
            </a:r>
          </a:p>
          <a:p>
            <a:r>
              <a:rPr lang="en-US" dirty="0" smtClean="0"/>
              <a:t>The lifetime of variables inside a function is as long as the function executes.</a:t>
            </a:r>
          </a:p>
          <a:p>
            <a:r>
              <a:rPr lang="en-US" dirty="0" smtClean="0"/>
              <a:t>They are destroyed once we return from the function. 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/>
            </a:r>
            <a:br>
              <a:rPr lang="en-US" sz="2800" dirty="0" smtClean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Scope and Lifetime of variables</a:t>
            </a:r>
            <a:br>
              <a:rPr lang="en-US" sz="2800" dirty="0" smtClean="0">
                <a:solidFill>
                  <a:srgbClr val="FF0000"/>
                </a:solidFill>
              </a:rPr>
            </a:b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1097280"/>
            <a:ext cx="11416937" cy="5225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x = 20     //global Scope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my_func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	x = 10	   #Local Scope </a:t>
            </a:r>
          </a:p>
          <a:p>
            <a:pPr>
              <a:buNone/>
            </a:pPr>
            <a:r>
              <a:rPr lang="en-US" dirty="0" smtClean="0"/>
              <a:t>		print("Value inside function:",x)</a:t>
            </a:r>
          </a:p>
          <a:p>
            <a:pPr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print("Value outside function:",x)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Global and Local Variables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Python, a variable declared outside of the function or in global scope is known as global variable. </a:t>
            </a:r>
          </a:p>
          <a:p>
            <a:r>
              <a:rPr lang="en-US" dirty="0" smtClean="0"/>
              <a:t>This means, global variable can be accessed inside or outside of the function.</a:t>
            </a:r>
          </a:p>
          <a:p>
            <a:r>
              <a:rPr lang="en-US" dirty="0" smtClean="0"/>
              <a:t>A variable declared inside the function's body or in the local scope is known as local variable.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s-ES" dirty="0" smtClean="0"/>
              <a:t>x = "global“</a:t>
            </a:r>
          </a:p>
          <a:p>
            <a:pPr>
              <a:buNone/>
            </a:pPr>
            <a:r>
              <a:rPr lang="es-ES" dirty="0" err="1" smtClean="0"/>
              <a:t>def</a:t>
            </a:r>
            <a:r>
              <a:rPr lang="es-ES" dirty="0" smtClean="0"/>
              <a:t> </a:t>
            </a:r>
            <a:r>
              <a:rPr lang="es-ES" dirty="0" err="1" smtClean="0"/>
              <a:t>foo</a:t>
            </a:r>
            <a:r>
              <a:rPr lang="es-ES" dirty="0" smtClean="0"/>
              <a:t>():  </a:t>
            </a:r>
          </a:p>
          <a:p>
            <a:pPr>
              <a:buNone/>
            </a:pPr>
            <a:r>
              <a:rPr lang="es-ES" dirty="0" smtClean="0"/>
              <a:t>		y = "local“</a:t>
            </a:r>
          </a:p>
          <a:p>
            <a:pPr>
              <a:buNone/>
            </a:pPr>
            <a:r>
              <a:rPr lang="es-ES" dirty="0" smtClean="0"/>
              <a:t> 		</a:t>
            </a:r>
            <a:r>
              <a:rPr lang="es-ES" dirty="0" err="1" smtClean="0"/>
              <a:t>print</a:t>
            </a:r>
            <a:r>
              <a:rPr lang="es-ES" dirty="0" smtClean="0"/>
              <a:t>(y)</a:t>
            </a:r>
          </a:p>
          <a:p>
            <a:pPr>
              <a:buNone/>
            </a:pPr>
            <a:r>
              <a:rPr lang="es-ES" dirty="0" err="1" smtClean="0"/>
              <a:t>foo</a:t>
            </a:r>
            <a:r>
              <a:rPr lang="es-ES" dirty="0" smtClean="0"/>
              <a:t>()</a:t>
            </a:r>
          </a:p>
          <a:p>
            <a:pPr>
              <a:buNone/>
            </a:pPr>
            <a:r>
              <a:rPr lang="es-ES" dirty="0" err="1" smtClean="0"/>
              <a:t>print</a:t>
            </a:r>
            <a:r>
              <a:rPr lang="es-ES" dirty="0" smtClean="0"/>
              <a:t>(x)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48719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Global Keyword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7829" y="836024"/>
            <a:ext cx="11416937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In Python, global keyword allows you to modify/access the variable outside of the current scope.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 smtClean="0"/>
              <a:t>def </a:t>
            </a:r>
            <a:r>
              <a:rPr lang="en-US" dirty="0" err="1" smtClean="0"/>
              <a:t>my_func</a:t>
            </a:r>
            <a:r>
              <a:rPr lang="en-US" dirty="0" smtClean="0"/>
              <a:t>():</a:t>
            </a:r>
          </a:p>
          <a:p>
            <a:pPr>
              <a:buNone/>
            </a:pPr>
            <a:r>
              <a:rPr lang="en-US" dirty="0" smtClean="0"/>
              <a:t>	global x</a:t>
            </a:r>
          </a:p>
          <a:p>
            <a:pPr>
              <a:buNone/>
            </a:pPr>
            <a:r>
              <a:rPr lang="en-US" dirty="0" smtClean="0"/>
              <a:t>	x=10</a:t>
            </a:r>
          </a:p>
          <a:p>
            <a:pPr>
              <a:buNone/>
            </a:pPr>
            <a:r>
              <a:rPr lang="en-US" dirty="0" smtClean="0"/>
              <a:t>	print("Value inside function:",x)</a:t>
            </a:r>
          </a:p>
          <a:p>
            <a:pPr>
              <a:buNone/>
            </a:pPr>
            <a:r>
              <a:rPr lang="en-US" dirty="0" err="1" smtClean="0"/>
              <a:t>my_func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print("Value outside function:",x)</a:t>
            </a:r>
          </a:p>
        </p:txBody>
      </p:sp>
    </p:spTree>
    <p:extLst>
      <p:ext uri="{BB962C8B-B14F-4D97-AF65-F5344CB8AC3E}">
        <p14:creationId xmlns="" xmlns:p14="http://schemas.microsoft.com/office/powerpoint/2010/main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4461</TotalTime>
  <Words>1912</Words>
  <Application>Microsoft Office PowerPoint</Application>
  <PresentationFormat>Custom</PresentationFormat>
  <Paragraphs>536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Python  Programming Language   </vt:lpstr>
      <vt:lpstr>Functions</vt:lpstr>
      <vt:lpstr>Defining Function</vt:lpstr>
      <vt:lpstr> How to call a function in python? </vt:lpstr>
      <vt:lpstr> The return statement </vt:lpstr>
      <vt:lpstr> Scope and Lifetime of variables </vt:lpstr>
      <vt:lpstr> Scope and Lifetime of variables </vt:lpstr>
      <vt:lpstr>Global and Local Variables</vt:lpstr>
      <vt:lpstr>Global Keyword</vt:lpstr>
      <vt:lpstr>Passing Arguments</vt:lpstr>
      <vt:lpstr>Python Function Arguments or types of Arguments</vt:lpstr>
      <vt:lpstr> Positional Arguments </vt:lpstr>
      <vt:lpstr> Keyword Arguments </vt:lpstr>
      <vt:lpstr> Default Arguments </vt:lpstr>
      <vt:lpstr> Variable-length arguments </vt:lpstr>
      <vt:lpstr>Gather Keyword Arguments with **</vt:lpstr>
      <vt:lpstr>Check weather given number is prime or not</vt:lpstr>
      <vt:lpstr>Return factorial of a given number</vt:lpstr>
      <vt:lpstr>Income Tax Calculator</vt:lpstr>
      <vt:lpstr>Recursion </vt:lpstr>
      <vt:lpstr>Anonymous Functions</vt:lpstr>
      <vt:lpstr>Fruitful Functions </vt:lpstr>
      <vt:lpstr>Fruitful function  to find biggest number among 3 numbers </vt:lpstr>
      <vt:lpstr> Modules  </vt:lpstr>
      <vt:lpstr> Create a Module </vt:lpstr>
      <vt:lpstr> How to import modules in Python </vt:lpstr>
      <vt:lpstr> import with renaming </vt:lpstr>
      <vt:lpstr> Python from...import statement </vt:lpstr>
      <vt:lpstr> The from...import * Statement </vt:lpstr>
      <vt:lpstr>Locating Modules</vt:lpstr>
      <vt:lpstr>Slide 31</vt:lpstr>
      <vt:lpstr>  Error and Exceptions   </vt:lpstr>
      <vt:lpstr>  Error and Exceptions   </vt:lpstr>
      <vt:lpstr>  Error and Exceptions   </vt:lpstr>
      <vt:lpstr>Handling Exception</vt:lpstr>
      <vt:lpstr>Handling Exception</vt:lpstr>
      <vt:lpstr>Handling Exception</vt:lpstr>
      <vt:lpstr> try and except blocks </vt:lpstr>
      <vt:lpstr> try and except blocks </vt:lpstr>
      <vt:lpstr> try and except blocks </vt:lpstr>
      <vt:lpstr> try and except blocks </vt:lpstr>
      <vt:lpstr> try and except blocks </vt:lpstr>
      <vt:lpstr> try and except blocks </vt:lpstr>
      <vt:lpstr>The try-finally clause:</vt:lpstr>
      <vt:lpstr>The try-finally clause:</vt:lpstr>
      <vt:lpstr>  Python Built-in Exceptions or Standard Exceptions  </vt:lpstr>
      <vt:lpstr>  Python Built-in Exceptions or Standard Exceptions  </vt:lpstr>
      <vt:lpstr>Raise Exception statement</vt:lpstr>
      <vt:lpstr>User-Defined Exceptions:</vt:lpstr>
      <vt:lpstr>Write a python program which accepts withdraw amount from the user and throws an exception “In ufficientFunds”  Exception when withdraw amount more than available amount.?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Dell</cp:lastModifiedBy>
  <cp:revision>804</cp:revision>
  <dcterms:created xsi:type="dcterms:W3CDTF">2017-07-30T13:30:39Z</dcterms:created>
  <dcterms:modified xsi:type="dcterms:W3CDTF">2018-10-11T06:30:38Z</dcterms:modified>
</cp:coreProperties>
</file>