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80" r:id="rId11"/>
    <p:sldId id="378" r:id="rId12"/>
    <p:sldId id="381" r:id="rId13"/>
    <p:sldId id="382" r:id="rId14"/>
    <p:sldId id="379" r:id="rId15"/>
    <p:sldId id="383" r:id="rId16"/>
    <p:sldId id="384" r:id="rId17"/>
    <p:sldId id="385" r:id="rId18"/>
    <p:sldId id="386" r:id="rId19"/>
    <p:sldId id="387" r:id="rId20"/>
    <p:sldId id="3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82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s-module-python-exampl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_(programming_language)" TargetMode="External"/><Relationship Id="rId13" Type="http://schemas.openxmlformats.org/officeDocument/2006/relationships/hyperlink" Target="https://en.wikipedia.org/wiki/Rich_Text_Format" TargetMode="External"/><Relationship Id="rId3" Type="http://schemas.openxmlformats.org/officeDocument/2006/relationships/hyperlink" Target="https://en.wikipedia.org/wiki/HTML" TargetMode="External"/><Relationship Id="rId7" Type="http://schemas.openxmlformats.org/officeDocument/2006/relationships/hyperlink" Target="https://en.wikipedia.org/wiki/C++" TargetMode="External"/><Relationship Id="rId12" Type="http://schemas.openxmlformats.org/officeDocument/2006/relationships/hyperlink" Target="https://en.wikipedia.org/wiki/TeX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n.wikipedia.org/wiki/Tab-separated_val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_(programming_language)" TargetMode="External"/><Relationship Id="rId11" Type="http://schemas.openxmlformats.org/officeDocument/2006/relationships/hyperlink" Target="https://en.wikipedia.org/wiki/Text_file" TargetMode="External"/><Relationship Id="rId5" Type="http://schemas.openxmlformats.org/officeDocument/2006/relationships/hyperlink" Target="https://en.wikipedia.org/wiki/Cascading_Style_Sheets" TargetMode="External"/><Relationship Id="rId15" Type="http://schemas.openxmlformats.org/officeDocument/2006/relationships/hyperlink" Target="https://en.wikipedia.org/wiki/Comma-separated_values" TargetMode="External"/><Relationship Id="rId10" Type="http://schemas.openxmlformats.org/officeDocument/2006/relationships/hyperlink" Target="https://en.wikipedia.org/wiki/PHP" TargetMode="External"/><Relationship Id="rId4" Type="http://schemas.openxmlformats.org/officeDocument/2006/relationships/hyperlink" Target="https://en.wikipedia.org/wiki/XML" TargetMode="External"/><Relationship Id="rId9" Type="http://schemas.openxmlformats.org/officeDocument/2006/relationships/hyperlink" Target="https://en.wikipedia.org/wiki/Perl" TargetMode="External"/><Relationship Id="rId14" Type="http://schemas.openxmlformats.org/officeDocument/2006/relationships/hyperlink" Target="https://en.wikipedia.org/wiki/PostScrip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PEG-4_Part_14" TargetMode="External"/><Relationship Id="rId13" Type="http://schemas.openxmlformats.org/officeDocument/2006/relationships/hyperlink" Target="https://en.wikipedia.org/wiki/WAV" TargetMode="External"/><Relationship Id="rId18" Type="http://schemas.openxmlformats.org/officeDocument/2006/relationships/hyperlink" Target="https://en.wikipedia.org/wiki/Tar_(computing)" TargetMode="External"/><Relationship Id="rId3" Type="http://schemas.openxmlformats.org/officeDocument/2006/relationships/hyperlink" Target="https://en.wikipedia.org/wiki/JPEG" TargetMode="External"/><Relationship Id="rId21" Type="http://schemas.openxmlformats.org/officeDocument/2006/relationships/hyperlink" Target="https://en.wikipedia.org/wiki/Library_(computing)" TargetMode="External"/><Relationship Id="rId7" Type="http://schemas.openxmlformats.org/officeDocument/2006/relationships/hyperlink" Target="https://en.wikipedia.org/wiki/Tagged_Image_File_Format" TargetMode="External"/><Relationship Id="rId12" Type="http://schemas.openxmlformats.org/officeDocument/2006/relationships/hyperlink" Target="https://en.wikipedia.org/wiki/MP3" TargetMode="External"/><Relationship Id="rId17" Type="http://schemas.openxmlformats.org/officeDocument/2006/relationships/hyperlink" Target="https://en.wikipedia.org/wiki/7z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en.wikipedia.org/wiki/RAR_(file_format)" TargetMode="External"/><Relationship Id="rId20" Type="http://schemas.openxmlformats.org/officeDocument/2006/relationships/hyperlink" Target="https://en.wikipedia.org/wiki/Dynamic-link_libra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MP_file_format" TargetMode="External"/><Relationship Id="rId11" Type="http://schemas.openxmlformats.org/officeDocument/2006/relationships/hyperlink" Target="https://en.wikipedia.org/wiki/MPEG-1" TargetMode="External"/><Relationship Id="rId5" Type="http://schemas.openxmlformats.org/officeDocument/2006/relationships/hyperlink" Target="https://en.wikipedia.org/wiki/GIF" TargetMode="External"/><Relationship Id="rId15" Type="http://schemas.openxmlformats.org/officeDocument/2006/relationships/hyperlink" Target="https://en.wikipedia.org/wiki/Zip_(file_format)" TargetMode="External"/><Relationship Id="rId10" Type="http://schemas.openxmlformats.org/officeDocument/2006/relationships/hyperlink" Target="https://en.wikipedia.org/wiki/QuickTime_File_Format" TargetMode="External"/><Relationship Id="rId19" Type="http://schemas.openxmlformats.org/officeDocument/2006/relationships/hyperlink" Target="https://en.wikipedia.org/wiki/.exe" TargetMode="External"/><Relationship Id="rId4" Type="http://schemas.openxmlformats.org/officeDocument/2006/relationships/hyperlink" Target="https://en.wikipedia.org/wiki/Portable_Network_Graphics" TargetMode="External"/><Relationship Id="rId9" Type="http://schemas.openxmlformats.org/officeDocument/2006/relationships/hyperlink" Target="https://en.wikipedia.org/wiki/Audio_Video_Interleave" TargetMode="External"/><Relationship Id="rId14" Type="http://schemas.openxmlformats.org/officeDocument/2006/relationships/hyperlink" Target="https://en.wikipedia.org/wiki/Windows_Media_Audio" TargetMode="External"/><Relationship Id="rId22" Type="http://schemas.openxmlformats.org/officeDocument/2006/relationships/hyperlink" Target="https://en.wikipedia.org/wiki/Java_class_fi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70456"/>
            <a:ext cx="10726783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4767" y="1319349"/>
            <a:ext cx="4767942" cy="485761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Open.p</a:t>
            </a: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y</a:t>
            </a:r>
          </a:p>
          <a:p>
            <a:pPr algn="just">
              <a:buNone/>
            </a:pP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f= open('</a:t>
            </a:r>
            <a:r>
              <a:rPr lang="en-US" sz="2600" dirty="0" err="1" smtClean="0">
                <a:latin typeface="Calibri (Body)"/>
                <a:ea typeface="Arial" charset="0"/>
                <a:cs typeface="Arial" charset="0"/>
                <a:sym typeface="Cabin"/>
              </a:rPr>
              <a:t>one.txt','r</a:t>
            </a: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') </a:t>
            </a:r>
          </a:p>
          <a:p>
            <a:pPr algn="just">
              <a:buNone/>
            </a:pP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for l in f: </a:t>
            </a:r>
          </a:p>
          <a:p>
            <a:pPr algn="just">
              <a:buNone/>
            </a:pP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    print(l)</a:t>
            </a:r>
          </a:p>
          <a:p>
            <a:pPr algn="just">
              <a:buNone/>
            </a:pPr>
            <a:endParaRPr lang="en-US" sz="2600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 algn="just">
              <a:buNone/>
            </a:pPr>
            <a:r>
              <a:rPr lang="en-US" sz="2600" dirty="0" smtClean="0">
                <a:latin typeface="Calibri (Body)"/>
                <a:ea typeface="Arial" charset="0"/>
                <a:cs typeface="Arial" charset="0"/>
                <a:sym typeface="Cabin"/>
              </a:rPr>
              <a:t>Output:</a:t>
            </a:r>
          </a:p>
          <a:p>
            <a:pPr>
              <a:buNone/>
            </a:pPr>
            <a:r>
              <a:rPr lang="en-US" sz="2400" dirty="0" smtClean="0"/>
              <a:t>hi this </a:t>
            </a:r>
            <a:r>
              <a:rPr lang="en-US" sz="2400" dirty="0" err="1" smtClean="0"/>
              <a:t>cse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vignan</a:t>
            </a:r>
            <a:endParaRPr lang="en-US" sz="2400" dirty="0" smtClean="0"/>
          </a:p>
          <a:p>
            <a:pPr algn="just">
              <a:buNone/>
            </a:pPr>
            <a:endParaRPr lang="en-US" sz="2600" dirty="0" smtClean="0">
              <a:latin typeface="Calibri (Body)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5863" y="1512168"/>
            <a:ext cx="2399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One.txt</a:t>
            </a:r>
          </a:p>
          <a:p>
            <a:r>
              <a:rPr lang="en-US" sz="3200" dirty="0" smtClean="0"/>
              <a:t>hi this </a:t>
            </a:r>
            <a:r>
              <a:rPr lang="en-US" sz="3200" dirty="0" err="1" smtClean="0"/>
              <a:t>cse</a:t>
            </a:r>
            <a:endParaRPr lang="en-US" sz="3200" dirty="0" smtClean="0"/>
          </a:p>
          <a:p>
            <a:r>
              <a:rPr lang="en-US" sz="3200" dirty="0" err="1" smtClean="0"/>
              <a:t>vignan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close()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close() function  is used to close the file.</a:t>
            </a:r>
          </a:p>
          <a:p>
            <a:pPr algn="just"/>
            <a:r>
              <a:rPr lang="en-US" dirty="0" smtClean="0"/>
              <a:t>it closes the file object, after which no more writing can be done.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err="1" smtClean="0"/>
              <a:t>fileObject.close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Ex:</a:t>
            </a:r>
          </a:p>
          <a:p>
            <a:pPr>
              <a:buNone/>
            </a:pPr>
            <a:r>
              <a:rPr lang="en-US" dirty="0" err="1" smtClean="0"/>
              <a:t>fo</a:t>
            </a:r>
            <a:r>
              <a:rPr lang="en-US" dirty="0" smtClean="0"/>
              <a:t> = open("foo.txt", "</a:t>
            </a:r>
            <a:r>
              <a:rPr lang="en-US" dirty="0" err="1" smtClean="0"/>
              <a:t>wb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 print("Name of the file: ", fo.name)</a:t>
            </a:r>
          </a:p>
          <a:p>
            <a:pPr>
              <a:buNone/>
            </a:pPr>
            <a:r>
              <a:rPr lang="en-US" dirty="0" err="1" smtClean="0"/>
              <a:t>fo.close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with: </a:t>
            </a:r>
          </a:p>
          <a:p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It automatically close the file when the cursor reached the end of the file.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Syntax:   </a:t>
            </a:r>
            <a:r>
              <a:rPr lang="en-US" b="1" i="1" dirty="0" smtClean="0"/>
              <a:t>with open(“filename”) as f:</a:t>
            </a:r>
            <a:r>
              <a:rPr lang="en-US" b="1" dirty="0" smtClean="0"/>
              <a:t> 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latin typeface="Calibri (Body)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write()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 </a:t>
            </a:r>
            <a:r>
              <a:rPr lang="en-US" i="1" dirty="0" smtClean="0"/>
              <a:t>write()</a:t>
            </a:r>
            <a:r>
              <a:rPr lang="en-US" dirty="0" smtClean="0"/>
              <a:t> function writes any string to an open file.</a:t>
            </a:r>
          </a:p>
          <a:p>
            <a:pPr algn="just"/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It is used to write the data in to a open file.</a:t>
            </a:r>
          </a:p>
          <a:p>
            <a:pPr algn="just"/>
            <a:r>
              <a:rPr lang="en-US" dirty="0" smtClean="0"/>
              <a:t>In order to write string into a file , we need to open it in write 'w', append 'a' or exclusive creation 'x' mode.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 algn="just"/>
            <a:r>
              <a:rPr lang="en-US" dirty="0" smtClean="0"/>
              <a:t>The write() method does not add a newline character ('\n') to the end of the string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 : </a:t>
            </a:r>
            <a:r>
              <a:rPr lang="en-US" dirty="0" err="1" smtClean="0"/>
              <a:t>fileObject.write</a:t>
            </a:r>
            <a:r>
              <a:rPr lang="en-US" dirty="0" smtClean="0"/>
              <a:t>(string);</a:t>
            </a:r>
          </a:p>
          <a:p>
            <a:pPr algn="just"/>
            <a:r>
              <a:rPr lang="en-US" dirty="0" smtClean="0"/>
              <a:t>Here, passed parameter is the content to be written into the opened file.</a:t>
            </a:r>
          </a:p>
          <a:p>
            <a:pPr algn="just"/>
            <a:r>
              <a:rPr lang="en-US" dirty="0" smtClean="0"/>
              <a:t>This method returns the number of characters written to the file.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write()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Ex1:</a:t>
            </a:r>
          </a:p>
          <a:p>
            <a:pPr algn="just">
              <a:buNone/>
            </a:pPr>
            <a:r>
              <a:rPr lang="en-US" dirty="0" err="1" smtClean="0"/>
              <a:t>fo</a:t>
            </a:r>
            <a:r>
              <a:rPr lang="en-US" dirty="0" smtClean="0"/>
              <a:t> = open("</a:t>
            </a:r>
            <a:r>
              <a:rPr lang="en-US" dirty="0" err="1" smtClean="0"/>
              <a:t>foo.txt","w</a:t>
            </a:r>
            <a:r>
              <a:rPr lang="en-US" dirty="0" smtClean="0"/>
              <a:t>")</a:t>
            </a:r>
          </a:p>
          <a:p>
            <a:pPr algn="just">
              <a:buNone/>
            </a:pPr>
            <a:r>
              <a:rPr lang="en-US" dirty="0" err="1" smtClean="0"/>
              <a:t>fo.write</a:t>
            </a:r>
            <a:r>
              <a:rPr lang="en-US" dirty="0" smtClean="0"/>
              <a:t>( "Python is a great language.\</a:t>
            </a:r>
            <a:r>
              <a:rPr lang="en-US" dirty="0" err="1" smtClean="0"/>
              <a:t>nYeah</a:t>
            </a:r>
            <a:r>
              <a:rPr lang="en-US" dirty="0" smtClean="0"/>
              <a:t> its great!!\n");</a:t>
            </a:r>
          </a:p>
          <a:p>
            <a:pPr algn="just">
              <a:buNone/>
            </a:pPr>
            <a:r>
              <a:rPr lang="en-US" dirty="0" err="1" smtClean="0"/>
              <a:t>fo.close</a:t>
            </a:r>
            <a:r>
              <a:rPr lang="en-US" dirty="0" smtClean="0"/>
              <a:t>()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Ex2:</a:t>
            </a:r>
          </a:p>
          <a:p>
            <a:pPr algn="just">
              <a:buNone/>
            </a:pPr>
            <a:r>
              <a:rPr lang="en-US" dirty="0" err="1" smtClean="0"/>
              <a:t>fo</a:t>
            </a:r>
            <a:r>
              <a:rPr lang="en-US" dirty="0" smtClean="0"/>
              <a:t> = open("</a:t>
            </a:r>
            <a:r>
              <a:rPr lang="en-US" dirty="0" err="1" smtClean="0"/>
              <a:t>one.txt","a</a:t>
            </a:r>
            <a:r>
              <a:rPr lang="en-US" dirty="0" smtClean="0"/>
              <a:t>")</a:t>
            </a:r>
          </a:p>
          <a:p>
            <a:pPr algn="just">
              <a:buNone/>
            </a:pPr>
            <a:r>
              <a:rPr lang="en-US" dirty="0" smtClean="0"/>
              <a:t>c=</a:t>
            </a:r>
            <a:r>
              <a:rPr lang="en-US" dirty="0" err="1" smtClean="0"/>
              <a:t>fo.write</a:t>
            </a:r>
            <a:r>
              <a:rPr lang="en-US" dirty="0" smtClean="0"/>
              <a:t>( "\</a:t>
            </a:r>
            <a:r>
              <a:rPr lang="en-US" dirty="0" err="1" smtClean="0"/>
              <a:t>nyes</a:t>
            </a:r>
            <a:r>
              <a:rPr lang="en-US" dirty="0" smtClean="0"/>
              <a:t>");</a:t>
            </a:r>
          </a:p>
          <a:p>
            <a:pPr algn="just">
              <a:buNone/>
            </a:pPr>
            <a:r>
              <a:rPr lang="en-US" dirty="0" smtClean="0"/>
              <a:t>print(c)</a:t>
            </a:r>
          </a:p>
          <a:p>
            <a:pPr algn="just">
              <a:buNone/>
            </a:pPr>
            <a:r>
              <a:rPr lang="en-US" dirty="0" err="1" smtClean="0"/>
              <a:t>fo.close</a:t>
            </a:r>
            <a:r>
              <a:rPr lang="en-US" dirty="0" smtClean="0"/>
              <a:t>()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read()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136469"/>
            <a:ext cx="11101252" cy="50404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i="1" dirty="0" smtClean="0"/>
              <a:t>read()</a:t>
            </a:r>
            <a:r>
              <a:rPr lang="en-US" dirty="0" smtClean="0"/>
              <a:t> method reads a string from an open file.</a:t>
            </a:r>
          </a:p>
          <a:p>
            <a:pPr algn="just"/>
            <a:r>
              <a:rPr lang="en-US" dirty="0" smtClean="0"/>
              <a:t>To read a file in Python, we must open the file in reading mode.</a:t>
            </a:r>
          </a:p>
          <a:p>
            <a:pPr algn="just"/>
            <a:r>
              <a:rPr lang="en-US" dirty="0" smtClean="0"/>
              <a:t>We can use the read(size) method to read in size number of data.</a:t>
            </a:r>
          </a:p>
          <a:p>
            <a:pPr algn="just"/>
            <a:r>
              <a:rPr lang="en-US" dirty="0" smtClean="0"/>
              <a:t>If size parameter is not specified, it reads and returns up to the end of the file.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</a:t>
            </a:r>
            <a:r>
              <a:rPr lang="en-US" dirty="0" err="1" smtClean="0"/>
              <a:t>fileObject.read</a:t>
            </a:r>
            <a:r>
              <a:rPr lang="en-US" dirty="0" smtClean="0"/>
              <a:t>([count]);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Ex: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f= open('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one.txt','r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') </a:t>
            </a:r>
          </a:p>
          <a:p>
            <a:pPr algn="just">
              <a:buNone/>
            </a:pP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str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=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f.read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(5)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print(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str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)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o/p: hi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th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readline</a:t>
            </a:r>
            <a:r>
              <a:rPr lang="en-US" sz="3600" b="1" dirty="0" smtClean="0">
                <a:solidFill>
                  <a:srgbClr val="FF0000"/>
                </a:solidFill>
              </a:rPr>
              <a:t>() &amp; </a:t>
            </a:r>
            <a:r>
              <a:rPr lang="en-US" sz="3600" b="1" dirty="0" err="1" smtClean="0">
                <a:solidFill>
                  <a:srgbClr val="FF0000"/>
                </a:solidFill>
              </a:rPr>
              <a:t>readlines</a:t>
            </a:r>
            <a:r>
              <a:rPr lang="en-US" sz="3600" b="1" dirty="0" smtClean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readline</a:t>
            </a:r>
            <a:r>
              <a:rPr lang="en-US" b="1" dirty="0" smtClean="0"/>
              <a:t>()</a:t>
            </a:r>
            <a:r>
              <a:rPr lang="en-US" dirty="0" smtClean="0"/>
              <a:t> method is used to read individual lines of a file. </a:t>
            </a:r>
          </a:p>
          <a:p>
            <a:pPr algn="just"/>
            <a:r>
              <a:rPr lang="en-US" dirty="0" smtClean="0"/>
              <a:t>This method reads a file till the newline.</a:t>
            </a:r>
          </a:p>
          <a:p>
            <a:pPr algn="just"/>
            <a:r>
              <a:rPr lang="en-US" b="1" dirty="0" err="1" smtClean="0"/>
              <a:t>readlines</a:t>
            </a:r>
            <a:r>
              <a:rPr lang="en-US" b="1" dirty="0" smtClean="0"/>
              <a:t>() </a:t>
            </a:r>
            <a:r>
              <a:rPr lang="en-US" dirty="0" smtClean="0"/>
              <a:t>method returns every line in the file with separator.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Syntax:  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fileobject.readline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   &amp;      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fileobject.readlines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Ex: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f= open('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one.txt','r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') 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print(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f.readline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()) # it display first line of file  </a:t>
            </a: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o/p : 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hi this is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cse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Ex2: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f= open('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one.txt','r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') </a:t>
            </a:r>
          </a:p>
          <a:p>
            <a:pPr algn="just"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print(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f.readlines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o/p:      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[‘ hi this is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cse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\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n’,’vignan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’]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tell()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method </a:t>
            </a:r>
            <a:r>
              <a:rPr lang="en-US" b="1" dirty="0" smtClean="0"/>
              <a:t>tell()</a:t>
            </a:r>
            <a:r>
              <a:rPr lang="en-US" dirty="0" smtClean="0"/>
              <a:t> returns the current position of the file read/write pointer within the file.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</a:t>
            </a:r>
            <a:r>
              <a:rPr lang="en-US" dirty="0" err="1" smtClean="0"/>
              <a:t>fileObject.tell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Ex:</a:t>
            </a:r>
          </a:p>
          <a:p>
            <a:pPr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f= open('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one.txt','r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') </a:t>
            </a:r>
          </a:p>
          <a:p>
            <a:pPr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print(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f.readline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())</a:t>
            </a:r>
          </a:p>
          <a:p>
            <a:pPr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print(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f.tell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())</a:t>
            </a:r>
          </a:p>
          <a:p>
            <a:pPr>
              <a:buNone/>
            </a:pP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o/p:</a:t>
            </a:r>
          </a:p>
          <a:p>
            <a:pPr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Hi this is </a:t>
            </a:r>
            <a:r>
              <a:rPr lang="en-US" dirty="0" err="1" smtClean="0">
                <a:latin typeface="Calibri (Body)"/>
                <a:ea typeface="Arial" charset="0"/>
                <a:cs typeface="Arial" charset="0"/>
                <a:sym typeface="Cabin"/>
              </a:rPr>
              <a:t>cse</a:t>
            </a:r>
            <a:endParaRPr lang="en-US" dirty="0" smtClean="0">
              <a:latin typeface="Calibri (Body)"/>
              <a:ea typeface="Arial" charset="0"/>
              <a:cs typeface="Arial" charset="0"/>
              <a:sym typeface="Cabin"/>
            </a:endParaRPr>
          </a:p>
          <a:p>
            <a:pPr>
              <a:buNone/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16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seek()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used to change the file pointer position.</a:t>
            </a:r>
          </a:p>
          <a:p>
            <a:r>
              <a:rPr lang="en-US" dirty="0" smtClean="0"/>
              <a:t>The method </a:t>
            </a:r>
            <a:r>
              <a:rPr lang="en-US" b="1" dirty="0" smtClean="0"/>
              <a:t>seek()</a:t>
            </a:r>
            <a:r>
              <a:rPr lang="en-US" dirty="0" smtClean="0"/>
              <a:t> sets the file's current position at the offset. 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</a:t>
            </a:r>
            <a:r>
              <a:rPr lang="en-US" dirty="0" err="1" smtClean="0"/>
              <a:t>fileObject.seek</a:t>
            </a:r>
            <a:r>
              <a:rPr lang="en-US" dirty="0" smtClean="0"/>
              <a:t>(offset, [whence])</a:t>
            </a:r>
          </a:p>
          <a:p>
            <a:r>
              <a:rPr lang="en-US" b="1" dirty="0" smtClean="0"/>
              <a:t>offset</a:t>
            </a:r>
            <a:r>
              <a:rPr lang="en-US" dirty="0" smtClean="0"/>
              <a:t> − This is the position of the read/write pointer within the file.</a:t>
            </a:r>
          </a:p>
          <a:p>
            <a:r>
              <a:rPr lang="en-US" b="1" dirty="0" smtClean="0"/>
              <a:t>whence</a:t>
            </a:r>
            <a:r>
              <a:rPr lang="en-US" dirty="0" smtClean="0"/>
              <a:t> − This is optional and defaults to 0 which means absolute file positioning, other values are 1 which means seek relative to the current position and 2 means seek relative to the file's end.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f= open('</a:t>
            </a:r>
            <a:r>
              <a:rPr lang="en-US" dirty="0" err="1" smtClean="0"/>
              <a:t>one.txt','r</a:t>
            </a:r>
            <a:r>
              <a:rPr lang="en-US" dirty="0" smtClean="0"/>
              <a:t>') 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f.readline</a:t>
            </a:r>
            <a:r>
              <a:rPr lang="en-US" dirty="0" smtClean="0"/>
              <a:t>())      #</a:t>
            </a:r>
            <a:r>
              <a:rPr lang="en-US" dirty="0" smtClean="0">
                <a:solidFill>
                  <a:srgbClr val="FF0000"/>
                </a:solidFill>
              </a:rPr>
              <a:t>o/p</a:t>
            </a:r>
            <a:r>
              <a:rPr lang="en-US" dirty="0" smtClean="0"/>
              <a:t>: hi this is </a:t>
            </a:r>
            <a:r>
              <a:rPr lang="en-US" dirty="0" err="1" smtClean="0"/>
              <a:t>cse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f.seek</a:t>
            </a:r>
            <a:r>
              <a:rPr lang="en-US" dirty="0" smtClean="0"/>
              <a:t>(3,0)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f.readline</a:t>
            </a:r>
            <a:r>
              <a:rPr lang="en-US" dirty="0" smtClean="0"/>
              <a:t>())	 #</a:t>
            </a:r>
            <a:r>
              <a:rPr lang="en-US" dirty="0" smtClean="0">
                <a:solidFill>
                  <a:srgbClr val="FF0000"/>
                </a:solidFill>
              </a:rPr>
              <a:t>o/p</a:t>
            </a:r>
            <a:r>
              <a:rPr lang="en-US" dirty="0" smtClean="0"/>
              <a:t>: this is </a:t>
            </a:r>
            <a:r>
              <a:rPr lang="en-US" dirty="0" err="1" smtClean="0"/>
              <a:t>cse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rename()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/>
          </a:bodyPr>
          <a:lstStyle/>
          <a:p>
            <a:r>
              <a:rPr lang="en-US" dirty="0" smtClean="0"/>
              <a:t> </a:t>
            </a:r>
            <a:r>
              <a:rPr lang="en-US" b="1" i="1" dirty="0" smtClean="0"/>
              <a:t>rename()</a:t>
            </a:r>
            <a:r>
              <a:rPr lang="en-US" dirty="0" smtClean="0"/>
              <a:t> method is used to rename a file or directory. </a:t>
            </a:r>
          </a:p>
          <a:p>
            <a:r>
              <a:rPr lang="en-US" dirty="0" smtClean="0"/>
              <a:t>This method is a part of the </a:t>
            </a:r>
            <a:r>
              <a:rPr lang="en-US" dirty="0" err="1" smtClean="0">
                <a:hlinkClick r:id="rId3"/>
              </a:rPr>
              <a:t>os</a:t>
            </a:r>
            <a:r>
              <a:rPr lang="en-US" dirty="0" smtClean="0">
                <a:hlinkClick r:id="rId3"/>
              </a:rPr>
              <a:t> module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US" dirty="0" err="1" smtClean="0"/>
              <a:t>os.rename</a:t>
            </a:r>
            <a:r>
              <a:rPr lang="en-US" dirty="0" smtClean="0"/>
              <a:t>(</a:t>
            </a:r>
            <a:r>
              <a:rPr lang="en-US" dirty="0" err="1" smtClean="0"/>
              <a:t>oldname,newname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os.rename</a:t>
            </a:r>
            <a:r>
              <a:rPr lang="en-US" dirty="0" smtClean="0"/>
              <a:t>("one2.txt","two.txt")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Programs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Write a Python program to read first n lines of a file.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itertools</a:t>
            </a:r>
            <a:r>
              <a:rPr lang="en-US" dirty="0" smtClean="0"/>
              <a:t> import </a:t>
            </a:r>
            <a:r>
              <a:rPr lang="en-US" dirty="0" err="1" smtClean="0"/>
              <a:t>islice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f=open("</a:t>
            </a:r>
            <a:r>
              <a:rPr lang="en-US" dirty="0" err="1" smtClean="0"/>
              <a:t>one.txt","r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(input("no of lines required"))</a:t>
            </a:r>
          </a:p>
          <a:p>
            <a:pPr>
              <a:buNone/>
            </a:pPr>
            <a:r>
              <a:rPr lang="en-US" dirty="0" smtClean="0"/>
              <a:t>for line in </a:t>
            </a:r>
            <a:r>
              <a:rPr lang="en-US" dirty="0" err="1" smtClean="0"/>
              <a:t>islice</a:t>
            </a:r>
            <a:r>
              <a:rPr lang="en-US" dirty="0" smtClean="0"/>
              <a:t>(</a:t>
            </a:r>
            <a:r>
              <a:rPr lang="en-US" dirty="0" err="1" smtClean="0"/>
              <a:t>f,n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print(line)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Write a Python program to read a file line by line and store it into a list.</a:t>
            </a:r>
          </a:p>
          <a:p>
            <a:pPr>
              <a:buNone/>
            </a:pPr>
            <a:r>
              <a:rPr lang="en-US" dirty="0" smtClean="0"/>
              <a:t>f=open("</a:t>
            </a:r>
            <a:r>
              <a:rPr lang="en-US" dirty="0" err="1" smtClean="0"/>
              <a:t>one.txt","r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l=[]</a:t>
            </a:r>
          </a:p>
          <a:p>
            <a:pPr>
              <a:buNone/>
            </a:pPr>
            <a:r>
              <a:rPr lang="en-US" dirty="0" smtClean="0"/>
              <a:t>l=</a:t>
            </a:r>
            <a:r>
              <a:rPr lang="en-US" dirty="0" err="1" smtClean="0"/>
              <a:t>f.readlines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print(l)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UNITV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Files  and Object Oriented Programming </a:t>
            </a:r>
            <a:r>
              <a:rPr lang="en-US" sz="4000" b="1" dirty="0" smtClean="0">
                <a:solidFill>
                  <a:srgbClr val="FF0000"/>
                </a:solidFill>
              </a:rPr>
              <a:t>in </a:t>
            </a:r>
            <a:r>
              <a:rPr lang="en-US" sz="4000" b="1" dirty="0" smtClean="0">
                <a:solidFill>
                  <a:srgbClr val="FF0000"/>
                </a:solidFill>
              </a:rPr>
              <a:t>Python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Program to count the no of lines ,words and characters in a file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f=open("</a:t>
            </a:r>
            <a:r>
              <a:rPr lang="en-US" dirty="0" err="1" smtClean="0"/>
              <a:t>one.txt","r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num_lines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err="1" smtClean="0"/>
              <a:t>num_words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err="1" smtClean="0"/>
              <a:t>num_chars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for line in f: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num_lines</a:t>
            </a:r>
            <a:r>
              <a:rPr lang="en-US" dirty="0" smtClean="0"/>
              <a:t> += 1</a:t>
            </a:r>
          </a:p>
          <a:p>
            <a:pPr>
              <a:buNone/>
            </a:pPr>
            <a:r>
              <a:rPr lang="en-US" dirty="0" smtClean="0"/>
              <a:t>	words=</a:t>
            </a:r>
            <a:r>
              <a:rPr lang="en-US" dirty="0" err="1" smtClean="0"/>
              <a:t>line.split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num_words</a:t>
            </a:r>
            <a:r>
              <a:rPr lang="en-US" dirty="0" smtClean="0"/>
              <a:t> +=</a:t>
            </a:r>
            <a:r>
              <a:rPr lang="en-US" dirty="0" err="1" smtClean="0"/>
              <a:t>len</a:t>
            </a:r>
            <a:r>
              <a:rPr lang="en-US" dirty="0" smtClean="0"/>
              <a:t>(words)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num_chars</a:t>
            </a:r>
            <a:r>
              <a:rPr lang="en-US" dirty="0" smtClean="0"/>
              <a:t> +=</a:t>
            </a:r>
            <a:r>
              <a:rPr lang="en-US" dirty="0" err="1" smtClean="0"/>
              <a:t>len</a:t>
            </a:r>
            <a:r>
              <a:rPr lang="en-US" dirty="0" smtClean="0"/>
              <a:t>(line)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num_lines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num_words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num_chars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a file?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045028"/>
            <a:ext cx="11416937" cy="527739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File is a named location on disk to store related information. </a:t>
            </a:r>
          </a:p>
          <a:p>
            <a:pPr algn="just"/>
            <a:r>
              <a:rPr lang="en-US" sz="3200" dirty="0" smtClean="0"/>
              <a:t>It is used to permanently store data in a non-volatile memory (e.g. hard disk).</a:t>
            </a:r>
          </a:p>
          <a:p>
            <a:pPr algn="just"/>
            <a:r>
              <a:rPr lang="en-US" sz="3200" dirty="0" smtClean="0"/>
              <a:t>Since, random access memory (RAM) is volatile which loses its data when computer is turned off, we use files for future use of the data.</a:t>
            </a:r>
          </a:p>
          <a:p>
            <a:pPr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Types of files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Python, a file is categorized as either text or binary.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Text files:</a:t>
            </a:r>
          </a:p>
          <a:p>
            <a:pPr algn="just"/>
            <a:r>
              <a:rPr lang="en-US" dirty="0" smtClean="0"/>
              <a:t>Text files are structured as a sequence of lines, where each line includes a sequence of characters.</a:t>
            </a:r>
          </a:p>
          <a:p>
            <a:pPr algn="just"/>
            <a:r>
              <a:rPr lang="en-US" dirty="0" smtClean="0"/>
              <a:t>Each line is terminated with a special character, called the EOL or </a:t>
            </a:r>
            <a:r>
              <a:rPr lang="en-US" b="1" dirty="0" smtClean="0"/>
              <a:t>End of Line</a:t>
            </a:r>
            <a:r>
              <a:rPr lang="en-US" dirty="0" smtClean="0"/>
              <a:t> character. </a:t>
            </a:r>
          </a:p>
          <a:p>
            <a:pPr algn="just">
              <a:buNone/>
            </a:pPr>
            <a:r>
              <a:rPr lang="en-US" dirty="0" smtClean="0"/>
              <a:t>Common extensions that are text file formats:</a:t>
            </a:r>
          </a:p>
          <a:p>
            <a:pPr algn="just">
              <a:buNone/>
            </a:pPr>
            <a:r>
              <a:rPr lang="en-US" dirty="0" smtClean="0"/>
              <a:t>Web standards: </a:t>
            </a:r>
            <a:r>
              <a:rPr lang="en-US" dirty="0" smtClean="0">
                <a:hlinkClick r:id="rId3" tooltip="Wikipedia: HTML"/>
              </a:rPr>
              <a:t>html</a:t>
            </a:r>
            <a:r>
              <a:rPr lang="en-US" dirty="0" smtClean="0"/>
              <a:t>, </a:t>
            </a:r>
            <a:r>
              <a:rPr lang="en-US" dirty="0" smtClean="0">
                <a:hlinkClick r:id="rId4" tooltip="Wikipedia: XML"/>
              </a:rPr>
              <a:t>xml</a:t>
            </a:r>
            <a:r>
              <a:rPr lang="en-US" dirty="0" smtClean="0"/>
              <a:t>, </a:t>
            </a:r>
            <a:r>
              <a:rPr lang="en-US" dirty="0" err="1" smtClean="0">
                <a:hlinkClick r:id="rId5" tooltip="Wikipedia: Cascading Style Sheets"/>
              </a:rPr>
              <a:t>css</a:t>
            </a:r>
            <a:r>
              <a:rPr lang="en-US" dirty="0" smtClean="0"/>
              <a:t>,  ...</a:t>
            </a:r>
          </a:p>
          <a:p>
            <a:pPr algn="just">
              <a:buNone/>
            </a:pPr>
            <a:r>
              <a:rPr lang="en-US" dirty="0" smtClean="0"/>
              <a:t>Source code: </a:t>
            </a:r>
            <a:r>
              <a:rPr lang="en-US" dirty="0" smtClean="0">
                <a:hlinkClick r:id="rId6" tooltip="Wikipedia: C (programming language)"/>
              </a:rPr>
              <a:t>c</a:t>
            </a:r>
            <a:r>
              <a:rPr lang="en-US" dirty="0" smtClean="0"/>
              <a:t>, </a:t>
            </a:r>
            <a:r>
              <a:rPr lang="en-US" dirty="0" err="1" smtClean="0">
                <a:hlinkClick r:id="rId7" tooltip="Wikipedia: C++"/>
              </a:rPr>
              <a:t>cpp</a:t>
            </a:r>
            <a:r>
              <a:rPr lang="en-US" dirty="0" smtClean="0"/>
              <a:t>, </a:t>
            </a:r>
            <a:r>
              <a:rPr lang="en-US" dirty="0" smtClean="0">
                <a:hlinkClick r:id="rId8" tooltip="Wikipedia: Java (programming language)"/>
              </a:rPr>
              <a:t>java</a:t>
            </a:r>
            <a:r>
              <a:rPr lang="en-US" dirty="0" smtClean="0"/>
              <a:t>, </a:t>
            </a:r>
            <a:r>
              <a:rPr lang="en-US" dirty="0" smtClean="0">
                <a:hlinkClick r:id="rId9" tooltip="Wikipedia: Perl"/>
              </a:rPr>
              <a:t>pl</a:t>
            </a:r>
            <a:r>
              <a:rPr lang="en-US" dirty="0" smtClean="0"/>
              <a:t>, </a:t>
            </a:r>
            <a:r>
              <a:rPr lang="en-US" dirty="0" err="1" smtClean="0">
                <a:hlinkClick r:id="rId10" tooltip="Wikipedia: PHP"/>
              </a:rPr>
              <a:t>php</a:t>
            </a:r>
            <a:r>
              <a:rPr lang="en-US" dirty="0" smtClean="0"/>
              <a:t>, , ...</a:t>
            </a:r>
          </a:p>
          <a:p>
            <a:pPr algn="just">
              <a:buNone/>
            </a:pPr>
            <a:r>
              <a:rPr lang="en-US" dirty="0" smtClean="0"/>
              <a:t>Documents: </a:t>
            </a:r>
            <a:r>
              <a:rPr lang="en-US" dirty="0" smtClean="0">
                <a:hlinkClick r:id="rId11" tooltip="Wikipedia: Text file"/>
              </a:rPr>
              <a:t>txt</a:t>
            </a:r>
            <a:r>
              <a:rPr lang="en-US" dirty="0" smtClean="0"/>
              <a:t>, </a:t>
            </a:r>
            <a:r>
              <a:rPr lang="en-US" dirty="0" err="1" smtClean="0">
                <a:hlinkClick r:id="rId12" tooltip="Wikipedia: TeX"/>
              </a:rPr>
              <a:t>tex</a:t>
            </a:r>
            <a:r>
              <a:rPr lang="en-US" dirty="0" err="1" smtClean="0"/>
              <a:t>,</a:t>
            </a:r>
            <a:r>
              <a:rPr lang="en-US" dirty="0" err="1" smtClean="0">
                <a:hlinkClick r:id="rId13" tooltip="Wikipedia: Rich Text Format"/>
              </a:rPr>
              <a:t>rtf</a:t>
            </a:r>
            <a:r>
              <a:rPr lang="en-US" dirty="0" smtClean="0"/>
              <a:t>, </a:t>
            </a:r>
            <a:r>
              <a:rPr lang="en-US" dirty="0" err="1" smtClean="0">
                <a:hlinkClick r:id="rId14" tooltip="Wikipedia: PostScript"/>
              </a:rPr>
              <a:t>ps</a:t>
            </a:r>
            <a:r>
              <a:rPr lang="en-US" dirty="0" smtClean="0"/>
              <a:t>, ...</a:t>
            </a:r>
          </a:p>
          <a:p>
            <a:pPr algn="just">
              <a:buNone/>
            </a:pPr>
            <a:r>
              <a:rPr lang="en-US" dirty="0" smtClean="0"/>
              <a:t>Tabular data: </a:t>
            </a:r>
            <a:r>
              <a:rPr lang="en-US" dirty="0" err="1" smtClean="0">
                <a:hlinkClick r:id="rId15" tooltip="Wikipedia: Comma-separated values"/>
              </a:rPr>
              <a:t>csv</a:t>
            </a:r>
            <a:r>
              <a:rPr lang="en-US" dirty="0" smtClean="0"/>
              <a:t>, </a:t>
            </a:r>
            <a:r>
              <a:rPr lang="en-US" dirty="0" err="1" smtClean="0">
                <a:hlinkClick r:id="rId16" tooltip="Wikipedia: Tab-separated values"/>
              </a:rPr>
              <a:t>tsv</a:t>
            </a:r>
            <a:r>
              <a:rPr lang="en-US" dirty="0" smtClean="0"/>
              <a:t>, ...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Types of files</a:t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Binary files:</a:t>
            </a:r>
          </a:p>
          <a:p>
            <a:pPr algn="just"/>
            <a:r>
              <a:rPr lang="en-US" dirty="0" smtClean="0"/>
              <a:t>Binary" files are any files where the format isn't made up of readable characters. </a:t>
            </a:r>
          </a:p>
          <a:p>
            <a:pPr algn="just"/>
            <a:r>
              <a:rPr lang="en-US" dirty="0" smtClean="0"/>
              <a:t>Binary files can range from image files like JPEGs or GIFs, audio files like MP3s or binary document formats like Word or PDF.</a:t>
            </a:r>
          </a:p>
          <a:p>
            <a:pPr algn="just"/>
            <a:r>
              <a:rPr lang="en-US" dirty="0" smtClean="0"/>
              <a:t>Binary files can only be processed by an application that know or understand the file’s format.</a:t>
            </a:r>
          </a:p>
          <a:p>
            <a:pPr algn="just">
              <a:buNone/>
            </a:pPr>
            <a:r>
              <a:rPr lang="en-US" dirty="0" smtClean="0"/>
              <a:t>Common extensions that are binary file formats:</a:t>
            </a:r>
          </a:p>
          <a:p>
            <a:pPr algn="just">
              <a:buNone/>
            </a:pPr>
            <a:r>
              <a:rPr lang="en-US" dirty="0" smtClean="0"/>
              <a:t>Images: </a:t>
            </a:r>
            <a:r>
              <a:rPr lang="en-US" dirty="0" smtClean="0">
                <a:hlinkClick r:id="rId3" tooltip="Wikipedia: JPEG"/>
              </a:rPr>
              <a:t>jpg</a:t>
            </a:r>
            <a:r>
              <a:rPr lang="en-US" dirty="0" smtClean="0"/>
              <a:t>, </a:t>
            </a:r>
            <a:r>
              <a:rPr lang="en-US" dirty="0" err="1" smtClean="0">
                <a:hlinkClick r:id="rId4" tooltip="Wikipedia: Portable Network Graphics"/>
              </a:rPr>
              <a:t>png</a:t>
            </a:r>
            <a:r>
              <a:rPr lang="en-US" dirty="0" smtClean="0"/>
              <a:t>, </a:t>
            </a:r>
            <a:r>
              <a:rPr lang="en-US" dirty="0" smtClean="0">
                <a:hlinkClick r:id="rId5" tooltip="Wikipedia: GIF"/>
              </a:rPr>
              <a:t>gif</a:t>
            </a:r>
            <a:r>
              <a:rPr lang="en-US" dirty="0" smtClean="0"/>
              <a:t>, </a:t>
            </a:r>
            <a:r>
              <a:rPr lang="en-US" dirty="0" smtClean="0">
                <a:hlinkClick r:id="rId6" tooltip="Wikipedia: BMP file format"/>
              </a:rPr>
              <a:t>bmp</a:t>
            </a:r>
            <a:r>
              <a:rPr lang="en-US" dirty="0" smtClean="0"/>
              <a:t>, </a:t>
            </a:r>
            <a:r>
              <a:rPr lang="en-US" dirty="0" smtClean="0">
                <a:hlinkClick r:id="rId7" tooltip="Wikipedia: Tagged Image File Format"/>
              </a:rPr>
              <a:t>tiff</a:t>
            </a:r>
            <a:r>
              <a:rPr lang="en-US" dirty="0" smtClean="0"/>
              <a:t>,  ...</a:t>
            </a:r>
          </a:p>
          <a:p>
            <a:pPr algn="just">
              <a:buNone/>
            </a:pPr>
            <a:r>
              <a:rPr lang="en-US" dirty="0" smtClean="0"/>
              <a:t>Videos: </a:t>
            </a:r>
            <a:r>
              <a:rPr lang="en-US" dirty="0" smtClean="0">
                <a:hlinkClick r:id="rId8" tooltip="Wikipedia: MPEG-4 Part 14"/>
              </a:rPr>
              <a:t>mp4</a:t>
            </a:r>
            <a:r>
              <a:rPr lang="en-US" dirty="0" smtClean="0"/>
              <a:t>, </a:t>
            </a:r>
            <a:r>
              <a:rPr lang="en-US" dirty="0" err="1" smtClean="0">
                <a:hlinkClick r:id="rId9" tooltip="Wikipedia: Audio Video Interleave"/>
              </a:rPr>
              <a:t>avi</a:t>
            </a:r>
            <a:r>
              <a:rPr lang="en-US" dirty="0" smtClean="0"/>
              <a:t>, </a:t>
            </a:r>
            <a:r>
              <a:rPr lang="en-US" dirty="0" err="1" smtClean="0">
                <a:hlinkClick r:id="rId10" tooltip="Wikipedia: QuickTime File Format"/>
              </a:rPr>
              <a:t>mov</a:t>
            </a:r>
            <a:r>
              <a:rPr lang="en-US" dirty="0" smtClean="0"/>
              <a:t>, </a:t>
            </a:r>
            <a:r>
              <a:rPr lang="en-US" dirty="0" smtClean="0">
                <a:hlinkClick r:id="rId11" tooltip="Wikipedia: MPEG-1"/>
              </a:rPr>
              <a:t>mpg</a:t>
            </a:r>
            <a:r>
              <a:rPr lang="en-US" dirty="0" smtClean="0"/>
              <a:t>, ...</a:t>
            </a:r>
          </a:p>
          <a:p>
            <a:pPr algn="just">
              <a:buNone/>
            </a:pPr>
            <a:r>
              <a:rPr lang="en-US" dirty="0" smtClean="0"/>
              <a:t>Audio: </a:t>
            </a:r>
            <a:r>
              <a:rPr lang="en-US" dirty="0" smtClean="0">
                <a:hlinkClick r:id="rId12" tooltip="Wikipedia: MP3"/>
              </a:rPr>
              <a:t>mp3</a:t>
            </a:r>
            <a:r>
              <a:rPr lang="en-US" dirty="0" smtClean="0"/>
              <a:t>, </a:t>
            </a:r>
            <a:r>
              <a:rPr lang="en-US" dirty="0" smtClean="0">
                <a:hlinkClick r:id="rId13" tooltip="Wikipedia: WAV"/>
              </a:rPr>
              <a:t>wav</a:t>
            </a:r>
            <a:r>
              <a:rPr lang="en-US" dirty="0" smtClean="0"/>
              <a:t>, </a:t>
            </a:r>
            <a:r>
              <a:rPr lang="en-US" dirty="0" smtClean="0">
                <a:hlinkClick r:id="rId14" tooltip="Wikipedia: Windows Media Audio"/>
              </a:rPr>
              <a:t>wma</a:t>
            </a:r>
            <a:r>
              <a:rPr lang="en-US" dirty="0" smtClean="0"/>
              <a:t>, ...</a:t>
            </a:r>
          </a:p>
          <a:p>
            <a:pPr algn="just">
              <a:buNone/>
            </a:pPr>
            <a:r>
              <a:rPr lang="en-US" dirty="0" smtClean="0"/>
              <a:t>Archive: </a:t>
            </a:r>
            <a:r>
              <a:rPr lang="en-US" dirty="0" smtClean="0">
                <a:hlinkClick r:id="rId15" tooltip="Wikipedia: Zip (file format)"/>
              </a:rPr>
              <a:t>zip</a:t>
            </a:r>
            <a:r>
              <a:rPr lang="en-US" dirty="0" smtClean="0"/>
              <a:t>, </a:t>
            </a:r>
            <a:r>
              <a:rPr lang="en-US" dirty="0" err="1" smtClean="0">
                <a:hlinkClick r:id="rId16" tooltip="Wikipedia: RAR (file format)"/>
              </a:rPr>
              <a:t>rar</a:t>
            </a:r>
            <a:r>
              <a:rPr lang="en-US" dirty="0" smtClean="0"/>
              <a:t>, </a:t>
            </a:r>
            <a:r>
              <a:rPr lang="en-US" dirty="0" smtClean="0">
                <a:hlinkClick r:id="rId17" tooltip="Wikipedia: 7z"/>
              </a:rPr>
              <a:t>7z</a:t>
            </a:r>
            <a:r>
              <a:rPr lang="en-US" dirty="0" smtClean="0"/>
              <a:t>, </a:t>
            </a:r>
            <a:r>
              <a:rPr lang="en-US" dirty="0" smtClean="0">
                <a:hlinkClick r:id="rId18" tooltip="Wikipedia: tar (computing)"/>
              </a:rPr>
              <a:t>tar</a:t>
            </a:r>
            <a:r>
              <a:rPr lang="en-US" dirty="0" smtClean="0"/>
              <a:t>, ...</a:t>
            </a:r>
          </a:p>
          <a:p>
            <a:pPr algn="just">
              <a:buNone/>
            </a:pPr>
            <a:r>
              <a:rPr lang="en-US" dirty="0" smtClean="0"/>
              <a:t>Executable: </a:t>
            </a:r>
            <a:r>
              <a:rPr lang="en-US" dirty="0" smtClean="0">
                <a:hlinkClick r:id="rId19" tooltip="Wikipedia: .exe"/>
              </a:rPr>
              <a:t>exe</a:t>
            </a:r>
            <a:r>
              <a:rPr lang="en-US" dirty="0" smtClean="0"/>
              <a:t>, </a:t>
            </a:r>
            <a:r>
              <a:rPr lang="en-US" dirty="0" err="1" smtClean="0">
                <a:hlinkClick r:id="rId20" tooltip="Wikipedia: Dynamic-link library"/>
              </a:rPr>
              <a:t>dll</a:t>
            </a:r>
            <a:r>
              <a:rPr lang="en-US" dirty="0" smtClean="0"/>
              <a:t>, </a:t>
            </a:r>
            <a:r>
              <a:rPr lang="en-US" dirty="0" smtClean="0">
                <a:hlinkClick r:id="rId21" tooltip="Wikipedia: Library (computing) - Shared libraries"/>
              </a:rPr>
              <a:t>so</a:t>
            </a:r>
            <a:r>
              <a:rPr lang="en-US" dirty="0" smtClean="0"/>
              <a:t>, </a:t>
            </a:r>
            <a:r>
              <a:rPr lang="en-US" dirty="0" smtClean="0">
                <a:hlinkClick r:id="rId22" tooltip="Wikipedia: Java class file"/>
              </a:rPr>
              <a:t>class</a:t>
            </a:r>
            <a:r>
              <a:rPr lang="en-US" dirty="0" smtClean="0"/>
              <a:t>, ...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Python File Modes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9531" y="849086"/>
            <a:ext cx="10411097" cy="600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Python File Modes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086" y="888273"/>
            <a:ext cx="10946674" cy="578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Python File Operations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readLine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readLines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tell()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seek()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rename()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70456"/>
            <a:ext cx="10726783" cy="48719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open()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4767" y="849086"/>
            <a:ext cx="11299370" cy="5327877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Calibri (Body)"/>
              </a:rPr>
              <a:t>open() function is used  to open a file. </a:t>
            </a:r>
          </a:p>
          <a:p>
            <a:pPr lvl="0" algn="just"/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open() returns </a:t>
            </a:r>
            <a:r>
              <a:rPr lang="en-US" dirty="0" smtClean="0">
                <a:latin typeface="Calibri (Body)"/>
              </a:rPr>
              <a:t>a file object, also called 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a </a:t>
            </a:r>
            <a:r>
              <a:rPr lang="en-US" dirty="0" smtClean="0">
                <a:latin typeface="Calibri (Body)"/>
                <a:ea typeface="Arial"/>
                <a:cs typeface="Arial"/>
                <a:sym typeface="Arial"/>
              </a:rPr>
              <a:t>“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dirty="0" smtClean="0">
                <a:latin typeface="Calibri (Body)"/>
                <a:ea typeface="Arial"/>
                <a:cs typeface="Arial"/>
                <a:sym typeface="Arial"/>
              </a:rPr>
              <a:t>”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 is a variable used to perform operations on the file.</a:t>
            </a:r>
          </a:p>
          <a:p>
            <a:pPr lvl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Calibri (Body)"/>
                <a:ea typeface="Arial" charset="0"/>
                <a:cs typeface="Arial" charset="0"/>
                <a:sym typeface="Cabin"/>
              </a:rPr>
              <a:t>Syntax:    </a:t>
            </a: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handle= open(filename, mode)</a:t>
            </a:r>
          </a:p>
          <a:p>
            <a:pPr algn="just">
              <a:spcBef>
                <a:spcPts val="0"/>
              </a:spcBef>
            </a:pPr>
            <a:r>
              <a:rPr lang="en-US" dirty="0" smtClean="0">
                <a:latin typeface="Calibri (Body)"/>
                <a:ea typeface="Arial" charset="0"/>
                <a:cs typeface="Arial" charset="0"/>
                <a:sym typeface="Cabin"/>
              </a:rPr>
              <a:t>It returns a handle  used to manipulate the file.</a:t>
            </a:r>
          </a:p>
          <a:p>
            <a:pPr algn="just">
              <a:spcBef>
                <a:spcPts val="0"/>
              </a:spcBef>
            </a:pPr>
            <a:r>
              <a:rPr lang="en-US" dirty="0" smtClean="0">
                <a:latin typeface="Calibri (Body)"/>
              </a:rPr>
              <a:t>We can specify the mode while opening a file. In mode, we specify whether we want to read 'r', write 'w' or append 'a' to the file.</a:t>
            </a:r>
          </a:p>
          <a:p>
            <a:pPr algn="just"/>
            <a:r>
              <a:rPr lang="en-US" dirty="0" smtClean="0"/>
              <a:t>We also specify if we want to open the file in text mode or binary mode.</a:t>
            </a:r>
          </a:p>
          <a:p>
            <a:pPr algn="just"/>
            <a:r>
              <a:rPr lang="en-US" dirty="0" smtClean="0"/>
              <a:t>The default is reading in text mode. In this mode, we get strings when reading from the file.</a:t>
            </a:r>
          </a:p>
          <a:p>
            <a:pPr algn="just"/>
            <a:r>
              <a:rPr lang="en-US" dirty="0" smtClean="0"/>
              <a:t>On the other hand, binary mode returns bytes and this is the mode to be used when dealing with non-text files like image or exe files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4766</TotalTime>
  <Words>566</Words>
  <Application>Microsoft Office PowerPoint</Application>
  <PresentationFormat>Custom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Python  Programming Language   </vt:lpstr>
      <vt:lpstr>Slide 2</vt:lpstr>
      <vt:lpstr>What is a file?</vt:lpstr>
      <vt:lpstr> Types of files </vt:lpstr>
      <vt:lpstr> Types of files </vt:lpstr>
      <vt:lpstr>Python File Modes</vt:lpstr>
      <vt:lpstr>Python File Modes</vt:lpstr>
      <vt:lpstr>Python File Operations</vt:lpstr>
      <vt:lpstr>open()</vt:lpstr>
      <vt:lpstr>Example</vt:lpstr>
      <vt:lpstr>close()</vt:lpstr>
      <vt:lpstr>write()</vt:lpstr>
      <vt:lpstr>write()</vt:lpstr>
      <vt:lpstr>read()</vt:lpstr>
      <vt:lpstr>readline() &amp; readlines()</vt:lpstr>
      <vt:lpstr>tell()</vt:lpstr>
      <vt:lpstr>seek()</vt:lpstr>
      <vt:lpstr>rename()</vt:lpstr>
      <vt:lpstr>Programs</vt:lpstr>
      <vt:lpstr>Program to count the no of lines ,words and characters in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Dell</cp:lastModifiedBy>
  <cp:revision>861</cp:revision>
  <dcterms:created xsi:type="dcterms:W3CDTF">2017-07-30T13:30:39Z</dcterms:created>
  <dcterms:modified xsi:type="dcterms:W3CDTF">2018-10-25T09:47:18Z</dcterms:modified>
</cp:coreProperties>
</file>