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notesMasterIdLst>
    <p:notesMasterId r:id="rId43"/>
  </p:notes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1DEF3-9020-4D44-91F7-F4E987304001}" type="datetimeFigureOut">
              <a:rPr lang="en-IN" smtClean="0"/>
              <a:t>19-07-2019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DAC96-DEDB-4ABA-A547-07C93078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2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F78C-5508-43E6-B666-812BF646FEC9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1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569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9151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851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2919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06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04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336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856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1CB2-B3BB-4446-89D3-7CA66CB07022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580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768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9B32-FE57-4578-BB28-5D48499C137C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3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C245-3BB7-404E-B3B8-F3C393A0059D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536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93F0-7162-45C6-8625-B468198FB110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4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FB39-AE7E-45D0-A20F-3AB093BC562A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3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6F16-D36A-4FC7-B816-45AED45D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        UNIT-1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 SEARCH 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8B4E5-BD0F-4913-B131-8F0E01FE4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963479"/>
            <a:ext cx="8791575" cy="54333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          Dr.R.Rajakumar     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25256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6A33-C8D3-4D14-8841-8B9D8A30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30087"/>
            <a:ext cx="9905999" cy="5261114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Major components of indexing process</a:t>
            </a:r>
          </a:p>
          <a:p>
            <a:r>
              <a:rPr lang="en-IN" sz="2800" dirty="0">
                <a:solidFill>
                  <a:srgbClr val="7030A0"/>
                </a:solidFill>
              </a:rPr>
              <a:t>TEXT AQUISITION : </a:t>
            </a:r>
            <a:r>
              <a:rPr lang="en-IN" sz="2800" dirty="0"/>
              <a:t>To identify and make available the documents that will be searched.</a:t>
            </a:r>
          </a:p>
          <a:p>
            <a:r>
              <a:rPr lang="en-IN" sz="2400" dirty="0"/>
              <a:t>Text acquisition will more require building a collection by “crawling” the web.</a:t>
            </a:r>
          </a:p>
          <a:p>
            <a:r>
              <a:rPr lang="en-IN" sz="2800" dirty="0">
                <a:solidFill>
                  <a:srgbClr val="7030A0"/>
                </a:solidFill>
              </a:rPr>
              <a:t>TEXT TRANSFORMATION : </a:t>
            </a:r>
            <a:r>
              <a:rPr lang="en-IN" sz="2800" dirty="0"/>
              <a:t>Transforms documents into index terms.</a:t>
            </a:r>
          </a:p>
          <a:p>
            <a:r>
              <a:rPr lang="en-IN" sz="2400" dirty="0"/>
              <a:t>The set of all terms that are indexed for document collection is “index vocabulary”.</a:t>
            </a:r>
          </a:p>
          <a:p>
            <a:r>
              <a:rPr lang="en-IN" sz="2800" dirty="0">
                <a:solidFill>
                  <a:srgbClr val="7030A0"/>
                </a:solidFill>
              </a:rPr>
              <a:t>INDEX CREATION : </a:t>
            </a:r>
            <a:r>
              <a:rPr lang="en-IN" sz="2800" dirty="0"/>
              <a:t>Takes output of text transformation and creates the indexes or data structures that enable fast searching.</a:t>
            </a:r>
          </a:p>
        </p:txBody>
      </p:sp>
    </p:spTree>
    <p:extLst>
      <p:ext uri="{BB962C8B-B14F-4D97-AF65-F5344CB8AC3E}">
        <p14:creationId xmlns:p14="http://schemas.microsoft.com/office/powerpoint/2010/main" val="347150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529F-D07C-461A-8288-AF4D8654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QUERY PROCESS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D05822-60C7-4F1E-89E8-C5DEEA8EB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777" y="1709531"/>
            <a:ext cx="7739269" cy="43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3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1D4B-E9A3-458A-B4B2-2073880C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84313"/>
            <a:ext cx="9905999" cy="540688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Major components of query process</a:t>
            </a:r>
          </a:p>
          <a:p>
            <a:r>
              <a:rPr lang="en-IN" sz="2800" dirty="0">
                <a:solidFill>
                  <a:srgbClr val="7030A0"/>
                </a:solidFill>
              </a:rPr>
              <a:t>USER INTERACTION </a:t>
            </a:r>
            <a:r>
              <a:rPr lang="en-IN" sz="2800" dirty="0"/>
              <a:t>: Provides interaction b/w search engine and person doing the search.</a:t>
            </a:r>
          </a:p>
          <a:p>
            <a:r>
              <a:rPr lang="en-IN" sz="2800" dirty="0">
                <a:solidFill>
                  <a:srgbClr val="7030A0"/>
                </a:solidFill>
              </a:rPr>
              <a:t>RANKING : </a:t>
            </a:r>
            <a:r>
              <a:rPr lang="en-IN" sz="2800" dirty="0"/>
              <a:t>Takes transformed query from the user interaction and generates a ranked list of documents using scores based on retrieval model. It is core of the search engine.</a:t>
            </a:r>
          </a:p>
          <a:p>
            <a:r>
              <a:rPr lang="en-IN" sz="2800" dirty="0">
                <a:solidFill>
                  <a:srgbClr val="7030A0"/>
                </a:solidFill>
              </a:rPr>
              <a:t>EVALUATION : </a:t>
            </a:r>
            <a:r>
              <a:rPr lang="en-IN" sz="2800" dirty="0"/>
              <a:t>To measure and monitor effectiveness and efficiency.</a:t>
            </a:r>
          </a:p>
          <a:p>
            <a:r>
              <a:rPr lang="en-IN" sz="2800" dirty="0"/>
              <a:t>It analyze user behaviour using “log data”. 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1888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2FE3-D477-4EBD-83E1-00F8644B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622852"/>
            <a:ext cx="8531880" cy="1307548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BREAKING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CBAD-DC66-47A3-B379-AE1F6544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7983"/>
            <a:ext cx="9752127" cy="4982817"/>
          </a:xfrm>
        </p:spPr>
        <p:txBody>
          <a:bodyPr/>
          <a:lstStyle/>
          <a:p>
            <a:r>
              <a:rPr lang="en-IN" sz="2400" dirty="0"/>
              <a:t>All of the components of basic blocks will not be part of every search engine, but together they cover the most important functions of search applications.</a:t>
            </a:r>
          </a:p>
          <a:p>
            <a:r>
              <a:rPr lang="en-IN" sz="2800" dirty="0">
                <a:solidFill>
                  <a:srgbClr val="C00000"/>
                </a:solidFill>
              </a:rPr>
              <a:t>Text Acquisition</a:t>
            </a:r>
          </a:p>
          <a:p>
            <a:pPr lvl="1"/>
            <a:r>
              <a:rPr lang="en-IN" sz="2400" dirty="0"/>
              <a:t>Crawler</a:t>
            </a:r>
          </a:p>
          <a:p>
            <a:pPr lvl="1"/>
            <a:r>
              <a:rPr lang="en-IN" sz="2400" dirty="0"/>
              <a:t>Feeds</a:t>
            </a:r>
          </a:p>
          <a:p>
            <a:pPr lvl="1"/>
            <a:r>
              <a:rPr lang="en-IN" sz="2400" dirty="0"/>
              <a:t>Conversion</a:t>
            </a:r>
          </a:p>
          <a:p>
            <a:pPr lvl="1"/>
            <a:r>
              <a:rPr lang="en-IN" sz="2400" dirty="0"/>
              <a:t>Document data store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36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1205-F04F-4CE3-A5E3-37186F6A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0417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TEXT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AC3B-79D5-46CF-A040-B4875E74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017"/>
            <a:ext cx="8596668" cy="4411346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CRAWLER : </a:t>
            </a:r>
            <a:r>
              <a:rPr lang="en-IN" sz="2400" dirty="0"/>
              <a:t>This component has the primary responsibility for identifying and acquiring documents for the search engine.</a:t>
            </a:r>
          </a:p>
          <a:p>
            <a:pPr algn="just"/>
            <a:r>
              <a:rPr lang="en-IN" sz="2400" dirty="0"/>
              <a:t>Most common type – GENERAL WEB CRAWLER	</a:t>
            </a:r>
          </a:p>
          <a:p>
            <a:pPr algn="just"/>
            <a:r>
              <a:rPr lang="en-IN" sz="2400" dirty="0"/>
              <a:t>Designed to follow the links on web pages to discover and download new pages</a:t>
            </a:r>
            <a:r>
              <a:rPr lang="en-IN" dirty="0"/>
              <a:t>.</a:t>
            </a:r>
          </a:p>
          <a:p>
            <a:pPr algn="just"/>
            <a:r>
              <a:rPr lang="en-IN" sz="2400" dirty="0"/>
              <a:t>Other types of crawlers</a:t>
            </a:r>
          </a:p>
          <a:p>
            <a:pPr lvl="1" algn="just"/>
            <a:r>
              <a:rPr lang="en-IN" sz="2400" dirty="0"/>
              <a:t>Focused or topical web crawlers</a:t>
            </a:r>
          </a:p>
          <a:p>
            <a:pPr lvl="1" algn="just"/>
            <a:r>
              <a:rPr lang="en-IN" sz="2400" dirty="0"/>
              <a:t>Document crawlers</a:t>
            </a:r>
          </a:p>
          <a:p>
            <a:pPr algn="just"/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5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B2BF-04E9-4D46-84C3-2E250AF9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783"/>
            <a:ext cx="8596668" cy="4318579"/>
          </a:xfrm>
        </p:spPr>
        <p:txBody>
          <a:bodyPr/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FEEDS : </a:t>
            </a:r>
            <a:r>
              <a:rPr lang="en-IN" sz="2400" dirty="0"/>
              <a:t>Document feeds are a mechanism for accessing a real-time stream of documents. </a:t>
            </a:r>
          </a:p>
          <a:p>
            <a:pPr algn="just"/>
            <a:r>
              <a:rPr lang="en-IN" sz="2400" dirty="0"/>
              <a:t>In contrast to a crawler, a search engine acquires new documents from a feed simply by monitoring it.</a:t>
            </a:r>
          </a:p>
          <a:p>
            <a:pPr algn="just"/>
            <a:r>
              <a:rPr lang="en-IN" sz="2400" dirty="0"/>
              <a:t>RSS is a common standard used for web feeds for content such as news, blogs, or video.</a:t>
            </a:r>
          </a:p>
          <a:p>
            <a:pPr lvl="1" algn="just"/>
            <a:r>
              <a:rPr lang="en-IN" sz="2200" dirty="0"/>
              <a:t>RSS-Really Simple Syndication or Rich Site Summary.</a:t>
            </a:r>
          </a:p>
          <a:p>
            <a:pPr algn="just"/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884C0-E088-4E76-BFAE-9F7FCCB1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0417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TEXT ACQUISITION</a:t>
            </a:r>
          </a:p>
        </p:txBody>
      </p:sp>
    </p:spTree>
    <p:extLst>
      <p:ext uri="{BB962C8B-B14F-4D97-AF65-F5344CB8AC3E}">
        <p14:creationId xmlns:p14="http://schemas.microsoft.com/office/powerpoint/2010/main" val="338751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78B5-C36E-4573-AC64-ADFA62C2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730"/>
            <a:ext cx="10268962" cy="5128591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CONVERSION : </a:t>
            </a:r>
            <a:r>
              <a:rPr lang="en-IN" sz="2400" dirty="0"/>
              <a:t>The documents found by a crawler or provided by a feed are rarely in plain text.</a:t>
            </a:r>
          </a:p>
          <a:p>
            <a:pPr algn="just"/>
            <a:r>
              <a:rPr lang="en-IN" sz="2400" dirty="0"/>
              <a:t>Most search engines require that these documents be converted into a consistent text plus metadata format.</a:t>
            </a:r>
          </a:p>
          <a:p>
            <a:pPr algn="just"/>
            <a:r>
              <a:rPr lang="en-IN" sz="2400" dirty="0"/>
              <a:t>There are 2 conversion problems</a:t>
            </a:r>
          </a:p>
          <a:p>
            <a:pPr lvl="1" algn="just"/>
            <a:r>
              <a:rPr lang="en-IN" sz="2200" dirty="0"/>
              <a:t>Control sequences and non-content data associated with particular format are either removed or recorded as metadata.</a:t>
            </a:r>
          </a:p>
          <a:p>
            <a:pPr lvl="1" algn="just"/>
            <a:r>
              <a:rPr lang="en-IN" sz="2200" dirty="0"/>
              <a:t>The way text is encoded in a document</a:t>
            </a:r>
            <a:r>
              <a:rPr lang="en-IN" sz="2400" dirty="0"/>
              <a:t>.</a:t>
            </a:r>
          </a:p>
          <a:p>
            <a:pPr algn="just"/>
            <a:r>
              <a:rPr lang="en-IN" sz="2600" dirty="0"/>
              <a:t>Common standard </a:t>
            </a:r>
            <a:r>
              <a:rPr lang="en-IN" sz="2400" dirty="0"/>
              <a:t>single-byte character encoding scheme for text</a:t>
            </a:r>
          </a:p>
          <a:p>
            <a:pPr lvl="1" algn="just"/>
            <a:r>
              <a:rPr lang="en-IN" sz="2200" dirty="0"/>
              <a:t>ASCII -</a:t>
            </a:r>
            <a:r>
              <a:rPr lang="en-IN" sz="2400" dirty="0"/>
              <a:t>American Standard Code for Information Interchange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6D17B4-0A8D-42C4-884C-EC51C31D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0417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TEXT ACQUISITION</a:t>
            </a:r>
          </a:p>
        </p:txBody>
      </p:sp>
    </p:spTree>
    <p:extLst>
      <p:ext uri="{BB962C8B-B14F-4D97-AF65-F5344CB8AC3E}">
        <p14:creationId xmlns:p14="http://schemas.microsoft.com/office/powerpoint/2010/main" val="369127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387B-25DF-42D5-A082-B3C8A0F6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783"/>
            <a:ext cx="8596668" cy="4318579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DOCUMENT DATA STORE : </a:t>
            </a:r>
            <a:r>
              <a:rPr lang="en-IN" sz="2400" dirty="0"/>
              <a:t>It is a database used to manage large numbers of documents and the structured data that is associated with them.</a:t>
            </a:r>
          </a:p>
          <a:p>
            <a:pPr algn="just"/>
            <a:r>
              <a:rPr lang="en-IN" sz="2400" dirty="0"/>
              <a:t>A relational database system used to store the documents and metadata.</a:t>
            </a:r>
          </a:p>
          <a:p>
            <a:pPr algn="just"/>
            <a:r>
              <a:rPr lang="en-IN" sz="2400" dirty="0"/>
              <a:t>The document data store is necessary to provide fast access to the document contents for a range of search engine components.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FFC251-3392-4A51-9010-0CC67139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0417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TEXT ACQUISITION</a:t>
            </a:r>
          </a:p>
        </p:txBody>
      </p:sp>
    </p:spTree>
    <p:extLst>
      <p:ext uri="{BB962C8B-B14F-4D97-AF65-F5344CB8AC3E}">
        <p14:creationId xmlns:p14="http://schemas.microsoft.com/office/powerpoint/2010/main" val="369913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BA7D-20A6-4D25-A72E-2DC516DD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7"/>
            <a:ext cx="8596668" cy="466313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TEXT TRANSFORMATION</a:t>
            </a:r>
          </a:p>
          <a:p>
            <a:pPr lvl="1"/>
            <a:r>
              <a:rPr lang="en-IN" sz="2800" dirty="0"/>
              <a:t>Parser</a:t>
            </a:r>
          </a:p>
          <a:p>
            <a:pPr lvl="1"/>
            <a:r>
              <a:rPr lang="en-IN" sz="2800" dirty="0"/>
              <a:t>Stopping</a:t>
            </a:r>
          </a:p>
          <a:p>
            <a:pPr lvl="1"/>
            <a:r>
              <a:rPr lang="en-IN" sz="2800" dirty="0"/>
              <a:t>Stemming</a:t>
            </a:r>
          </a:p>
          <a:p>
            <a:pPr lvl="1"/>
            <a:r>
              <a:rPr lang="en-IN" sz="2800" dirty="0"/>
              <a:t>Link Analysis</a:t>
            </a:r>
          </a:p>
          <a:p>
            <a:pPr lvl="1"/>
            <a:r>
              <a:rPr lang="en-IN" sz="2800" dirty="0"/>
              <a:t>Information Extraction</a:t>
            </a:r>
          </a:p>
          <a:p>
            <a:pPr lvl="1"/>
            <a:r>
              <a:rPr lang="en-IN" sz="28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428452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618B-676E-4BDD-A124-33E90BBA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TEXT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DE1A-5FB7-496C-B093-83DBE052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10189449" cy="4830417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PARSER : </a:t>
            </a:r>
            <a:r>
              <a:rPr lang="en-IN" sz="2400" dirty="0"/>
              <a:t>It is responsible for processing the sequence of text tokens in the document to recognize structural elements.</a:t>
            </a:r>
          </a:p>
          <a:p>
            <a:pPr algn="just"/>
            <a:r>
              <a:rPr lang="en-IN" sz="2400" dirty="0"/>
              <a:t>Tokenizing the text is an important first step in this process.</a:t>
            </a:r>
          </a:p>
          <a:p>
            <a:pPr algn="just"/>
            <a:r>
              <a:rPr lang="en-IN" sz="2400" dirty="0"/>
              <a:t>Document structure is often specified by a markup language such as HTML or XML. </a:t>
            </a:r>
          </a:p>
          <a:p>
            <a:pPr algn="just"/>
            <a:r>
              <a:rPr lang="en-IN" sz="2400" dirty="0"/>
              <a:t>HTML is the default language used to specify structure of web pages. </a:t>
            </a:r>
          </a:p>
          <a:p>
            <a:pPr algn="just"/>
            <a:r>
              <a:rPr lang="en-IN" sz="2400" dirty="0"/>
              <a:t>XML has more flexibility and used as data interchange format.</a:t>
            </a:r>
          </a:p>
          <a:p>
            <a:pPr algn="just"/>
            <a:r>
              <a:rPr lang="en-IN" sz="2400" dirty="0"/>
              <a:t>The document parser uses knowledge of syntax of markup language to identify the structure.</a:t>
            </a:r>
            <a:r>
              <a:rPr lang="en-IN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778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361-F0C5-47AC-B00C-4A64A125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INFORMATION 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5B037-06C7-4460-B34C-3B8C593B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retrieval is a field concerned with the structure, analysis, organization, storage, searching, and retrieval of information. </a:t>
            </a:r>
          </a:p>
          <a:p>
            <a:r>
              <a:rPr lang="en-IN" sz="2800" dirty="0"/>
              <a:t> Applications of information retrieval involve multimedia documents with structure, significant text content, and other media.</a:t>
            </a:r>
          </a:p>
        </p:txBody>
      </p:sp>
    </p:spTree>
    <p:extLst>
      <p:ext uri="{BB962C8B-B14F-4D97-AF65-F5344CB8AC3E}">
        <p14:creationId xmlns:p14="http://schemas.microsoft.com/office/powerpoint/2010/main" val="2467846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ADB5-840A-4D43-88F8-6BF26046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STOPPING : </a:t>
            </a:r>
            <a:r>
              <a:rPr lang="en-IN" sz="2400" dirty="0"/>
              <a:t>It has the simple task of removing common words from the stream of tokens that become index terms.</a:t>
            </a:r>
          </a:p>
          <a:p>
            <a:pPr algn="just"/>
            <a:r>
              <a:rPr lang="en-IN" sz="2400" dirty="0"/>
              <a:t>It can be difficult to decide how many words to include on the stop-word list.</a:t>
            </a:r>
          </a:p>
          <a:p>
            <a:pPr algn="just"/>
            <a:r>
              <a:rPr lang="en-IN" sz="2400" dirty="0"/>
              <a:t>The problem by using the lists is it becomes impossible to search with queries like “to be or not to be” or “down under”.</a:t>
            </a:r>
          </a:p>
          <a:p>
            <a:pPr algn="just"/>
            <a:r>
              <a:rPr lang="en-IN" sz="2400" dirty="0"/>
              <a:t>To avoid this, search applications may use very small stop-word lists.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1F7E3D-E6BB-4184-87D1-19506C3B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TEXT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09254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EBD-8126-4CB6-A666-75C60885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STEMMING : </a:t>
            </a:r>
            <a:r>
              <a:rPr lang="en-IN" sz="2400" dirty="0"/>
              <a:t>It is another word-level transformation.</a:t>
            </a:r>
          </a:p>
          <a:p>
            <a:pPr algn="just"/>
            <a:r>
              <a:rPr lang="en-IN" sz="2400" dirty="0"/>
              <a:t>Task is to group words that are derived from common stem.</a:t>
            </a:r>
          </a:p>
          <a:p>
            <a:pPr lvl="1" algn="just"/>
            <a:r>
              <a:rPr lang="en-IN" sz="2200" dirty="0">
                <a:solidFill>
                  <a:srgbClr val="C00000"/>
                </a:solidFill>
              </a:rPr>
              <a:t>EX : </a:t>
            </a:r>
            <a:r>
              <a:rPr lang="en-IN" sz="2200" dirty="0"/>
              <a:t>Fish , Fishes , Fishing</a:t>
            </a:r>
          </a:p>
          <a:p>
            <a:pPr algn="just"/>
            <a:r>
              <a:rPr lang="en-IN" sz="2400" dirty="0"/>
              <a:t>It produces small improvements in ranking effectiveness.</a:t>
            </a:r>
          </a:p>
          <a:p>
            <a:pPr algn="just"/>
            <a:r>
              <a:rPr lang="en-IN" sz="2400" dirty="0"/>
              <a:t>Aggressive stemming can cause search problems.</a:t>
            </a:r>
          </a:p>
          <a:p>
            <a:pPr algn="just"/>
            <a:r>
              <a:rPr lang="en-IN" sz="2400" dirty="0"/>
              <a:t>An effective stemming component in ARABIC has a huge impact on search effectiveness</a:t>
            </a:r>
            <a:r>
              <a:rPr lang="en-IN" dirty="0"/>
              <a:t>.</a:t>
            </a:r>
            <a:endParaRPr lang="en-IN" sz="2400" dirty="0"/>
          </a:p>
          <a:p>
            <a:pPr marL="457200" lvl="1" indent="0" algn="just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54FABA-F22B-4BAC-8352-EBE9FB44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TEXT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24721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107F-873A-4E18-AC00-F9BC3B0E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479"/>
            <a:ext cx="8596668" cy="464988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LINK EXTRACTION &amp; ANALYSIS : </a:t>
            </a:r>
            <a:r>
              <a:rPr lang="en-IN" sz="2400" dirty="0"/>
              <a:t>Links and corresponding anchor text in web pages can readily be identified and extracted during document parsing.</a:t>
            </a:r>
          </a:p>
          <a:p>
            <a:pPr algn="just"/>
            <a:r>
              <a:rPr lang="en-IN" sz="2400" dirty="0"/>
              <a:t>Extraction –Information is recorded in the document data store and can be indexed separately from the general text content.</a:t>
            </a:r>
          </a:p>
          <a:p>
            <a:pPr algn="just"/>
            <a:r>
              <a:rPr lang="en-IN" sz="2400" dirty="0"/>
              <a:t>Link analysis provides the search engine with a rating of the popularity.</a:t>
            </a:r>
          </a:p>
          <a:p>
            <a:pPr algn="just"/>
            <a:r>
              <a:rPr lang="en-IN" sz="2400" dirty="0"/>
              <a:t>Anchor Text is clickable text of a web link used to enhance the text content of a page that the link points to.</a:t>
            </a:r>
          </a:p>
          <a:p>
            <a:pPr algn="just"/>
            <a:r>
              <a:rPr lang="en-IN" sz="2400" dirty="0"/>
              <a:t>It improve the effectiveness of web search for some types of queries.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359743-3068-41F9-8FD9-EAC7DEC7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TEXT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50332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A42B-EE15-4AD5-8EA4-7C56F5C0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INFORMATION EXTRACTION : </a:t>
            </a:r>
            <a:r>
              <a:rPr lang="en-IN" sz="2400" dirty="0"/>
              <a:t>It is used to identify index terms that are more complex than single words.</a:t>
            </a:r>
          </a:p>
          <a:p>
            <a:pPr algn="just"/>
            <a:r>
              <a:rPr lang="en-IN" sz="2400" dirty="0"/>
              <a:t>Reliability identify information such as person names , company names , data and locations.</a:t>
            </a:r>
          </a:p>
          <a:p>
            <a:pPr algn="just"/>
            <a:r>
              <a:rPr lang="en-IN" sz="2400" dirty="0"/>
              <a:t>Extracting syntactic features such as noun phrases requires some form of syntactic analysis.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2660C8-D03A-43A6-9B47-2453BCF2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TEXT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059182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8007-ED55-443D-B196-07130B25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CLASSIFIER : </a:t>
            </a:r>
            <a:r>
              <a:rPr lang="en-IN" sz="2400" dirty="0"/>
              <a:t>Identifies class-related metadata for documents or parts of documents.</a:t>
            </a:r>
          </a:p>
          <a:p>
            <a:pPr algn="just"/>
            <a:r>
              <a:rPr lang="en-IN" sz="2400" dirty="0"/>
              <a:t>Classification techniques assign predefined class labels to documents.</a:t>
            </a:r>
          </a:p>
          <a:p>
            <a:pPr algn="just"/>
            <a:r>
              <a:rPr lang="en-IN" sz="2400" dirty="0"/>
              <a:t>Clustering techniques are used to group related documents without predefined categories.</a:t>
            </a:r>
          </a:p>
          <a:p>
            <a:pPr algn="just"/>
            <a:r>
              <a:rPr lang="en-IN" sz="2400" dirty="0"/>
              <a:t>These document groups can be used in a variety of ways during ranking or user interaction.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233B58-5A35-437F-B09B-FF6326C4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TEXT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490601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0F78-3D79-464D-BADC-EA59FDB7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INDEX CREATION</a:t>
            </a:r>
          </a:p>
          <a:p>
            <a:pPr lvl="1"/>
            <a:r>
              <a:rPr lang="en-IN" sz="2800" dirty="0"/>
              <a:t>Document Statistics</a:t>
            </a:r>
          </a:p>
          <a:p>
            <a:pPr lvl="1"/>
            <a:r>
              <a:rPr lang="en-IN" sz="2800" dirty="0"/>
              <a:t>Weighting</a:t>
            </a:r>
          </a:p>
          <a:p>
            <a:pPr lvl="1"/>
            <a:r>
              <a:rPr lang="en-IN" sz="2800" dirty="0"/>
              <a:t>Inversion</a:t>
            </a:r>
          </a:p>
          <a:p>
            <a:pPr lvl="1"/>
            <a:r>
              <a:rPr lang="en-IN" sz="2800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41080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73E5-55A9-4AE8-9D6B-29A910A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INDEX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50A49-6A0C-4386-8D45-BCE0EA2D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DOCUMENT STATISTICS : </a:t>
            </a:r>
            <a:r>
              <a:rPr lang="en-IN" sz="2400" dirty="0"/>
              <a:t>The task is to gather and record statistical information about words, features, and documents.</a:t>
            </a:r>
          </a:p>
          <a:p>
            <a:pPr algn="just"/>
            <a:r>
              <a:rPr lang="en-IN" sz="2400" dirty="0"/>
              <a:t>This information is used by the ranking component to compute scores for documents.</a:t>
            </a:r>
          </a:p>
          <a:p>
            <a:pPr algn="just"/>
            <a:r>
              <a:rPr lang="en-IN" sz="2400" dirty="0"/>
              <a:t>The actual data required is determined by the retrieval model and associated ranking algorithm.</a:t>
            </a:r>
          </a:p>
          <a:p>
            <a:pPr algn="just"/>
            <a:r>
              <a:rPr lang="en-IN" sz="2400" dirty="0"/>
              <a:t>The document statistics are stored in “lookup tables” which are data structures designed for fast retrieval.</a:t>
            </a:r>
          </a:p>
        </p:txBody>
      </p:sp>
    </p:spTree>
    <p:extLst>
      <p:ext uri="{BB962C8B-B14F-4D97-AF65-F5344CB8AC3E}">
        <p14:creationId xmlns:p14="http://schemas.microsoft.com/office/powerpoint/2010/main" val="2488920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6626-EBE6-40A2-84FE-F466F3C7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9102770" cy="455711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600" dirty="0">
                <a:solidFill>
                  <a:srgbClr val="7030A0"/>
                </a:solidFill>
              </a:rPr>
              <a:t>WEIGHTING : </a:t>
            </a:r>
            <a:r>
              <a:rPr lang="en-IN" sz="2600" dirty="0"/>
              <a:t>It calculates weights using the document statistics and stores them in lookup tables.</a:t>
            </a:r>
          </a:p>
          <a:p>
            <a:pPr algn="just"/>
            <a:r>
              <a:rPr lang="en-IN" sz="2600" dirty="0"/>
              <a:t>The specific form of a weight is determined by the retrieval model.</a:t>
            </a:r>
          </a:p>
          <a:p>
            <a:pPr algn="just"/>
            <a:r>
              <a:rPr lang="en-IN" sz="2600" dirty="0"/>
              <a:t>One of the most common types used in older retrieval models is known as tf.idf weighting.</a:t>
            </a:r>
          </a:p>
          <a:p>
            <a:pPr algn="just"/>
            <a:r>
              <a:rPr lang="en-IN" sz="2600" dirty="0"/>
              <a:t>idf weight - inverse document frequency , gives high weights to terms that occur in very few documents.</a:t>
            </a:r>
          </a:p>
          <a:p>
            <a:pPr algn="just"/>
            <a:r>
              <a:rPr lang="en-IN" sz="2600" dirty="0"/>
              <a:t>Formula for idf  </a:t>
            </a:r>
            <a:r>
              <a:rPr lang="en-IN" sz="2600" dirty="0">
                <a:solidFill>
                  <a:srgbClr val="FF0000"/>
                </a:solidFill>
              </a:rPr>
              <a:t>log N/n</a:t>
            </a:r>
          </a:p>
          <a:p>
            <a:pPr lvl="1" algn="just"/>
            <a:r>
              <a:rPr lang="en-IN" sz="2600" dirty="0"/>
              <a:t>N - total number of documents indexed by the search engine.</a:t>
            </a:r>
          </a:p>
          <a:p>
            <a:pPr lvl="1" algn="just"/>
            <a:r>
              <a:rPr lang="en-IN" sz="2600" dirty="0"/>
              <a:t>n - number of documents that contain a particular term.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86A762-7B7D-4DDB-8FB9-63B4ED1A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INDEX CREATION</a:t>
            </a:r>
          </a:p>
        </p:txBody>
      </p:sp>
    </p:spTree>
    <p:extLst>
      <p:ext uri="{BB962C8B-B14F-4D97-AF65-F5344CB8AC3E}">
        <p14:creationId xmlns:p14="http://schemas.microsoft.com/office/powerpoint/2010/main" val="4067506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BCBC-C748-4F28-AFFF-4C622C86A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INVERSION : </a:t>
            </a:r>
            <a:r>
              <a:rPr lang="en-IN" sz="2400" dirty="0"/>
              <a:t>It is the core of the indexing process.</a:t>
            </a:r>
          </a:p>
          <a:p>
            <a:pPr algn="just"/>
            <a:r>
              <a:rPr lang="en-IN" sz="2400" dirty="0"/>
              <a:t>Its task is to change the stream of document-term information from text transformation into term-document information for creation of inverted indexes.</a:t>
            </a:r>
          </a:p>
          <a:p>
            <a:pPr algn="just"/>
            <a:r>
              <a:rPr lang="en-IN" sz="2400" dirty="0"/>
              <a:t>The format of inverted indexes is designed for fast query processing and depends to some extent on ranking algorithm used.</a:t>
            </a:r>
          </a:p>
          <a:p>
            <a:pPr algn="just"/>
            <a:r>
              <a:rPr lang="en-IN" sz="2400" dirty="0"/>
              <a:t>The indexes are also compressed to further enhance efficiency.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613706-EB62-4299-9BA5-15673FF0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INDEX CREATION</a:t>
            </a:r>
          </a:p>
        </p:txBody>
      </p:sp>
    </p:spTree>
    <p:extLst>
      <p:ext uri="{BB962C8B-B14F-4D97-AF65-F5344CB8AC3E}">
        <p14:creationId xmlns:p14="http://schemas.microsoft.com/office/powerpoint/2010/main" val="86296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1E65-0637-4CDB-9037-FE830AE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278"/>
            <a:ext cx="8596668" cy="4552121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INDEX DISTRIBUTION : </a:t>
            </a:r>
            <a:r>
              <a:rPr lang="en-IN" sz="2400" dirty="0"/>
              <a:t>It distributes indexes across multiple computers and potentially across multiple sites on a network.</a:t>
            </a:r>
          </a:p>
          <a:p>
            <a:pPr algn="just"/>
            <a:r>
              <a:rPr lang="en-IN" sz="2400" dirty="0"/>
              <a:t>Distribution is essential for efficient performance with web search engines.</a:t>
            </a:r>
          </a:p>
          <a:p>
            <a:pPr algn="just"/>
            <a:r>
              <a:rPr lang="en-IN" sz="2400" dirty="0"/>
              <a:t>By distributing the indexes for a subset of documents both indexing and query processing can be done in parallel.</a:t>
            </a:r>
          </a:p>
          <a:p>
            <a:pPr algn="just"/>
            <a:r>
              <a:rPr lang="en-IN" sz="2400" dirty="0"/>
              <a:t>Replication is form of distribution where parts of indexes are stored in multiple sites so that query processing can be made more efficient by reducing communication delays.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BB066C-0C96-4B17-AE4E-1D5F1CDE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INDEX CREATION</a:t>
            </a:r>
          </a:p>
        </p:txBody>
      </p:sp>
    </p:spTree>
    <p:extLst>
      <p:ext uri="{BB962C8B-B14F-4D97-AF65-F5344CB8AC3E}">
        <p14:creationId xmlns:p14="http://schemas.microsoft.com/office/powerpoint/2010/main" val="63328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798E-4805-47D7-BE0E-2A59A3C6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Dimensions of information retrieval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BBA004-7917-4842-B9CC-AC89608C1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051" y="1855306"/>
            <a:ext cx="9905997" cy="3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22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89-CD30-4658-B16E-E390B6C8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7"/>
            <a:ext cx="8596668" cy="471614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USER INTERACTION</a:t>
            </a:r>
          </a:p>
          <a:p>
            <a:pPr lvl="1"/>
            <a:r>
              <a:rPr lang="en-IN" sz="2800" dirty="0"/>
              <a:t>Query Input</a:t>
            </a:r>
          </a:p>
          <a:p>
            <a:pPr lvl="1"/>
            <a:r>
              <a:rPr lang="en-IN" sz="2800" dirty="0"/>
              <a:t>Query Transformation</a:t>
            </a:r>
          </a:p>
          <a:p>
            <a:pPr lvl="1"/>
            <a:r>
              <a:rPr lang="en-IN" sz="2800" dirty="0"/>
              <a:t>Results Output</a:t>
            </a:r>
          </a:p>
        </p:txBody>
      </p:sp>
    </p:spTree>
    <p:extLst>
      <p:ext uri="{BB962C8B-B14F-4D97-AF65-F5344CB8AC3E}">
        <p14:creationId xmlns:p14="http://schemas.microsoft.com/office/powerpoint/2010/main" val="2999458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E8CE-EF9C-4FD8-9119-97AF9CA4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40FC-81E2-470F-A8F3-5185FC04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49"/>
            <a:ext cx="8943744" cy="4850294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QUERY INPUT : </a:t>
            </a:r>
            <a:r>
              <a:rPr lang="en-IN" sz="2400" dirty="0"/>
              <a:t>It provides an interface and a parser for query language.</a:t>
            </a:r>
          </a:p>
          <a:p>
            <a:pPr algn="just"/>
            <a:r>
              <a:rPr lang="en-IN" sz="2400" dirty="0"/>
              <a:t>The simplest query languages, such as those used in most web search interfaces , have only a small number of operators.</a:t>
            </a:r>
          </a:p>
          <a:p>
            <a:pPr algn="just"/>
            <a:r>
              <a:rPr lang="en-IN" sz="2400" dirty="0"/>
              <a:t>An operator is a command in query language used to indicate text that should be treated in a special way.</a:t>
            </a:r>
          </a:p>
          <a:p>
            <a:pPr algn="just"/>
            <a:r>
              <a:rPr lang="en-IN" sz="2400" dirty="0"/>
              <a:t>A web query consists of a small number of keywords with no operators.</a:t>
            </a:r>
          </a:p>
          <a:p>
            <a:pPr algn="just"/>
            <a:r>
              <a:rPr lang="en-IN" sz="2400" dirty="0"/>
              <a:t>A keyword is a word that is important for specifying the topic of a query.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172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7D71-6DE8-4512-A698-F6539BE3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AAAA-DFB3-4D26-A2BF-649473F0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278"/>
            <a:ext cx="8596668" cy="4552121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QUERY TRANSFORMATION : </a:t>
            </a:r>
            <a:r>
              <a:rPr lang="en-IN" sz="2400" dirty="0"/>
              <a:t>It includes a range of techniques designed to improve the initial query before and after producing a document ranking.</a:t>
            </a:r>
          </a:p>
          <a:p>
            <a:pPr algn="just"/>
            <a:r>
              <a:rPr lang="en-IN" sz="2400" dirty="0"/>
              <a:t>Tokenizing, stopping, and stemming must be done on query text to produce index terms that are comparable to the document terms.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</a:rPr>
              <a:t>Spell checking &amp; query suggestion </a:t>
            </a:r>
            <a:r>
              <a:rPr lang="en-IN" sz="2400" dirty="0"/>
              <a:t>are query transformation techniques that produce similar output.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</a:rPr>
              <a:t>Relevance feedback </a:t>
            </a:r>
            <a:r>
              <a:rPr lang="en-IN" sz="2400" dirty="0"/>
              <a:t>is a technique that expands queries based on term occurrences in documents that are identified as relevant by the user.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10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B237-767F-46E3-98A4-842D10DC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B260-D607-4AAE-9894-8B2EA02A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RESULTS OUTPUT : </a:t>
            </a:r>
            <a:r>
              <a:rPr lang="en-IN" sz="2400" dirty="0"/>
              <a:t>It is responsible for constructing the display of ranked documents coming from the ranking component.</a:t>
            </a:r>
          </a:p>
          <a:p>
            <a:pPr algn="just"/>
            <a:r>
              <a:rPr lang="en-IN" sz="2400" dirty="0"/>
              <a:t>It includes tasks as generating </a:t>
            </a:r>
            <a:r>
              <a:rPr lang="en-IN" sz="2400" dirty="0">
                <a:solidFill>
                  <a:srgbClr val="FF0000"/>
                </a:solidFill>
              </a:rPr>
              <a:t>snippets</a:t>
            </a:r>
            <a:r>
              <a:rPr lang="en-IN" sz="2400" dirty="0"/>
              <a:t> to summarize the retrieved documents.</a:t>
            </a:r>
          </a:p>
          <a:p>
            <a:pPr algn="just"/>
            <a:r>
              <a:rPr lang="en-IN" sz="2400" dirty="0"/>
              <a:t>Clustering the output to identify related groups of documents, and finding appropriate advertising to add to the results display.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919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58ED-F525-41FD-874F-0E2F80BE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7"/>
            <a:ext cx="8596668" cy="466313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RANKING</a:t>
            </a:r>
          </a:p>
          <a:p>
            <a:pPr lvl="1"/>
            <a:r>
              <a:rPr lang="en-IN" sz="2800" dirty="0"/>
              <a:t>Scoring</a:t>
            </a:r>
          </a:p>
          <a:p>
            <a:pPr lvl="1"/>
            <a:r>
              <a:rPr lang="en-IN" sz="2800" dirty="0"/>
              <a:t>Optimization</a:t>
            </a:r>
          </a:p>
          <a:p>
            <a:pPr lvl="1"/>
            <a:r>
              <a:rPr lang="en-IN" sz="2800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342236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498B-22CB-4770-A4C3-654484C9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7F77-44A3-4F40-BF78-A90BEDF3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9089518" cy="4916556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SCORING : </a:t>
            </a:r>
            <a:r>
              <a:rPr lang="en-IN" sz="2400" dirty="0"/>
              <a:t>It calculates scores for documents using the ranking algorithm, which is based on a retrieval model.</a:t>
            </a:r>
          </a:p>
          <a:p>
            <a:pPr algn="just"/>
            <a:r>
              <a:rPr lang="en-IN" sz="2400" dirty="0"/>
              <a:t>Also called “Query processing”.</a:t>
            </a:r>
          </a:p>
          <a:p>
            <a:pPr algn="just"/>
            <a:r>
              <a:rPr lang="en-IN" sz="2400" dirty="0"/>
              <a:t>The basic form of the document score calculated by many of these models is        								</a:t>
            </a:r>
          </a:p>
          <a:p>
            <a:pPr algn="just"/>
            <a:endParaRPr lang="en-IN" sz="2400" i="1" dirty="0"/>
          </a:p>
          <a:p>
            <a:pPr lvl="1" algn="just"/>
            <a:r>
              <a:rPr lang="en-IN" sz="2400" dirty="0"/>
              <a:t>where the summation is over all of the terms in the vocabulary of collection</a:t>
            </a:r>
          </a:p>
          <a:p>
            <a:pPr lvl="1" algn="just"/>
            <a:r>
              <a:rPr lang="en-IN" sz="2400" i="1" dirty="0"/>
              <a:t>qi </a:t>
            </a:r>
            <a:r>
              <a:rPr lang="en-IN" sz="2400" dirty="0"/>
              <a:t>is query term weight of </a:t>
            </a:r>
            <a:r>
              <a:rPr lang="en-IN" sz="2400" i="1" dirty="0"/>
              <a:t>i</a:t>
            </a:r>
            <a:r>
              <a:rPr lang="en-IN" sz="2400" dirty="0"/>
              <a:t>th term</a:t>
            </a:r>
          </a:p>
          <a:p>
            <a:pPr lvl="1" algn="just"/>
            <a:r>
              <a:rPr lang="en-IN" sz="2400" dirty="0"/>
              <a:t> </a:t>
            </a:r>
            <a:r>
              <a:rPr lang="en-IN" sz="2400" i="1" dirty="0"/>
              <a:t>di  </a:t>
            </a:r>
            <a:r>
              <a:rPr lang="en-IN" sz="2400" dirty="0"/>
              <a:t>is document term weight.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EBD55-BFC1-435E-9A86-BB2CBEAD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157" y="3617843"/>
            <a:ext cx="1219201" cy="7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2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8558-D0AA-4698-B58A-A9CB99B9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CF32-E7E7-464D-B6AE-227F7EA2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OPTIMIZATION : </a:t>
            </a:r>
            <a:r>
              <a:rPr lang="en-IN" sz="2400" dirty="0"/>
              <a:t>It involves the design of ranking algorithms and the associated indexes to decrease response time and increase query throughput.</a:t>
            </a:r>
          </a:p>
          <a:p>
            <a:pPr algn="just"/>
            <a:r>
              <a:rPr lang="en-IN" sz="2400" dirty="0"/>
              <a:t>The final document score is calculated immediately instead of being accumulated one term at a time.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</a:rPr>
              <a:t>Safe</a:t>
            </a:r>
            <a:r>
              <a:rPr lang="en-IN" sz="2400" dirty="0"/>
              <a:t> optimizations guarantee that scores calculated will be the same as the scores without optimization.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</a:rPr>
              <a:t>Unsafe</a:t>
            </a:r>
            <a:r>
              <a:rPr lang="en-IN" sz="2400" dirty="0"/>
              <a:t> optimizations which do not have this property can in some cases be faster.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50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812E-B948-4E0D-A226-8B26BE86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DISTRIBUTION : </a:t>
            </a:r>
            <a:r>
              <a:rPr lang="en-IN" sz="2400" dirty="0"/>
              <a:t>A query broker decides how to allocate queries to processors in a network and is responsible for assembling the final ranked list for the query.</a:t>
            </a:r>
          </a:p>
          <a:p>
            <a:pPr algn="just"/>
            <a:r>
              <a:rPr lang="en-IN" sz="2400" dirty="0"/>
              <a:t>The operation of broker depends on the form of index distribution.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</a:rPr>
              <a:t>Caching</a:t>
            </a:r>
            <a:r>
              <a:rPr lang="en-IN" sz="2400" dirty="0"/>
              <a:t> is another form of distribution where indexes or even ranked document lists from previous queries are left in local memory.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F937A4-3B92-4F58-97AA-702C9644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3845064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9883-32BC-429B-9793-4DEE75CA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6435"/>
            <a:ext cx="8596668" cy="491492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EVALUATION</a:t>
            </a:r>
          </a:p>
          <a:p>
            <a:pPr lvl="1"/>
            <a:r>
              <a:rPr lang="en-IN" sz="2800" dirty="0"/>
              <a:t>Logging</a:t>
            </a:r>
          </a:p>
          <a:p>
            <a:pPr lvl="1"/>
            <a:r>
              <a:rPr lang="en-IN" sz="2800" dirty="0"/>
              <a:t>Ranking Analysis</a:t>
            </a:r>
          </a:p>
          <a:p>
            <a:pPr lvl="1"/>
            <a:r>
              <a:rPr lang="en-IN" sz="2800" dirty="0"/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295864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4E97-A205-4865-9EDB-BB43821F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1B07-741B-4045-AB12-9253CD6F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LOGGING : </a:t>
            </a:r>
            <a:r>
              <a:rPr lang="en-IN" sz="2400" dirty="0"/>
              <a:t>Logs of the users’ queries and their interactions with the search engine are for tuning and improving search effectiveness and efficiency.</a:t>
            </a:r>
          </a:p>
          <a:p>
            <a:r>
              <a:rPr lang="en-IN" sz="2400" dirty="0"/>
              <a:t>Query logs can be used for spell checking, query suggestions , query caching, and other tasks.</a:t>
            </a:r>
          </a:p>
          <a:p>
            <a:r>
              <a:rPr lang="en-IN" sz="2400" dirty="0"/>
              <a:t>Logs of user clicks on documents and information such as the </a:t>
            </a:r>
            <a:r>
              <a:rPr lang="en-IN" sz="2400" dirty="0">
                <a:solidFill>
                  <a:srgbClr val="FF0000"/>
                </a:solidFill>
              </a:rPr>
              <a:t>dwell time </a:t>
            </a:r>
            <a:r>
              <a:rPr lang="en-IN" sz="2400" dirty="0"/>
              <a:t>can be used to evaluate and train ranking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42513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C04A-DA52-49ED-B339-04CF2D34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SEARCH ENGINE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2768-3C75-4DBB-927A-451BE370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A search engine is the practical application of information retrieval techniques to large-scale text collections.</a:t>
            </a: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 The term “search engine” was originally used to refer to specialized hardware for text search.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EX : </a:t>
            </a: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Web search engines such as GOOGLE , YAHOO , BING etc…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90944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0446-364E-4841-B4C2-61A1858A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RANKING ANALYSIS : </a:t>
            </a:r>
            <a:r>
              <a:rPr lang="en-IN" sz="2400" dirty="0"/>
              <a:t>This is a critical part of improving a search engine and selecting values for parameters that are appropriate for the application. </a:t>
            </a:r>
          </a:p>
          <a:p>
            <a:pPr algn="just"/>
            <a:r>
              <a:rPr lang="en-IN" sz="2400" dirty="0"/>
              <a:t>A variety of evaluation measures are commonly used and these should also be selected to measure outcomes that make sense for the application.</a:t>
            </a:r>
          </a:p>
          <a:p>
            <a:pPr algn="just"/>
            <a:r>
              <a:rPr lang="en-IN" sz="2400" dirty="0"/>
              <a:t>Measures that emphasize the quality of the top-ranked documents rather than the whole list.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0DD4AC-26FB-4B5B-871B-FD2DEBF9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998663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C262-E12D-4454-840C-D613092A1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087"/>
            <a:ext cx="8596668" cy="3987275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solidFill>
                  <a:srgbClr val="7030A0"/>
                </a:solidFill>
              </a:rPr>
              <a:t>PERFORMANCE ANALYSIS : </a:t>
            </a:r>
            <a:r>
              <a:rPr lang="en-IN" sz="2400" dirty="0"/>
              <a:t>It involves monitoring and improving overall system performance in the same way that the ranking analysis component monitors effectiveness.</a:t>
            </a:r>
          </a:p>
          <a:p>
            <a:pPr algn="just"/>
            <a:r>
              <a:rPr lang="en-IN" sz="2400" dirty="0"/>
              <a:t>For ranking analysis, test collections are used to provide a controlled experimental environment.</a:t>
            </a:r>
          </a:p>
          <a:p>
            <a:pPr algn="just"/>
            <a:r>
              <a:rPr lang="en-IN" sz="2400" dirty="0"/>
              <a:t>The equivalent for performance analysis is simulations where actual networks, processors, storage devices, and data are replaced with mathematical models that can be adjusted using parameters.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A711DC-6A89-432E-8E0C-D1A8233C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24804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D6F1-0060-4FB6-AAB2-F9B20191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SEARCH ENGINE DESIGN &amp; INFORMATION RETRIEVAL ISSUES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B6785E-5DA8-4CEE-BB66-612FE25A0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234" y="2097089"/>
            <a:ext cx="8613913" cy="3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772-8F4C-4315-9DA5-48ABAB73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SEARCH 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02C3-F3A7-4780-88C6-4BFE34D2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Search engineers are the people who trained in computer science with a systems or database background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ROLE OF SEARCH ENGINEERS</a:t>
            </a:r>
          </a:p>
          <a:p>
            <a:pPr marL="0" indent="0">
              <a:buNone/>
            </a:pPr>
            <a:r>
              <a:rPr lang="en-IN" sz="2800" dirty="0"/>
              <a:t>To design or “optimize” content for search engines and implement techniques to deal with spam.</a:t>
            </a:r>
            <a:endParaRPr lang="en-IN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81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2F0E-C7B5-46B7-8030-A09544B7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39" y="620683"/>
            <a:ext cx="9905998" cy="119703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ARCHITECTURE OF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4D55-17AE-4AE7-B3FA-95CEBF35C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3512"/>
            <a:ext cx="10162692" cy="45189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000" dirty="0">
                <a:solidFill>
                  <a:srgbClr val="FFFF00"/>
                </a:solidFill>
              </a:rPr>
              <a:t>ARCHITECTURE : </a:t>
            </a:r>
            <a:r>
              <a:rPr lang="en-IN" sz="3000" dirty="0"/>
              <a:t>An architecture is designed to ensure that a system will satisfy the application requirements or goals.</a:t>
            </a:r>
          </a:p>
          <a:p>
            <a:r>
              <a:rPr lang="en-IN" sz="3000" dirty="0"/>
              <a:t>Search engine architecture is used to present high-level descriptions of the important components of the system and the relationships between them.</a:t>
            </a:r>
          </a:p>
          <a:p>
            <a:r>
              <a:rPr lang="en-IN" sz="3000" dirty="0">
                <a:solidFill>
                  <a:schemeClr val="accent1">
                    <a:lumMod val="75000"/>
                  </a:schemeClr>
                </a:solidFill>
              </a:rPr>
              <a:t>2 primary goals of a search engine</a:t>
            </a:r>
          </a:p>
          <a:p>
            <a:r>
              <a:rPr lang="en-IN" sz="2800" dirty="0">
                <a:solidFill>
                  <a:srgbClr val="7030A0"/>
                </a:solidFill>
              </a:rPr>
              <a:t>Effectiveness (quality)</a:t>
            </a:r>
            <a:r>
              <a:rPr lang="en-IN" sz="2800" dirty="0"/>
              <a:t> : To retrieve most relevant set of documents for query.</a:t>
            </a:r>
          </a:p>
          <a:p>
            <a:r>
              <a:rPr lang="en-IN" sz="2800" dirty="0">
                <a:solidFill>
                  <a:srgbClr val="7030A0"/>
                </a:solidFill>
              </a:rPr>
              <a:t>Efficiency (speed) </a:t>
            </a:r>
            <a:r>
              <a:rPr lang="en-IN" sz="2800" dirty="0"/>
              <a:t>: To process queries from users quickly.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5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E0FB-1738-45BB-B5D2-3BC26428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BASIC 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E5D2-C229-4921-9528-329FE2D9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879641"/>
          </a:xfrm>
        </p:spPr>
        <p:txBody>
          <a:bodyPr/>
          <a:lstStyle/>
          <a:p>
            <a:r>
              <a:rPr lang="en-IN" sz="2800" dirty="0"/>
              <a:t>Search engine components support 2 major functions</a:t>
            </a:r>
          </a:p>
          <a:p>
            <a:r>
              <a:rPr lang="en-IN" sz="2800" dirty="0">
                <a:solidFill>
                  <a:srgbClr val="7030A0"/>
                </a:solidFill>
              </a:rPr>
              <a:t>INDEXING PROCESS : </a:t>
            </a:r>
            <a:r>
              <a:rPr lang="en-IN" sz="2800" dirty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en-IN" sz="2800" dirty="0"/>
              <a:t>uilds the structures that enable searching.</a:t>
            </a:r>
          </a:p>
          <a:p>
            <a:r>
              <a:rPr lang="en-IN" sz="2800" dirty="0">
                <a:solidFill>
                  <a:srgbClr val="7030A0"/>
                </a:solidFill>
              </a:rPr>
              <a:t>QUERY PROCESS : </a:t>
            </a:r>
            <a:r>
              <a:rPr lang="en-IN" sz="2800" dirty="0"/>
              <a:t>Use structures and person’s query to produce a ranked list of documents.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2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6832-14D1-43B5-BA1B-CF654FBD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INDEXING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7703D-36C7-49A5-8995-13C0FD216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269" y="1680134"/>
            <a:ext cx="9024729" cy="40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98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326</TotalTime>
  <Words>2083</Words>
  <Application>Microsoft Office PowerPoint</Application>
  <PresentationFormat>Widescreen</PresentationFormat>
  <Paragraphs>197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Trebuchet MS</vt:lpstr>
      <vt:lpstr>Wingdings 3</vt:lpstr>
      <vt:lpstr>Facet</vt:lpstr>
      <vt:lpstr>                   UNIT-1              SEARCH  ENGINE</vt:lpstr>
      <vt:lpstr>INFORMATION  RETRIEVAL</vt:lpstr>
      <vt:lpstr>Dimensions of information retrieval</vt:lpstr>
      <vt:lpstr>SEARCH ENGINE </vt:lpstr>
      <vt:lpstr>SEARCH ENGINE DESIGN &amp; INFORMATION RETRIEVAL ISSUES</vt:lpstr>
      <vt:lpstr>SEARCH  ENGINEERS</vt:lpstr>
      <vt:lpstr>ARCHITECTURE OF SEARCH ENGINE</vt:lpstr>
      <vt:lpstr>BASIC BUILDING BLOCKS</vt:lpstr>
      <vt:lpstr>INDEXING PROCESS</vt:lpstr>
      <vt:lpstr>PowerPoint Presentation</vt:lpstr>
      <vt:lpstr>QUERY PROCESS</vt:lpstr>
      <vt:lpstr>PowerPoint Presentation</vt:lpstr>
      <vt:lpstr>BREAKING IT DOWN</vt:lpstr>
      <vt:lpstr>TEXT ACQUISITION</vt:lpstr>
      <vt:lpstr>TEXT ACQUISITION</vt:lpstr>
      <vt:lpstr>TEXT ACQUISITION</vt:lpstr>
      <vt:lpstr>TEXT ACQUISITION</vt:lpstr>
      <vt:lpstr>PowerPoint Presentation</vt:lpstr>
      <vt:lpstr>TEXT TRANSFORMATION</vt:lpstr>
      <vt:lpstr>TEXT TRANSFORMATION</vt:lpstr>
      <vt:lpstr>TEXT TRANSFORMATION</vt:lpstr>
      <vt:lpstr>TEXT TRANSFORMATION</vt:lpstr>
      <vt:lpstr>TEXT TRANSFORMATION</vt:lpstr>
      <vt:lpstr>TEXT TRANSFORMATION</vt:lpstr>
      <vt:lpstr>PowerPoint Presentation</vt:lpstr>
      <vt:lpstr>INDEX CREATION</vt:lpstr>
      <vt:lpstr>INDEX CREATION</vt:lpstr>
      <vt:lpstr>INDEX CREATION</vt:lpstr>
      <vt:lpstr>INDEX CREATION</vt:lpstr>
      <vt:lpstr>PowerPoint Presentation</vt:lpstr>
      <vt:lpstr>USER INTERACTION</vt:lpstr>
      <vt:lpstr>USER INTERACTION</vt:lpstr>
      <vt:lpstr>USER INTERACTION</vt:lpstr>
      <vt:lpstr>PowerPoint Presentation</vt:lpstr>
      <vt:lpstr>RANKING</vt:lpstr>
      <vt:lpstr>RANKING</vt:lpstr>
      <vt:lpstr>RANKING</vt:lpstr>
      <vt:lpstr>PowerPoint Presentation</vt:lpstr>
      <vt:lpstr>EVALUATION</vt:lpstr>
      <vt:lpstr>EVALUATION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UNIT-1              SEARCH  ENGINE</dc:title>
  <dc:creator>usvc1234@gmail.com</dc:creator>
  <cp:lastModifiedBy>usvc1234@gmail.com</cp:lastModifiedBy>
  <cp:revision>97</cp:revision>
  <dcterms:created xsi:type="dcterms:W3CDTF">2019-07-09T13:49:08Z</dcterms:created>
  <dcterms:modified xsi:type="dcterms:W3CDTF">2019-07-19T16:53:28Z</dcterms:modified>
</cp:coreProperties>
</file>