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0A643-0F53-4E7F-9AAA-C13DA9EE067C}" type="datetimeFigureOut">
              <a:rPr lang="en-US" smtClean="0"/>
              <a:pPr/>
              <a:t>10/18/2019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8F92-0A91-4D01-97C1-123910AD43A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38F92-0A91-4D01-97C1-123910AD43A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BF3DDDB-B0EE-4C3F-8796-11168044764A}" type="datetime1">
              <a:rPr lang="en-US" smtClean="0"/>
              <a:t>10/18/2019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CAC1-58C2-4C68-BB2A-43F2F0A47D1D}" type="datetime1">
              <a:rPr lang="en-US" smtClean="0"/>
              <a:t>10/18/2019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A117-651C-481C-BC7F-B9D7C287B28E}" type="datetime1">
              <a:rPr lang="en-US" smtClean="0"/>
              <a:t>10/18/2019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7536-7983-4BF9-9E18-C2727B7E1668}" type="datetime1">
              <a:rPr lang="en-US" smtClean="0"/>
              <a:t>10/18/2019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3AD640-E81B-46EE-9ADB-70B61A8AFBC3}" type="datetime1">
              <a:rPr lang="en-US" smtClean="0"/>
              <a:t>10/18/2019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242C-7EFE-432D-A8DC-1BFDB4A19506}" type="datetime1">
              <a:rPr lang="en-US" smtClean="0"/>
              <a:t>10/18/2019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1D4-608B-4B7A-B144-571A10C6448E}" type="datetime1">
              <a:rPr lang="en-US" smtClean="0"/>
              <a:t>10/18/2019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E53A-0CB6-41CC-98FD-CE01D953B4C1}" type="datetime1">
              <a:rPr lang="en-US" smtClean="0"/>
              <a:t>10/18/2019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592D-47A5-4F5D-AF4E-F74AC51C3700}" type="datetime1">
              <a:rPr lang="en-US" smtClean="0"/>
              <a:t>10/18/2019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BA89-6791-4371-9AB7-0C533B875053}" type="datetime1">
              <a:rPr lang="en-US" smtClean="0"/>
              <a:t>10/18/2019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4E9D-B1BB-4D23-B96D-875D0D1790F9}" type="datetime1">
              <a:rPr lang="en-US" smtClean="0"/>
              <a:t>10/18/2019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BF5AA6-67FC-44A8-AA9A-10023E3C198C}" type="datetime1">
              <a:rPr lang="en-US" smtClean="0"/>
              <a:t>10/18/2019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161FA04394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D97BEE-F539-441B-9296-7208D1FA5A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SEARCH ENGINE</a:t>
            </a:r>
            <a:br>
              <a:rPr lang="en-IN" dirty="0" smtClean="0"/>
            </a:br>
            <a:r>
              <a:rPr lang="en-IN" dirty="0" smtClean="0"/>
              <a:t>Topic : </a:t>
            </a:r>
            <a:r>
              <a:rPr lang="en-IN" dirty="0" smtClean="0"/>
              <a:t>Evaluating </a:t>
            </a:r>
            <a:r>
              <a:rPr lang="en-IN" dirty="0" smtClean="0"/>
              <a:t>Search Engine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161FA04394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0482" name="AutoShape 2" descr="Image result for vignan university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vignan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785794"/>
            <a:ext cx="4572000" cy="20002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most applications, it is generally easier for people to decide between at least three levels of relevance: definitely relevant, definitely not relevant, and possibly relevant.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These can be converted into binary judgments by assigning the “possibly relevant” level to either one of the other levels, if that is required for an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eﬀectiveness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measure. Some applications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eﬀectiveness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measures, however, may support more than three levels of relevance.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example, actions such as clicking on a document in a result list, moving it to a folder, or sending it to a printer may indicate that it is relevant.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Query  logs that capture user interactions with a search engine have become an extremely important resource for web search engine development.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From an evaluation perspective, these logs provide large amounts of data showing how users browse the results that a search engine provides for a query.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Maintaining  the privacy of the users is particularly an issue when query logs are shared, distributed for research, or used to construct user profiles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5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typical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querylog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will contain the following data for each query: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User identifier or user session identifier :This can be obtained in a  number of ways . If a user logs on to a service, uses a search tool bar, or even allows cookies, this information allows the search engine to identify the user. A session is a series of queries submitted to a search engine over a limited amount of  time.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some circumstances, it may be possible to identify a user only in the context of a session. 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Queryterms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:The query is stored exactly as the user entered it.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List of URL’s of results : their ranks on the result list, and whether they were clicked on.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Timestamp(s):The timestamp records the time that the query was submitted.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Additional timestamps may also record the times that specific results were clicked on.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Two of the best predictors are: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Page dwell time: The page dwell time is the amount of time the user spends on a clicked result, measured from the initial click to the time when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usercomes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Search exit action: The search exit action is the way the user exits the search application, such as entering another URL, closing the browser window, or timing out.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bias 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clickthrough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data is addressed by “strategies,” or policies that generate preferences.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These strategies are based on observations of user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verified by experiments.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One strategy that is known as Skip Above and Skip Next. This strategy assumes that given a set of results for a query and a clicked result at rank position p, all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unclicked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results ranked above p are predicted to be less relevant than the result at p. In addition,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unclicked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results immediately following a clicked result are less relevant than the clicked result. For example, given a result list of ranked documents  together  with click data as follows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d1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d2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d3  (clicked)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d4,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strategy  will generate the following preferences: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d3 &gt; d2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d3 &gt; d1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d3 &gt; d4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Since preferences are generated only when higher-ranked documents are ignored, a major source of bias is removed.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The“Skip”strategy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uses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clickthrough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patterns of individual users to generate preferences. This data can be noisy and inconsistent because of the variability  in users’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Specifically, click distribution information can be used to identify clicks that have a higher frequency than would be expected based on typical click patterns.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These clicks have been shown to correlate well with relevance judgments. For a given query, we can use all the instances of that query in the log to compute the observed click frequency O(d , p) for the result d in rank position p.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can also compute the expected click frequency E(p) at rank p by averaging across all queries. The click deviation CD(d , p) for a result d in position p is computed as: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CD(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d,p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= O(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d,p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)−E(p)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can then use the value of CD(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d,p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to “filter” clicks and provide more reliable click information to the Skip strategy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Effectiveness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Recall:  how well the search engine is doing to find all the relevant documents.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Precision: how well the search engine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doing to reject all non-relevant documents.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 here for a given query some documents can be retrieved and some are non-retrieved.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Let us consider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is the relevant set of documents for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query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A’is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non-relevant set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 is the set of retrieved documents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B’ is the set of documents that are not retrieved.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operator ∩ gives the intersection of two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sets.For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example, A∩B is the set of documents that are both relevant and  retrieved.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Recall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Precision =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|A|- size of A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|B| -size of B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 are 2 types of errors that are made in predicting /retrieval of the documents.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1.False Positive: a non-relevant document is retrieved.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2.False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Negative:a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non-relevant document is not retrieved.</a:t>
            </a:r>
          </a:p>
          <a:p>
            <a:pPr lvl="1"/>
            <a:r>
              <a:rPr lang="en-IN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recall  </a:t>
            </a:r>
            <a:endParaRPr lang="en-IN" sz="1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But precision is not related to either of the two.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9256" y="1285860"/>
            <a:ext cx="1071570" cy="6572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2000240"/>
            <a:ext cx="1000132" cy="842216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Another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 Fallout: proportion of non-relevant documents that are retrieved , is related to the false positive errors.</a:t>
            </a:r>
          </a:p>
          <a:p>
            <a:pPr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Fallout = |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A’∩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| /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A’|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 F-measure: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eﬀectiveness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measure based on recall and precision that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used for evaluating classification performance and also in some search applications. It has the advantage of summarizing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eﬀectiveness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a single number.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is defined as the harmonic mean of recall and precision, which is: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Interpolation:   It refers to any technique for calculating a new point between two existing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datapoints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5214950"/>
            <a:ext cx="1357322" cy="89306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Why evaluate?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 evaluation corpus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Logging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Effectiveness Metrics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Recall and Precision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Averaging and Interpolation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Focusing on the top  documents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Using Preferences</a:t>
            </a:r>
          </a:p>
          <a:p>
            <a:pPr marL="514350" indent="-514350">
              <a:buNone/>
            </a:pPr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7224" y="1214422"/>
            <a:ext cx="7929618" cy="47863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3. Average Precision: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the first ranking in Figure8.2, the average precision is calculated as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(1.0 + 0.67 + 0.75 + 0.8 + 0.83 + 0.6)/6 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0.78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the second ranking, it is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(0.5 + 0.4 + 0.5 + 0.57 + 0.56 + 0.6)/6 = 0.52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Advantages in performing Averaging the precision values: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is a single number that is based on the ranking of all the relevant documents, but the value depends heavily on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highly ranked relevant documents.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means it is an appropriate measure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evaluating the task of finding as many relevant documents as possible while still reflecting the intuition that the top-ranked documents are the most important.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Averaging and Interpolation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Given that the average precision provides a number for each ranking, the simplest way to summarize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eﬀectiveness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rankings from multiple queries would be to average these numbers. This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eﬀectiveness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measure, mean average precision or MAP.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786058"/>
            <a:ext cx="6715172" cy="34675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the example in Figure8.3, the mean average precision is calculated as follows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averageprecisionquery1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 (1.0 + 0.67 + 0.5 + 0.44 + 0.5)/5 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0.62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averageprecisionquery2= (0.5 + 0.4 + 0.43)/3 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meanaverageprecision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 (0.62 + 0.44)/2 = 0.53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357562"/>
            <a:ext cx="3786213" cy="28575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3.Focusing on top documents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mean reciprocal rank(MRR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the average of the reciprocal ranks over a set of queries.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example, if the top five documents retrieved for a query were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dn,dr,dn,dn,dn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a non-relevant document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a relevant document, the reciprocal rank would be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1/2 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0.5. Even if more relevant documents had been retrieved, as in the ranking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dn,dr,dn,dr,dn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the reciprocal rank would still be 0.5.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reciprocal rank is very sensitive to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rankposition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It falls from 1.0 to 0.5 from rank 1 to 2,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ranking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dn,dn,dn,dn,dr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would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have 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reciprocal rank of 1/5 = 0.2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MRR for these two rankings would be (0.5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+ 0.2)/2 = 0.35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4.Using Preferences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Preferences  are used for training ranking algorithms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1.Kendall tau Coefficient: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P- no.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  preferences  that agree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Q-no. Of preferences that disagree</a:t>
            </a:r>
          </a:p>
          <a:p>
            <a:pPr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KTC = </a:t>
            </a:r>
          </a:p>
          <a:p>
            <a:pPr algn="ctr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2.Binary Preferences(BPREF):  Robust with partial information to give similar results to recall-precision measures such as MAP:</a:t>
            </a:r>
          </a:p>
          <a:p>
            <a:pPr algn="ctr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BPREF =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6" y="2571744"/>
            <a:ext cx="928694" cy="785818"/>
          </a:xfrm>
          <a:prstGeom prst="rect">
            <a:avLst/>
          </a:prstGeom>
          <a:noFill/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4357694"/>
            <a:ext cx="928694" cy="80846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evaluate?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Evaluation is the key to making progress in building better search engines. It is also essential to understanding whether 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SearchEngine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being used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eﬀectively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a specific application.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One of the primary distinctions made in the evaluation of search engines is between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eﬀectiveness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eﬃciency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Eﬀectiveness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loosely speaking, measures the ability of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searchengine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to find the right information.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Eﬃciency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measures how quickly this is done.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this environment,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eﬀectiveness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eﬃciency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will be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aﬀected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by many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factors,such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as the interface used to display search results and query refinement techniques, such as query suggestion and relevance feedback.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.The retrieval and indexing techniques in 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searchengine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have many parameters that can be adjusted to optimize performance, both in terms of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eﬀectiveness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eﬃciency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corpus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textcorpus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a large amount of text, usually in the form of many documents, that is used for statistical analysis of various kinds.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test collection, or evaluation  corpus, in information retrieval is unique in that the queries and relevance judgments for a particular search task are gathered in addition to the documents.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Test collections have changed over the years to reflect the changes in data and user communities for typical search applications.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following three test collections were created at intervals of about 10 years, starting in the1980s: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CACM: Titles and abstracts from the Communications of the ACM from 1958–1979.Queries and relevance judgments generated by computer scientists.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AP: Associated Press newswire documents from 1988–1990 (from TREC disks1–3).Queries are the title fields fromTRECtopics51–150.Topics and relevance judgments generated by government information analysts.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GOV2: Web pages crawled from websites in the 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gov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domain during early 2004.Queries are the title fields fromTRECtopics701–850.Topics and relevance judgments generated by government analysts.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2976" y="1571612"/>
            <a:ext cx="7000924" cy="4000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TREC topics contain three fields indicated by the tags.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title field is supposed to be a short query, more typical of a web application.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description field is a longer version of the query, which as this example shows, can sometimes be more precise than the short query.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narrative field describes the criteria for relevance, which is used by the people doing relevance judgments to increase consistency, and should not be considered as a query.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7224" y="1428737"/>
            <a:ext cx="7286676" cy="4429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Most recent TREC evaluations have focused on using the title field of the topic as the query, and our statistics in Table8.2 are based on that field.</a:t>
            </a:r>
          </a:p>
          <a:p>
            <a:endParaRPr lang="en-IN" dirty="0"/>
          </a:p>
        </p:txBody>
      </p:sp>
      <p:pic>
        <p:nvPicPr>
          <p:cNvPr id="4" name="Picture 3" descr="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666893"/>
            <a:ext cx="5929353" cy="3190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7BEE-F539-441B-9296-7208D1FA5A09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161FA04394</a:t>
            </a:r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</TotalTime>
  <Words>1973</Words>
  <Application>Microsoft Office PowerPoint</Application>
  <PresentationFormat>On-screen Show (4:3)</PresentationFormat>
  <Paragraphs>175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SEARCH ENGINE Topic : Evaluating Search Engine</vt:lpstr>
      <vt:lpstr>Contents...</vt:lpstr>
      <vt:lpstr>Why evaluate?</vt:lpstr>
      <vt:lpstr>Evaluation corpus</vt:lpstr>
      <vt:lpstr>Slide 5</vt:lpstr>
      <vt:lpstr>Slide 6</vt:lpstr>
      <vt:lpstr>Slide 7</vt:lpstr>
      <vt:lpstr>Slide 8</vt:lpstr>
      <vt:lpstr>Slide 9</vt:lpstr>
      <vt:lpstr>Slide 10</vt:lpstr>
      <vt:lpstr>Logging</vt:lpstr>
      <vt:lpstr>Slide 12</vt:lpstr>
      <vt:lpstr>Slide 13</vt:lpstr>
      <vt:lpstr>Slide 14</vt:lpstr>
      <vt:lpstr>Slide 15</vt:lpstr>
      <vt:lpstr>Slide 16</vt:lpstr>
      <vt:lpstr>Effectiveness Metrics</vt:lpstr>
      <vt:lpstr>Slide 18</vt:lpstr>
      <vt:lpstr>Another Measures</vt:lpstr>
      <vt:lpstr>Slide 20</vt:lpstr>
      <vt:lpstr>Slide 21</vt:lpstr>
      <vt:lpstr>2. Averaging and Interpolation</vt:lpstr>
      <vt:lpstr>Slide 23</vt:lpstr>
      <vt:lpstr>3.Focusing on top documents</vt:lpstr>
      <vt:lpstr>4.Using Preferences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Search Engine</dc:title>
  <dc:creator>Manvitha</dc:creator>
  <cp:lastModifiedBy>Manvitha</cp:lastModifiedBy>
  <cp:revision>56</cp:revision>
  <dcterms:created xsi:type="dcterms:W3CDTF">2019-10-15T17:19:47Z</dcterms:created>
  <dcterms:modified xsi:type="dcterms:W3CDTF">2019-10-18T14:39:20Z</dcterms:modified>
</cp:coreProperties>
</file>