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73" r:id="rId11"/>
    <p:sldId id="293" r:id="rId12"/>
    <p:sldId id="269" r:id="rId13"/>
    <p:sldId id="270" r:id="rId14"/>
    <p:sldId id="271" r:id="rId15"/>
    <p:sldId id="272" r:id="rId16"/>
    <p:sldId id="274" r:id="rId17"/>
    <p:sldId id="275" r:id="rId18"/>
    <p:sldId id="261" r:id="rId19"/>
    <p:sldId id="278" r:id="rId20"/>
    <p:sldId id="282" r:id="rId21"/>
    <p:sldId id="279" r:id="rId22"/>
    <p:sldId id="281" r:id="rId23"/>
    <p:sldId id="294" r:id="rId24"/>
    <p:sldId id="283" r:id="rId25"/>
    <p:sldId id="262" r:id="rId26"/>
    <p:sldId id="286" r:id="rId27"/>
    <p:sldId id="288" r:id="rId28"/>
    <p:sldId id="289" r:id="rId29"/>
    <p:sldId id="290" r:id="rId30"/>
    <p:sldId id="291" r:id="rId31"/>
    <p:sldId id="292" r:id="rId32"/>
    <p:sldId id="277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B1D-C0DB-4296-8A76-272337D7ED5C}" type="datetimeFigureOut">
              <a:rPr lang="en-US" smtClean="0"/>
              <a:pPr/>
              <a:t>10/10/2019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2-57E8-4079-8E80-F0CECDB01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B1D-C0DB-4296-8A76-272337D7ED5C}" type="datetimeFigureOut">
              <a:rPr lang="en-US" smtClean="0"/>
              <a:pPr/>
              <a:t>10/10/2019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2-57E8-4079-8E80-F0CECDB01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B1D-C0DB-4296-8A76-272337D7ED5C}" type="datetimeFigureOut">
              <a:rPr lang="en-US" smtClean="0"/>
              <a:pPr/>
              <a:t>10/10/2019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2-57E8-4079-8E80-F0CECDB01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B1D-C0DB-4296-8A76-272337D7ED5C}" type="datetimeFigureOut">
              <a:rPr lang="en-US" smtClean="0"/>
              <a:pPr/>
              <a:t>10/10/2019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2-57E8-4079-8E80-F0CECDB01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B1D-C0DB-4296-8A76-272337D7ED5C}" type="datetimeFigureOut">
              <a:rPr lang="en-US" smtClean="0"/>
              <a:pPr/>
              <a:t>10/10/2019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2-57E8-4079-8E80-F0CECDB01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B1D-C0DB-4296-8A76-272337D7ED5C}" type="datetimeFigureOut">
              <a:rPr lang="en-US" smtClean="0"/>
              <a:pPr/>
              <a:t>10/10/2019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2-57E8-4079-8E80-F0CECDB01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B1D-C0DB-4296-8A76-272337D7ED5C}" type="datetimeFigureOut">
              <a:rPr lang="en-US" smtClean="0"/>
              <a:pPr/>
              <a:t>10/10/2019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2-57E8-4079-8E80-F0CECDB01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B1D-C0DB-4296-8A76-272337D7ED5C}" type="datetimeFigureOut">
              <a:rPr lang="en-US" smtClean="0"/>
              <a:pPr/>
              <a:t>10/10/2019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2-57E8-4079-8E80-F0CECDB01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B1D-C0DB-4296-8A76-272337D7ED5C}" type="datetimeFigureOut">
              <a:rPr lang="en-US" smtClean="0"/>
              <a:pPr/>
              <a:t>10/10/2019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2-57E8-4079-8E80-F0CECDB01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B1D-C0DB-4296-8A76-272337D7ED5C}" type="datetimeFigureOut">
              <a:rPr lang="en-US" smtClean="0"/>
              <a:pPr/>
              <a:t>10/10/2019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2-57E8-4079-8E80-F0CECDB01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B1D-C0DB-4296-8A76-272337D7ED5C}" type="datetimeFigureOut">
              <a:rPr lang="en-US" smtClean="0"/>
              <a:pPr/>
              <a:t>10/10/2019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2-57E8-4079-8E80-F0CECDB01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CB1D-C0DB-4296-8A76-272337D7ED5C}" type="datetimeFigureOut">
              <a:rPr lang="en-US" smtClean="0"/>
              <a:pPr/>
              <a:t>10/10/2019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EA62-57E8-4079-8E80-F0CECDB01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SEARCH ENGINES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16CS401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1357304"/>
            <a:ext cx="4572000" cy="1438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0070C0"/>
                </a:solidFill>
              </a:rPr>
              <a:t/>
            </a:r>
            <a:br>
              <a:rPr lang="en-IN" sz="3200" dirty="0" smtClean="0">
                <a:solidFill>
                  <a:srgbClr val="0070C0"/>
                </a:solidFill>
              </a:rPr>
            </a:br>
            <a:r>
              <a:rPr lang="en-IN" sz="3200" dirty="0" smtClean="0">
                <a:solidFill>
                  <a:srgbClr val="0070C0"/>
                </a:solidFill>
              </a:rPr>
              <a:t>Approaches for Query Expansion</a:t>
            </a:r>
            <a:br>
              <a:rPr lang="en-IN" sz="3200" dirty="0" smtClean="0">
                <a:solidFill>
                  <a:srgbClr val="0070C0"/>
                </a:solidFill>
              </a:rPr>
            </a:b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en-IN" sz="2400" dirty="0" smtClean="0"/>
              <a:t>Term association measures: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i="1" dirty="0" smtClean="0">
                <a:solidFill>
                  <a:schemeClr val="accent2"/>
                </a:solidFill>
              </a:rPr>
              <a:t>Mutual Information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400" dirty="0" smtClean="0">
                <a:solidFill>
                  <a:schemeClr val="accent2"/>
                </a:solidFill>
              </a:rPr>
              <a:t>Expected mutual information measure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400" dirty="0" smtClean="0">
                <a:solidFill>
                  <a:schemeClr val="accent2"/>
                </a:solidFill>
              </a:rPr>
              <a:t>Pearson’s Chi-squared (</a:t>
            </a:r>
            <a:r>
              <a:rPr lang="el-GR" sz="2400" dirty="0" smtClean="0">
                <a:solidFill>
                  <a:schemeClr val="accent2"/>
                </a:solidFill>
              </a:rPr>
              <a:t>χ2) </a:t>
            </a:r>
            <a:r>
              <a:rPr lang="en-IN" sz="2400" dirty="0" smtClean="0">
                <a:solidFill>
                  <a:schemeClr val="accent2"/>
                </a:solidFill>
              </a:rPr>
              <a:t>measure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400" dirty="0" smtClean="0">
                <a:solidFill>
                  <a:schemeClr val="accent2"/>
                </a:solidFill>
              </a:rPr>
              <a:t>Dice’s coefficient</a:t>
            </a:r>
            <a:endParaRPr lang="en-IN" sz="2400" i="1" dirty="0" smtClean="0">
              <a:solidFill>
                <a:schemeClr val="accent2"/>
              </a:solidFill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endParaRPr lang="en-IN" sz="2400" dirty="0" smtClean="0">
              <a:solidFill>
                <a:schemeClr val="accent2"/>
              </a:solidFill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endParaRPr lang="en-IN" sz="2400" dirty="0" smtClean="0">
              <a:solidFill>
                <a:schemeClr val="accent2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400" i="1" dirty="0" smtClean="0">
              <a:solidFill>
                <a:schemeClr val="accent2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400" b="1" i="1" dirty="0" smtClean="0">
              <a:solidFill>
                <a:schemeClr val="accent2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Expansion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1071552"/>
            <a:ext cx="735811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IN" sz="2000" i="1" dirty="0" smtClean="0">
                <a:solidFill>
                  <a:schemeClr val="accent2"/>
                </a:solidFill>
              </a:rPr>
              <a:t>Dice’s </a:t>
            </a:r>
            <a:r>
              <a:rPr lang="en-IN" sz="2000" i="1" dirty="0">
                <a:solidFill>
                  <a:schemeClr val="accent2"/>
                </a:solidFill>
              </a:rPr>
              <a:t>coefficient</a:t>
            </a:r>
          </a:p>
        </p:txBody>
      </p:sp>
      <p:pic>
        <p:nvPicPr>
          <p:cNvPr id="10" name="Picture 9" descr="Cap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848305"/>
            <a:ext cx="4357718" cy="1437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2910" y="3500444"/>
            <a:ext cx="7786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i="1" dirty="0" smtClean="0"/>
              <a:t>  </a:t>
            </a:r>
            <a:r>
              <a:rPr lang="en-IN" sz="1600" i="1" dirty="0" err="1" smtClean="0"/>
              <a:t>na</a:t>
            </a:r>
            <a:r>
              <a:rPr lang="en-IN" sz="1600" i="1" dirty="0" smtClean="0"/>
              <a:t> </a:t>
            </a:r>
            <a:r>
              <a:rPr lang="en-IN" sz="1600" i="1" dirty="0"/>
              <a:t>is the </a:t>
            </a:r>
            <a:r>
              <a:rPr lang="en-IN" sz="1600" i="1" dirty="0" smtClean="0"/>
              <a:t>number </a:t>
            </a:r>
            <a:r>
              <a:rPr lang="en-IN" sz="1600" dirty="0" smtClean="0"/>
              <a:t>of </a:t>
            </a:r>
            <a:r>
              <a:rPr lang="en-IN" sz="1600" dirty="0"/>
              <a:t>windows (or documents) containing word </a:t>
            </a:r>
            <a:r>
              <a:rPr lang="en-IN" sz="1600" i="1" dirty="0" smtClean="0"/>
              <a:t>a</a:t>
            </a:r>
          </a:p>
          <a:p>
            <a:pPr>
              <a:buFont typeface="Arial" pitchFamily="34" charset="0"/>
              <a:buChar char="•"/>
            </a:pPr>
            <a:r>
              <a:rPr lang="en-IN" sz="1600" i="1" dirty="0"/>
              <a:t> </a:t>
            </a:r>
            <a:r>
              <a:rPr lang="en-IN" sz="1600" i="1" dirty="0" smtClean="0"/>
              <a:t> </a:t>
            </a:r>
            <a:r>
              <a:rPr lang="en-IN" sz="1600" i="1" dirty="0" err="1" smtClean="0"/>
              <a:t>nb</a:t>
            </a:r>
            <a:r>
              <a:rPr lang="en-IN" sz="1600" i="1" dirty="0" smtClean="0"/>
              <a:t> </a:t>
            </a:r>
            <a:r>
              <a:rPr lang="en-IN" sz="1600" i="1" dirty="0"/>
              <a:t>is the number of </a:t>
            </a:r>
            <a:r>
              <a:rPr lang="en-IN" sz="1600" i="1" dirty="0" smtClean="0"/>
              <a:t>windows </a:t>
            </a:r>
            <a:r>
              <a:rPr lang="en-IN" sz="1600" dirty="0" smtClean="0"/>
              <a:t>containing </a:t>
            </a:r>
            <a:r>
              <a:rPr lang="en-IN" sz="1600" dirty="0"/>
              <a:t>word </a:t>
            </a:r>
            <a:r>
              <a:rPr lang="en-IN" sz="1600" i="1" dirty="0" smtClean="0"/>
              <a:t>b</a:t>
            </a:r>
          </a:p>
          <a:p>
            <a:pPr>
              <a:buFont typeface="Arial" pitchFamily="34" charset="0"/>
              <a:buChar char="•"/>
            </a:pPr>
            <a:r>
              <a:rPr lang="en-IN" sz="1600" i="1" dirty="0"/>
              <a:t> </a:t>
            </a:r>
            <a:r>
              <a:rPr lang="en-IN" sz="1600" i="1" dirty="0" smtClean="0"/>
              <a:t> nab </a:t>
            </a:r>
            <a:r>
              <a:rPr lang="en-IN" sz="1600" i="1" dirty="0"/>
              <a:t>is the number of windows containing both words a and </a:t>
            </a:r>
            <a:r>
              <a:rPr lang="en-IN" sz="1600" i="1" dirty="0" smtClean="0"/>
              <a:t>b</a:t>
            </a:r>
          </a:p>
          <a:p>
            <a:pPr>
              <a:buFont typeface="Arial" pitchFamily="34" charset="0"/>
              <a:buChar char="•"/>
            </a:pPr>
            <a:r>
              <a:rPr lang="en-IN" sz="1600" i="1" dirty="0"/>
              <a:t> </a:t>
            </a:r>
            <a:r>
              <a:rPr lang="en-IN" sz="1600" i="1" dirty="0" smtClean="0"/>
              <a:t> N </a:t>
            </a:r>
            <a:r>
              <a:rPr lang="en-IN" sz="1600" i="1" dirty="0"/>
              <a:t>is the number of text windows in the collection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Expansion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1071552"/>
            <a:ext cx="73581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solidFill>
                  <a:schemeClr val="accent2"/>
                </a:solidFill>
              </a:rPr>
              <a:t>Mutual Information - </a:t>
            </a:r>
            <a:r>
              <a:rPr lang="en-IN" sz="1600" dirty="0"/>
              <a:t>used in a number of </a:t>
            </a:r>
            <a:endParaRPr lang="en-IN" sz="1600" dirty="0" smtClean="0"/>
          </a:p>
          <a:p>
            <a:r>
              <a:rPr lang="en-IN" sz="1600" dirty="0" smtClean="0"/>
              <a:t>studies of </a:t>
            </a:r>
            <a:r>
              <a:rPr lang="en-IN" sz="1600" dirty="0"/>
              <a:t>word </a:t>
            </a:r>
            <a:r>
              <a:rPr lang="en-IN" sz="1600" i="1" dirty="0" smtClean="0"/>
              <a:t>collocation</a:t>
            </a:r>
          </a:p>
          <a:p>
            <a:endParaRPr lang="en-IN" sz="1600" i="1" dirty="0" smtClean="0"/>
          </a:p>
          <a:p>
            <a:r>
              <a:rPr lang="en-IN" sz="1600" dirty="0"/>
              <a:t>For two words (or terms) </a:t>
            </a:r>
            <a:r>
              <a:rPr lang="en-IN" sz="1600" i="1" dirty="0"/>
              <a:t>a and b, it is defined as</a:t>
            </a:r>
            <a:endParaRPr lang="en-IN" sz="16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3571882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Measures </a:t>
            </a:r>
            <a:r>
              <a:rPr lang="en-IN" sz="1600" b="1" dirty="0"/>
              <a:t>the extent to which the words occur </a:t>
            </a:r>
            <a:r>
              <a:rPr lang="en-IN" sz="1600" b="1" dirty="0" smtClean="0"/>
              <a:t>independently.</a:t>
            </a:r>
          </a:p>
          <a:p>
            <a:pPr>
              <a:buFont typeface="Arial" pitchFamily="34" charset="0"/>
              <a:buChar char="•"/>
            </a:pPr>
            <a:r>
              <a:rPr lang="en-IN" sz="1600" i="1" dirty="0"/>
              <a:t> </a:t>
            </a:r>
            <a:r>
              <a:rPr lang="en-IN" sz="1600" i="1" dirty="0" smtClean="0"/>
              <a:t>P(a</a:t>
            </a:r>
            <a:r>
              <a:rPr lang="en-IN" sz="1600" i="1" dirty="0"/>
              <a:t>) is </a:t>
            </a:r>
            <a:r>
              <a:rPr lang="en-IN" sz="1600" i="1" dirty="0" smtClean="0"/>
              <a:t>the </a:t>
            </a:r>
            <a:r>
              <a:rPr lang="en-IN" sz="1600" dirty="0" smtClean="0"/>
              <a:t>probability </a:t>
            </a:r>
            <a:r>
              <a:rPr lang="en-IN" sz="1600" dirty="0"/>
              <a:t>that word </a:t>
            </a:r>
            <a:r>
              <a:rPr lang="en-IN" sz="1600" i="1" dirty="0"/>
              <a:t>a occurs in a text window of a given </a:t>
            </a:r>
            <a:r>
              <a:rPr lang="en-IN" sz="1600" i="1" dirty="0" smtClean="0"/>
              <a:t>size</a:t>
            </a:r>
          </a:p>
          <a:p>
            <a:pPr>
              <a:buFont typeface="Arial" pitchFamily="34" charset="0"/>
              <a:buChar char="•"/>
            </a:pPr>
            <a:r>
              <a:rPr lang="en-IN" sz="1600" i="1" dirty="0" smtClean="0"/>
              <a:t> </a:t>
            </a:r>
            <a:r>
              <a:rPr lang="en-IN" sz="1600" i="1" dirty="0"/>
              <a:t>P(b) is the </a:t>
            </a:r>
            <a:r>
              <a:rPr lang="en-IN" sz="1600" i="1" dirty="0" smtClean="0"/>
              <a:t>probability </a:t>
            </a:r>
            <a:r>
              <a:rPr lang="en-IN" sz="1600" dirty="0" smtClean="0"/>
              <a:t>that </a:t>
            </a:r>
            <a:r>
              <a:rPr lang="en-IN" sz="1600" dirty="0"/>
              <a:t>word </a:t>
            </a:r>
            <a:r>
              <a:rPr lang="en-IN" sz="1600" i="1" dirty="0"/>
              <a:t>b occurs in a text </a:t>
            </a:r>
            <a:r>
              <a:rPr lang="en-IN" sz="1600" i="1" dirty="0" smtClean="0"/>
              <a:t>window</a:t>
            </a:r>
          </a:p>
          <a:p>
            <a:pPr>
              <a:buFont typeface="Arial" pitchFamily="34" charset="0"/>
              <a:buChar char="•"/>
            </a:pPr>
            <a:r>
              <a:rPr lang="en-IN" sz="1600" i="1" dirty="0"/>
              <a:t> </a:t>
            </a:r>
            <a:r>
              <a:rPr lang="en-IN" sz="1600" i="1" dirty="0" smtClean="0"/>
              <a:t>P(a</a:t>
            </a:r>
            <a:r>
              <a:rPr lang="en-IN" sz="1600" i="1" dirty="0"/>
              <a:t>, b) is the probability </a:t>
            </a:r>
            <a:r>
              <a:rPr lang="en-IN" sz="1600" i="1" dirty="0" smtClean="0"/>
              <a:t>that a </a:t>
            </a:r>
            <a:r>
              <a:rPr lang="en-IN" sz="1600" i="1" dirty="0"/>
              <a:t>and b occur in the same text window.</a:t>
            </a:r>
            <a:endParaRPr lang="en-IN" sz="1600" dirty="0"/>
          </a:p>
        </p:txBody>
      </p:sp>
      <p:pic>
        <p:nvPicPr>
          <p:cNvPr id="9" name="Picture 8" descr="Cap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5" y="2357436"/>
            <a:ext cx="2928959" cy="1154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Expansion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1071552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solidFill>
                  <a:schemeClr val="accent2"/>
                </a:solidFill>
              </a:rPr>
              <a:t>Mutual Information...</a:t>
            </a:r>
            <a:endParaRPr lang="en-IN" sz="16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3643320"/>
            <a:ext cx="6929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 smtClean="0"/>
              <a:t>where </a:t>
            </a:r>
            <a:r>
              <a:rPr lang="en-IN" sz="1600" i="1" dirty="0" err="1"/>
              <a:t>na</a:t>
            </a:r>
            <a:r>
              <a:rPr lang="en-IN" sz="1600" i="1" dirty="0"/>
              <a:t> is the number of windows (or documents) containing</a:t>
            </a:r>
          </a:p>
          <a:p>
            <a:r>
              <a:rPr lang="en-IN" sz="1600" dirty="0"/>
              <a:t>word </a:t>
            </a:r>
            <a:r>
              <a:rPr lang="en-IN" sz="1600" i="1" dirty="0"/>
              <a:t>a, </a:t>
            </a:r>
            <a:r>
              <a:rPr lang="en-IN" sz="1600" i="1" dirty="0" err="1"/>
              <a:t>nb</a:t>
            </a:r>
            <a:r>
              <a:rPr lang="en-IN" sz="1600" i="1" dirty="0"/>
              <a:t> is the number of windows containing word b, nab is the number of</a:t>
            </a:r>
          </a:p>
          <a:p>
            <a:r>
              <a:rPr lang="en-IN" sz="1600" dirty="0"/>
              <a:t>windows containing both words </a:t>
            </a:r>
            <a:r>
              <a:rPr lang="en-IN" sz="1600" i="1" dirty="0"/>
              <a:t>a and b, and N is the number of text windows</a:t>
            </a:r>
          </a:p>
          <a:p>
            <a:r>
              <a:rPr lang="en-IN" sz="1600" dirty="0"/>
              <a:t>in the collection.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910" y="1643056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P(a) = na/N, P(b) = nb/N</a:t>
            </a:r>
            <a:r>
              <a:rPr lang="pt-BR" i="1" dirty="0"/>
              <a:t> </a:t>
            </a:r>
            <a:r>
              <a:rPr lang="pt-BR" i="1" dirty="0" smtClean="0"/>
              <a:t>,</a:t>
            </a:r>
            <a:r>
              <a:rPr lang="en-IN" i="1" dirty="0" smtClean="0"/>
              <a:t>P(a, b) = nab/N</a:t>
            </a:r>
          </a:p>
          <a:p>
            <a:endParaRPr lang="en-IN" dirty="0"/>
          </a:p>
        </p:txBody>
      </p:sp>
      <p:pic>
        <p:nvPicPr>
          <p:cNvPr id="11" name="Picture 10" descr="Captur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246276"/>
            <a:ext cx="5357850" cy="1273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Expansion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1071552"/>
            <a:ext cx="735811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i="1" dirty="0" smtClean="0">
                <a:solidFill>
                  <a:schemeClr val="accent2"/>
                </a:solidFill>
              </a:rPr>
              <a:t>Expected mutual </a:t>
            </a:r>
            <a:r>
              <a:rPr lang="en-IN" sz="2000" i="1" dirty="0">
                <a:solidFill>
                  <a:schemeClr val="accent2"/>
                </a:solidFill>
              </a:rPr>
              <a:t>information </a:t>
            </a:r>
            <a:r>
              <a:rPr lang="en-IN" sz="2000" i="1" dirty="0" smtClean="0">
                <a:solidFill>
                  <a:schemeClr val="accent2"/>
                </a:solidFill>
              </a:rPr>
              <a:t>measure</a:t>
            </a:r>
          </a:p>
        </p:txBody>
      </p:sp>
      <p:pic>
        <p:nvPicPr>
          <p:cNvPr id="9" name="Picture 8" descr="Cap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357436"/>
            <a:ext cx="7643866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Expansion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1071552"/>
            <a:ext cx="735811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i="1" dirty="0" smtClean="0">
                <a:solidFill>
                  <a:schemeClr val="accent2"/>
                </a:solidFill>
              </a:rPr>
              <a:t>Pearson’s Chi-squared (</a:t>
            </a:r>
            <a:r>
              <a:rPr lang="el-GR" sz="2000" i="1" dirty="0" smtClean="0">
                <a:solidFill>
                  <a:schemeClr val="accent2"/>
                </a:solidFill>
              </a:rPr>
              <a:t>χ2) </a:t>
            </a:r>
            <a:r>
              <a:rPr lang="en-IN" sz="2000" i="1" dirty="0" smtClean="0">
                <a:solidFill>
                  <a:schemeClr val="accent2"/>
                </a:solidFill>
              </a:rPr>
              <a:t>measure</a:t>
            </a:r>
            <a:endParaRPr lang="en-IN" sz="20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3929072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This measure compares the number </a:t>
            </a:r>
            <a:r>
              <a:rPr lang="en-IN" sz="1600" dirty="0" smtClean="0"/>
              <a:t>of co-occurrences </a:t>
            </a:r>
            <a:r>
              <a:rPr lang="en-IN" sz="1600" dirty="0"/>
              <a:t>of two words with the expected number of co-occurrences if </a:t>
            </a:r>
            <a:r>
              <a:rPr lang="en-IN" sz="1600" dirty="0" smtClean="0"/>
              <a:t>the two </a:t>
            </a:r>
            <a:r>
              <a:rPr lang="en-IN" sz="1600" dirty="0"/>
              <a:t>words were independent</a:t>
            </a:r>
          </a:p>
        </p:txBody>
      </p:sp>
      <p:pic>
        <p:nvPicPr>
          <p:cNvPr id="13" name="Picture 12" descr="Captur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357436"/>
            <a:ext cx="5130846" cy="125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Expansion ...</a:t>
            </a:r>
          </a:p>
        </p:txBody>
      </p:sp>
      <p:pic>
        <p:nvPicPr>
          <p:cNvPr id="10" name="Picture 9" descr="Captur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9" y="1357304"/>
            <a:ext cx="4911167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0070C0"/>
                </a:solidFill>
              </a:rPr>
              <a:t>Which is best??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Term </a:t>
            </a:r>
            <a:r>
              <a:rPr lang="en-IN" sz="2000" dirty="0"/>
              <a:t>association based on single words does not produce good </a:t>
            </a:r>
            <a:r>
              <a:rPr lang="en-IN" sz="2000" dirty="0" smtClean="0"/>
              <a:t>expansion terms</a:t>
            </a:r>
            <a:r>
              <a:rPr lang="en-IN" sz="2000" dirty="0"/>
              <a:t>, because it does not capture the context of the query.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best way </a:t>
            </a:r>
            <a:r>
              <a:rPr lang="en-IN" sz="2000" dirty="0" smtClean="0"/>
              <a:t>to capture </a:t>
            </a:r>
            <a:r>
              <a:rPr lang="en-IN" sz="2000" dirty="0"/>
              <a:t>query context is to use a query log, both to analyze word associations </a:t>
            </a:r>
            <a:r>
              <a:rPr lang="en-IN" sz="2000" dirty="0" smtClean="0"/>
              <a:t>and to </a:t>
            </a:r>
            <a:r>
              <a:rPr lang="en-IN" sz="2000" dirty="0"/>
              <a:t>find similar queries based on </a:t>
            </a:r>
            <a:r>
              <a:rPr lang="en-IN" sz="2000" dirty="0" smtClean="0"/>
              <a:t>click through </a:t>
            </a:r>
            <a:r>
              <a:rPr lang="en-IN" sz="2000" dirty="0"/>
              <a:t>data. </a:t>
            </a:r>
            <a:endParaRPr lang="en-IN" sz="2000" dirty="0" smtClean="0"/>
          </a:p>
          <a:p>
            <a:r>
              <a:rPr lang="en-IN" sz="2000" dirty="0" smtClean="0"/>
              <a:t>If </a:t>
            </a:r>
            <a:r>
              <a:rPr lang="en-IN" sz="2000" dirty="0"/>
              <a:t>there is no query log </a:t>
            </a:r>
            <a:r>
              <a:rPr lang="en-IN" sz="2000" dirty="0" smtClean="0"/>
              <a:t>available, the </a:t>
            </a:r>
            <a:r>
              <a:rPr lang="en-IN" sz="2000" dirty="0"/>
              <a:t>best alternative would be to use pseudo-relevance feedback, as </a:t>
            </a:r>
            <a:r>
              <a:rPr lang="en-IN" sz="2000" dirty="0" smtClean="0"/>
              <a:t>described in </a:t>
            </a:r>
            <a:r>
              <a:rPr lang="en-IN" sz="2000" dirty="0"/>
              <a:t>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Relevance feedback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IN" sz="2400" dirty="0" smtClean="0"/>
          </a:p>
          <a:p>
            <a:r>
              <a:rPr lang="en-IN" sz="2400" dirty="0" smtClean="0"/>
              <a:t>Stopping </a:t>
            </a:r>
            <a:r>
              <a:rPr lang="en-IN" sz="2400" dirty="0"/>
              <a:t>and Stemming Revisited </a:t>
            </a:r>
          </a:p>
          <a:p>
            <a:r>
              <a:rPr lang="en-IN" sz="2400" dirty="0" smtClean="0"/>
              <a:t>Spell </a:t>
            </a:r>
            <a:r>
              <a:rPr lang="en-IN" sz="2400" dirty="0"/>
              <a:t>Checking and Suggestions </a:t>
            </a:r>
          </a:p>
          <a:p>
            <a:r>
              <a:rPr lang="en-IN" sz="2400" dirty="0" smtClean="0"/>
              <a:t>Query Expansion</a:t>
            </a:r>
            <a:endParaRPr lang="en-IN" sz="2400" dirty="0"/>
          </a:p>
          <a:p>
            <a:r>
              <a:rPr lang="en-IN" sz="2400" b="1" dirty="0" smtClean="0"/>
              <a:t>Relevance </a:t>
            </a:r>
            <a:r>
              <a:rPr lang="en-IN" sz="2400" b="1" dirty="0"/>
              <a:t>Feedback </a:t>
            </a:r>
          </a:p>
          <a:p>
            <a:r>
              <a:rPr lang="en-IN" sz="2400" dirty="0" smtClean="0"/>
              <a:t>Context </a:t>
            </a:r>
            <a:r>
              <a:rPr lang="en-IN" sz="2400" dirty="0"/>
              <a:t>and Personalization 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Transformation and 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Relevance feedback is a query expansion and refinement </a:t>
            </a:r>
            <a:r>
              <a:rPr lang="en-IN" sz="2000" dirty="0" smtClean="0"/>
              <a:t>technique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 </a:t>
            </a:r>
            <a:r>
              <a:rPr lang="en-IN" sz="2000" dirty="0"/>
              <a:t>with a </a:t>
            </a:r>
            <a:r>
              <a:rPr lang="en-IN" sz="2000" dirty="0" smtClean="0"/>
              <a:t>long history</a:t>
            </a:r>
            <a:r>
              <a:rPr lang="en-IN" sz="2000" dirty="0"/>
              <a:t>. </a:t>
            </a:r>
            <a:endParaRPr lang="en-IN" sz="2000" dirty="0" smtClean="0"/>
          </a:p>
          <a:p>
            <a:r>
              <a:rPr lang="en-IN" sz="2000" dirty="0" smtClean="0"/>
              <a:t>First </a:t>
            </a:r>
            <a:r>
              <a:rPr lang="en-IN" sz="2000" dirty="0"/>
              <a:t>proposed in the 1960s, it relies on user interaction to identify </a:t>
            </a:r>
            <a:r>
              <a:rPr lang="en-IN" sz="2000" dirty="0" smtClean="0"/>
              <a:t>relevant documents </a:t>
            </a:r>
            <a:r>
              <a:rPr lang="en-IN" sz="2000" dirty="0"/>
              <a:t>in a ranking based on the initial query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In </a:t>
            </a:r>
            <a:r>
              <a:rPr lang="en-IN" sz="2000" b="1" dirty="0"/>
              <a:t>relevance feedback the user indicates which </a:t>
            </a:r>
            <a:r>
              <a:rPr lang="en-IN" sz="2000" b="1" dirty="0" smtClean="0"/>
              <a:t>documents are </a:t>
            </a:r>
            <a:r>
              <a:rPr lang="en-IN" sz="2000" b="1" dirty="0"/>
              <a:t>interesting (i.e., relevant) and possibly which documents are </a:t>
            </a:r>
            <a:r>
              <a:rPr lang="en-IN" sz="2000" b="1" dirty="0" smtClean="0"/>
              <a:t>completely off-topic </a:t>
            </a:r>
            <a:r>
              <a:rPr lang="en-IN" sz="2000" b="1" dirty="0"/>
              <a:t>(i.e., non-relevant</a:t>
            </a:r>
            <a:r>
              <a:rPr lang="en-IN" sz="2000" b="1" dirty="0" smtClean="0"/>
              <a:t>).</a:t>
            </a:r>
          </a:p>
          <a:p>
            <a:r>
              <a:rPr lang="en-IN" sz="2000" dirty="0"/>
              <a:t>Based on this information, the system </a:t>
            </a:r>
            <a:r>
              <a:rPr lang="en-IN" sz="2000" dirty="0" smtClean="0"/>
              <a:t>automatically reformulates </a:t>
            </a:r>
            <a:r>
              <a:rPr lang="en-IN" sz="2000" dirty="0"/>
              <a:t>the query by adding terms and reweighting the original terms, and </a:t>
            </a:r>
            <a:r>
              <a:rPr lang="en-IN" sz="2000" dirty="0" smtClean="0"/>
              <a:t>a new </a:t>
            </a:r>
            <a:r>
              <a:rPr lang="en-IN" sz="2000" dirty="0"/>
              <a:t>ranking is generated using this modified query.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Relevance </a:t>
            </a:r>
            <a:r>
              <a:rPr lang="en-IN" sz="3200" b="1" dirty="0">
                <a:solidFill>
                  <a:srgbClr val="0070C0"/>
                </a:solidFill>
              </a:rPr>
              <a:t>Feedback</a:t>
            </a:r>
            <a:endParaRPr lang="en-IN" sz="3200" b="1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7356" y="785800"/>
            <a:ext cx="564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0070C0"/>
                </a:solidFill>
              </a:rPr>
              <a:t>-  </a:t>
            </a:r>
            <a:r>
              <a:rPr lang="en-IN" sz="1400" dirty="0">
                <a:solidFill>
                  <a:srgbClr val="0070C0"/>
                </a:solidFill>
              </a:rPr>
              <a:t>“more like this” </a:t>
            </a:r>
            <a:r>
              <a:rPr lang="en-IN" sz="1400" dirty="0" smtClean="0">
                <a:solidFill>
                  <a:srgbClr val="0070C0"/>
                </a:solidFill>
              </a:rPr>
              <a:t>feature in </a:t>
            </a:r>
            <a:r>
              <a:rPr lang="en-IN" sz="1400" dirty="0">
                <a:solidFill>
                  <a:srgbClr val="0070C0"/>
                </a:solidFill>
              </a:rPr>
              <a:t>some early web search engines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4000" dirty="0" smtClean="0">
                <a:solidFill>
                  <a:srgbClr val="7030A0"/>
                </a:solidFill>
              </a:rPr>
              <a:t>Chapter-4</a:t>
            </a:r>
            <a:endParaRPr lang="en-IN" sz="4000" dirty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en-IN" sz="4400" dirty="0" smtClean="0">
                <a:solidFill>
                  <a:schemeClr val="accent2"/>
                </a:solidFill>
              </a:rPr>
              <a:t> QUERIES AND INTERFACES</a:t>
            </a:r>
            <a:endParaRPr lang="en-IN" sz="44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Applying</a:t>
            </a:r>
            <a:r>
              <a:rPr lang="en-IN" sz="2000" i="1" dirty="0" smtClean="0"/>
              <a:t> machine </a:t>
            </a:r>
            <a:r>
              <a:rPr lang="en-IN" sz="2000" i="1" dirty="0"/>
              <a:t>learning in </a:t>
            </a:r>
            <a:r>
              <a:rPr lang="en-IN" sz="2000" i="1" dirty="0" smtClean="0"/>
              <a:t>information </a:t>
            </a:r>
            <a:r>
              <a:rPr lang="en-IN" sz="2000" dirty="0" smtClean="0"/>
              <a:t>retrieval.</a:t>
            </a:r>
          </a:p>
          <a:p>
            <a:r>
              <a:rPr lang="en-IN" sz="2000" i="1" dirty="0" smtClean="0"/>
              <a:t>training </a:t>
            </a:r>
            <a:r>
              <a:rPr lang="en-IN" sz="2000" i="1" dirty="0"/>
              <a:t>data (the identified relevant and non-relevant </a:t>
            </a:r>
            <a:r>
              <a:rPr lang="en-IN" sz="2000" i="1" dirty="0" smtClean="0"/>
              <a:t>documents) </a:t>
            </a:r>
            <a:endParaRPr lang="en-IN" sz="2000" dirty="0" smtClean="0"/>
          </a:p>
          <a:p>
            <a:r>
              <a:rPr lang="en-IN" sz="2000" dirty="0" smtClean="0"/>
              <a:t>Modifying </a:t>
            </a:r>
            <a:r>
              <a:rPr lang="en-IN" sz="2000" dirty="0"/>
              <a:t>the query is in </a:t>
            </a:r>
            <a:r>
              <a:rPr lang="en-IN" sz="2000" dirty="0" smtClean="0"/>
              <a:t>fact equivalent </a:t>
            </a:r>
            <a:r>
              <a:rPr lang="en-IN" sz="2000" dirty="0"/>
              <a:t>to learning a classifier that distinguishes between relevant and </a:t>
            </a:r>
            <a:r>
              <a:rPr lang="en-IN" sz="2000" dirty="0" smtClean="0"/>
              <a:t>non-relevant documents.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Idea </a:t>
            </a:r>
            <a:r>
              <a:rPr lang="en-IN" sz="2000" dirty="0" smtClean="0"/>
              <a:t>: Words occur </a:t>
            </a:r>
            <a:r>
              <a:rPr lang="en-IN" sz="2000" dirty="0"/>
              <a:t>more frequently in the relevant documents than in the </a:t>
            </a:r>
            <a:r>
              <a:rPr lang="en-IN" sz="2000" dirty="0" smtClean="0"/>
              <a:t>non-relevant documents.</a:t>
            </a:r>
          </a:p>
          <a:p>
            <a:r>
              <a:rPr lang="en-IN" sz="2000" dirty="0" smtClean="0"/>
              <a:t>The same </a:t>
            </a:r>
            <a:r>
              <a:rPr lang="en-IN" sz="2000" dirty="0"/>
              <a:t>idea is used in the technique of </a:t>
            </a:r>
            <a:r>
              <a:rPr lang="en-IN" sz="2000" b="1" i="1" dirty="0"/>
              <a:t>pseudo-relevance </a:t>
            </a:r>
            <a:r>
              <a:rPr lang="en-IN" sz="2000" b="1" i="1" dirty="0" smtClean="0"/>
              <a:t>feedback,</a:t>
            </a:r>
            <a:r>
              <a:rPr lang="en-IN" sz="2000" i="1" dirty="0" smtClean="0"/>
              <a:t> </a:t>
            </a:r>
            <a:r>
              <a:rPr lang="en-IN" sz="2000" dirty="0" smtClean="0"/>
              <a:t>where </a:t>
            </a:r>
            <a:r>
              <a:rPr lang="en-IN" sz="2000" dirty="0"/>
              <a:t>instead of asking the user to identify relevant documents, the </a:t>
            </a:r>
            <a:r>
              <a:rPr lang="en-IN" sz="2000" dirty="0" smtClean="0"/>
              <a:t>system simply </a:t>
            </a:r>
            <a:r>
              <a:rPr lang="en-IN" sz="2000" i="1" dirty="0"/>
              <a:t>assumes that the top-ranked documents are relevant.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Relevance Feedback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apture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500" y="785800"/>
            <a:ext cx="3142148" cy="4071967"/>
          </a:xfrm>
        </p:spPr>
      </p:pic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Relevance Feedback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4414" y="1285866"/>
            <a:ext cx="2571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 smtClean="0"/>
              <a:t>  a </a:t>
            </a:r>
            <a:r>
              <a:rPr lang="en-IN" sz="1400" dirty="0"/>
              <a:t>(926</a:t>
            </a:r>
            <a:r>
              <a:rPr lang="en-IN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  td </a:t>
            </a:r>
            <a:r>
              <a:rPr lang="en-IN" sz="1400" dirty="0"/>
              <a:t>(535</a:t>
            </a:r>
            <a:r>
              <a:rPr lang="en-IN" sz="1400" dirty="0" smtClean="0"/>
              <a:t>)</a:t>
            </a:r>
            <a:endParaRPr lang="en-IN" sz="1400" dirty="0"/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  </a:t>
            </a:r>
            <a:r>
              <a:rPr lang="en-IN" sz="1400" dirty="0" err="1" smtClean="0"/>
              <a:t>href</a:t>
            </a:r>
            <a:r>
              <a:rPr lang="en-IN" sz="1400" dirty="0" smtClean="0"/>
              <a:t> </a:t>
            </a:r>
            <a:r>
              <a:rPr lang="en-IN" sz="1400" dirty="0"/>
              <a:t>(495</a:t>
            </a:r>
            <a:r>
              <a:rPr lang="en-IN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  http </a:t>
            </a:r>
            <a:r>
              <a:rPr lang="en-IN" sz="1400" dirty="0"/>
              <a:t>(357</a:t>
            </a:r>
            <a:r>
              <a:rPr lang="en-IN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  width </a:t>
            </a:r>
            <a:r>
              <a:rPr lang="en-IN" sz="1400" dirty="0"/>
              <a:t>(345</a:t>
            </a:r>
            <a:r>
              <a:rPr lang="en-IN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  com </a:t>
            </a:r>
            <a:r>
              <a:rPr lang="en-IN" sz="1400" dirty="0"/>
              <a:t>(343</a:t>
            </a:r>
            <a:r>
              <a:rPr lang="en-IN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  </a:t>
            </a:r>
            <a:r>
              <a:rPr lang="en-IN" sz="1400" dirty="0" err="1" smtClean="0"/>
              <a:t>nbsp</a:t>
            </a:r>
            <a:r>
              <a:rPr lang="en-IN" sz="1400" dirty="0" smtClean="0"/>
              <a:t>(316)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  www </a:t>
            </a:r>
            <a:r>
              <a:rPr lang="en-IN" sz="1400" dirty="0"/>
              <a:t>(260</a:t>
            </a:r>
            <a:r>
              <a:rPr lang="en-IN" sz="1400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  </a:t>
            </a:r>
            <a:r>
              <a:rPr lang="en-IN" sz="1400" dirty="0" err="1" smtClean="0"/>
              <a:t>tr</a:t>
            </a:r>
            <a:r>
              <a:rPr lang="en-IN" sz="1400" dirty="0" smtClean="0"/>
              <a:t> </a:t>
            </a:r>
            <a:r>
              <a:rPr lang="en-IN" sz="1400" dirty="0"/>
              <a:t>(239</a:t>
            </a:r>
            <a:r>
              <a:rPr lang="en-IN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  </a:t>
            </a:r>
            <a:r>
              <a:rPr lang="en-IN" sz="1400" dirty="0" err="1" smtClean="0"/>
              <a:t>htm</a:t>
            </a:r>
            <a:r>
              <a:rPr lang="en-IN" sz="1400" dirty="0" smtClean="0"/>
              <a:t> </a:t>
            </a:r>
            <a:r>
              <a:rPr lang="en-IN" sz="1400" dirty="0"/>
              <a:t>(233</a:t>
            </a:r>
            <a:r>
              <a:rPr lang="en-IN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  class </a:t>
            </a:r>
            <a:r>
              <a:rPr lang="en-IN" sz="1400" dirty="0"/>
              <a:t>(</a:t>
            </a:r>
            <a:r>
              <a:rPr lang="en-IN" sz="1400" dirty="0" smtClean="0"/>
              <a:t>225)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/>
              <a:t> </a:t>
            </a:r>
            <a:r>
              <a:rPr lang="en-IN" sz="1400" dirty="0" smtClean="0"/>
              <a:t> jpg </a:t>
            </a:r>
            <a:r>
              <a:rPr lang="en-IN" sz="1400" dirty="0"/>
              <a:t>(221)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Relevance Feedback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1214428"/>
            <a:ext cx="7429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These </a:t>
            </a:r>
            <a:r>
              <a:rPr lang="en-IN" dirty="0"/>
              <a:t>words are not </a:t>
            </a:r>
            <a:r>
              <a:rPr lang="en-IN" dirty="0" smtClean="0"/>
              <a:t>appropriate!!</a:t>
            </a:r>
          </a:p>
          <a:p>
            <a:r>
              <a:rPr lang="en-IN" dirty="0" smtClean="0"/>
              <a:t>because they consist </a:t>
            </a:r>
            <a:r>
              <a:rPr lang="en-IN" dirty="0"/>
              <a:t>of </a:t>
            </a:r>
            <a:r>
              <a:rPr lang="en-IN" dirty="0" smtClean="0"/>
              <a:t>stop words </a:t>
            </a:r>
            <a:r>
              <a:rPr lang="en-IN" dirty="0"/>
              <a:t>and HTML expressions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other words, they do not represent the topics covered in the </a:t>
            </a:r>
            <a:r>
              <a:rPr lang="en-IN" dirty="0" smtClean="0"/>
              <a:t>top ranked</a:t>
            </a:r>
            <a:endParaRPr lang="en-IN" dirty="0"/>
          </a:p>
          <a:p>
            <a:r>
              <a:rPr lang="en-IN" dirty="0"/>
              <a:t>documents.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simple way to refine this process is to count words in the</a:t>
            </a:r>
          </a:p>
          <a:p>
            <a:r>
              <a:rPr lang="en-IN" dirty="0"/>
              <a:t>snippets of the documents and ignore </a:t>
            </a:r>
            <a:r>
              <a:rPr lang="en-IN" dirty="0" smtClean="0"/>
              <a:t>stop words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analysis produces the </a:t>
            </a:r>
            <a:r>
              <a:rPr lang="en-IN" dirty="0" smtClean="0"/>
              <a:t>following list </a:t>
            </a:r>
            <a:r>
              <a:rPr lang="en-IN" dirty="0"/>
              <a:t>of frequent words:</a:t>
            </a:r>
          </a:p>
          <a:p>
            <a:r>
              <a:rPr lang="en-IN" dirty="0"/>
              <a:t>tropical (26), fish (28), aquarium (8), freshwater (5), breeding (4),</a:t>
            </a:r>
          </a:p>
          <a:p>
            <a:r>
              <a:rPr lang="en-IN" dirty="0"/>
              <a:t>information (3), species (3), tank (2), </a:t>
            </a:r>
            <a:r>
              <a:rPr lang="en-IN" dirty="0" err="1"/>
              <a:t>Badman’s</a:t>
            </a:r>
            <a:r>
              <a:rPr lang="en-IN" dirty="0"/>
              <a:t> (2), page (2), hobby (2),</a:t>
            </a:r>
          </a:p>
          <a:p>
            <a:r>
              <a:rPr lang="en-IN" dirty="0"/>
              <a:t>forums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Relevance Feedback ...</a:t>
            </a:r>
          </a:p>
        </p:txBody>
      </p:sp>
      <p:pic>
        <p:nvPicPr>
          <p:cNvPr id="8" name="Picture 7" descr="google-snippet-must-include-153018589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06" y="1214449"/>
            <a:ext cx="6096000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Relevance Feedback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1000114"/>
            <a:ext cx="74295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If the user </a:t>
            </a:r>
            <a:r>
              <a:rPr lang="en-IN" sz="1600" dirty="0" smtClean="0"/>
              <a:t>was, specifically </a:t>
            </a:r>
            <a:r>
              <a:rPr lang="en-IN" sz="1600" dirty="0"/>
              <a:t>interested in breeding</a:t>
            </a:r>
          </a:p>
          <a:p>
            <a:r>
              <a:rPr lang="en-IN" sz="1600" dirty="0"/>
              <a:t>tropical fish, the expansion terms could be improved using true relevance feedback</a:t>
            </a:r>
            <a:r>
              <a:rPr lang="en-IN" sz="1600" dirty="0" smtClean="0"/>
              <a:t>,</a:t>
            </a:r>
          </a:p>
          <a:p>
            <a:endParaRPr lang="en-IN" sz="1600" dirty="0"/>
          </a:p>
          <a:p>
            <a:r>
              <a:rPr lang="en-IN" sz="1600" dirty="0"/>
              <a:t>where the document ranked seventh would be explicitly tagged as relevant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r>
              <a:rPr lang="en-IN" sz="1600" dirty="0"/>
              <a:t>In this case, the most frequent terms are:</a:t>
            </a:r>
          </a:p>
          <a:p>
            <a:r>
              <a:rPr lang="en-IN" sz="1600" dirty="0"/>
              <a:t>breeding (4), fish (4), tropical (4), marine (2), pond (2), coldwater (2),</a:t>
            </a:r>
          </a:p>
          <a:p>
            <a:r>
              <a:rPr lang="en-IN" sz="1600" dirty="0"/>
              <a:t>keeping (1), interested (1</a:t>
            </a:r>
            <a:r>
              <a:rPr lang="en-IN" sz="1600" dirty="0" smtClean="0"/>
              <a:t>)</a:t>
            </a:r>
          </a:p>
          <a:p>
            <a:endParaRPr lang="en-IN" sz="1600" dirty="0"/>
          </a:p>
          <a:p>
            <a:r>
              <a:rPr lang="en-IN" sz="1600" dirty="0"/>
              <a:t>The major effect of using this list would be to increase the weight of the </a:t>
            </a:r>
            <a:r>
              <a:rPr lang="en-IN" sz="1600" dirty="0" smtClean="0"/>
              <a:t>expansion term </a:t>
            </a:r>
            <a:r>
              <a:rPr lang="en-IN" sz="1600" dirty="0"/>
              <a:t>“breeding”. The specific weighting, as we have said, depends on the </a:t>
            </a:r>
            <a:r>
              <a:rPr lang="en-IN" sz="1600" dirty="0" smtClean="0"/>
              <a:t>underlying retrieval </a:t>
            </a:r>
            <a:r>
              <a:rPr lang="en-IN" sz="1600" dirty="0"/>
              <a:t>model</a:t>
            </a:r>
            <a:r>
              <a:rPr lang="en-IN" sz="1600" dirty="0" smtClean="0"/>
              <a:t>.</a:t>
            </a:r>
          </a:p>
          <a:p>
            <a:r>
              <a:rPr lang="en-IN" sz="1600" dirty="0"/>
              <a:t>Although these applications have had some success, the alternative approach</a:t>
            </a:r>
          </a:p>
          <a:p>
            <a:r>
              <a:rPr lang="en-IN" sz="1600" dirty="0"/>
              <a:t>of asking users to choose a different query from a list of suggested queries is currently</a:t>
            </a:r>
          </a:p>
          <a:p>
            <a:r>
              <a:rPr lang="en-IN" sz="1600" dirty="0"/>
              <a:t>more popular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Context &amp; personalization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IN" sz="2400" dirty="0" smtClean="0"/>
          </a:p>
          <a:p>
            <a:r>
              <a:rPr lang="en-IN" sz="2400" dirty="0" smtClean="0"/>
              <a:t>Stopping </a:t>
            </a:r>
            <a:r>
              <a:rPr lang="en-IN" sz="2400" dirty="0"/>
              <a:t>and Stemming Revisited </a:t>
            </a:r>
          </a:p>
          <a:p>
            <a:r>
              <a:rPr lang="en-IN" sz="2400" dirty="0" smtClean="0"/>
              <a:t>Spell </a:t>
            </a:r>
            <a:r>
              <a:rPr lang="en-IN" sz="2400" dirty="0"/>
              <a:t>Checking and Suggestions </a:t>
            </a:r>
          </a:p>
          <a:p>
            <a:r>
              <a:rPr lang="en-IN" sz="2400" dirty="0" smtClean="0"/>
              <a:t>Query Expansion</a:t>
            </a:r>
            <a:endParaRPr lang="en-IN" sz="2400" dirty="0"/>
          </a:p>
          <a:p>
            <a:r>
              <a:rPr lang="en-IN" sz="2400" dirty="0" smtClean="0"/>
              <a:t>Relevance </a:t>
            </a:r>
            <a:r>
              <a:rPr lang="en-IN" sz="2400" dirty="0"/>
              <a:t>Feedback </a:t>
            </a:r>
          </a:p>
          <a:p>
            <a:r>
              <a:rPr lang="en-IN" sz="2400" b="1" dirty="0" smtClean="0"/>
              <a:t>Context </a:t>
            </a:r>
            <a:r>
              <a:rPr lang="en-IN" sz="2400" b="1" dirty="0"/>
              <a:t>and Personalization 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Transformation and 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Context and Personalization</a:t>
            </a:r>
            <a:endParaRPr lang="en-IN" sz="3200" b="1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000114"/>
            <a:ext cx="7429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One </a:t>
            </a:r>
            <a:r>
              <a:rPr lang="en-IN" dirty="0" smtClean="0"/>
              <a:t>characteristic of most current search engines is that the results of a query </a:t>
            </a:r>
            <a:r>
              <a:rPr lang="en-IN" dirty="0" smtClean="0"/>
              <a:t>will be </a:t>
            </a:r>
            <a:r>
              <a:rPr lang="en-IN" dirty="0" smtClean="0"/>
              <a:t>the same regardless of </a:t>
            </a:r>
            <a:endParaRPr lang="en-IN" dirty="0" smtClean="0"/>
          </a:p>
          <a:p>
            <a:r>
              <a:rPr lang="en-IN" dirty="0" smtClean="0"/>
              <a:t>     (a)  who </a:t>
            </a:r>
            <a:r>
              <a:rPr lang="en-IN" dirty="0" smtClean="0"/>
              <a:t>submitted the </a:t>
            </a:r>
            <a:r>
              <a:rPr lang="en-IN" dirty="0" smtClean="0"/>
              <a:t>query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(b) why </a:t>
            </a:r>
            <a:r>
              <a:rPr lang="en-IN" dirty="0" smtClean="0"/>
              <a:t>the query was submitted,</a:t>
            </a:r>
          </a:p>
          <a:p>
            <a:r>
              <a:rPr lang="en-IN" dirty="0" smtClean="0"/>
              <a:t>      (c) where </a:t>
            </a:r>
            <a:r>
              <a:rPr lang="en-IN" dirty="0" smtClean="0"/>
              <a:t>the query was </a:t>
            </a:r>
            <a:r>
              <a:rPr lang="en-IN" dirty="0" smtClean="0"/>
              <a:t>submitted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(d) what </a:t>
            </a:r>
            <a:r>
              <a:rPr lang="en-IN" dirty="0" smtClean="0"/>
              <a:t>other queries were submitted in </a:t>
            </a:r>
            <a:r>
              <a:rPr lang="en-IN" dirty="0" smtClean="0"/>
              <a:t>the same </a:t>
            </a:r>
            <a:r>
              <a:rPr lang="en-IN" dirty="0" smtClean="0"/>
              <a:t>session. </a:t>
            </a:r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 </a:t>
            </a:r>
            <a:r>
              <a:rPr lang="en-IN" b="1" dirty="0" smtClean="0"/>
              <a:t> All </a:t>
            </a:r>
            <a:r>
              <a:rPr lang="en-IN" b="1" dirty="0" smtClean="0"/>
              <a:t>that matters is what words were used to describe the query. </a:t>
            </a:r>
            <a:endParaRPr lang="en-IN" b="1" dirty="0" smtClean="0"/>
          </a:p>
          <a:p>
            <a:pPr>
              <a:buFont typeface="Arial" pitchFamily="34" charset="0"/>
              <a:buChar char="•"/>
            </a:pPr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The other </a:t>
            </a:r>
            <a:r>
              <a:rPr lang="en-IN" dirty="0" smtClean="0"/>
              <a:t>factors, known collectively as the </a:t>
            </a:r>
            <a:r>
              <a:rPr lang="en-IN" b="1" dirty="0" smtClean="0"/>
              <a:t>query </a:t>
            </a:r>
            <a:r>
              <a:rPr lang="en-IN" b="1" i="1" dirty="0" smtClean="0"/>
              <a:t>context,</a:t>
            </a:r>
            <a:r>
              <a:rPr lang="en-IN" i="1" dirty="0" smtClean="0"/>
              <a:t> will affect the relevance </a:t>
            </a:r>
            <a:r>
              <a:rPr lang="en-IN" i="1" dirty="0" smtClean="0"/>
              <a:t>of </a:t>
            </a:r>
            <a:r>
              <a:rPr lang="en-IN" dirty="0" smtClean="0"/>
              <a:t>retrieved </a:t>
            </a:r>
            <a:r>
              <a:rPr lang="en-IN" dirty="0" smtClean="0"/>
              <a:t>documents and could potentially have a significant impact on the </a:t>
            </a:r>
            <a:r>
              <a:rPr lang="en-IN" dirty="0" smtClean="0"/>
              <a:t>ranking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Context and Personalization ...</a:t>
            </a:r>
            <a:endParaRPr lang="en-IN" sz="3200" b="1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000114"/>
            <a:ext cx="7429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Much research has been done, in particular, </a:t>
            </a:r>
            <a:r>
              <a:rPr lang="en-IN" dirty="0" smtClean="0"/>
              <a:t>on learning </a:t>
            </a:r>
            <a:r>
              <a:rPr lang="en-IN" i="1" dirty="0" smtClean="0"/>
              <a:t>user </a:t>
            </a:r>
            <a:r>
              <a:rPr lang="en-IN" i="1" dirty="0" smtClean="0"/>
              <a:t>models or </a:t>
            </a:r>
            <a:r>
              <a:rPr lang="en-IN" i="1" dirty="0" smtClean="0"/>
              <a:t>profiles </a:t>
            </a:r>
            <a:r>
              <a:rPr lang="en-IN" dirty="0" smtClean="0"/>
              <a:t>to </a:t>
            </a:r>
            <a:r>
              <a:rPr lang="en-IN" dirty="0" smtClean="0"/>
              <a:t>represent a person’s interests so </a:t>
            </a:r>
            <a:r>
              <a:rPr lang="en-IN" dirty="0" smtClean="0"/>
              <a:t>that </a:t>
            </a:r>
            <a:r>
              <a:rPr lang="en-IN" dirty="0" smtClean="0"/>
              <a:t>a search can be </a:t>
            </a:r>
            <a:r>
              <a:rPr lang="en-IN" i="1" dirty="0" smtClean="0"/>
              <a:t>personalized</a:t>
            </a:r>
            <a:r>
              <a:rPr lang="en-IN" i="1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If the system </a:t>
            </a:r>
            <a:r>
              <a:rPr lang="en-IN" dirty="0" smtClean="0"/>
              <a:t>knew that a person was interested in sports, </a:t>
            </a:r>
          </a:p>
          <a:p>
            <a:r>
              <a:rPr lang="en-IN" dirty="0" smtClean="0"/>
              <a:t>for </a:t>
            </a:r>
            <a:r>
              <a:rPr lang="en-IN" dirty="0" smtClean="0"/>
              <a:t>example, the documents</a:t>
            </a:r>
          </a:p>
          <a:p>
            <a:r>
              <a:rPr lang="en-IN" dirty="0" smtClean="0"/>
              <a:t>retrieved for the query “</a:t>
            </a:r>
            <a:r>
              <a:rPr lang="en-IN" dirty="0" err="1" smtClean="0"/>
              <a:t>vikings</a:t>
            </a:r>
            <a:r>
              <a:rPr lang="en-IN" dirty="0" smtClean="0"/>
              <a:t>” may be different than those retrieved by the </a:t>
            </a:r>
            <a:r>
              <a:rPr lang="en-IN" dirty="0" smtClean="0"/>
              <a:t>same query </a:t>
            </a:r>
            <a:r>
              <a:rPr lang="en-IN" dirty="0" smtClean="0"/>
              <a:t>for a person interested in history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The most common proposal is to create the profiles based on the</a:t>
            </a:r>
          </a:p>
          <a:p>
            <a:r>
              <a:rPr lang="en-IN" dirty="0" smtClean="0"/>
              <a:t>documents that the person looks at, such as web pages visited, </a:t>
            </a:r>
            <a:r>
              <a:rPr lang="en-IN" dirty="0" smtClean="0"/>
              <a:t>email messages,</a:t>
            </a:r>
            <a:r>
              <a:rPr lang="en-IN" dirty="0" smtClean="0"/>
              <a:t> or word processing documents on the desktop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Context and Personalization ...</a:t>
            </a:r>
            <a:endParaRPr lang="en-IN" sz="3200" b="1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000114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Issues with Personalization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1571618"/>
            <a:ext cx="82231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Given </a:t>
            </a:r>
            <a:r>
              <a:rPr lang="en-IN" dirty="0" smtClean="0"/>
              <a:t>that documents contain hundreds </a:t>
            </a:r>
            <a:r>
              <a:rPr lang="en-IN" dirty="0" smtClean="0"/>
              <a:t>or even </a:t>
            </a:r>
            <a:r>
              <a:rPr lang="en-IN" dirty="0" smtClean="0"/>
              <a:t>thousands of words, and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the </a:t>
            </a:r>
            <a:r>
              <a:rPr lang="en-IN" dirty="0" smtClean="0"/>
              <a:t>documents visited by the person represent </a:t>
            </a:r>
            <a:r>
              <a:rPr lang="en-IN" dirty="0" smtClean="0"/>
              <a:t>only a </a:t>
            </a:r>
            <a:r>
              <a:rPr lang="en-IN" dirty="0" smtClean="0"/>
              <a:t>snapshot of their </a:t>
            </a:r>
            <a:endParaRPr lang="en-IN" dirty="0" smtClean="0"/>
          </a:p>
          <a:p>
            <a:r>
              <a:rPr lang="en-IN" dirty="0" smtClean="0"/>
              <a:t>interests</a:t>
            </a:r>
            <a:r>
              <a:rPr lang="en-IN" dirty="0" smtClean="0"/>
              <a:t>, these models are not very specific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An alternative approach would be to ask the user to describe herself using predefined</a:t>
            </a:r>
          </a:p>
          <a:p>
            <a:r>
              <a:rPr lang="en-IN" dirty="0" smtClean="0"/>
              <a:t>categories. In addition to requiring additional (and optional) interactions</a:t>
            </a:r>
          </a:p>
          <a:p>
            <a:r>
              <a:rPr lang="en-IN" dirty="0" smtClean="0"/>
              <a:t>that most </a:t>
            </a:r>
            <a:r>
              <a:rPr lang="en-IN" b="1" dirty="0" smtClean="0"/>
              <a:t>people tend to </a:t>
            </a:r>
            <a:r>
              <a:rPr lang="en-IN" b="1" dirty="0" smtClean="0"/>
              <a:t>avoid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Another </a:t>
            </a:r>
            <a:r>
              <a:rPr lang="en-IN" dirty="0" smtClean="0"/>
              <a:t>issue that is raised by any approach to personalization based on user</a:t>
            </a:r>
          </a:p>
          <a:p>
            <a:r>
              <a:rPr lang="en-IN" dirty="0" smtClean="0"/>
              <a:t>models is </a:t>
            </a:r>
            <a:r>
              <a:rPr lang="en-IN" b="1" i="1" dirty="0" smtClean="0"/>
              <a:t>privacy.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Context and Personalization ...</a:t>
            </a:r>
            <a:endParaRPr lang="en-IN" sz="3200" b="1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000114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Applications of Context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1571618"/>
            <a:ext cx="71875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i="1" dirty="0" smtClean="0"/>
              <a:t>Query logs </a:t>
            </a:r>
            <a:r>
              <a:rPr lang="en-IN" dirty="0" smtClean="0"/>
              <a:t>and </a:t>
            </a:r>
            <a:r>
              <a:rPr lang="en-IN" i="1" dirty="0" err="1" smtClean="0"/>
              <a:t>clickthrough</a:t>
            </a:r>
            <a:r>
              <a:rPr lang="en-IN" dirty="0" smtClean="0"/>
              <a:t> data to improve web </a:t>
            </a:r>
            <a:r>
              <a:rPr lang="en-IN" dirty="0" smtClean="0"/>
              <a:t>search – </a:t>
            </a:r>
            <a:r>
              <a:rPr lang="en-IN" i="1" dirty="0" smtClean="0"/>
              <a:t>Caching</a:t>
            </a:r>
          </a:p>
          <a:p>
            <a:pPr>
              <a:buFont typeface="Arial" pitchFamily="34" charset="0"/>
              <a:buChar char="•"/>
            </a:pPr>
            <a:r>
              <a:rPr lang="en-IN" i="1" dirty="0" smtClean="0"/>
              <a:t>  local </a:t>
            </a:r>
            <a:r>
              <a:rPr lang="en-IN" i="1" dirty="0" smtClean="0"/>
              <a:t>search, which uses </a:t>
            </a:r>
            <a:r>
              <a:rPr lang="en-IN" i="1" dirty="0" smtClean="0"/>
              <a:t>geographic </a:t>
            </a:r>
            <a:r>
              <a:rPr lang="en-IN" dirty="0" smtClean="0"/>
              <a:t>information </a:t>
            </a:r>
            <a:r>
              <a:rPr lang="en-IN" dirty="0" smtClean="0"/>
              <a:t>derived from the query,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or </a:t>
            </a:r>
            <a:r>
              <a:rPr lang="en-IN" dirty="0" smtClean="0"/>
              <a:t>from the location of the device that </a:t>
            </a:r>
            <a:r>
              <a:rPr lang="en-IN" dirty="0" smtClean="0"/>
              <a:t>the </a:t>
            </a:r>
            <a:r>
              <a:rPr lang="en-IN" dirty="0" smtClean="0"/>
              <a:t>query comes from, to modify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ranking of search </a:t>
            </a:r>
            <a:r>
              <a:rPr lang="en-IN" dirty="0" smtClean="0"/>
              <a:t>results.</a:t>
            </a:r>
          </a:p>
          <a:p>
            <a:endParaRPr lang="en-IN" i="1" dirty="0" smtClean="0"/>
          </a:p>
          <a:p>
            <a:r>
              <a:rPr lang="en-IN" i="1" dirty="0" smtClean="0">
                <a:solidFill>
                  <a:srgbClr val="FF0000"/>
                </a:solidFill>
              </a:rPr>
              <a:t>Example: </a:t>
            </a:r>
          </a:p>
          <a:p>
            <a:r>
              <a:rPr lang="en-IN" dirty="0" smtClean="0"/>
              <a:t>query : “</a:t>
            </a:r>
            <a:r>
              <a:rPr lang="en-IN" dirty="0" smtClean="0"/>
              <a:t>fishing supplies Cape Cod</a:t>
            </a:r>
            <a:r>
              <a:rPr lang="en-IN" dirty="0" smtClean="0"/>
              <a:t>”.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Information Needs</a:t>
            </a:r>
          </a:p>
          <a:p>
            <a:r>
              <a:rPr lang="en-IN" sz="2400" b="1" dirty="0" smtClean="0"/>
              <a:t>Query Transformation and Refinement</a:t>
            </a:r>
          </a:p>
          <a:p>
            <a:r>
              <a:rPr lang="en-IN" sz="2400" dirty="0" smtClean="0"/>
              <a:t> Showing the Results</a:t>
            </a:r>
          </a:p>
          <a:p>
            <a:r>
              <a:rPr lang="en-IN" sz="2400" dirty="0" smtClean="0"/>
              <a:t>Retrieval Models </a:t>
            </a:r>
          </a:p>
          <a:p>
            <a:pPr lvl="1">
              <a:buFontTx/>
              <a:buChar char="-"/>
            </a:pPr>
            <a:r>
              <a:rPr lang="en-IN" sz="2000" dirty="0" smtClean="0"/>
              <a:t>Overview of Retrieval</a:t>
            </a:r>
          </a:p>
          <a:p>
            <a:pPr lvl="1">
              <a:buFontTx/>
              <a:buChar char="-"/>
            </a:pPr>
            <a:r>
              <a:rPr lang="en-IN" sz="2000" dirty="0" smtClean="0"/>
              <a:t>Probabilistic Models</a:t>
            </a:r>
          </a:p>
          <a:p>
            <a:pPr lvl="1">
              <a:buFontTx/>
              <a:buChar char="-"/>
            </a:pPr>
            <a:r>
              <a:rPr lang="en-IN" sz="2000" dirty="0" smtClean="0"/>
              <a:t>Ranking based on Language</a:t>
            </a:r>
          </a:p>
          <a:p>
            <a:pPr lvl="1">
              <a:buFontTx/>
              <a:buChar char="-"/>
            </a:pPr>
            <a:r>
              <a:rPr lang="en-IN" sz="2000" dirty="0" smtClean="0"/>
              <a:t>Application based Models.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5734"/>
            <a:ext cx="457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0070C0"/>
                </a:solidFill>
              </a:rPr>
              <a:t>Contents</a:t>
            </a:r>
            <a:endParaRPr lang="en-IN" sz="4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Context and Personalization ...</a:t>
            </a:r>
            <a:endParaRPr lang="en-IN" sz="3200" b="1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000114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Local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1500180"/>
            <a:ext cx="83856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Local search based on queries involves the following steps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r>
              <a:rPr lang="en-IN" dirty="0" smtClean="0"/>
              <a:t>1</a:t>
            </a:r>
            <a:r>
              <a:rPr lang="en-IN" b="1" dirty="0" smtClean="0"/>
              <a:t>. Identify the geographic region</a:t>
            </a:r>
            <a:r>
              <a:rPr lang="en-IN" dirty="0" smtClean="0"/>
              <a:t> </a:t>
            </a:r>
            <a:r>
              <a:rPr lang="en-IN" b="1" dirty="0" smtClean="0"/>
              <a:t>associated with web pages</a:t>
            </a:r>
            <a:r>
              <a:rPr lang="en-IN" dirty="0" smtClean="0"/>
              <a:t>. This is done either</a:t>
            </a:r>
          </a:p>
          <a:p>
            <a:r>
              <a:rPr lang="en-IN" dirty="0" smtClean="0"/>
              <a:t>by using location metadata that has been manually added to the document,</a:t>
            </a:r>
          </a:p>
          <a:p>
            <a:r>
              <a:rPr lang="en-IN" dirty="0" smtClean="0"/>
              <a:t>or by automatically identifying locations, such as place names, city names, or</a:t>
            </a:r>
          </a:p>
          <a:p>
            <a:r>
              <a:rPr lang="en-IN" dirty="0" smtClean="0"/>
              <a:t>country names, in the document text.</a:t>
            </a:r>
          </a:p>
          <a:p>
            <a:r>
              <a:rPr lang="en-IN" dirty="0" smtClean="0"/>
              <a:t>2. </a:t>
            </a:r>
            <a:r>
              <a:rPr lang="en-IN" b="1" dirty="0" smtClean="0"/>
              <a:t>Identify the geographic region associated with the query </a:t>
            </a:r>
            <a:r>
              <a:rPr lang="en-IN" dirty="0" smtClean="0"/>
              <a:t>using automatic</a:t>
            </a:r>
          </a:p>
          <a:p>
            <a:r>
              <a:rPr lang="en-IN" dirty="0" smtClean="0"/>
              <a:t>techniques. Analysis of query logs has shown that 10–15% of queries contain</a:t>
            </a:r>
          </a:p>
          <a:p>
            <a:r>
              <a:rPr lang="en-IN" dirty="0" smtClean="0"/>
              <a:t>some location reference.</a:t>
            </a:r>
          </a:p>
          <a:p>
            <a:r>
              <a:rPr lang="en-IN" dirty="0" smtClean="0"/>
              <a:t>3</a:t>
            </a:r>
            <a:r>
              <a:rPr lang="en-IN" b="1" dirty="0" smtClean="0"/>
              <a:t>. Rank web pages </a:t>
            </a:r>
            <a:r>
              <a:rPr lang="en-IN" dirty="0" smtClean="0"/>
              <a:t>using a comparison of the query and document location information</a:t>
            </a:r>
          </a:p>
          <a:p>
            <a:r>
              <a:rPr lang="en-IN" dirty="0" smtClean="0"/>
              <a:t>in addition to the usual text- and link-based features.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Context and Personalization ...</a:t>
            </a:r>
            <a:endParaRPr lang="en-IN" sz="3200" b="1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000114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Local Search</a:t>
            </a:r>
          </a:p>
        </p:txBody>
      </p:sp>
      <p:pic>
        <p:nvPicPr>
          <p:cNvPr id="8" name="Picture 7" descr="Capture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96" y="1828412"/>
            <a:ext cx="4953692" cy="288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Thank You!!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9" name="Picture Placeholder 8" descr="best-search-engine-670x335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5556" r="5556"/>
          <a:stretch>
            <a:fillRect/>
          </a:stretch>
        </p:blipFill>
        <p:spPr/>
      </p:pic>
      <p:sp>
        <p:nvSpPr>
          <p:cNvPr id="4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IN" sz="2400" dirty="0" smtClean="0"/>
          </a:p>
          <a:p>
            <a:r>
              <a:rPr lang="en-IN" sz="2400" dirty="0" smtClean="0"/>
              <a:t>Stopping </a:t>
            </a:r>
            <a:r>
              <a:rPr lang="en-IN" sz="2400" dirty="0"/>
              <a:t>and Stemming Revisited </a:t>
            </a:r>
          </a:p>
          <a:p>
            <a:r>
              <a:rPr lang="en-IN" sz="2400" dirty="0" smtClean="0"/>
              <a:t>Spell </a:t>
            </a:r>
            <a:r>
              <a:rPr lang="en-IN" sz="2400" dirty="0"/>
              <a:t>Checking and Suggestions </a:t>
            </a:r>
          </a:p>
          <a:p>
            <a:r>
              <a:rPr lang="en-IN" sz="2400" dirty="0" smtClean="0"/>
              <a:t>Query Expansion</a:t>
            </a:r>
            <a:endParaRPr lang="en-IN" sz="2400" dirty="0"/>
          </a:p>
          <a:p>
            <a:r>
              <a:rPr lang="en-IN" sz="2400" dirty="0" smtClean="0"/>
              <a:t>Relevance </a:t>
            </a:r>
            <a:r>
              <a:rPr lang="en-IN" sz="2400" dirty="0"/>
              <a:t>Feedback </a:t>
            </a:r>
          </a:p>
          <a:p>
            <a:r>
              <a:rPr lang="en-IN" sz="2400" dirty="0" smtClean="0"/>
              <a:t>Context </a:t>
            </a:r>
            <a:r>
              <a:rPr lang="en-IN" sz="2400" dirty="0"/>
              <a:t>and Personalization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Query expansion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IN" sz="2400" dirty="0" smtClean="0"/>
          </a:p>
          <a:p>
            <a:r>
              <a:rPr lang="en-IN" sz="2400" dirty="0" smtClean="0"/>
              <a:t>Stopping </a:t>
            </a:r>
            <a:r>
              <a:rPr lang="en-IN" sz="2400" dirty="0"/>
              <a:t>and Stemming Revisited </a:t>
            </a:r>
          </a:p>
          <a:p>
            <a:r>
              <a:rPr lang="en-IN" sz="2400" dirty="0" smtClean="0"/>
              <a:t>Spell </a:t>
            </a:r>
            <a:r>
              <a:rPr lang="en-IN" sz="2400" dirty="0"/>
              <a:t>Checking and Suggestions </a:t>
            </a:r>
          </a:p>
          <a:p>
            <a:r>
              <a:rPr lang="en-IN" sz="2400" b="1" dirty="0" smtClean="0"/>
              <a:t>Query Expansion</a:t>
            </a:r>
            <a:endParaRPr lang="en-IN" sz="2400" b="1" dirty="0"/>
          </a:p>
          <a:p>
            <a:r>
              <a:rPr lang="en-IN" sz="2400" dirty="0" smtClean="0"/>
              <a:t>Relevance </a:t>
            </a:r>
            <a:r>
              <a:rPr lang="en-IN" sz="2400" dirty="0"/>
              <a:t>Feedback </a:t>
            </a:r>
          </a:p>
          <a:p>
            <a:r>
              <a:rPr lang="en-IN" sz="2400" dirty="0" smtClean="0"/>
              <a:t>Context </a:t>
            </a:r>
            <a:r>
              <a:rPr lang="en-IN" sz="2400" dirty="0"/>
              <a:t>and Personalization 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Transformation and 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600" dirty="0"/>
              <a:t>	</a:t>
            </a:r>
            <a:endParaRPr lang="en-IN" sz="3600" dirty="0" smtClean="0"/>
          </a:p>
          <a:p>
            <a:pPr>
              <a:buNone/>
            </a:pPr>
            <a:r>
              <a:rPr lang="en-IN" sz="3600" dirty="0"/>
              <a:t>	</a:t>
            </a:r>
            <a:r>
              <a:rPr lang="en-IN" sz="3600" dirty="0" smtClean="0"/>
              <a:t>Tumble</a:t>
            </a:r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sz="3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Expansion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0364" y="2500312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Drop</a:t>
            </a:r>
            <a:endParaRPr lang="en-I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929190" y="335756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Fall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In </a:t>
            </a:r>
            <a:r>
              <a:rPr lang="en-IN" sz="2000" dirty="0"/>
              <a:t>the 1960s, an online </a:t>
            </a:r>
            <a:r>
              <a:rPr lang="en-IN" sz="2000" i="1" dirty="0" smtClean="0"/>
              <a:t>thesaurus </a:t>
            </a:r>
            <a:r>
              <a:rPr lang="en-IN" sz="2000" dirty="0" smtClean="0"/>
              <a:t>was </a:t>
            </a:r>
            <a:r>
              <a:rPr lang="en-IN" sz="2000" dirty="0"/>
              <a:t>considered an essential </a:t>
            </a:r>
            <a:endParaRPr lang="en-IN" sz="2000" dirty="0" smtClean="0"/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tool </a:t>
            </a:r>
            <a:r>
              <a:rPr lang="en-IN" sz="2000" dirty="0"/>
              <a:t>for the users of the system. </a:t>
            </a:r>
            <a:endParaRPr lang="en-IN" sz="2000" dirty="0" smtClean="0"/>
          </a:p>
          <a:p>
            <a:r>
              <a:rPr lang="en-IN" sz="2000" dirty="0" smtClean="0"/>
              <a:t>The thesaurus </a:t>
            </a:r>
            <a:r>
              <a:rPr lang="en-IN" sz="2000" dirty="0"/>
              <a:t>had been used for the document </a:t>
            </a:r>
            <a:r>
              <a:rPr lang="en-IN" sz="2000" dirty="0" smtClean="0"/>
              <a:t>collection,</a:t>
            </a:r>
          </a:p>
          <a:p>
            <a:pPr>
              <a:buNone/>
            </a:pPr>
            <a:r>
              <a:rPr lang="en-IN" sz="2000" b="1" dirty="0"/>
              <a:t> </a:t>
            </a:r>
            <a:r>
              <a:rPr lang="en-IN" sz="2000" b="1" dirty="0" smtClean="0"/>
              <a:t>  	Thesaurus = synonyms + </a:t>
            </a:r>
            <a:r>
              <a:rPr lang="en-IN" sz="2000" b="1" dirty="0"/>
              <a:t>related words or phrases.</a:t>
            </a:r>
          </a:p>
          <a:p>
            <a:r>
              <a:rPr lang="en-IN" sz="2000" dirty="0" smtClean="0"/>
              <a:t>The </a:t>
            </a:r>
            <a:r>
              <a:rPr lang="en-IN" sz="2000" dirty="0"/>
              <a:t>terms in </a:t>
            </a:r>
            <a:r>
              <a:rPr lang="en-IN" sz="2000" dirty="0" smtClean="0"/>
              <a:t>the thesaurus </a:t>
            </a:r>
            <a:r>
              <a:rPr lang="en-IN" sz="2000" dirty="0"/>
              <a:t>were carefully chosen and subject to quality control, </a:t>
            </a:r>
            <a:r>
              <a:rPr lang="en-IN" sz="2000" dirty="0" smtClean="0"/>
              <a:t>also </a:t>
            </a:r>
            <a:r>
              <a:rPr lang="en-IN" sz="2000" dirty="0"/>
              <a:t>referred to as a </a:t>
            </a:r>
            <a:r>
              <a:rPr lang="en-IN" sz="2000" i="1" dirty="0"/>
              <a:t>controlled vocabulary. </a:t>
            </a:r>
            <a:endParaRPr lang="en-IN" sz="2000" i="1" dirty="0" smtClean="0"/>
          </a:p>
          <a:p>
            <a:r>
              <a:rPr lang="en-IN" sz="2000" i="1" dirty="0" smtClean="0"/>
              <a:t>Using </a:t>
            </a:r>
            <a:r>
              <a:rPr lang="en-IN" sz="2000" i="1" dirty="0"/>
              <a:t>the thesaurus, users could </a:t>
            </a:r>
            <a:r>
              <a:rPr lang="en-IN" sz="2000" i="1" dirty="0" smtClean="0"/>
              <a:t>determine </a:t>
            </a:r>
            <a:r>
              <a:rPr lang="en-IN" sz="2000" dirty="0" smtClean="0"/>
              <a:t>what </a:t>
            </a:r>
            <a:r>
              <a:rPr lang="en-IN" sz="2000" dirty="0"/>
              <a:t>words and phrases could be used in queries, and could </a:t>
            </a:r>
            <a:r>
              <a:rPr lang="en-IN" sz="2000" i="1" dirty="0"/>
              <a:t>expand an </a:t>
            </a:r>
            <a:r>
              <a:rPr lang="en-IN" sz="2000" i="1" dirty="0" smtClean="0"/>
              <a:t>initial </a:t>
            </a:r>
            <a:r>
              <a:rPr lang="en-IN" sz="2000" dirty="0" smtClean="0"/>
              <a:t>query </a:t>
            </a:r>
            <a:r>
              <a:rPr lang="en-IN" sz="2000" dirty="0"/>
              <a:t>using synonyms and related 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Expansion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Expansion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0760" y="1785932"/>
            <a:ext cx="2500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</a:rPr>
              <a:t>“tree </a:t>
            </a:r>
            <a:r>
              <a:rPr lang="en-IN" sz="1600" dirty="0">
                <a:solidFill>
                  <a:srgbClr val="FF0000"/>
                </a:solidFill>
              </a:rPr>
              <a:t>number” entries indicate, </a:t>
            </a:r>
            <a:r>
              <a:rPr lang="en-IN" sz="1600" dirty="0" smtClean="0">
                <a:solidFill>
                  <a:srgbClr val="FF0000"/>
                </a:solidFill>
              </a:rPr>
              <a:t>using a </a:t>
            </a:r>
            <a:r>
              <a:rPr lang="en-IN" sz="1600" dirty="0">
                <a:solidFill>
                  <a:srgbClr val="FF0000"/>
                </a:solidFill>
              </a:rPr>
              <a:t>numbering scheme, where this term is found in the tree of broader and </a:t>
            </a:r>
            <a:r>
              <a:rPr lang="en-IN" sz="1600" dirty="0" smtClean="0">
                <a:solidFill>
                  <a:srgbClr val="FF0000"/>
                </a:solidFill>
              </a:rPr>
              <a:t>narrow terms.</a:t>
            </a:r>
          </a:p>
          <a:p>
            <a:endParaRPr lang="en-IN" sz="1600" dirty="0" smtClean="0">
              <a:solidFill>
                <a:srgbClr val="FF0000"/>
              </a:solidFill>
            </a:endParaRPr>
          </a:p>
          <a:p>
            <a:r>
              <a:rPr lang="en-IN" sz="1600" dirty="0" smtClean="0">
                <a:solidFill>
                  <a:srgbClr val="0070C0"/>
                </a:solidFill>
              </a:rPr>
              <a:t> </a:t>
            </a:r>
            <a:r>
              <a:rPr lang="en-IN" sz="1600" dirty="0">
                <a:solidFill>
                  <a:srgbClr val="0070C0"/>
                </a:solidFill>
              </a:rPr>
              <a:t>An “entry term” is </a:t>
            </a:r>
            <a:r>
              <a:rPr lang="en-IN" sz="1600" dirty="0" smtClean="0">
                <a:solidFill>
                  <a:srgbClr val="0070C0"/>
                </a:solidFill>
              </a:rPr>
              <a:t>a synonym </a:t>
            </a:r>
            <a:r>
              <a:rPr lang="en-IN" sz="1600" dirty="0">
                <a:solidFill>
                  <a:srgbClr val="0070C0"/>
                </a:solidFill>
              </a:rPr>
              <a:t>or related phrase for the term.</a:t>
            </a:r>
          </a:p>
        </p:txBody>
      </p:sp>
      <p:pic>
        <p:nvPicPr>
          <p:cNvPr id="8" name="Picture 7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142990"/>
            <a:ext cx="5115639" cy="3362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Expansion ...</a:t>
            </a:r>
          </a:p>
        </p:txBody>
      </p:sp>
      <p:pic>
        <p:nvPicPr>
          <p:cNvPr id="6" name="Picture 5" descr="Google+w+the+schwifts_7ec16e_639032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1142990"/>
            <a:ext cx="3886227" cy="3643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9190" y="1285866"/>
            <a:ext cx="35718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solidFill>
                  <a:schemeClr val="accent2"/>
                </a:solidFill>
              </a:rPr>
              <a:t>Semi-automatic </a:t>
            </a:r>
            <a:r>
              <a:rPr lang="en-IN" sz="2400" dirty="0" smtClean="0">
                <a:solidFill>
                  <a:schemeClr val="accent2"/>
                </a:solidFill>
              </a:rPr>
              <a:t>query </a:t>
            </a:r>
          </a:p>
          <a:p>
            <a:r>
              <a:rPr lang="en-IN" sz="2400" dirty="0" smtClean="0">
                <a:solidFill>
                  <a:schemeClr val="accent2"/>
                </a:solidFill>
              </a:rPr>
              <a:t>Expansion</a:t>
            </a:r>
            <a:endParaRPr lang="en-IN" sz="1600" dirty="0" smtClean="0">
              <a:solidFill>
                <a:schemeClr val="accent2"/>
              </a:solidFill>
            </a:endParaRPr>
          </a:p>
          <a:p>
            <a:r>
              <a:rPr lang="fr-FR" sz="1600" dirty="0"/>
              <a:t>A </a:t>
            </a:r>
            <a:r>
              <a:rPr lang="fr-FR" sz="1600" dirty="0" err="1"/>
              <a:t>semi-automatic</a:t>
            </a:r>
            <a:r>
              <a:rPr lang="fr-FR" sz="1600" dirty="0"/>
              <a:t> technique </a:t>
            </a:r>
            <a:r>
              <a:rPr lang="fr-FR" sz="1600" dirty="0" err="1"/>
              <a:t>requires</a:t>
            </a:r>
            <a:r>
              <a:rPr lang="fr-FR" sz="1600" dirty="0"/>
              <a:t> </a:t>
            </a:r>
            <a:r>
              <a:rPr lang="fr-FR" sz="1600" dirty="0" smtClean="0"/>
              <a:t> user interaction </a:t>
            </a:r>
            <a:r>
              <a:rPr lang="en-IN" sz="1600" dirty="0" smtClean="0"/>
              <a:t>such </a:t>
            </a:r>
            <a:r>
              <a:rPr lang="en-IN" sz="1600" dirty="0"/>
              <a:t>as </a:t>
            </a:r>
            <a:endParaRPr lang="en-IN" sz="1600" dirty="0" smtClean="0"/>
          </a:p>
          <a:p>
            <a:r>
              <a:rPr lang="en-IN" sz="1600" b="1" dirty="0" smtClean="0"/>
              <a:t>selecting </a:t>
            </a:r>
            <a:r>
              <a:rPr lang="en-IN" sz="1600" b="1" dirty="0"/>
              <a:t>the expansion terms </a:t>
            </a:r>
            <a:r>
              <a:rPr lang="en-IN" sz="1600" dirty="0"/>
              <a:t>from a list suggested by the expansion</a:t>
            </a:r>
          </a:p>
          <a:p>
            <a:r>
              <a:rPr lang="en-IN" sz="1600" dirty="0" smtClean="0"/>
              <a:t>Technique, for </a:t>
            </a:r>
            <a:r>
              <a:rPr lang="en-IN" sz="1600" dirty="0"/>
              <a:t>example, provide query suggestions to the </a:t>
            </a:r>
            <a:r>
              <a:rPr lang="en-IN" sz="1600" dirty="0" smtClean="0"/>
              <a:t>user in </a:t>
            </a:r>
            <a:r>
              <a:rPr lang="en-IN" sz="1600" dirty="0"/>
              <a:t>the form of the original query words expanded with one or more </a:t>
            </a:r>
            <a:r>
              <a:rPr lang="en-IN" sz="1600" dirty="0" smtClean="0"/>
              <a:t>additional words</a:t>
            </a:r>
            <a:r>
              <a:rPr lang="en-IN" sz="1600" dirty="0"/>
              <a:t>, or replaced with alternative words.</a:t>
            </a:r>
            <a:endParaRPr lang="en-IN" sz="1600" dirty="0" smtClean="0">
              <a:solidFill>
                <a:schemeClr val="accent2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0" y="0"/>
            <a:ext cx="1857370" cy="1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8573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Query Expansion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1071552"/>
            <a:ext cx="7358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Query based stemming </a:t>
            </a:r>
            <a:r>
              <a:rPr lang="en-IN" dirty="0"/>
              <a:t>can also be regarded as a query expansion technique, with </a:t>
            </a:r>
            <a:r>
              <a:rPr lang="en-IN" dirty="0" smtClean="0"/>
              <a:t>the expansion </a:t>
            </a:r>
            <a:r>
              <a:rPr lang="en-IN" dirty="0"/>
              <a:t>terms limited to word variants.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Automatic </a:t>
            </a:r>
            <a:r>
              <a:rPr lang="en-IN" dirty="0"/>
              <a:t>expansion techniques </a:t>
            </a:r>
            <a:r>
              <a:rPr lang="en-IN" dirty="0" smtClean="0"/>
              <a:t>that use </a:t>
            </a:r>
            <a:r>
              <a:rPr lang="en-IN" dirty="0"/>
              <a:t>a general thesaurus, such as </a:t>
            </a:r>
            <a:r>
              <a:rPr lang="en-IN" dirty="0" err="1" smtClean="0"/>
              <a:t>Wordnet</a:t>
            </a:r>
            <a:r>
              <a:rPr lang="en-IN" dirty="0" smtClean="0"/>
              <a:t>, </a:t>
            </a:r>
            <a:r>
              <a:rPr lang="en-IN" dirty="0"/>
              <a:t>have not been shown to be </a:t>
            </a:r>
            <a:r>
              <a:rPr lang="en-IN" dirty="0" smtClean="0"/>
              <a:t>effective.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The </a:t>
            </a:r>
            <a:r>
              <a:rPr lang="en-IN" dirty="0"/>
              <a:t>key to effective expansion is to choose words that are appropriate for </a:t>
            </a:r>
            <a:r>
              <a:rPr lang="en-IN" dirty="0" smtClean="0"/>
              <a:t>the </a:t>
            </a:r>
            <a:r>
              <a:rPr lang="en-IN" i="1" dirty="0" smtClean="0"/>
              <a:t>context</a:t>
            </a:r>
            <a:r>
              <a:rPr lang="en-IN" i="1" dirty="0"/>
              <a:t>, or topic, of the query.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429124" y="3357568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For example, “aquarium” may be a good </a:t>
            </a:r>
            <a:r>
              <a:rPr lang="en-IN" dirty="0" smtClean="0">
                <a:solidFill>
                  <a:schemeClr val="accent2"/>
                </a:solidFill>
              </a:rPr>
              <a:t>expansion term </a:t>
            </a:r>
            <a:r>
              <a:rPr lang="en-IN" dirty="0">
                <a:solidFill>
                  <a:schemeClr val="accent2"/>
                </a:solidFill>
              </a:rPr>
              <a:t>for “tank” in the query “tropical fish tanks”, but </a:t>
            </a:r>
            <a:r>
              <a:rPr lang="en-IN" dirty="0" smtClean="0">
                <a:solidFill>
                  <a:schemeClr val="accent2"/>
                </a:solidFill>
              </a:rPr>
              <a:t>not appropriate </a:t>
            </a:r>
            <a:r>
              <a:rPr lang="en-IN" dirty="0">
                <a:solidFill>
                  <a:schemeClr val="accent2"/>
                </a:solidFill>
              </a:rPr>
              <a:t>for </a:t>
            </a:r>
            <a:r>
              <a:rPr lang="en-IN" dirty="0" smtClean="0">
                <a:solidFill>
                  <a:schemeClr val="accent2"/>
                </a:solidFill>
              </a:rPr>
              <a:t>the query </a:t>
            </a:r>
            <a:r>
              <a:rPr lang="en-IN" dirty="0">
                <a:solidFill>
                  <a:schemeClr val="accent2"/>
                </a:solidFill>
              </a:rPr>
              <a:t>“</a:t>
            </a:r>
            <a:r>
              <a:rPr lang="en-IN" dirty="0" err="1">
                <a:solidFill>
                  <a:schemeClr val="accent2"/>
                </a:solidFill>
              </a:rPr>
              <a:t>armor</a:t>
            </a:r>
            <a:r>
              <a:rPr lang="en-IN" dirty="0">
                <a:solidFill>
                  <a:schemeClr val="accent2"/>
                </a:solidFill>
              </a:rPr>
              <a:t> for tanks”.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1642</Words>
  <Application>Microsoft Office PowerPoint</Application>
  <PresentationFormat>On-screen Show (16:9)</PresentationFormat>
  <Paragraphs>223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Query expansion</vt:lpstr>
      <vt:lpstr>Slide 5</vt:lpstr>
      <vt:lpstr>Slide 6</vt:lpstr>
      <vt:lpstr>Slide 7</vt:lpstr>
      <vt:lpstr>Slide 8</vt:lpstr>
      <vt:lpstr>Slide 9</vt:lpstr>
      <vt:lpstr> Approaches for Query Expansion </vt:lpstr>
      <vt:lpstr>Slide 11</vt:lpstr>
      <vt:lpstr>Slide 12</vt:lpstr>
      <vt:lpstr>Slide 13</vt:lpstr>
      <vt:lpstr>Slide 14</vt:lpstr>
      <vt:lpstr>Slide 15</vt:lpstr>
      <vt:lpstr>Slide 16</vt:lpstr>
      <vt:lpstr>Which is best??</vt:lpstr>
      <vt:lpstr>Relevance feedback</vt:lpstr>
      <vt:lpstr>Slide 19</vt:lpstr>
      <vt:lpstr>Slide 20</vt:lpstr>
      <vt:lpstr>Slide 21</vt:lpstr>
      <vt:lpstr>Slide 22</vt:lpstr>
      <vt:lpstr>Slide 23</vt:lpstr>
      <vt:lpstr>Slide 24</vt:lpstr>
      <vt:lpstr>Context &amp; personalization</vt:lpstr>
      <vt:lpstr>Slide 26</vt:lpstr>
      <vt:lpstr>Slide 27</vt:lpstr>
      <vt:lpstr>Slide 28</vt:lpstr>
      <vt:lpstr>Slide 29</vt:lpstr>
      <vt:lpstr>Slide 30</vt:lpstr>
      <vt:lpstr>Slide 31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Prasanna</dc:creator>
  <cp:lastModifiedBy>Prasanna</cp:lastModifiedBy>
  <cp:revision>169</cp:revision>
  <dcterms:created xsi:type="dcterms:W3CDTF">2019-10-08T10:46:54Z</dcterms:created>
  <dcterms:modified xsi:type="dcterms:W3CDTF">2019-10-11T01:51:13Z</dcterms:modified>
</cp:coreProperties>
</file>