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tiff" ContentType="image/tif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58" r:id="rId3"/>
    <p:sldId id="281" r:id="rId4"/>
    <p:sldId id="282" r:id="rId5"/>
    <p:sldId id="283" r:id="rId6"/>
    <p:sldId id="284" r:id="rId7"/>
    <p:sldId id="285" r:id="rId8"/>
    <p:sldId id="287" r:id="rId9"/>
    <p:sldId id="288" r:id="rId10"/>
    <p:sldId id="301"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2" r:id="rId24"/>
    <p:sldId id="314" r:id="rId25"/>
    <p:sldId id="311" r:id="rId26"/>
    <p:sldId id="313" r:id="rId27"/>
    <p:sldId id="312" r:id="rId28"/>
    <p:sldId id="315" r:id="rId29"/>
    <p:sldId id="316" r:id="rId30"/>
    <p:sldId id="317" r:id="rId31"/>
    <p:sldId id="333" r:id="rId32"/>
    <p:sldId id="318" r:id="rId33"/>
    <p:sldId id="319" r:id="rId34"/>
    <p:sldId id="320" r:id="rId35"/>
    <p:sldId id="325" r:id="rId36"/>
    <p:sldId id="334" r:id="rId37"/>
    <p:sldId id="326" r:id="rId38"/>
    <p:sldId id="327" r:id="rId39"/>
    <p:sldId id="328" r:id="rId40"/>
    <p:sldId id="336" r:id="rId41"/>
    <p:sldId id="329" r:id="rId42"/>
    <p:sldId id="337" r:id="rId43"/>
    <p:sldId id="330" r:id="rId44"/>
    <p:sldId id="331" r:id="rId45"/>
    <p:sldId id="338" r:id="rId46"/>
    <p:sldId id="339" r:id="rId47"/>
    <p:sldId id="332" r:id="rId48"/>
    <p:sldId id="341" r:id="rId49"/>
    <p:sldId id="321" r:id="rId50"/>
    <p:sldId id="322" r:id="rId51"/>
    <p:sldId id="342" r:id="rId52"/>
    <p:sldId id="323" r:id="rId53"/>
    <p:sldId id="343" r:id="rId54"/>
    <p:sldId id="324" r:id="rId55"/>
  </p:sldIdLst>
  <p:sldSz cx="9144000" cy="6858000" type="screen4x3"/>
  <p:notesSz cx="6858000" cy="9144000"/>
  <p:custDataLst>
    <p:tags r:id="rId5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92D4AF-F71A-4BEA-9D23-CE7D7C6DECDF}" type="datetimeFigureOut">
              <a:rPr lang="en-US" smtClean="0"/>
              <a:pPr/>
              <a:t>8/29/2019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6A46DD-E2AE-4A0E-922D-2A95F48FC37F}"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92D4AF-F71A-4BEA-9D23-CE7D7C6DECDF}" type="datetimeFigureOut">
              <a:rPr lang="en-US" smtClean="0"/>
              <a:pPr/>
              <a:t>8/29/2019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6A46DD-E2AE-4A0E-922D-2A95F48FC37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92D4AF-F71A-4BEA-9D23-CE7D7C6DECDF}" type="datetimeFigureOut">
              <a:rPr lang="en-US" smtClean="0"/>
              <a:pPr/>
              <a:t>8/29/2019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6A46DD-E2AE-4A0E-922D-2A95F48FC37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92D4AF-F71A-4BEA-9D23-CE7D7C6DECDF}" type="datetimeFigureOut">
              <a:rPr lang="en-US" smtClean="0"/>
              <a:pPr/>
              <a:t>8/29/2019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6A46DD-E2AE-4A0E-922D-2A95F48FC37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92D4AF-F71A-4BEA-9D23-CE7D7C6DECDF}" type="datetimeFigureOut">
              <a:rPr lang="en-US" smtClean="0"/>
              <a:pPr/>
              <a:t>8/29/2019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6A46DD-E2AE-4A0E-922D-2A95F48FC37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92D4AF-F71A-4BEA-9D23-CE7D7C6DECDF}" type="datetimeFigureOut">
              <a:rPr lang="en-US" smtClean="0"/>
              <a:pPr/>
              <a:t>8/29/2019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36A46DD-E2AE-4A0E-922D-2A95F48FC37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92D4AF-F71A-4BEA-9D23-CE7D7C6DECDF}" type="datetimeFigureOut">
              <a:rPr lang="en-US" smtClean="0"/>
              <a:pPr/>
              <a:t>8/29/2019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36A46DD-E2AE-4A0E-922D-2A95F48FC37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92D4AF-F71A-4BEA-9D23-CE7D7C6DECDF}" type="datetimeFigureOut">
              <a:rPr lang="en-US" smtClean="0"/>
              <a:pPr/>
              <a:t>8/29/2019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36A46DD-E2AE-4A0E-922D-2A95F48FC37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92D4AF-F71A-4BEA-9D23-CE7D7C6DECDF}" type="datetimeFigureOut">
              <a:rPr lang="en-US" smtClean="0"/>
              <a:pPr/>
              <a:t>8/29/2019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36A46DD-E2AE-4A0E-922D-2A95F48FC37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92D4AF-F71A-4BEA-9D23-CE7D7C6DECDF}" type="datetimeFigureOut">
              <a:rPr lang="en-US" smtClean="0"/>
              <a:pPr/>
              <a:t>8/29/2019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36A46DD-E2AE-4A0E-922D-2A95F48FC37F}"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92D4AF-F71A-4BEA-9D23-CE7D7C6DECDF}" type="datetimeFigureOut">
              <a:rPr lang="en-US" smtClean="0"/>
              <a:pPr/>
              <a:t>8/29/2019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36A46DD-E2AE-4A0E-922D-2A95F48FC37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92D4AF-F71A-4BEA-9D23-CE7D7C6DECDF}" type="datetimeFigureOut">
              <a:rPr lang="en-US" smtClean="0"/>
              <a:pPr/>
              <a:t>8/29/2019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6A46DD-E2AE-4A0E-922D-2A95F48FC37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www.cs.umass.edu/csinfo/people.html"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endParaRPr lang="en-GB" sz="3600" b="1" dirty="0" smtClean="0"/>
          </a:p>
          <a:p>
            <a:pPr algn="ctr">
              <a:buNone/>
            </a:pPr>
            <a:r>
              <a:rPr lang="en-GB" sz="4800" b="1" dirty="0" smtClean="0"/>
              <a:t>UNIT-II</a:t>
            </a:r>
          </a:p>
          <a:p>
            <a:pPr algn="ctr">
              <a:buNone/>
            </a:pPr>
            <a:r>
              <a:rPr lang="en-GB" sz="4800" b="1" dirty="0" smtClean="0"/>
              <a:t>Crawls and Feeds</a:t>
            </a:r>
          </a:p>
          <a:p>
            <a:pPr algn="ctr">
              <a:buNone/>
            </a:pPr>
            <a:endParaRPr lang="en-GB" sz="4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GB" b="1" dirty="0" smtClean="0"/>
              <a:t>Crawls and Feeds</a:t>
            </a:r>
            <a:endParaRPr lang="en-US" dirty="0"/>
          </a:p>
        </p:txBody>
      </p:sp>
      <p:sp>
        <p:nvSpPr>
          <p:cNvPr id="3" name="Content Placeholder 2"/>
          <p:cNvSpPr>
            <a:spLocks noGrp="1"/>
          </p:cNvSpPr>
          <p:nvPr>
            <p:ph idx="1"/>
          </p:nvPr>
        </p:nvSpPr>
        <p:spPr>
          <a:xfrm>
            <a:off x="457200" y="1214422"/>
            <a:ext cx="8229600" cy="5429288"/>
          </a:xfrm>
        </p:spPr>
        <p:txBody>
          <a:bodyPr>
            <a:normAutofit/>
          </a:bodyPr>
          <a:lstStyle/>
          <a:p>
            <a:pPr algn="just">
              <a:buNone/>
            </a:pPr>
            <a:r>
              <a:rPr lang="en-GB" sz="2800" b="1" dirty="0" smtClean="0"/>
              <a:t>Freshness</a:t>
            </a:r>
          </a:p>
          <a:p>
            <a:pPr algn="just"/>
            <a:r>
              <a:rPr lang="en-IN" sz="2800" dirty="0" smtClean="0"/>
              <a:t>Web crawler can’t update every page immediately as it changes, the crawler needs to have some metric for measuring crawl freshness</a:t>
            </a:r>
          </a:p>
          <a:p>
            <a:pPr algn="just"/>
            <a:r>
              <a:rPr lang="en-IN" sz="2800" dirty="0" smtClean="0"/>
              <a:t>Under the </a:t>
            </a:r>
            <a:r>
              <a:rPr lang="en-IN" sz="2800" i="1" dirty="0" smtClean="0"/>
              <a:t>freshness metric, a page is fresh if the crawl has the most recent copy of a </a:t>
            </a:r>
            <a:r>
              <a:rPr lang="en-IN" sz="2800" dirty="0" smtClean="0"/>
              <a:t>web page, but </a:t>
            </a:r>
            <a:r>
              <a:rPr lang="en-IN" sz="2800" i="1" dirty="0" smtClean="0"/>
              <a:t>stale otherwise. </a:t>
            </a:r>
            <a:r>
              <a:rPr lang="en-IN" sz="2800" b="1" i="1" dirty="0" smtClean="0"/>
              <a:t>Freshness is then the fraction of the crawled pages </a:t>
            </a:r>
            <a:r>
              <a:rPr lang="en-GB" sz="2800" b="1" dirty="0" smtClean="0"/>
              <a:t>that are currently fresh</a:t>
            </a:r>
          </a:p>
          <a:p>
            <a:r>
              <a:rPr lang="en-IN" sz="2800" dirty="0" smtClean="0"/>
              <a:t>Under the age metric, the page has age 0 until it is </a:t>
            </a:r>
            <a:r>
              <a:rPr lang="en-IN" sz="2800" dirty="0" err="1" smtClean="0"/>
              <a:t>changed,and</a:t>
            </a:r>
            <a:r>
              <a:rPr lang="en-IN" sz="2800" dirty="0" smtClean="0"/>
              <a:t> then its age grows until the page is crawled again</a:t>
            </a:r>
            <a:endParaRPr lang="en-US" sz="28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GB" b="1" dirty="0" smtClean="0"/>
              <a:t>Crawls and Feeds</a:t>
            </a:r>
            <a:endParaRPr lang="en-US" dirty="0"/>
          </a:p>
        </p:txBody>
      </p:sp>
      <p:sp>
        <p:nvSpPr>
          <p:cNvPr id="3" name="Content Placeholder 2"/>
          <p:cNvSpPr>
            <a:spLocks noGrp="1"/>
          </p:cNvSpPr>
          <p:nvPr>
            <p:ph idx="1"/>
          </p:nvPr>
        </p:nvSpPr>
        <p:spPr>
          <a:xfrm>
            <a:off x="457200" y="1214422"/>
            <a:ext cx="8229600" cy="5429288"/>
          </a:xfrm>
        </p:spPr>
        <p:txBody>
          <a:bodyPr>
            <a:normAutofit fontScale="92500" lnSpcReduction="20000"/>
          </a:bodyPr>
          <a:lstStyle/>
          <a:p>
            <a:pPr algn="just">
              <a:buNone/>
            </a:pPr>
            <a:r>
              <a:rPr lang="en-GB" sz="2800" b="1" dirty="0" smtClean="0"/>
              <a:t>Focused Crawling</a:t>
            </a:r>
          </a:p>
          <a:p>
            <a:pPr algn="just"/>
            <a:r>
              <a:rPr lang="en-IN" sz="2800" dirty="0" smtClean="0"/>
              <a:t> A search engine that focuses on a </a:t>
            </a:r>
            <a:r>
              <a:rPr lang="en-IN" sz="2800" b="1" dirty="0" smtClean="0"/>
              <a:t>specific topic </a:t>
            </a:r>
            <a:r>
              <a:rPr lang="en-IN" sz="2800" dirty="0" smtClean="0"/>
              <a:t>of information.</a:t>
            </a:r>
          </a:p>
          <a:p>
            <a:pPr algn="just">
              <a:buNone/>
            </a:pPr>
            <a:r>
              <a:rPr lang="en-IN" sz="2800" dirty="0" smtClean="0"/>
              <a:t>	For instance, at a website about movies, users might want access to a search engine that leads to more information about movies</a:t>
            </a:r>
          </a:p>
          <a:p>
            <a:pPr algn="just"/>
            <a:r>
              <a:rPr lang="en-IN" sz="2800" b="1" dirty="0" smtClean="0"/>
              <a:t>Vertical search </a:t>
            </a:r>
            <a:r>
              <a:rPr lang="en-IN" sz="2800" dirty="0" smtClean="0"/>
              <a:t>can provide higher accuracy than general search because of the lack of extraneous information in the document collection</a:t>
            </a:r>
          </a:p>
          <a:p>
            <a:pPr algn="just"/>
            <a:r>
              <a:rPr lang="en-GB" sz="2800" dirty="0" smtClean="0"/>
              <a:t>The computational cost </a:t>
            </a:r>
            <a:r>
              <a:rPr lang="en-IN" sz="2800" dirty="0" smtClean="0"/>
              <a:t>of running a vertical search will also be much less than a full web search</a:t>
            </a:r>
          </a:p>
          <a:p>
            <a:pPr algn="just"/>
            <a:r>
              <a:rPr lang="en-IN" sz="2800" dirty="0" smtClean="0"/>
              <a:t>A less expensive approach is focused, or topical, crawling A focused crawler attempts to download only those pages that are about a particular topic</a:t>
            </a:r>
            <a:endParaRPr lang="en-US"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GB" b="1" dirty="0" smtClean="0"/>
              <a:t>Crawls and Feeds</a:t>
            </a:r>
            <a:endParaRPr lang="en-US" dirty="0"/>
          </a:p>
        </p:txBody>
      </p:sp>
      <p:sp>
        <p:nvSpPr>
          <p:cNvPr id="3" name="Content Placeholder 2"/>
          <p:cNvSpPr>
            <a:spLocks noGrp="1"/>
          </p:cNvSpPr>
          <p:nvPr>
            <p:ph idx="1"/>
          </p:nvPr>
        </p:nvSpPr>
        <p:spPr>
          <a:xfrm>
            <a:off x="457200" y="1214422"/>
            <a:ext cx="8229600" cy="5429288"/>
          </a:xfrm>
        </p:spPr>
        <p:txBody>
          <a:bodyPr>
            <a:normAutofit fontScale="92500" lnSpcReduction="20000"/>
          </a:bodyPr>
          <a:lstStyle/>
          <a:p>
            <a:pPr algn="just">
              <a:buNone/>
            </a:pPr>
            <a:r>
              <a:rPr lang="en-GB" sz="2800" b="1" dirty="0" smtClean="0"/>
              <a:t>Deep Web</a:t>
            </a:r>
          </a:p>
          <a:p>
            <a:pPr algn="just"/>
            <a:r>
              <a:rPr lang="en-IN" sz="2800" dirty="0" smtClean="0"/>
              <a:t>Not all parts of the Web are easy for a crawler to navigate. </a:t>
            </a:r>
            <a:r>
              <a:rPr lang="en-IN" sz="2800" b="1" dirty="0" smtClean="0"/>
              <a:t>Sites that are difficult for a crawler to find are collectively referred to as the </a:t>
            </a:r>
            <a:r>
              <a:rPr lang="en-IN" sz="2800" b="1" i="1" dirty="0" smtClean="0"/>
              <a:t>deep Web </a:t>
            </a:r>
            <a:r>
              <a:rPr lang="en-IN" sz="2800" i="1" dirty="0" smtClean="0"/>
              <a:t>(also called the </a:t>
            </a:r>
            <a:r>
              <a:rPr lang="en-GB" sz="2800" i="1" dirty="0" smtClean="0"/>
              <a:t>hidden Web)</a:t>
            </a:r>
          </a:p>
          <a:p>
            <a:pPr algn="just"/>
            <a:r>
              <a:rPr lang="en-IN" sz="2800" dirty="0" smtClean="0"/>
              <a:t>Deep Web is over a hundred times larger than the traditionally indexed Web, although it is very difficult to </a:t>
            </a:r>
            <a:r>
              <a:rPr lang="en-GB" sz="2800" dirty="0" smtClean="0"/>
              <a:t>measure this accurately</a:t>
            </a:r>
          </a:p>
          <a:p>
            <a:pPr algn="just">
              <a:buNone/>
            </a:pPr>
            <a:r>
              <a:rPr lang="en-IN" sz="2800" dirty="0" smtClean="0"/>
              <a:t>	Most sites that are a part of the deep Web fall into three broad categories</a:t>
            </a:r>
          </a:p>
          <a:p>
            <a:pPr algn="just">
              <a:buFont typeface="Wingdings" pitchFamily="2" charset="2"/>
              <a:buChar char="Ø"/>
            </a:pPr>
            <a:r>
              <a:rPr lang="en-IN" sz="2800" b="1" i="1" dirty="0" smtClean="0"/>
              <a:t>Private sites are intentionally private</a:t>
            </a:r>
          </a:p>
          <a:p>
            <a:pPr algn="just">
              <a:buNone/>
            </a:pPr>
            <a:r>
              <a:rPr lang="en-IN" sz="2800" dirty="0" smtClean="0"/>
              <a:t>	They may have no incoming links, or may require you to log in with a valid account before using the rest of the site</a:t>
            </a:r>
            <a:endParaRPr lang="en-US"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GB" b="1" dirty="0" smtClean="0"/>
              <a:t>Crawls and Feeds</a:t>
            </a:r>
            <a:endParaRPr lang="en-US" dirty="0"/>
          </a:p>
        </p:txBody>
      </p:sp>
      <p:sp>
        <p:nvSpPr>
          <p:cNvPr id="3" name="Content Placeholder 2"/>
          <p:cNvSpPr>
            <a:spLocks noGrp="1"/>
          </p:cNvSpPr>
          <p:nvPr>
            <p:ph idx="1"/>
          </p:nvPr>
        </p:nvSpPr>
        <p:spPr>
          <a:xfrm>
            <a:off x="457200" y="1214422"/>
            <a:ext cx="8229600" cy="5429288"/>
          </a:xfrm>
        </p:spPr>
        <p:txBody>
          <a:bodyPr>
            <a:normAutofit/>
          </a:bodyPr>
          <a:lstStyle/>
          <a:p>
            <a:pPr algn="just"/>
            <a:r>
              <a:rPr lang="en-IN" sz="2800" b="1" dirty="0" smtClean="0"/>
              <a:t>Form results are sites </a:t>
            </a:r>
            <a:r>
              <a:rPr lang="en-IN" sz="2800" dirty="0" smtClean="0"/>
              <a:t>that can be reached only after entering some data into a</a:t>
            </a:r>
          </a:p>
          <a:p>
            <a:pPr algn="just"/>
            <a:r>
              <a:rPr lang="en-IN" sz="2800" dirty="0" smtClean="0"/>
              <a:t>Scripted pages are pages that use JavaScript</a:t>
            </a:r>
            <a:endParaRPr lang="en-US"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GB" b="1" dirty="0" smtClean="0"/>
              <a:t>Crawls and Feeds</a:t>
            </a:r>
            <a:endParaRPr lang="en-US" dirty="0"/>
          </a:p>
        </p:txBody>
      </p:sp>
      <p:sp>
        <p:nvSpPr>
          <p:cNvPr id="3" name="Content Placeholder 2"/>
          <p:cNvSpPr>
            <a:spLocks noGrp="1"/>
          </p:cNvSpPr>
          <p:nvPr>
            <p:ph idx="1"/>
          </p:nvPr>
        </p:nvSpPr>
        <p:spPr>
          <a:xfrm>
            <a:off x="457200" y="1214422"/>
            <a:ext cx="8229600" cy="5429288"/>
          </a:xfrm>
        </p:spPr>
        <p:txBody>
          <a:bodyPr>
            <a:normAutofit/>
          </a:bodyPr>
          <a:lstStyle/>
          <a:p>
            <a:pPr algn="just">
              <a:buNone/>
            </a:pPr>
            <a:r>
              <a:rPr lang="en-GB" sz="2800" b="1" dirty="0" smtClean="0"/>
              <a:t>Sitemaps</a:t>
            </a:r>
          </a:p>
          <a:p>
            <a:pPr algn="just"/>
            <a:r>
              <a:rPr lang="en-IN" sz="2800" dirty="0" smtClean="0"/>
              <a:t>The biggest problems in crawling arise because site owners cannot adequately tell crawlers about their sites</a:t>
            </a:r>
          </a:p>
          <a:p>
            <a:pPr algn="just"/>
            <a:r>
              <a:rPr lang="en-GB" sz="2800" dirty="0" smtClean="0"/>
              <a:t>Site owners sometimes have </a:t>
            </a:r>
            <a:r>
              <a:rPr lang="en-IN" sz="2800" dirty="0" smtClean="0"/>
              <a:t>data that they would like to expose to a search engine, but they can’t because there is no reasonable place to store the links. </a:t>
            </a:r>
            <a:r>
              <a:rPr lang="en-IN" sz="2800" i="1" dirty="0" smtClean="0"/>
              <a:t>Sitemaps solve both of these problems</a:t>
            </a:r>
          </a:p>
          <a:p>
            <a:pPr algn="just"/>
            <a:r>
              <a:rPr lang="en-IN" sz="2800" dirty="0" smtClean="0"/>
              <a:t>A sitemap contains a list of URLs and data about those URLs, such as modification time and modification frequency</a:t>
            </a:r>
            <a:endParaRPr lang="en-US"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GB" b="1" dirty="0" smtClean="0"/>
              <a:t>Crawls and Feeds</a:t>
            </a:r>
            <a:endParaRPr lang="en-US" dirty="0"/>
          </a:p>
        </p:txBody>
      </p:sp>
      <p:sp>
        <p:nvSpPr>
          <p:cNvPr id="3" name="Content Placeholder 2"/>
          <p:cNvSpPr>
            <a:spLocks noGrp="1"/>
          </p:cNvSpPr>
          <p:nvPr>
            <p:ph idx="1"/>
          </p:nvPr>
        </p:nvSpPr>
        <p:spPr>
          <a:xfrm>
            <a:off x="457200" y="1214422"/>
            <a:ext cx="8229600" cy="5429288"/>
          </a:xfrm>
        </p:spPr>
        <p:txBody>
          <a:bodyPr>
            <a:normAutofit fontScale="92500" lnSpcReduction="10000"/>
          </a:bodyPr>
          <a:lstStyle/>
          <a:p>
            <a:pPr algn="just">
              <a:buNone/>
            </a:pPr>
            <a:r>
              <a:rPr lang="en-GB" sz="2800" b="1" dirty="0" smtClean="0"/>
              <a:t>Distributed Crawling</a:t>
            </a:r>
          </a:p>
          <a:p>
            <a:pPr algn="just"/>
            <a:r>
              <a:rPr lang="en-IN" sz="2800" dirty="0" smtClean="0"/>
              <a:t>For crawling individual websites, a single computer is sufficient. However, crawling the entire Web requires many computers devoted to crawling</a:t>
            </a:r>
          </a:p>
          <a:p>
            <a:pPr algn="just">
              <a:buNone/>
            </a:pPr>
            <a:r>
              <a:rPr lang="en-GB" sz="2800" dirty="0" smtClean="0"/>
              <a:t>    Three reasons</a:t>
            </a:r>
          </a:p>
          <a:p>
            <a:pPr algn="just"/>
            <a:r>
              <a:rPr lang="en-IN" sz="2800" dirty="0" smtClean="0"/>
              <a:t>One reason to use multiple computers is to put the crawler closer to the sites it crawls. Long-distance network connections tend to have lower throughput (fewer bytes copied per second) and higher latency (bytes take longer to cross the network)</a:t>
            </a:r>
          </a:p>
          <a:p>
            <a:pPr algn="just"/>
            <a:r>
              <a:rPr lang="en-IN" sz="2800" dirty="0" smtClean="0"/>
              <a:t>Another reason for multiple crawling computers is to reduce the number of sites the crawler has to remember. A crawler has to remember all of the URLs it has already crawled, and all of the URLs that it has queued to crawl</a:t>
            </a:r>
            <a:endParaRPr lang="en-GB" sz="2800" b="1"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GB" b="1" dirty="0" smtClean="0"/>
              <a:t>Crawls and Feeds</a:t>
            </a:r>
            <a:endParaRPr lang="en-US" dirty="0"/>
          </a:p>
        </p:txBody>
      </p:sp>
      <p:sp>
        <p:nvSpPr>
          <p:cNvPr id="3" name="Content Placeholder 2"/>
          <p:cNvSpPr>
            <a:spLocks noGrp="1"/>
          </p:cNvSpPr>
          <p:nvPr>
            <p:ph idx="1"/>
          </p:nvPr>
        </p:nvSpPr>
        <p:spPr>
          <a:xfrm>
            <a:off x="457200" y="1214422"/>
            <a:ext cx="8229600" cy="5429288"/>
          </a:xfrm>
        </p:spPr>
        <p:txBody>
          <a:bodyPr>
            <a:normAutofit/>
          </a:bodyPr>
          <a:lstStyle/>
          <a:p>
            <a:pPr algn="just">
              <a:buNone/>
            </a:pPr>
            <a:r>
              <a:rPr lang="en-GB" sz="2800" b="1" dirty="0" smtClean="0"/>
              <a:t>Distributed Crawling</a:t>
            </a:r>
          </a:p>
          <a:p>
            <a:pPr algn="just"/>
            <a:r>
              <a:rPr lang="en-IN" sz="2800" dirty="0" smtClean="0"/>
              <a:t>Yet another reason is that crawling can use a lot of </a:t>
            </a:r>
            <a:r>
              <a:rPr lang="en-IN" sz="2800" i="1" dirty="0" smtClean="0"/>
              <a:t>computing resources, including </a:t>
            </a:r>
            <a:r>
              <a:rPr lang="en-IN" sz="2800" dirty="0" smtClean="0"/>
              <a:t>CPU resources for parsing and network bandwidth for crawling pages. Crawling a large portion of the Web is too much work for a single computer to handle</a:t>
            </a:r>
          </a:p>
          <a:p>
            <a:pPr algn="just"/>
            <a:r>
              <a:rPr lang="en-IN" sz="2800" dirty="0" smtClean="0"/>
              <a:t>A distributed crawler is much like a crawler on a single computer, except instead of a single queue of URLs, there are many queues. The distributed crawler uses a hash function to assign URLs to crawling computers</a:t>
            </a:r>
            <a:endParaRPr lang="en-GB" sz="2800" b="1" dirty="0" smtClean="0"/>
          </a:p>
          <a:p>
            <a:pPr algn="just">
              <a:buNone/>
            </a:pPr>
            <a:endParaRPr lang="en-GB" sz="2800" b="1"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GB" b="1" dirty="0" smtClean="0"/>
              <a:t>Crawls and Feeds</a:t>
            </a:r>
            <a:endParaRPr lang="en-US" dirty="0"/>
          </a:p>
        </p:txBody>
      </p:sp>
      <p:sp>
        <p:nvSpPr>
          <p:cNvPr id="3" name="Content Placeholder 2"/>
          <p:cNvSpPr>
            <a:spLocks noGrp="1"/>
          </p:cNvSpPr>
          <p:nvPr>
            <p:ph idx="1"/>
          </p:nvPr>
        </p:nvSpPr>
        <p:spPr>
          <a:xfrm>
            <a:off x="457200" y="1214422"/>
            <a:ext cx="8229600" cy="5429288"/>
          </a:xfrm>
        </p:spPr>
        <p:txBody>
          <a:bodyPr>
            <a:normAutofit lnSpcReduction="10000"/>
          </a:bodyPr>
          <a:lstStyle/>
          <a:p>
            <a:pPr algn="just">
              <a:buNone/>
            </a:pPr>
            <a:r>
              <a:rPr lang="en-GB" sz="2800" b="1" dirty="0" smtClean="0"/>
              <a:t>Crawling Documents and Email</a:t>
            </a:r>
          </a:p>
          <a:p>
            <a:pPr algn="just"/>
            <a:r>
              <a:rPr lang="en-IN" sz="2800" dirty="0" smtClean="0"/>
              <a:t>Web is a tremendous information resource, a huge amount of digital information is not stored on websites</a:t>
            </a:r>
          </a:p>
          <a:p>
            <a:pPr algn="just"/>
            <a:r>
              <a:rPr lang="en-GB" sz="2800" dirty="0" smtClean="0"/>
              <a:t>we will consider information </a:t>
            </a:r>
            <a:r>
              <a:rPr lang="en-IN" sz="2800" dirty="0" smtClean="0"/>
              <a:t>that you might find on a normal desktop computer, such as email, word processing documents, presentations, or spreadsheets. This information can be searched using a </a:t>
            </a:r>
            <a:r>
              <a:rPr lang="en-IN" sz="2800" b="1" i="1" dirty="0" smtClean="0"/>
              <a:t>desktop search tool</a:t>
            </a:r>
          </a:p>
          <a:p>
            <a:pPr algn="just"/>
            <a:r>
              <a:rPr lang="en-IN" sz="2800" dirty="0" smtClean="0"/>
              <a:t>In companies and organizations, </a:t>
            </a:r>
            <a:r>
              <a:rPr lang="en-IN" sz="2800" b="1" i="1" dirty="0" smtClean="0"/>
              <a:t>enterprise search </a:t>
            </a:r>
            <a:r>
              <a:rPr lang="en-IN" sz="2800" i="1" dirty="0" smtClean="0"/>
              <a:t>will make use of documents on file servers, or even on employee desktop </a:t>
            </a:r>
            <a:r>
              <a:rPr lang="en-IN" sz="2800" dirty="0" smtClean="0"/>
              <a:t>computers, in addition to local web pages</a:t>
            </a:r>
            <a:endParaRPr lang="en-GB" sz="2800" b="1"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GB" b="1" dirty="0" smtClean="0"/>
              <a:t>Crawls and Feeds</a:t>
            </a:r>
            <a:endParaRPr lang="en-US" dirty="0"/>
          </a:p>
        </p:txBody>
      </p:sp>
      <p:sp>
        <p:nvSpPr>
          <p:cNvPr id="3" name="Content Placeholder 2"/>
          <p:cNvSpPr>
            <a:spLocks noGrp="1"/>
          </p:cNvSpPr>
          <p:nvPr>
            <p:ph idx="1"/>
          </p:nvPr>
        </p:nvSpPr>
        <p:spPr>
          <a:xfrm>
            <a:off x="457200" y="1214422"/>
            <a:ext cx="8229600" cy="5429288"/>
          </a:xfrm>
        </p:spPr>
        <p:txBody>
          <a:bodyPr>
            <a:normAutofit lnSpcReduction="10000"/>
          </a:bodyPr>
          <a:lstStyle/>
          <a:p>
            <a:pPr algn="just"/>
            <a:r>
              <a:rPr lang="en-IN" sz="2800" dirty="0" smtClean="0"/>
              <a:t>Many of the problems of web crawling change when we look at desktop data. In web crawling, just finding the data can be a struggle. On a desktop Computer,  The interesting data is stored in a file system with familiar semantics</a:t>
            </a:r>
          </a:p>
          <a:p>
            <a:pPr algn="just"/>
            <a:r>
              <a:rPr lang="en-GB" sz="2800" dirty="0" smtClean="0"/>
              <a:t>Finding all </a:t>
            </a:r>
            <a:r>
              <a:rPr lang="en-IN" sz="2800" dirty="0" smtClean="0"/>
              <a:t>the files on a hard disk is not particularly difficult, since file systems have directories that are easy to discover. In some ways, a file system is like a web server, but with an automatically generated sitemap</a:t>
            </a:r>
          </a:p>
          <a:p>
            <a:pPr algn="just"/>
            <a:r>
              <a:rPr lang="en-IN" sz="2800" dirty="0" smtClean="0"/>
              <a:t>There are unique challenges in crawling desktop data, however. The first concerns </a:t>
            </a:r>
            <a:r>
              <a:rPr lang="en-GB" sz="2800" dirty="0" smtClean="0"/>
              <a:t>update speed,</a:t>
            </a:r>
            <a:r>
              <a:rPr lang="en-IN" sz="2800" dirty="0" smtClean="0"/>
              <a:t>Disk space is another concern</a:t>
            </a:r>
            <a:endParaRPr lang="en-GB" sz="2800" b="1"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GB" b="1" dirty="0" smtClean="0"/>
              <a:t>Crawls and Feeds</a:t>
            </a:r>
            <a:endParaRPr lang="en-US" dirty="0"/>
          </a:p>
        </p:txBody>
      </p:sp>
      <p:sp>
        <p:nvSpPr>
          <p:cNvPr id="3" name="Content Placeholder 2"/>
          <p:cNvSpPr>
            <a:spLocks noGrp="1"/>
          </p:cNvSpPr>
          <p:nvPr>
            <p:ph idx="1"/>
          </p:nvPr>
        </p:nvSpPr>
        <p:spPr>
          <a:xfrm>
            <a:off x="457200" y="1214422"/>
            <a:ext cx="8229600" cy="5429288"/>
          </a:xfrm>
        </p:spPr>
        <p:txBody>
          <a:bodyPr>
            <a:normAutofit lnSpcReduction="10000"/>
          </a:bodyPr>
          <a:lstStyle/>
          <a:p>
            <a:pPr algn="just">
              <a:buNone/>
            </a:pPr>
            <a:r>
              <a:rPr lang="en-GB" sz="2800" b="1" dirty="0" smtClean="0"/>
              <a:t>Document Feeds</a:t>
            </a:r>
          </a:p>
          <a:p>
            <a:pPr algn="just"/>
            <a:r>
              <a:rPr lang="en-IN" sz="2800" dirty="0" smtClean="0"/>
              <a:t>Web or desktop crawling, we assume that any document can be created or modified at any time</a:t>
            </a:r>
          </a:p>
          <a:p>
            <a:pPr algn="just"/>
            <a:r>
              <a:rPr lang="en-IN" sz="2800" dirty="0" smtClean="0"/>
              <a:t>However, many documents are </a:t>
            </a:r>
            <a:r>
              <a:rPr lang="en-IN" sz="2800" i="1" dirty="0" smtClean="0"/>
              <a:t>published, meaning that </a:t>
            </a:r>
            <a:r>
              <a:rPr lang="en-IN" sz="2800" dirty="0" smtClean="0"/>
              <a:t>they are created at a fixed time and rarely updated again</a:t>
            </a:r>
          </a:p>
          <a:p>
            <a:pPr algn="just"/>
            <a:r>
              <a:rPr lang="en-GB" sz="2800" dirty="0" smtClean="0"/>
              <a:t>News articles, blog posts,</a:t>
            </a:r>
            <a:r>
              <a:rPr lang="en-IN" sz="2800" dirty="0" smtClean="0"/>
              <a:t>press releases, and email are some of the documents that fit this publishing model. Most information that is time-sensitive is published</a:t>
            </a:r>
            <a:endParaRPr lang="en-GB" sz="2800" b="1" dirty="0" smtClean="0"/>
          </a:p>
          <a:p>
            <a:pPr algn="just"/>
            <a:r>
              <a:rPr lang="en-IN" sz="2800" dirty="0" smtClean="0"/>
              <a:t>Each published document has an associated time, published documents from a single source can be ordered in a sequence called a </a:t>
            </a:r>
            <a:r>
              <a:rPr lang="en-IN" sz="2800" i="1" dirty="0" smtClean="0"/>
              <a:t>document feed</a:t>
            </a:r>
            <a:endParaRPr lang="en-GB" sz="2800" b="1"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GB" b="1" dirty="0" smtClean="0"/>
              <a:t>Crawls and Feeds</a:t>
            </a:r>
            <a:endParaRPr lang="en-US" dirty="0"/>
          </a:p>
        </p:txBody>
      </p:sp>
      <p:sp>
        <p:nvSpPr>
          <p:cNvPr id="3" name="Content Placeholder 2"/>
          <p:cNvSpPr>
            <a:spLocks noGrp="1"/>
          </p:cNvSpPr>
          <p:nvPr>
            <p:ph idx="1"/>
          </p:nvPr>
        </p:nvSpPr>
        <p:spPr>
          <a:xfrm>
            <a:off x="457200" y="1214422"/>
            <a:ext cx="8229600" cy="5429288"/>
          </a:xfrm>
        </p:spPr>
        <p:txBody>
          <a:bodyPr>
            <a:normAutofit fontScale="92500" lnSpcReduction="20000"/>
          </a:bodyPr>
          <a:lstStyle/>
          <a:p>
            <a:pPr algn="just">
              <a:buNone/>
            </a:pPr>
            <a:r>
              <a:rPr lang="en-GB" sz="2800" b="1" dirty="0" smtClean="0"/>
              <a:t>Deciding What to Search</a:t>
            </a:r>
          </a:p>
          <a:p>
            <a:pPr algn="just"/>
            <a:r>
              <a:rPr lang="en-IN" sz="2800" dirty="0" smtClean="0"/>
              <a:t>Building a search engine, from the mathematics behind ranking to the algorithms of query processing</a:t>
            </a:r>
          </a:p>
          <a:p>
            <a:pPr algn="just"/>
            <a:r>
              <a:rPr lang="en-GB" sz="2800" dirty="0" smtClean="0"/>
              <a:t>Great technology can </a:t>
            </a:r>
            <a:r>
              <a:rPr lang="en-IN" sz="2800" dirty="0" smtClean="0"/>
              <a:t>make a good search engine even better</a:t>
            </a:r>
          </a:p>
          <a:p>
            <a:pPr algn="just"/>
            <a:r>
              <a:rPr lang="en-GB" sz="2800" dirty="0" smtClean="0"/>
              <a:t>If the right documents </a:t>
            </a:r>
            <a:r>
              <a:rPr lang="en-IN" sz="2800" dirty="0" smtClean="0"/>
              <a:t>are not stored in the search engine, no search technique will be able to find relevant </a:t>
            </a:r>
            <a:r>
              <a:rPr lang="en-GB" sz="2800" dirty="0" smtClean="0"/>
              <a:t>information.</a:t>
            </a:r>
          </a:p>
          <a:p>
            <a:pPr algn="just"/>
            <a:r>
              <a:rPr lang="en-IN" sz="2800" dirty="0" smtClean="0"/>
              <a:t>“What should we search?” The simple answer is </a:t>
            </a:r>
            <a:r>
              <a:rPr lang="en-IN" sz="2800" i="1" dirty="0" smtClean="0"/>
              <a:t>everything you possibly can.</a:t>
            </a:r>
          </a:p>
          <a:p>
            <a:pPr algn="just"/>
            <a:r>
              <a:rPr lang="en-IN" sz="2800" dirty="0" smtClean="0"/>
              <a:t>Every time a search engine adds another document, the number of questions it can answer increases. On the other hand, adding many poor-quality documents increases the burden on the ranking process to find only the best documents to show to the user</a:t>
            </a:r>
            <a:endParaRPr lang="en-GB" sz="2800" dirty="0" smtClean="0"/>
          </a:p>
          <a:p>
            <a:pPr algn="just"/>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GB" b="1" dirty="0" smtClean="0"/>
              <a:t>Crawls and Feeds</a:t>
            </a:r>
            <a:endParaRPr lang="en-US" dirty="0"/>
          </a:p>
        </p:txBody>
      </p:sp>
      <p:sp>
        <p:nvSpPr>
          <p:cNvPr id="3" name="Content Placeholder 2"/>
          <p:cNvSpPr>
            <a:spLocks noGrp="1"/>
          </p:cNvSpPr>
          <p:nvPr>
            <p:ph idx="1"/>
          </p:nvPr>
        </p:nvSpPr>
        <p:spPr>
          <a:xfrm>
            <a:off x="457200" y="1214422"/>
            <a:ext cx="8229600" cy="5429288"/>
          </a:xfrm>
        </p:spPr>
        <p:txBody>
          <a:bodyPr>
            <a:normAutofit/>
          </a:bodyPr>
          <a:lstStyle/>
          <a:p>
            <a:pPr algn="just"/>
            <a:r>
              <a:rPr lang="en-GB" sz="2800" dirty="0" smtClean="0"/>
              <a:t>A document </a:t>
            </a:r>
            <a:r>
              <a:rPr lang="en-IN" sz="2800" dirty="0" smtClean="0"/>
              <a:t>feed is particularly interesting for crawlers, since the crawler can easily find all the new documents by examining only the end of the feed</a:t>
            </a:r>
          </a:p>
          <a:p>
            <a:pPr algn="just"/>
            <a:r>
              <a:rPr lang="en-IN" sz="2800" dirty="0" smtClean="0"/>
              <a:t>We can distinguish two kinds of document feeds, </a:t>
            </a:r>
            <a:r>
              <a:rPr lang="en-IN" sz="2800" i="1" dirty="0" smtClean="0"/>
              <a:t>push and pull. A push feed </a:t>
            </a:r>
            <a:r>
              <a:rPr lang="en-IN" sz="2800" dirty="0" smtClean="0"/>
              <a:t>alerts the subscriber to new documents This is like a telephone, which alerts you to an incoming phone call</a:t>
            </a:r>
          </a:p>
          <a:p>
            <a:pPr algn="just"/>
            <a:r>
              <a:rPr lang="en-IN" sz="2800" dirty="0" smtClean="0"/>
              <a:t>A </a:t>
            </a:r>
            <a:r>
              <a:rPr lang="en-IN" sz="2800" i="1" dirty="0" smtClean="0"/>
              <a:t>pull feed requires the subscriber to check periodically for </a:t>
            </a:r>
            <a:r>
              <a:rPr lang="en-IN" sz="2800" dirty="0" smtClean="0"/>
              <a:t>new documents; this is like checking your mailbox for new mail to arrive.</a:t>
            </a:r>
            <a:endParaRPr lang="en-GB" sz="2800" b="1"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GB" b="1" dirty="0" smtClean="0"/>
              <a:t>Crawls and Feeds</a:t>
            </a:r>
            <a:endParaRPr lang="en-US" dirty="0"/>
          </a:p>
        </p:txBody>
      </p:sp>
      <p:sp>
        <p:nvSpPr>
          <p:cNvPr id="3" name="Content Placeholder 2"/>
          <p:cNvSpPr>
            <a:spLocks noGrp="1"/>
          </p:cNvSpPr>
          <p:nvPr>
            <p:ph idx="1"/>
          </p:nvPr>
        </p:nvSpPr>
        <p:spPr>
          <a:xfrm>
            <a:off x="457200" y="1214422"/>
            <a:ext cx="8229600" cy="5429288"/>
          </a:xfrm>
        </p:spPr>
        <p:txBody>
          <a:bodyPr>
            <a:normAutofit/>
          </a:bodyPr>
          <a:lstStyle/>
          <a:p>
            <a:pPr algn="just"/>
            <a:r>
              <a:rPr lang="en-GB" sz="2800" b="1" dirty="0" smtClean="0"/>
              <a:t>The Conversion Problem</a:t>
            </a:r>
          </a:p>
          <a:p>
            <a:pPr algn="just"/>
            <a:r>
              <a:rPr lang="en-IN" sz="2800" dirty="0" smtClean="0"/>
              <a:t>Search engines are built to search through text. Unfortunately, text is stored on computers in hundreds of incompatible file formats. Standard text file formats </a:t>
            </a:r>
            <a:r>
              <a:rPr lang="en-GB" sz="2800" dirty="0" smtClean="0"/>
              <a:t>include raw text, RTF, HTML, XML, Microsoft Word, ODF (Open Document Format) and PDF (Portable Document Format)</a:t>
            </a:r>
          </a:p>
          <a:p>
            <a:pPr algn="just"/>
            <a:r>
              <a:rPr lang="en-IN" sz="2800" dirty="0" smtClean="0"/>
              <a:t>The most common way to handle a new file format is to use a conversion tool that converts the document content into a tagged text format such as HTML </a:t>
            </a:r>
            <a:r>
              <a:rPr lang="en-GB" sz="2800" dirty="0" smtClean="0"/>
              <a:t>or XML</a:t>
            </a:r>
            <a:endParaRPr lang="en-GB" sz="2800" b="1"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GB" b="1" dirty="0" smtClean="0"/>
              <a:t>Crawls and Feeds</a:t>
            </a:r>
            <a:endParaRPr lang="en-US" dirty="0"/>
          </a:p>
        </p:txBody>
      </p:sp>
      <p:sp>
        <p:nvSpPr>
          <p:cNvPr id="3" name="Content Placeholder 2"/>
          <p:cNvSpPr>
            <a:spLocks noGrp="1"/>
          </p:cNvSpPr>
          <p:nvPr>
            <p:ph idx="1"/>
          </p:nvPr>
        </p:nvSpPr>
        <p:spPr>
          <a:xfrm>
            <a:off x="457200" y="1214422"/>
            <a:ext cx="8229600" cy="5429288"/>
          </a:xfrm>
        </p:spPr>
        <p:txBody>
          <a:bodyPr>
            <a:normAutofit/>
          </a:bodyPr>
          <a:lstStyle/>
          <a:p>
            <a:pPr algn="just">
              <a:buNone/>
            </a:pPr>
            <a:r>
              <a:rPr lang="en-GB" sz="2800" b="1" dirty="0" smtClean="0"/>
              <a:t>Character Encodings</a:t>
            </a:r>
          </a:p>
          <a:p>
            <a:pPr algn="just"/>
            <a:r>
              <a:rPr lang="en-IN" sz="2800" dirty="0" smtClean="0"/>
              <a:t>Even HTML files are not necessarily compatible with each other because of </a:t>
            </a:r>
            <a:r>
              <a:rPr lang="en-IN" sz="2800" i="1" dirty="0" smtClean="0"/>
              <a:t>character encoding issues. The text that you see on this page is a series of little pictures </a:t>
            </a:r>
            <a:r>
              <a:rPr lang="en-IN" sz="2800" dirty="0" smtClean="0"/>
              <a:t>we call </a:t>
            </a:r>
            <a:r>
              <a:rPr lang="en-IN" sz="2800" i="1" dirty="0" smtClean="0"/>
              <a:t>letters or glyphs.</a:t>
            </a:r>
          </a:p>
          <a:p>
            <a:pPr algn="just"/>
            <a:r>
              <a:rPr lang="en-IN" sz="2800" dirty="0" smtClean="0"/>
              <a:t>Of course, a computer file is a stream of bits, not a collection of pictures. A character encoding is a mapping between bits and glyphs</a:t>
            </a:r>
          </a:p>
          <a:p>
            <a:pPr algn="just"/>
            <a:endParaRPr lang="en-GB" sz="2800" b="1" dirty="0" smtClean="0"/>
          </a:p>
          <a:p>
            <a:pPr algn="just"/>
            <a:endParaRPr lang="en-GB" sz="2800" b="1"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401080" cy="6357982"/>
          </a:xfrm>
        </p:spPr>
        <p:txBody>
          <a:bodyPr>
            <a:noAutofit/>
          </a:bodyPr>
          <a:lstStyle/>
          <a:p>
            <a:pPr algn="just">
              <a:buNone/>
            </a:pPr>
            <a:r>
              <a:rPr lang="en-GB" sz="2800" b="1" dirty="0" smtClean="0"/>
              <a:t>Storing the Documents</a:t>
            </a:r>
          </a:p>
          <a:p>
            <a:pPr algn="just"/>
            <a:r>
              <a:rPr lang="en-IN" sz="2400" dirty="0" smtClean="0"/>
              <a:t>After documents have been converted to some common format, they need to be stored in preparation for indexing</a:t>
            </a:r>
          </a:p>
          <a:p>
            <a:pPr algn="just"/>
            <a:r>
              <a:rPr lang="en-GB" sz="2400" dirty="0" smtClean="0"/>
              <a:t>Document storage is required only for some applications</a:t>
            </a:r>
          </a:p>
          <a:p>
            <a:pPr algn="just"/>
            <a:r>
              <a:rPr lang="en-GB" sz="2400" dirty="0" smtClean="0"/>
              <a:t>In desktop search, for </a:t>
            </a:r>
            <a:r>
              <a:rPr lang="en-IN" sz="2400" dirty="0" smtClean="0"/>
              <a:t>example, the documents are already stored in the file system and do not need to be </a:t>
            </a:r>
            <a:r>
              <a:rPr lang="en-GB" sz="2400" dirty="0" smtClean="0"/>
              <a:t>copied elsewhere</a:t>
            </a:r>
          </a:p>
          <a:p>
            <a:pPr algn="just"/>
            <a:r>
              <a:rPr lang="en-IN" sz="2400" dirty="0" smtClean="0"/>
              <a:t>As the crawling process runs, it can send converted documents immediately to an indexing process, By not storing the intermediate converted </a:t>
            </a:r>
            <a:r>
              <a:rPr lang="en-GB" sz="2400" dirty="0" smtClean="0"/>
              <a:t>documents</a:t>
            </a:r>
          </a:p>
          <a:p>
            <a:pPr algn="just"/>
            <a:r>
              <a:rPr lang="en-IN" sz="2400" dirty="0" smtClean="0"/>
              <a:t>Other kinds of search engines need to store documents somewhere</a:t>
            </a:r>
          </a:p>
          <a:p>
            <a:pPr algn="just"/>
            <a:r>
              <a:rPr lang="en-GB" sz="2400" dirty="0" smtClean="0"/>
              <a:t>Fast </a:t>
            </a:r>
            <a:r>
              <a:rPr lang="en-IN" sz="2400" dirty="0" smtClean="0"/>
              <a:t>access to the document text is required in order to build document snippets  for each search result. These snippets of text give the user an idea of what is inside the retrieved document without actually needing to click on a link</a:t>
            </a:r>
            <a:endParaRPr lang="en-GB" sz="2400" b="1"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905520"/>
          </a:xfrm>
        </p:spPr>
        <p:txBody>
          <a:bodyPr>
            <a:normAutofit/>
          </a:bodyPr>
          <a:lstStyle/>
          <a:p>
            <a:r>
              <a:rPr lang="en-US" b="1" dirty="0" smtClean="0"/>
              <a:t>Requirements for document storage system</a:t>
            </a:r>
            <a:r>
              <a:rPr lang="en-US" dirty="0" smtClean="0"/>
              <a:t>:</a:t>
            </a:r>
          </a:p>
          <a:p>
            <a:pPr lvl="1"/>
            <a:r>
              <a:rPr lang="en-US" dirty="0" smtClean="0"/>
              <a:t>Random access</a:t>
            </a:r>
          </a:p>
          <a:p>
            <a:pPr lvl="2"/>
            <a:r>
              <a:rPr lang="en-US" dirty="0" smtClean="0"/>
              <a:t>request the content of a document based on its URL</a:t>
            </a:r>
          </a:p>
          <a:p>
            <a:pPr lvl="2"/>
            <a:r>
              <a:rPr lang="en-US" dirty="0" smtClean="0"/>
              <a:t>hash function based on URL is typical</a:t>
            </a:r>
          </a:p>
          <a:p>
            <a:pPr lvl="1"/>
            <a:r>
              <a:rPr lang="en-US" dirty="0" smtClean="0"/>
              <a:t>Compression and large files</a:t>
            </a:r>
          </a:p>
          <a:p>
            <a:pPr lvl="2"/>
            <a:r>
              <a:rPr lang="en-US" dirty="0" smtClean="0"/>
              <a:t>reducing storage requirements and efficient access</a:t>
            </a:r>
          </a:p>
          <a:p>
            <a:pPr lvl="1"/>
            <a:r>
              <a:rPr lang="en-US" dirty="0" smtClean="0"/>
              <a:t>Update</a:t>
            </a:r>
          </a:p>
          <a:p>
            <a:pPr lvl="2"/>
            <a:r>
              <a:rPr lang="en-US" dirty="0" smtClean="0"/>
              <a:t>handling large volumes of new and modified documents</a:t>
            </a:r>
          </a:p>
          <a:p>
            <a:pPr lvl="2"/>
            <a:r>
              <a:rPr lang="en-US" dirty="0" smtClean="0"/>
              <a:t>adding new anchor text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401080" cy="6357982"/>
          </a:xfrm>
        </p:spPr>
        <p:txBody>
          <a:bodyPr>
            <a:normAutofit/>
          </a:bodyPr>
          <a:lstStyle/>
          <a:p>
            <a:pPr algn="just">
              <a:buNone/>
            </a:pPr>
            <a:r>
              <a:rPr lang="en-GB" sz="2400" b="1" dirty="0" smtClean="0"/>
              <a:t>Using a Database System</a:t>
            </a:r>
          </a:p>
          <a:p>
            <a:pPr algn="just"/>
            <a:r>
              <a:rPr lang="en-GB" sz="2400" dirty="0" smtClean="0"/>
              <a:t>Relational database </a:t>
            </a:r>
            <a:r>
              <a:rPr lang="en-IN" sz="2400" dirty="0" smtClean="0"/>
              <a:t>would be a good place to store document data</a:t>
            </a:r>
          </a:p>
          <a:p>
            <a:pPr algn="just"/>
            <a:r>
              <a:rPr lang="en-IN" sz="2400" dirty="0" smtClean="0"/>
              <a:t>For many applications, in fact, a database is an excellent place to store documents. A database takes care of the difficult details of storing small pieces of data, such as web pages, and makes it easy to update them later</a:t>
            </a:r>
          </a:p>
          <a:p>
            <a:pPr algn="just"/>
            <a:r>
              <a:rPr lang="en-GB" sz="2400" dirty="0" smtClean="0"/>
              <a:t>Major search </a:t>
            </a:r>
            <a:r>
              <a:rPr lang="en-IN" sz="2400" dirty="0" smtClean="0"/>
              <a:t>engines use conventional relational databases to store documents. One problem is the sheer volume of document data, which can overwhelm traditional database </a:t>
            </a:r>
            <a:r>
              <a:rPr lang="en-GB" sz="2400" dirty="0" smtClean="0"/>
              <a:t>systems</a:t>
            </a:r>
            <a:endParaRPr lang="en-GB" sz="2400" b="1"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401080" cy="6357982"/>
          </a:xfrm>
        </p:spPr>
        <p:txBody>
          <a:bodyPr>
            <a:normAutofit lnSpcReduction="10000"/>
          </a:bodyPr>
          <a:lstStyle/>
          <a:p>
            <a:pPr algn="just">
              <a:buNone/>
            </a:pPr>
            <a:r>
              <a:rPr lang="en-GB" sz="2800" b="1" dirty="0" smtClean="0"/>
              <a:t>Random Access</a:t>
            </a:r>
          </a:p>
          <a:p>
            <a:pPr algn="just"/>
            <a:r>
              <a:rPr lang="en-IN" sz="2800" dirty="0" smtClean="0"/>
              <a:t>To retrieve documents quickly in order to compute a snippet for a search result, the document store needs to support random access</a:t>
            </a:r>
          </a:p>
          <a:p>
            <a:pPr algn="just"/>
            <a:r>
              <a:rPr lang="en-GB" sz="2800" dirty="0" smtClean="0"/>
              <a:t>We want a </a:t>
            </a:r>
            <a:r>
              <a:rPr lang="en-IN" sz="2800" dirty="0" smtClean="0"/>
              <a:t>data store such that we can request the content of a document based on its URL</a:t>
            </a:r>
          </a:p>
          <a:p>
            <a:pPr algn="just"/>
            <a:r>
              <a:rPr lang="en-GB" sz="2800" dirty="0" smtClean="0"/>
              <a:t>Using a hash </a:t>
            </a:r>
            <a:r>
              <a:rPr lang="en-IN" sz="2800" dirty="0" smtClean="0"/>
              <a:t>function on the URL gives us a number we can use to find the data</a:t>
            </a:r>
          </a:p>
          <a:p>
            <a:pPr algn="just"/>
            <a:r>
              <a:rPr lang="en-GB" sz="2800" dirty="0" smtClean="0"/>
              <a:t>For small </a:t>
            </a:r>
            <a:r>
              <a:rPr lang="en-IN" sz="2800" dirty="0" smtClean="0"/>
              <a:t>installations, the hash function can tell us which file contains the document. For larger installations, the hash function tells us which server contains the document</a:t>
            </a:r>
          </a:p>
          <a:p>
            <a:r>
              <a:rPr lang="en-IN" sz="2800" dirty="0" smtClean="0"/>
              <a:t>Once the document location has been narrowed down to a single file, a B-Tree or sorted data structure can be used</a:t>
            </a:r>
            <a:endParaRPr lang="en-GB" sz="2800" b="1"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285728"/>
            <a:ext cx="8401080" cy="6357982"/>
          </a:xfrm>
        </p:spPr>
        <p:txBody>
          <a:bodyPr>
            <a:normAutofit/>
          </a:bodyPr>
          <a:lstStyle/>
          <a:p>
            <a:pPr algn="just">
              <a:buNone/>
            </a:pPr>
            <a:r>
              <a:rPr lang="en-GB" sz="2800" b="1" dirty="0" smtClean="0"/>
              <a:t>Compression and Large Files</a:t>
            </a:r>
          </a:p>
          <a:p>
            <a:pPr algn="just"/>
            <a:r>
              <a:rPr lang="en-GB" sz="2800" dirty="0" smtClean="0"/>
              <a:t>The </a:t>
            </a:r>
            <a:r>
              <a:rPr lang="en-IN" sz="2800" dirty="0" smtClean="0"/>
              <a:t>document storage system should make use of large files and compression</a:t>
            </a:r>
            <a:r>
              <a:rPr lang="en-GB" sz="2800" b="1" dirty="0" smtClean="0"/>
              <a:t> </a:t>
            </a:r>
          </a:p>
          <a:p>
            <a:pPr algn="just"/>
            <a:r>
              <a:rPr lang="en-IN" sz="2800" dirty="0" smtClean="0"/>
              <a:t>For example, this chapter is approximately 10,000 words, and those words require about 70K of disk space to store. That is far bigger than the average</a:t>
            </a:r>
          </a:p>
          <a:p>
            <a:pPr algn="just">
              <a:buNone/>
            </a:pPr>
            <a:r>
              <a:rPr lang="en-IN" sz="2800" dirty="0" smtClean="0"/>
              <a:t>    web page, </a:t>
            </a:r>
          </a:p>
          <a:p>
            <a:pPr algn="just"/>
            <a:r>
              <a:rPr lang="en-IN" sz="2800" dirty="0" smtClean="0"/>
              <a:t>But a modern hard disk can transfer 70K of data in about a millisecond.</a:t>
            </a:r>
          </a:p>
          <a:p>
            <a:pPr algn="just"/>
            <a:r>
              <a:rPr lang="en-IN" sz="2800" dirty="0" smtClean="0"/>
              <a:t>However, the hard disk might require 10 milliseconds to seek to that file in order to start reading. </a:t>
            </a:r>
          </a:p>
          <a:p>
            <a:pPr algn="just"/>
            <a:r>
              <a:rPr lang="en-IN" sz="2800" dirty="0" smtClean="0"/>
              <a:t>This is why storing each document in its own file is not a very </a:t>
            </a:r>
            <a:r>
              <a:rPr lang="en-GB" sz="2800" dirty="0" smtClean="0"/>
              <a:t>good idea</a:t>
            </a:r>
            <a:endParaRPr lang="en-GB" sz="2800" b="1"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Files</a:t>
            </a:r>
            <a:endParaRPr lang="en-US" dirty="0"/>
          </a:p>
        </p:txBody>
      </p:sp>
      <p:sp>
        <p:nvSpPr>
          <p:cNvPr id="3" name="Content Placeholder 2"/>
          <p:cNvSpPr>
            <a:spLocks noGrp="1"/>
          </p:cNvSpPr>
          <p:nvPr>
            <p:ph idx="1"/>
          </p:nvPr>
        </p:nvSpPr>
        <p:spPr/>
        <p:txBody>
          <a:bodyPr/>
          <a:lstStyle/>
          <a:p>
            <a:r>
              <a:rPr lang="en-US" dirty="0" smtClean="0"/>
              <a:t>Store many documents in large files, rather than each document in a file</a:t>
            </a:r>
          </a:p>
          <a:p>
            <a:pPr lvl="1"/>
            <a:r>
              <a:rPr lang="en-US" dirty="0" smtClean="0"/>
              <a:t>avoids overhead in opening and closing files</a:t>
            </a:r>
          </a:p>
          <a:p>
            <a:pPr lvl="1"/>
            <a:r>
              <a:rPr lang="en-US" dirty="0" smtClean="0"/>
              <a:t>reduces seek time relative to read time</a:t>
            </a:r>
          </a:p>
          <a:p>
            <a:r>
              <a:rPr lang="en-US" dirty="0" smtClean="0"/>
              <a:t>Compound documents formats</a:t>
            </a:r>
          </a:p>
          <a:p>
            <a:pPr lvl="1"/>
            <a:r>
              <a:rPr lang="en-US" dirty="0" smtClean="0"/>
              <a:t>used to store multiple documents in a file</a:t>
            </a:r>
          </a:p>
          <a:p>
            <a:pPr lvl="1"/>
            <a:r>
              <a:rPr lang="en-US" dirty="0" smtClean="0"/>
              <a:t>e.g., TREC Web</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TREC Web Format</a:t>
            </a:r>
            <a:endParaRPr lang="en-US" dirty="0"/>
          </a:p>
        </p:txBody>
      </p:sp>
      <p:pic>
        <p:nvPicPr>
          <p:cNvPr id="4" name="Picture 3" descr="TP_tmp.png"/>
          <p:cNvPicPr>
            <a:picLocks noChangeAspect="1"/>
          </p:cNvPicPr>
          <p:nvPr>
            <p:custDataLst>
              <p:tags r:id="rId1"/>
            </p:custDataLst>
          </p:nvPr>
        </p:nvPicPr>
        <p:blipFill>
          <a:blip r:embed="rId3"/>
          <a:stretch>
            <a:fillRect/>
          </a:stretch>
        </p:blipFill>
        <p:spPr>
          <a:xfrm>
            <a:off x="1676400" y="1219200"/>
            <a:ext cx="5410200" cy="538294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GB" b="1" dirty="0" smtClean="0"/>
              <a:t>Craws and Feeds</a:t>
            </a:r>
            <a:endParaRPr lang="en-US" dirty="0"/>
          </a:p>
        </p:txBody>
      </p:sp>
      <p:sp>
        <p:nvSpPr>
          <p:cNvPr id="3" name="Content Placeholder 2"/>
          <p:cNvSpPr>
            <a:spLocks noGrp="1"/>
          </p:cNvSpPr>
          <p:nvPr>
            <p:ph idx="1"/>
          </p:nvPr>
        </p:nvSpPr>
        <p:spPr>
          <a:xfrm>
            <a:off x="500034" y="1071546"/>
            <a:ext cx="8229600" cy="5429288"/>
          </a:xfrm>
        </p:spPr>
        <p:txBody>
          <a:bodyPr>
            <a:normAutofit fontScale="85000" lnSpcReduction="20000"/>
          </a:bodyPr>
          <a:lstStyle/>
          <a:p>
            <a:pPr algn="just"/>
            <a:r>
              <a:rPr lang="en-IN" sz="2800" dirty="0" smtClean="0"/>
              <a:t>Even useful documents can become less useful over time</a:t>
            </a:r>
          </a:p>
          <a:p>
            <a:pPr algn="just">
              <a:buNone/>
            </a:pPr>
            <a:r>
              <a:rPr lang="en-IN" sz="2800" dirty="0" smtClean="0"/>
              <a:t>	for example, many people want to know about today’s stock market report, but only a few care about what happened yesterday.</a:t>
            </a:r>
          </a:p>
          <a:p>
            <a:pPr algn="just">
              <a:buNone/>
            </a:pPr>
            <a:r>
              <a:rPr lang="en-GB" sz="2800" b="1" dirty="0" smtClean="0"/>
              <a:t>Crawling the Web</a:t>
            </a:r>
          </a:p>
          <a:p>
            <a:pPr algn="just"/>
            <a:r>
              <a:rPr lang="en-IN" sz="2800" dirty="0" smtClean="0"/>
              <a:t>To build a search engine that searches web pages, you first need a copy of the pages that you want to search</a:t>
            </a:r>
          </a:p>
          <a:p>
            <a:pPr algn="just"/>
            <a:r>
              <a:rPr lang="en-IN" sz="2800" dirty="0" smtClean="0"/>
              <a:t>web pages are particularly easy to copy, since they are meant to be retrieved over the Internet by browsers</a:t>
            </a:r>
          </a:p>
          <a:p>
            <a:pPr algn="just"/>
            <a:r>
              <a:rPr lang="en-IN" sz="2800" dirty="0" smtClean="0"/>
              <a:t>How to get the data from the place it is stored to the search engine.</a:t>
            </a:r>
          </a:p>
          <a:p>
            <a:pPr algn="just"/>
            <a:r>
              <a:rPr lang="en-IN" sz="2800" b="1" dirty="0" smtClean="0"/>
              <a:t>Finding and downloading web pages automatically is called </a:t>
            </a:r>
            <a:r>
              <a:rPr lang="en-IN" sz="2800" b="1" i="1" dirty="0" smtClean="0"/>
              <a:t>crawling, and a </a:t>
            </a:r>
            <a:r>
              <a:rPr lang="en-IN" sz="2800" b="1" dirty="0" smtClean="0"/>
              <a:t>program that downloads pages is called a </a:t>
            </a:r>
            <a:r>
              <a:rPr lang="en-IN" sz="2800" b="1" i="1" dirty="0" smtClean="0"/>
              <a:t>web crawler</a:t>
            </a:r>
            <a:endParaRPr lang="en-IN" sz="2800" i="1" dirty="0" smtClean="0"/>
          </a:p>
          <a:p>
            <a:pPr algn="just"/>
            <a:r>
              <a:rPr lang="en-IN" sz="2800" dirty="0" smtClean="0"/>
              <a:t>Crawling is also occasionally referred to as spidering, and a crawler is sometimes called </a:t>
            </a:r>
            <a:r>
              <a:rPr lang="en-GB" sz="2800" dirty="0" smtClean="0"/>
              <a:t>a spider</a:t>
            </a:r>
            <a:endParaRPr lang="en-IN" sz="2800" dirty="0" smtClean="0"/>
          </a:p>
          <a:p>
            <a:pPr algn="just"/>
            <a:endParaRPr lang="en-US"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Compression</a:t>
            </a:r>
            <a:endParaRPr lang="en-US" dirty="0"/>
          </a:p>
        </p:txBody>
      </p:sp>
      <p:sp>
        <p:nvSpPr>
          <p:cNvPr id="3" name="Content Placeholder 2"/>
          <p:cNvSpPr>
            <a:spLocks noGrp="1"/>
          </p:cNvSpPr>
          <p:nvPr>
            <p:ph idx="1"/>
          </p:nvPr>
        </p:nvSpPr>
        <p:spPr>
          <a:xfrm>
            <a:off x="457200" y="1600200"/>
            <a:ext cx="8229600" cy="5105400"/>
          </a:xfrm>
        </p:spPr>
        <p:txBody>
          <a:bodyPr>
            <a:normAutofit fontScale="92500" lnSpcReduction="10000"/>
          </a:bodyPr>
          <a:lstStyle/>
          <a:p>
            <a:r>
              <a:rPr lang="en-US" dirty="0" smtClean="0"/>
              <a:t>Text is highly redundant (or predictable)</a:t>
            </a:r>
          </a:p>
          <a:p>
            <a:r>
              <a:rPr lang="en-US" dirty="0" smtClean="0"/>
              <a:t>Compression techniques exploit this redundancy to make files smaller without</a:t>
            </a:r>
            <a:r>
              <a:rPr lang="en-US" i="1" dirty="0" smtClean="0"/>
              <a:t> </a:t>
            </a:r>
            <a:r>
              <a:rPr lang="en-US" dirty="0" smtClean="0"/>
              <a:t>losing any of the content</a:t>
            </a:r>
          </a:p>
          <a:p>
            <a:r>
              <a:rPr lang="en-US" dirty="0" smtClean="0"/>
              <a:t>Compression of indexes covered later</a:t>
            </a:r>
          </a:p>
          <a:p>
            <a:r>
              <a:rPr lang="en-US" dirty="0" smtClean="0"/>
              <a:t>Popular algorithms can compress HTML and XML text by 80%</a:t>
            </a:r>
          </a:p>
          <a:p>
            <a:pPr lvl="1"/>
            <a:r>
              <a:rPr lang="en-US" dirty="0" smtClean="0"/>
              <a:t>e.g., DEFLATE (zip, </a:t>
            </a:r>
            <a:r>
              <a:rPr lang="en-US" dirty="0" err="1" smtClean="0"/>
              <a:t>gzip</a:t>
            </a:r>
            <a:r>
              <a:rPr lang="en-US" dirty="0" smtClean="0"/>
              <a:t>) and LZW (UNIX compress, PDF)</a:t>
            </a:r>
          </a:p>
          <a:p>
            <a:pPr lvl="1"/>
            <a:r>
              <a:rPr lang="en-US" dirty="0" smtClean="0"/>
              <a:t>may compress large files in blocks to make access faster</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285728"/>
            <a:ext cx="8401080" cy="6357982"/>
          </a:xfrm>
        </p:spPr>
        <p:txBody>
          <a:bodyPr>
            <a:normAutofit fontScale="92500" lnSpcReduction="10000"/>
          </a:bodyPr>
          <a:lstStyle/>
          <a:p>
            <a:pPr algn="just">
              <a:buNone/>
            </a:pPr>
            <a:r>
              <a:rPr lang="en-IN" b="1" dirty="0" err="1" smtClean="0"/>
              <a:t>BigTable</a:t>
            </a:r>
            <a:r>
              <a:rPr lang="en-IN" b="1" dirty="0" smtClean="0"/>
              <a:t> </a:t>
            </a:r>
          </a:p>
          <a:p>
            <a:pPr algn="just"/>
            <a:r>
              <a:rPr lang="en-IN" sz="2800" dirty="0" err="1" smtClean="0"/>
              <a:t>BigTable</a:t>
            </a:r>
            <a:r>
              <a:rPr lang="en-IN" sz="2800" dirty="0" smtClean="0"/>
              <a:t> is a distributed database system originally built for the task of storing web pages. </a:t>
            </a:r>
          </a:p>
          <a:p>
            <a:pPr algn="just"/>
            <a:r>
              <a:rPr lang="en-IN" sz="2800" dirty="0" smtClean="0"/>
              <a:t>A </a:t>
            </a:r>
            <a:r>
              <a:rPr lang="en-IN" sz="2800" dirty="0" err="1" smtClean="0"/>
              <a:t>BigTable</a:t>
            </a:r>
            <a:r>
              <a:rPr lang="en-IN" sz="2800" dirty="0" smtClean="0"/>
              <a:t> instance really is a </a:t>
            </a:r>
            <a:r>
              <a:rPr lang="en-IN" sz="2800" i="1" dirty="0" smtClean="0"/>
              <a:t>big table; it can be over a </a:t>
            </a:r>
            <a:r>
              <a:rPr lang="en-IN" sz="2800" i="1" dirty="0" err="1" smtClean="0"/>
              <a:t>petabyte</a:t>
            </a:r>
            <a:r>
              <a:rPr lang="en-IN" sz="2800" i="1" dirty="0" smtClean="0"/>
              <a:t> in </a:t>
            </a:r>
            <a:r>
              <a:rPr lang="en-IN" sz="2800" dirty="0" smtClean="0"/>
              <a:t>size, but each database contains only one table. </a:t>
            </a:r>
          </a:p>
          <a:p>
            <a:pPr algn="just"/>
            <a:r>
              <a:rPr lang="en-IN" sz="2800" dirty="0" smtClean="0"/>
              <a:t>The table is split into small pieces called </a:t>
            </a:r>
            <a:r>
              <a:rPr lang="en-IN" sz="2800" i="1" dirty="0" smtClean="0"/>
              <a:t>tablets, which are served by thousands of machines</a:t>
            </a:r>
          </a:p>
          <a:p>
            <a:pPr algn="just"/>
            <a:r>
              <a:rPr lang="en-IN" sz="2800" dirty="0" smtClean="0"/>
              <a:t>In relational databases, you will have encountered SQL(Structured Query Language). SQL allows users to write complex and computationally </a:t>
            </a:r>
            <a:r>
              <a:rPr lang="en-GB" sz="2800" dirty="0" smtClean="0"/>
              <a:t>expensive queries</a:t>
            </a:r>
          </a:p>
          <a:p>
            <a:pPr algn="just"/>
            <a:r>
              <a:rPr lang="en-IN" sz="2800" dirty="0" smtClean="0"/>
              <a:t>The Big Table approach is quite different. There is no query language, and therefore no complex queries, and it includes only row-level transactions, which would be considered rather simple by relational database standards</a:t>
            </a:r>
            <a:endParaRPr lang="en-GB" sz="2800" b="1"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BigTable</a:t>
            </a:r>
            <a:endParaRPr lang="en-US" dirty="0"/>
          </a:p>
        </p:txBody>
      </p:sp>
      <p:sp>
        <p:nvSpPr>
          <p:cNvPr id="3" name="Content Placeholder 2"/>
          <p:cNvSpPr>
            <a:spLocks noGrp="1"/>
          </p:cNvSpPr>
          <p:nvPr>
            <p:ph idx="1"/>
          </p:nvPr>
        </p:nvSpPr>
        <p:spPr>
          <a:xfrm>
            <a:off x="762000" y="1447800"/>
            <a:ext cx="8229600" cy="4525963"/>
          </a:xfrm>
        </p:spPr>
        <p:txBody>
          <a:bodyPr/>
          <a:lstStyle/>
          <a:p>
            <a:r>
              <a:rPr lang="en-US" dirty="0" smtClean="0"/>
              <a:t>Google’s document storage system</a:t>
            </a:r>
          </a:p>
          <a:p>
            <a:pPr lvl="1"/>
            <a:r>
              <a:rPr lang="en-US" dirty="0" smtClean="0"/>
              <a:t>Customized for storing, finding, and updating web pages</a:t>
            </a:r>
          </a:p>
          <a:p>
            <a:pPr lvl="1"/>
            <a:r>
              <a:rPr lang="en-US" dirty="0" smtClean="0"/>
              <a:t>Handles large collection sizes using inexpensive computers</a:t>
            </a:r>
            <a:endParaRPr lang="en-US" dirty="0"/>
          </a:p>
        </p:txBody>
      </p:sp>
      <p:pic>
        <p:nvPicPr>
          <p:cNvPr id="4" name="Picture 2" descr="C:\Users\croft\Desktop\ch3-bigtable-tablets.tif"/>
          <p:cNvPicPr>
            <a:picLocks noChangeAspect="1" noChangeArrowheads="1"/>
          </p:cNvPicPr>
          <p:nvPr/>
        </p:nvPicPr>
        <p:blipFill>
          <a:blip r:embed="rId2"/>
          <a:srcRect/>
          <a:stretch>
            <a:fillRect/>
          </a:stretch>
        </p:blipFill>
        <p:spPr bwMode="auto">
          <a:xfrm>
            <a:off x="3200400" y="3733800"/>
            <a:ext cx="3062466" cy="2971800"/>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BigTable</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No query language, no complex queries to optimize</a:t>
            </a:r>
          </a:p>
          <a:p>
            <a:pPr algn="just"/>
            <a:r>
              <a:rPr lang="en-US" dirty="0" smtClean="0"/>
              <a:t>Only row-level transactions</a:t>
            </a:r>
          </a:p>
          <a:p>
            <a:pPr algn="just"/>
            <a:r>
              <a:rPr lang="en-US" dirty="0" smtClean="0"/>
              <a:t>Tablets are stored in a replicated file system that is accessible by all </a:t>
            </a:r>
            <a:r>
              <a:rPr lang="en-US" dirty="0" err="1" smtClean="0"/>
              <a:t>BigTable</a:t>
            </a:r>
            <a:r>
              <a:rPr lang="en-US" dirty="0" smtClean="0"/>
              <a:t> servers</a:t>
            </a:r>
          </a:p>
          <a:p>
            <a:pPr algn="just"/>
            <a:r>
              <a:rPr lang="en-US" dirty="0" smtClean="0"/>
              <a:t>Any changes to a </a:t>
            </a:r>
            <a:r>
              <a:rPr lang="en-US" dirty="0" err="1" smtClean="0"/>
              <a:t>BigTable</a:t>
            </a:r>
            <a:r>
              <a:rPr lang="en-US" dirty="0" smtClean="0"/>
              <a:t> tablet are recorded to a transaction log, which is also stored in a shared file system</a:t>
            </a:r>
          </a:p>
          <a:p>
            <a:pPr algn="just"/>
            <a:r>
              <a:rPr lang="en-US" dirty="0" smtClean="0"/>
              <a:t>If any tablet server crashes, another server can immediately read the tablet data and transaction log from the file system and take over</a:t>
            </a:r>
          </a:p>
          <a:p>
            <a:pPr algn="just"/>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BigTable</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r>
              <a:rPr lang="en-US" dirty="0" smtClean="0"/>
              <a:t>Logically organized into rows</a:t>
            </a:r>
          </a:p>
          <a:p>
            <a:r>
              <a:rPr lang="en-US" dirty="0" smtClean="0"/>
              <a:t>A row stores data for a single web page</a:t>
            </a:r>
          </a:p>
          <a:p>
            <a:endParaRPr lang="en-US" dirty="0" smtClean="0"/>
          </a:p>
          <a:p>
            <a:endParaRPr lang="en-US" dirty="0" smtClean="0"/>
          </a:p>
          <a:p>
            <a:endParaRPr lang="en-US" dirty="0" smtClean="0"/>
          </a:p>
          <a:p>
            <a:endParaRPr lang="en-US" dirty="0" smtClean="0"/>
          </a:p>
          <a:p>
            <a:r>
              <a:rPr lang="en-US" dirty="0" smtClean="0"/>
              <a:t>Combination of a row key, a column key, and a timestamp point to a single </a:t>
            </a:r>
            <a:r>
              <a:rPr lang="en-US" i="1" dirty="0" smtClean="0"/>
              <a:t>cell </a:t>
            </a:r>
            <a:r>
              <a:rPr lang="en-US" dirty="0" smtClean="0"/>
              <a:t>in the row</a:t>
            </a:r>
            <a:endParaRPr lang="en-US" dirty="0"/>
          </a:p>
        </p:txBody>
      </p:sp>
      <p:pic>
        <p:nvPicPr>
          <p:cNvPr id="4" name="Picture 2" descr="C:\Users\croft\Desktop\ch3-bigtable-rows.tif"/>
          <p:cNvPicPr>
            <a:picLocks noChangeAspect="1" noChangeArrowheads="1"/>
          </p:cNvPicPr>
          <p:nvPr/>
        </p:nvPicPr>
        <p:blipFill>
          <a:blip r:embed="rId2"/>
          <a:srcRect/>
          <a:stretch>
            <a:fillRect/>
          </a:stretch>
        </p:blipFill>
        <p:spPr bwMode="auto">
          <a:xfrm>
            <a:off x="1295400" y="3048000"/>
            <a:ext cx="6494929" cy="1600200"/>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BigTable</a:t>
            </a:r>
            <a:endParaRPr lang="en-US" dirty="0"/>
          </a:p>
        </p:txBody>
      </p:sp>
      <p:sp>
        <p:nvSpPr>
          <p:cNvPr id="3" name="Content Placeholder 2"/>
          <p:cNvSpPr>
            <a:spLocks noGrp="1"/>
          </p:cNvSpPr>
          <p:nvPr>
            <p:ph idx="1"/>
          </p:nvPr>
        </p:nvSpPr>
        <p:spPr/>
        <p:txBody>
          <a:bodyPr>
            <a:normAutofit lnSpcReduction="10000"/>
          </a:bodyPr>
          <a:lstStyle/>
          <a:p>
            <a:r>
              <a:rPr lang="en-US" dirty="0" err="1" smtClean="0"/>
              <a:t>BigTable</a:t>
            </a:r>
            <a:r>
              <a:rPr lang="en-US" dirty="0" smtClean="0"/>
              <a:t> can have a huge number of columns per row</a:t>
            </a:r>
          </a:p>
          <a:p>
            <a:pPr lvl="1"/>
            <a:r>
              <a:rPr lang="en-US" dirty="0" smtClean="0"/>
              <a:t>all rows have the same column groups</a:t>
            </a:r>
          </a:p>
          <a:p>
            <a:pPr lvl="1"/>
            <a:r>
              <a:rPr lang="en-US" dirty="0" smtClean="0"/>
              <a:t>not all rows have the same columns</a:t>
            </a:r>
          </a:p>
          <a:p>
            <a:pPr lvl="1"/>
            <a:r>
              <a:rPr lang="en-US" dirty="0" smtClean="0"/>
              <a:t>important for reducing disk reads to access document data</a:t>
            </a:r>
          </a:p>
          <a:p>
            <a:r>
              <a:rPr lang="en-US" dirty="0" smtClean="0"/>
              <a:t>Rows are partitioned into tablets based on their row keys</a:t>
            </a:r>
          </a:p>
          <a:p>
            <a:pPr lvl="1"/>
            <a:r>
              <a:rPr lang="en-US" dirty="0" smtClean="0"/>
              <a:t>simplifies determining which server is appropriate</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285728"/>
            <a:ext cx="8401080" cy="6357982"/>
          </a:xfrm>
        </p:spPr>
        <p:txBody>
          <a:bodyPr>
            <a:normAutofit/>
          </a:bodyPr>
          <a:lstStyle/>
          <a:p>
            <a:pPr algn="just">
              <a:buNone/>
            </a:pPr>
            <a:r>
              <a:rPr lang="en-GB" b="1" dirty="0" smtClean="0"/>
              <a:t>Detecting Duplicates</a:t>
            </a:r>
          </a:p>
          <a:p>
            <a:pPr algn="just"/>
            <a:r>
              <a:rPr lang="en-IN" sz="2800" dirty="0" smtClean="0"/>
              <a:t>Duplicate and </a:t>
            </a:r>
            <a:r>
              <a:rPr lang="en-IN" sz="2800" i="1" dirty="0" smtClean="0"/>
              <a:t>near-duplicate documents occur in many situations. Making copies </a:t>
            </a:r>
            <a:r>
              <a:rPr lang="en-IN" sz="2800" dirty="0" smtClean="0"/>
              <a:t>and creating new versions of documents is a constant activity in offices</a:t>
            </a:r>
          </a:p>
          <a:p>
            <a:pPr algn="just"/>
            <a:r>
              <a:rPr lang="en-IN" sz="2800" dirty="0" smtClean="0"/>
              <a:t>Keeping track of these is an important part of information management, this situation is more extreme in web</a:t>
            </a:r>
          </a:p>
          <a:p>
            <a:pPr algn="just"/>
            <a:r>
              <a:rPr lang="en-IN" sz="2800" dirty="0" smtClean="0"/>
              <a:t>In addition to the normal sources of duplication, </a:t>
            </a:r>
            <a:r>
              <a:rPr lang="en-IN" sz="2800" i="1" dirty="0" smtClean="0"/>
              <a:t>plagiarism and spam are common</a:t>
            </a:r>
          </a:p>
          <a:p>
            <a:pPr algn="just"/>
            <a:r>
              <a:rPr lang="en-GB" sz="2800" dirty="0" smtClean="0"/>
              <a:t>Multiple URLs to point </a:t>
            </a:r>
            <a:r>
              <a:rPr lang="en-IN" sz="2800" dirty="0" smtClean="0"/>
              <a:t>to the same web page and </a:t>
            </a:r>
            <a:r>
              <a:rPr lang="en-IN" sz="2800" i="1" dirty="0" smtClean="0"/>
              <a:t>mirror sites can cause a crawler to generate large numbers </a:t>
            </a:r>
            <a:r>
              <a:rPr lang="en-GB" sz="2800" dirty="0" smtClean="0"/>
              <a:t>of duplicate pages</a:t>
            </a:r>
            <a:endParaRPr lang="en-IN" sz="2800" dirty="0" smtClean="0"/>
          </a:p>
          <a:p>
            <a:pPr algn="just"/>
            <a:endParaRPr lang="en-IN" sz="2800" b="1"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US" dirty="0" smtClean="0"/>
              <a:t>Detecting Duplicates</a:t>
            </a:r>
            <a:endParaRPr lang="en-US" dirty="0"/>
          </a:p>
        </p:txBody>
      </p:sp>
      <p:sp>
        <p:nvSpPr>
          <p:cNvPr id="3" name="Content Placeholder 2"/>
          <p:cNvSpPr>
            <a:spLocks noGrp="1"/>
          </p:cNvSpPr>
          <p:nvPr>
            <p:ph idx="1"/>
          </p:nvPr>
        </p:nvSpPr>
        <p:spPr/>
        <p:txBody>
          <a:bodyPr/>
          <a:lstStyle/>
          <a:p>
            <a:r>
              <a:rPr lang="en-US" dirty="0" smtClean="0"/>
              <a:t>Duplicate and near-duplicate documents occur in many situations</a:t>
            </a:r>
          </a:p>
          <a:p>
            <a:pPr lvl="1"/>
            <a:r>
              <a:rPr lang="en-US" dirty="0" smtClean="0"/>
              <a:t>Copies, versions, plagiarism, spam, mirror sites</a:t>
            </a:r>
          </a:p>
          <a:p>
            <a:pPr lvl="1"/>
            <a:r>
              <a:rPr lang="en-US" dirty="0" smtClean="0"/>
              <a:t>30% of the web pages in a large crawl are exact or near duplicates of pages in the other 70%</a:t>
            </a:r>
          </a:p>
          <a:p>
            <a:r>
              <a:rPr lang="en-US" dirty="0" smtClean="0"/>
              <a:t>Duplicates consume significant resources during crawling, indexing, and search</a:t>
            </a:r>
          </a:p>
          <a:p>
            <a:pPr lvl="1"/>
            <a:r>
              <a:rPr lang="en-US" dirty="0" smtClean="0"/>
              <a:t>Little value to most users</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Duplicate Detection</a:t>
            </a:r>
            <a:endParaRPr lang="en-US" dirty="0"/>
          </a:p>
        </p:txBody>
      </p:sp>
      <p:sp>
        <p:nvSpPr>
          <p:cNvPr id="3" name="Content Placeholder 2"/>
          <p:cNvSpPr>
            <a:spLocks noGrp="1"/>
          </p:cNvSpPr>
          <p:nvPr>
            <p:ph idx="1"/>
          </p:nvPr>
        </p:nvSpPr>
        <p:spPr>
          <a:xfrm>
            <a:off x="457200" y="1524000"/>
            <a:ext cx="8229600" cy="5105400"/>
          </a:xfrm>
        </p:spPr>
        <p:txBody>
          <a:bodyPr>
            <a:normAutofit fontScale="77500" lnSpcReduction="20000"/>
          </a:bodyPr>
          <a:lstStyle/>
          <a:p>
            <a:r>
              <a:rPr lang="en-US" i="1" dirty="0" smtClean="0"/>
              <a:t>Exact</a:t>
            </a:r>
            <a:r>
              <a:rPr lang="en-US" dirty="0" smtClean="0"/>
              <a:t> duplicate detection is relatively easy</a:t>
            </a:r>
          </a:p>
          <a:p>
            <a:r>
              <a:rPr lang="en-US" i="1" dirty="0" smtClean="0"/>
              <a:t>Checksum </a:t>
            </a:r>
            <a:r>
              <a:rPr lang="en-US" dirty="0" smtClean="0"/>
              <a:t>techniques</a:t>
            </a:r>
          </a:p>
          <a:p>
            <a:pPr lvl="1"/>
            <a:r>
              <a:rPr lang="en-US" dirty="0" smtClean="0"/>
              <a:t>A checksum is a value that is computed based on the content of the document</a:t>
            </a:r>
          </a:p>
          <a:p>
            <a:r>
              <a:rPr lang="en-IN" dirty="0" smtClean="0"/>
              <a:t>For example, the checksum for a file containing the text “Tropical fish” would be computed as follows (in hex):</a:t>
            </a:r>
            <a:endParaRPr lang="en-US" dirty="0" smtClean="0"/>
          </a:p>
          <a:p>
            <a:pPr lvl="2"/>
            <a:r>
              <a:rPr lang="en-US" dirty="0" smtClean="0"/>
              <a:t>e.g., sum of the bytes in the document file</a:t>
            </a:r>
          </a:p>
          <a:p>
            <a:pPr lvl="2"/>
            <a:endParaRPr lang="en-US" dirty="0" smtClean="0"/>
          </a:p>
          <a:p>
            <a:pPr lvl="2"/>
            <a:endParaRPr lang="en-US" dirty="0" smtClean="0"/>
          </a:p>
          <a:p>
            <a:pPr lvl="1"/>
            <a:endParaRPr lang="en-US" dirty="0" smtClean="0"/>
          </a:p>
          <a:p>
            <a:pPr lvl="1"/>
            <a:endParaRPr lang="en-US" dirty="0" smtClean="0"/>
          </a:p>
          <a:p>
            <a:r>
              <a:rPr lang="en-IN" dirty="0" smtClean="0"/>
              <a:t>A file containing the same characters </a:t>
            </a:r>
            <a:r>
              <a:rPr lang="en-IN" sz="3600" dirty="0" smtClean="0"/>
              <a:t>in a different order would have the same checksum </a:t>
            </a:r>
          </a:p>
          <a:p>
            <a:r>
              <a:rPr lang="en-US" dirty="0" smtClean="0"/>
              <a:t>Functions such as a </a:t>
            </a:r>
            <a:r>
              <a:rPr lang="en-US" i="1" dirty="0" smtClean="0"/>
              <a:t>cyclic redundancy check </a:t>
            </a:r>
            <a:r>
              <a:rPr lang="en-US" dirty="0" smtClean="0"/>
              <a:t>(CRC), have been developed that consider the positions of the bytes</a:t>
            </a:r>
            <a:endParaRPr lang="en-US" dirty="0"/>
          </a:p>
        </p:txBody>
      </p:sp>
      <p:pic>
        <p:nvPicPr>
          <p:cNvPr id="5" name="Picture 4" descr="TP_tmp.png"/>
          <p:cNvPicPr>
            <a:picLocks noChangeAspect="1"/>
          </p:cNvPicPr>
          <p:nvPr>
            <p:custDataLst>
              <p:tags r:id="rId1"/>
            </p:custDataLst>
          </p:nvPr>
        </p:nvPicPr>
        <p:blipFill>
          <a:blip r:embed="rId3"/>
          <a:stretch>
            <a:fillRect/>
          </a:stretch>
        </p:blipFill>
        <p:spPr>
          <a:xfrm>
            <a:off x="928662" y="4214818"/>
            <a:ext cx="7047456" cy="4572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Near-Duplicate Detection</a:t>
            </a:r>
            <a:endParaRPr lang="en-US" dirty="0"/>
          </a:p>
        </p:txBody>
      </p:sp>
      <p:sp>
        <p:nvSpPr>
          <p:cNvPr id="3" name="Content Placeholder 2"/>
          <p:cNvSpPr>
            <a:spLocks noGrp="1"/>
          </p:cNvSpPr>
          <p:nvPr>
            <p:ph idx="1"/>
          </p:nvPr>
        </p:nvSpPr>
        <p:spPr>
          <a:xfrm>
            <a:off x="533400" y="1524000"/>
            <a:ext cx="8229600" cy="4876800"/>
          </a:xfrm>
        </p:spPr>
        <p:txBody>
          <a:bodyPr>
            <a:normAutofit/>
          </a:bodyPr>
          <a:lstStyle/>
          <a:p>
            <a:r>
              <a:rPr lang="en-US" dirty="0" smtClean="0"/>
              <a:t>More challenging task</a:t>
            </a:r>
          </a:p>
          <a:p>
            <a:pPr lvl="1"/>
            <a:r>
              <a:rPr lang="en-US" dirty="0" smtClean="0"/>
              <a:t>Are web pages with same text context but different advertising or format near-duplicates?</a:t>
            </a:r>
          </a:p>
          <a:p>
            <a:r>
              <a:rPr lang="en-US" dirty="0" smtClean="0"/>
              <a:t>A near-duplicate document is defined using a threshold value for some similarity measure between pairs of documents</a:t>
            </a:r>
          </a:p>
          <a:p>
            <a:pPr lvl="1"/>
            <a:r>
              <a:rPr lang="en-US" dirty="0" smtClean="0"/>
              <a:t>e.g., document </a:t>
            </a:r>
            <a:r>
              <a:rPr lang="en-US" i="1" dirty="0" smtClean="0"/>
              <a:t>D1 </a:t>
            </a:r>
            <a:r>
              <a:rPr lang="en-US" dirty="0" smtClean="0"/>
              <a:t>is a near-duplicate of document </a:t>
            </a:r>
            <a:r>
              <a:rPr lang="en-US" i="1" dirty="0" smtClean="0"/>
              <a:t>D2 </a:t>
            </a:r>
            <a:r>
              <a:rPr lang="en-US" dirty="0" smtClean="0"/>
              <a:t>if more than 90% of the words in the documents are the same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Crawls and Feeds</a:t>
            </a:r>
            <a:endParaRPr lang="en-US" dirty="0"/>
          </a:p>
        </p:txBody>
      </p:sp>
      <p:sp>
        <p:nvSpPr>
          <p:cNvPr id="3" name="Content Placeholder 2"/>
          <p:cNvSpPr>
            <a:spLocks noGrp="1"/>
          </p:cNvSpPr>
          <p:nvPr>
            <p:ph idx="1"/>
          </p:nvPr>
        </p:nvSpPr>
        <p:spPr>
          <a:xfrm>
            <a:off x="457200" y="1214422"/>
            <a:ext cx="8229600" cy="5429288"/>
          </a:xfrm>
        </p:spPr>
        <p:txBody>
          <a:bodyPr>
            <a:normAutofit/>
          </a:bodyPr>
          <a:lstStyle/>
          <a:p>
            <a:pPr>
              <a:buNone/>
            </a:pPr>
            <a:r>
              <a:rPr lang="en-IN" sz="2800" b="1" dirty="0" smtClean="0"/>
              <a:t>Challenges to crawling web pages</a:t>
            </a:r>
          </a:p>
          <a:p>
            <a:r>
              <a:rPr lang="en-GB" sz="2800" b="1" dirty="0" smtClean="0"/>
              <a:t>sheer scale of the </a:t>
            </a:r>
            <a:r>
              <a:rPr lang="en-IN" sz="2800" b="1" dirty="0" smtClean="0"/>
              <a:t>Web</a:t>
            </a:r>
            <a:r>
              <a:rPr lang="en-IN" sz="2800" dirty="0" smtClean="0"/>
              <a:t>. There are at least tens of billions of pages on the Internet.</a:t>
            </a:r>
          </a:p>
          <a:p>
            <a:r>
              <a:rPr lang="en-IN" sz="2800" dirty="0" smtClean="0"/>
              <a:t>Web pages are usually not under the control of the people building the search engine database</a:t>
            </a:r>
          </a:p>
          <a:p>
            <a:pPr>
              <a:buNone/>
            </a:pPr>
            <a:r>
              <a:rPr lang="en-GB" sz="2800" b="1" dirty="0" smtClean="0"/>
              <a:t>Retrieving Web Pages</a:t>
            </a:r>
          </a:p>
          <a:p>
            <a:r>
              <a:rPr lang="en-IN" sz="2800" dirty="0" smtClean="0"/>
              <a:t>Each web page on the Internet has its own unique </a:t>
            </a:r>
            <a:r>
              <a:rPr lang="en-IN" sz="2800" i="1" dirty="0" smtClean="0"/>
              <a:t>uniform resource locator, or </a:t>
            </a:r>
            <a:r>
              <a:rPr lang="en-GB" sz="2800" i="1" dirty="0" smtClean="0"/>
              <a:t>URL.</a:t>
            </a:r>
          </a:p>
          <a:p>
            <a:r>
              <a:rPr lang="en-IN" sz="2800" dirty="0" smtClean="0"/>
              <a:t>Any URL used to describe a web page has three parts: the </a:t>
            </a:r>
            <a:r>
              <a:rPr lang="en-IN" sz="2800" b="1" dirty="0" smtClean="0"/>
              <a:t>scheme, the hostname,</a:t>
            </a:r>
            <a:r>
              <a:rPr lang="en-GB" sz="2800" b="1" dirty="0" smtClean="0"/>
              <a:t>and the resource name</a:t>
            </a:r>
            <a:endParaRPr lang="en-IN" sz="2800" b="1" dirty="0" smtClean="0"/>
          </a:p>
          <a:p>
            <a:endParaRPr lang="en-IN" sz="2800" i="1" dirty="0" smtClean="0"/>
          </a:p>
          <a:p>
            <a:endParaRPr lang="en-US" sz="28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285728"/>
            <a:ext cx="8401080" cy="6357982"/>
          </a:xfrm>
        </p:spPr>
        <p:txBody>
          <a:bodyPr>
            <a:normAutofit fontScale="85000" lnSpcReduction="20000"/>
          </a:bodyPr>
          <a:lstStyle/>
          <a:p>
            <a:pPr algn="just">
              <a:buNone/>
            </a:pPr>
            <a:r>
              <a:rPr lang="en-GB" sz="2800" b="1" dirty="0" smtClean="0"/>
              <a:t>Detecting Near-Duplicates</a:t>
            </a:r>
          </a:p>
          <a:p>
            <a:pPr algn="just"/>
            <a:r>
              <a:rPr lang="en-IN" sz="2800" dirty="0" smtClean="0"/>
              <a:t>There are two scenarios for near-duplicate detection. One is the </a:t>
            </a:r>
            <a:r>
              <a:rPr lang="en-IN" sz="2800" b="1" dirty="0" smtClean="0"/>
              <a:t>search</a:t>
            </a:r>
            <a:r>
              <a:rPr lang="en-IN" sz="2800" dirty="0" smtClean="0"/>
              <a:t> scenario, where the goal is to find near-duplicates of a given document D. </a:t>
            </a:r>
          </a:p>
          <a:p>
            <a:pPr algn="just"/>
            <a:r>
              <a:rPr lang="en-IN" sz="2800" dirty="0" smtClean="0"/>
              <a:t>This, like all search problems, conceptually involves the comparison of the query document to all other documents. For a collection containing N documents</a:t>
            </a:r>
          </a:p>
          <a:p>
            <a:pPr algn="just"/>
            <a:r>
              <a:rPr lang="en-IN" sz="2800" dirty="0" smtClean="0"/>
              <a:t> The number of comparisons required will be O(N)</a:t>
            </a:r>
          </a:p>
          <a:p>
            <a:pPr algn="just"/>
            <a:r>
              <a:rPr lang="en-IN" sz="2800" dirty="0" smtClean="0"/>
              <a:t>The other scenario, </a:t>
            </a:r>
            <a:r>
              <a:rPr lang="en-IN" sz="2800" b="1" i="1" dirty="0" smtClean="0"/>
              <a:t>discovery</a:t>
            </a:r>
            <a:r>
              <a:rPr lang="en-IN" sz="2800" i="1" dirty="0" smtClean="0"/>
              <a:t>, involves finding </a:t>
            </a:r>
            <a:r>
              <a:rPr lang="en-IN" sz="2800" dirty="0" smtClean="0"/>
              <a:t>all pairs of near-duplicate documents in the collection. This process requires </a:t>
            </a:r>
            <a:r>
              <a:rPr lang="en-GB" sz="2800" i="1" dirty="0" smtClean="0"/>
              <a:t>O(N^2) comparisons</a:t>
            </a:r>
          </a:p>
          <a:p>
            <a:pPr algn="just"/>
            <a:r>
              <a:rPr lang="en-IN" sz="2800" dirty="0" smtClean="0"/>
              <a:t>word-based representations of documents have been shown to be effective for identifying near-duplicates in the search scenario</a:t>
            </a:r>
          </a:p>
          <a:p>
            <a:pPr algn="just"/>
            <a:r>
              <a:rPr lang="en-IN" sz="2800" dirty="0" smtClean="0"/>
              <a:t>The computational requirements of the discovery scenario have meant that new techniques have been developed for deriving compact representations of documents. </a:t>
            </a:r>
          </a:p>
          <a:p>
            <a:pPr algn="just"/>
            <a:r>
              <a:rPr lang="en-IN" sz="2800" dirty="0" smtClean="0"/>
              <a:t>These compact representations are known as </a:t>
            </a:r>
            <a:r>
              <a:rPr lang="en-IN" sz="2800" b="1" i="1" dirty="0" smtClean="0"/>
              <a:t>fingerprints</a:t>
            </a:r>
            <a:endParaRPr lang="en-GB" sz="2800" b="1" i="1" dirty="0" smtClean="0"/>
          </a:p>
          <a:p>
            <a:pPr algn="just"/>
            <a:endParaRPr lang="en-GB" sz="2800" b="1" dirty="0" smtClean="0"/>
          </a:p>
          <a:p>
            <a:pPr algn="just">
              <a:buNone/>
            </a:pPr>
            <a:endParaRPr lang="en-GB" sz="2800" b="1" dirty="0" smtClean="0"/>
          </a:p>
          <a:p>
            <a:pPr algn="just"/>
            <a:endParaRPr lang="en-IN" sz="2800" b="1"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1143000"/>
          </a:xfrm>
        </p:spPr>
        <p:txBody>
          <a:bodyPr>
            <a:noAutofit/>
          </a:bodyPr>
          <a:lstStyle/>
          <a:p>
            <a:r>
              <a:rPr lang="en-IN" sz="2800" dirty="0" smtClean="0"/>
              <a:t>The Basic process of generating fingerprints is as follows</a:t>
            </a:r>
            <a:endParaRPr lang="en-US" sz="2800" dirty="0"/>
          </a:p>
        </p:txBody>
      </p:sp>
      <p:pic>
        <p:nvPicPr>
          <p:cNvPr id="5" name="Picture 4" descr="TP_tmp.png"/>
          <p:cNvPicPr>
            <a:picLocks noChangeAspect="1"/>
          </p:cNvPicPr>
          <p:nvPr>
            <p:custDataLst>
              <p:tags r:id="rId1"/>
            </p:custDataLst>
          </p:nvPr>
        </p:nvPicPr>
        <p:blipFill>
          <a:blip r:embed="rId3"/>
          <a:stretch>
            <a:fillRect/>
          </a:stretch>
        </p:blipFill>
        <p:spPr bwMode="auto">
          <a:xfrm>
            <a:off x="305050" y="2057400"/>
            <a:ext cx="8615100" cy="4099685"/>
          </a:xfrm>
          <a:prstGeom prst="rect">
            <a:avLst/>
          </a:prstGeom>
          <a:noFill/>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285728"/>
            <a:ext cx="8401080" cy="6357982"/>
          </a:xfrm>
        </p:spPr>
        <p:txBody>
          <a:bodyPr>
            <a:normAutofit/>
          </a:bodyPr>
          <a:lstStyle/>
          <a:p>
            <a:pPr algn="just">
              <a:buNone/>
            </a:pPr>
            <a:endParaRPr lang="en-GB" sz="2800" b="1" dirty="0" smtClean="0"/>
          </a:p>
          <a:p>
            <a:pPr algn="just"/>
            <a:r>
              <a:rPr lang="en-IN" sz="2800" dirty="0" smtClean="0"/>
              <a:t>Consider two near-identical documents,D1 andD2. The fingerprints generated from n-grams selected randomly from document D1 are unlikely to have a high overlap with the fingerprints generated from a different</a:t>
            </a:r>
          </a:p>
          <a:p>
            <a:pPr algn="just"/>
            <a:r>
              <a:rPr lang="en-IN" sz="2800" dirty="0" smtClean="0"/>
              <a:t>set of n-grams selected randomly from D2. A more effective technique uses pre-specified</a:t>
            </a:r>
          </a:p>
          <a:p>
            <a:pPr algn="just"/>
            <a:r>
              <a:rPr lang="en-IN" sz="2800" dirty="0" smtClean="0"/>
              <a:t>combinations of characters, and selects n-grams that begin with those characters. Another popular technique, called 0 mod p, is to select all n-grams</a:t>
            </a:r>
          </a:p>
          <a:p>
            <a:pPr algn="just"/>
            <a:r>
              <a:rPr lang="en-IN" sz="2800" dirty="0" smtClean="0"/>
              <a:t>whose hash value modulo p is zero, where p is a parameter</a:t>
            </a:r>
            <a:endParaRPr lang="en-GB" sz="2800" b="1" dirty="0" smtClean="0"/>
          </a:p>
          <a:p>
            <a:pPr algn="just"/>
            <a:endParaRPr lang="en-IN" sz="2800" b="1"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Fingerprint Example</a:t>
            </a:r>
            <a:endParaRPr lang="en-US" dirty="0"/>
          </a:p>
        </p:txBody>
      </p:sp>
      <p:pic>
        <p:nvPicPr>
          <p:cNvPr id="3" name="Picture 2" descr="C:\Users\croft\Desktop\chap3-3.tif"/>
          <p:cNvPicPr>
            <a:picLocks noChangeAspect="1" noChangeArrowheads="1"/>
          </p:cNvPicPr>
          <p:nvPr/>
        </p:nvPicPr>
        <p:blipFill>
          <a:blip r:embed="rId2"/>
          <a:srcRect/>
          <a:stretch>
            <a:fillRect/>
          </a:stretch>
        </p:blipFill>
        <p:spPr bwMode="auto">
          <a:xfrm>
            <a:off x="1143000" y="1600200"/>
            <a:ext cx="6864158" cy="4800600"/>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Simhash</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pPr algn="just"/>
            <a:r>
              <a:rPr lang="en-US" dirty="0" smtClean="0"/>
              <a:t>Similarity comparisons using word-based representations more effective at finding near-duplicates</a:t>
            </a:r>
          </a:p>
          <a:p>
            <a:pPr lvl="1" algn="just"/>
            <a:r>
              <a:rPr lang="en-US" dirty="0" smtClean="0"/>
              <a:t>Problem is efficiency</a:t>
            </a:r>
          </a:p>
          <a:p>
            <a:pPr algn="just"/>
            <a:r>
              <a:rPr lang="en-US" dirty="0" err="1" smtClean="0"/>
              <a:t>Simhash</a:t>
            </a:r>
            <a:r>
              <a:rPr lang="en-US" dirty="0" smtClean="0"/>
              <a:t> combines the advantages of the word-based similarity measures with the efficiency of fingerprints based on hashing</a:t>
            </a:r>
          </a:p>
          <a:p>
            <a:pPr algn="just"/>
            <a:r>
              <a:rPr lang="en-US" dirty="0" smtClean="0"/>
              <a:t>Similarity of two pages as measured by the cosine correlation measure is proportional to the number of bits that are the same in the </a:t>
            </a:r>
            <a:r>
              <a:rPr lang="en-US" dirty="0" err="1" smtClean="0"/>
              <a:t>simhash</a:t>
            </a:r>
            <a:r>
              <a:rPr lang="en-US" dirty="0" smtClean="0"/>
              <a:t> fingerprints</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428596" y="857232"/>
            <a:ext cx="8429684" cy="5429287"/>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571472" y="285728"/>
            <a:ext cx="8215370" cy="6191272"/>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US" dirty="0" smtClean="0"/>
              <a:t>Removing Noise</a:t>
            </a:r>
            <a:endParaRPr lang="en-US" dirty="0"/>
          </a:p>
        </p:txBody>
      </p:sp>
      <p:sp>
        <p:nvSpPr>
          <p:cNvPr id="3" name="Content Placeholder 2"/>
          <p:cNvSpPr>
            <a:spLocks noGrp="1"/>
          </p:cNvSpPr>
          <p:nvPr>
            <p:ph idx="1"/>
          </p:nvPr>
        </p:nvSpPr>
        <p:spPr>
          <a:xfrm>
            <a:off x="457200" y="1285860"/>
            <a:ext cx="8229600" cy="4962540"/>
          </a:xfrm>
        </p:spPr>
        <p:txBody>
          <a:bodyPr>
            <a:normAutofit fontScale="70000" lnSpcReduction="20000"/>
          </a:bodyPr>
          <a:lstStyle/>
          <a:p>
            <a:pPr algn="just"/>
            <a:r>
              <a:rPr lang="en-US" dirty="0" smtClean="0"/>
              <a:t>Many web pages contain text, links, and pictures that are not directly related to the main content of the page</a:t>
            </a:r>
          </a:p>
          <a:p>
            <a:pPr algn="just"/>
            <a:r>
              <a:rPr lang="en-GB" dirty="0" smtClean="0"/>
              <a:t>For example </a:t>
            </a:r>
            <a:r>
              <a:rPr lang="en-IN" dirty="0" smtClean="0"/>
              <a:t>The main content of the page (the story) is outlined in black.</a:t>
            </a:r>
          </a:p>
          <a:p>
            <a:pPr algn="just"/>
            <a:r>
              <a:rPr lang="en-IN" dirty="0" smtClean="0"/>
              <a:t>This content block takes up less than 20% of the display area of the page, and the rest is made up of banners, advertisements, images, general navigation links, services</a:t>
            </a:r>
            <a:endParaRPr lang="en-US" dirty="0" smtClean="0"/>
          </a:p>
          <a:p>
            <a:pPr algn="just"/>
            <a:r>
              <a:rPr lang="en-US" dirty="0" smtClean="0"/>
              <a:t>This </a:t>
            </a:r>
            <a:r>
              <a:rPr lang="en-US" b="1" dirty="0" smtClean="0"/>
              <a:t>additional material is mostly noise </a:t>
            </a:r>
            <a:r>
              <a:rPr lang="en-US" dirty="0" smtClean="0"/>
              <a:t>that could negatively affect the ranking of the page</a:t>
            </a:r>
          </a:p>
          <a:p>
            <a:pPr algn="just"/>
            <a:r>
              <a:rPr lang="en-GB" dirty="0" smtClean="0"/>
              <a:t>A </a:t>
            </a:r>
            <a:r>
              <a:rPr lang="en-IN" dirty="0" smtClean="0"/>
              <a:t>major component of the representation of a page used in a search engine is based </a:t>
            </a:r>
            <a:r>
              <a:rPr lang="en-GB" dirty="0" smtClean="0"/>
              <a:t>on word counts</a:t>
            </a:r>
            <a:endParaRPr lang="en-US" dirty="0" smtClean="0"/>
          </a:p>
          <a:p>
            <a:pPr algn="just"/>
            <a:r>
              <a:rPr lang="en-US" dirty="0" smtClean="0"/>
              <a:t>Techniques have been developed to detect the content blocks in a web page</a:t>
            </a:r>
          </a:p>
          <a:p>
            <a:pPr lvl="1" algn="just"/>
            <a:r>
              <a:rPr lang="en-US" dirty="0" smtClean="0"/>
              <a:t>Non-content material is either ignored or reduced in importance in the indexing process</a:t>
            </a:r>
          </a:p>
          <a:p>
            <a:pPr algn="just"/>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US" dirty="0" smtClean="0"/>
              <a:t>Removing Noise</a:t>
            </a:r>
            <a:endParaRPr lang="en-US" dirty="0"/>
          </a:p>
        </p:txBody>
      </p:sp>
      <p:sp>
        <p:nvSpPr>
          <p:cNvPr id="3" name="Content Placeholder 2"/>
          <p:cNvSpPr>
            <a:spLocks noGrp="1"/>
          </p:cNvSpPr>
          <p:nvPr>
            <p:ph idx="1"/>
          </p:nvPr>
        </p:nvSpPr>
        <p:spPr>
          <a:xfrm>
            <a:off x="457200" y="1214422"/>
            <a:ext cx="8229600" cy="5033978"/>
          </a:xfrm>
        </p:spPr>
        <p:txBody>
          <a:bodyPr>
            <a:noAutofit/>
          </a:bodyPr>
          <a:lstStyle/>
          <a:p>
            <a:pPr algn="just"/>
            <a:r>
              <a:rPr lang="en-GB" sz="2800" dirty="0" smtClean="0"/>
              <a:t>Simple technique based on the observation </a:t>
            </a:r>
            <a:r>
              <a:rPr lang="en-IN" sz="2800" dirty="0" smtClean="0"/>
              <a:t>that there are less HTML tags in the text of the main content of typical web pages than there is in the additional material(also known as a </a:t>
            </a:r>
            <a:r>
              <a:rPr lang="en-GB" sz="2800" b="1" dirty="0" smtClean="0"/>
              <a:t>Document slope curve</a:t>
            </a:r>
            <a:r>
              <a:rPr lang="en-GB" sz="2800" dirty="0" smtClean="0"/>
              <a:t>)</a:t>
            </a:r>
          </a:p>
          <a:p>
            <a:pPr algn="just"/>
            <a:r>
              <a:rPr lang="en-GB" sz="2800" b="1" dirty="0" smtClean="0"/>
              <a:t>Document slope curve </a:t>
            </a:r>
            <a:r>
              <a:rPr lang="en-IN" sz="2800" dirty="0" smtClean="0"/>
              <a:t>shows the cumulative distribution of tags in the example web page from Figure , as a function of the total number of tokens (words or other non-tag strings) in the page</a:t>
            </a:r>
          </a:p>
          <a:p>
            <a:r>
              <a:rPr lang="en-IN" sz="2800" dirty="0" smtClean="0"/>
              <a:t>The main text content of the page corresponds to the “</a:t>
            </a:r>
            <a:r>
              <a:rPr lang="en-IN" sz="2800" b="1" dirty="0" smtClean="0"/>
              <a:t>plateau</a:t>
            </a:r>
            <a:r>
              <a:rPr lang="en-IN" sz="2800" dirty="0" smtClean="0"/>
              <a:t>” in the middle of the distribution, this flat area is relatively small.</a:t>
            </a:r>
            <a:endParaRPr lang="en-US" sz="28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95400"/>
            <a:ext cx="5105400" cy="1143000"/>
          </a:xfrm>
        </p:spPr>
        <p:txBody>
          <a:bodyPr/>
          <a:lstStyle/>
          <a:p>
            <a:r>
              <a:rPr lang="en-US" dirty="0" smtClean="0"/>
              <a:t>Noise Example</a:t>
            </a:r>
            <a:endParaRPr lang="en-US" dirty="0"/>
          </a:p>
        </p:txBody>
      </p:sp>
      <p:pic>
        <p:nvPicPr>
          <p:cNvPr id="3" name="Picture 3" descr="C:\Users\croft\Desktop\chap3-1.tif"/>
          <p:cNvPicPr>
            <a:picLocks noChangeAspect="1" noChangeArrowheads="1"/>
          </p:cNvPicPr>
          <p:nvPr/>
        </p:nvPicPr>
        <p:blipFill>
          <a:blip r:embed="rId2"/>
          <a:srcRect/>
          <a:stretch>
            <a:fillRect/>
          </a:stretch>
        </p:blipFill>
        <p:spPr bwMode="auto">
          <a:xfrm>
            <a:off x="4648200" y="228600"/>
            <a:ext cx="3792066" cy="6425035"/>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GB" b="1" dirty="0" smtClean="0"/>
              <a:t>Crawls and Feeds</a:t>
            </a:r>
            <a:endParaRPr lang="en-US" dirty="0"/>
          </a:p>
        </p:txBody>
      </p:sp>
      <p:sp>
        <p:nvSpPr>
          <p:cNvPr id="3" name="Content Placeholder 2"/>
          <p:cNvSpPr>
            <a:spLocks noGrp="1"/>
          </p:cNvSpPr>
          <p:nvPr>
            <p:ph idx="1"/>
          </p:nvPr>
        </p:nvSpPr>
        <p:spPr>
          <a:xfrm>
            <a:off x="457200" y="1214422"/>
            <a:ext cx="8229600" cy="5429288"/>
          </a:xfrm>
        </p:spPr>
        <p:txBody>
          <a:bodyPr>
            <a:normAutofit/>
          </a:bodyPr>
          <a:lstStyle/>
          <a:p>
            <a:pPr algn="just"/>
            <a:r>
              <a:rPr lang="en-IN" sz="2800" dirty="0" smtClean="0"/>
              <a:t>Web pages are stored on </a:t>
            </a:r>
            <a:r>
              <a:rPr lang="en-IN" sz="2800" b="1" i="1" dirty="0" smtClean="0"/>
              <a:t>web servers</a:t>
            </a:r>
            <a:r>
              <a:rPr lang="en-IN" sz="2800" i="1" dirty="0" smtClean="0"/>
              <a:t>, </a:t>
            </a:r>
            <a:r>
              <a:rPr lang="en-IN" sz="2800" dirty="0" smtClean="0"/>
              <a:t>which use a protocol called </a:t>
            </a:r>
            <a:r>
              <a:rPr lang="en-IN" sz="2800" i="1" dirty="0" smtClean="0"/>
              <a:t>Hypertext Transfer Protocol, or </a:t>
            </a:r>
            <a:r>
              <a:rPr lang="en-IN" sz="2800" b="1" i="1" dirty="0" smtClean="0"/>
              <a:t>HTTP</a:t>
            </a:r>
            <a:r>
              <a:rPr lang="en-IN" sz="2800" i="1" dirty="0" smtClean="0"/>
              <a:t>, to exchange </a:t>
            </a:r>
            <a:r>
              <a:rPr lang="en-GB" sz="2800" dirty="0" smtClean="0"/>
              <a:t>information with client software</a:t>
            </a:r>
          </a:p>
          <a:p>
            <a:pPr algn="just"/>
            <a:r>
              <a:rPr lang="en-GB" sz="2800" dirty="0" smtClean="0"/>
              <a:t>The </a:t>
            </a:r>
            <a:r>
              <a:rPr lang="en-IN" sz="2800" dirty="0" smtClean="0"/>
              <a:t>computer’s name is www.cs.umass.edu, which is a computer in the University of Massachusetts Computer Science department. This URL refers to a page on that </a:t>
            </a:r>
            <a:r>
              <a:rPr lang="en-GB" sz="2800" dirty="0" smtClean="0"/>
              <a:t>computer called /</a:t>
            </a:r>
            <a:r>
              <a:rPr lang="en-GB" sz="2800" dirty="0" err="1" smtClean="0"/>
              <a:t>csinfo</a:t>
            </a:r>
            <a:r>
              <a:rPr lang="en-GB" sz="2800" dirty="0" smtClean="0"/>
              <a:t>/people.html.</a:t>
            </a:r>
          </a:p>
          <a:p>
            <a:pPr algn="just"/>
            <a:r>
              <a:rPr lang="en-GB" sz="2800" dirty="0" smtClean="0">
                <a:hlinkClick r:id="rId2"/>
              </a:rPr>
              <a:t>http://        www.cs.umass.edu    /csinfo/people.html</a:t>
            </a:r>
            <a:endParaRPr lang="en-GB" sz="2800" dirty="0" smtClean="0"/>
          </a:p>
          <a:p>
            <a:pPr algn="just">
              <a:buNone/>
            </a:pPr>
            <a:r>
              <a:rPr lang="en-GB" sz="2800" b="1" dirty="0" smtClean="0"/>
              <a:t>    scheme 		hostname 		resource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Content Blocks</a:t>
            </a:r>
            <a:endParaRPr lang="en-US" dirty="0"/>
          </a:p>
        </p:txBody>
      </p:sp>
      <p:sp>
        <p:nvSpPr>
          <p:cNvPr id="3" name="Content Placeholder 2"/>
          <p:cNvSpPr>
            <a:spLocks noGrp="1"/>
          </p:cNvSpPr>
          <p:nvPr>
            <p:ph idx="1"/>
          </p:nvPr>
        </p:nvSpPr>
        <p:spPr>
          <a:xfrm>
            <a:off x="457200" y="1371600"/>
            <a:ext cx="8229600" cy="5410200"/>
          </a:xfrm>
        </p:spPr>
        <p:txBody>
          <a:bodyPr>
            <a:normAutofit fontScale="92500" lnSpcReduction="10000"/>
          </a:bodyPr>
          <a:lstStyle/>
          <a:p>
            <a:r>
              <a:rPr lang="en-US" dirty="0" smtClean="0"/>
              <a:t>Cumulative distribution of tags in the example web page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sz="4300" dirty="0" smtClean="0"/>
          </a:p>
          <a:p>
            <a:pPr lvl="1"/>
            <a:r>
              <a:rPr lang="en-US" dirty="0" smtClean="0"/>
              <a:t>Main text content of the page corresponds to the “plateau” in the middle of the distribution</a:t>
            </a:r>
            <a:endParaRPr lang="en-US" dirty="0"/>
          </a:p>
        </p:txBody>
      </p:sp>
      <p:pic>
        <p:nvPicPr>
          <p:cNvPr id="4" name="Picture 2" descr="C:\Users\croft\Desktop\chap3-2.tif"/>
          <p:cNvPicPr>
            <a:picLocks noChangeAspect="1" noChangeArrowheads="1"/>
          </p:cNvPicPr>
          <p:nvPr/>
        </p:nvPicPr>
        <p:blipFill>
          <a:blip r:embed="rId2"/>
          <a:srcRect/>
          <a:stretch>
            <a:fillRect/>
          </a:stretch>
        </p:blipFill>
        <p:spPr bwMode="auto">
          <a:xfrm>
            <a:off x="1371600" y="2209800"/>
            <a:ext cx="5121521" cy="3657600"/>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US" dirty="0" smtClean="0"/>
              <a:t>Removing Noise</a:t>
            </a:r>
            <a:endParaRPr lang="en-US" dirty="0"/>
          </a:p>
        </p:txBody>
      </p:sp>
      <p:sp>
        <p:nvSpPr>
          <p:cNvPr id="3" name="Content Placeholder 2"/>
          <p:cNvSpPr>
            <a:spLocks noGrp="1"/>
          </p:cNvSpPr>
          <p:nvPr>
            <p:ph idx="1"/>
          </p:nvPr>
        </p:nvSpPr>
        <p:spPr>
          <a:xfrm>
            <a:off x="457200" y="1214422"/>
            <a:ext cx="8229600" cy="5643578"/>
          </a:xfrm>
        </p:spPr>
        <p:txBody>
          <a:bodyPr>
            <a:normAutofit/>
          </a:bodyPr>
          <a:lstStyle/>
          <a:p>
            <a:pPr algn="just"/>
            <a:r>
              <a:rPr lang="en-IN" sz="2800" dirty="0" smtClean="0"/>
              <a:t>One way to detect the largest flat area of the distribution is to represent a web page as a sequence of bits, where </a:t>
            </a:r>
            <a:r>
              <a:rPr lang="en-IN" sz="2800" i="1" dirty="0" err="1" smtClean="0"/>
              <a:t>bn</a:t>
            </a:r>
            <a:r>
              <a:rPr lang="en-IN" sz="2800" i="1" dirty="0" smtClean="0"/>
              <a:t> = 1 indicates that the nth token is a tag, and </a:t>
            </a:r>
            <a:r>
              <a:rPr lang="en-GB" sz="2800" i="1" dirty="0" err="1" smtClean="0"/>
              <a:t>bn</a:t>
            </a:r>
            <a:r>
              <a:rPr lang="en-GB" sz="2800" i="1" dirty="0" smtClean="0"/>
              <a:t> = 0 otherwise</a:t>
            </a:r>
          </a:p>
          <a:p>
            <a:pPr algn="just"/>
            <a:r>
              <a:rPr lang="en-GB" sz="2800" dirty="0" smtClean="0"/>
              <a:t>The  </a:t>
            </a:r>
            <a:r>
              <a:rPr lang="en-IN" sz="2800" dirty="0" smtClean="0"/>
              <a:t>detection of the main content can then be viewed as an optimization problem where we find values of </a:t>
            </a:r>
            <a:r>
              <a:rPr lang="en-IN" sz="2800" i="1" dirty="0" err="1" smtClean="0"/>
              <a:t>i</a:t>
            </a:r>
            <a:r>
              <a:rPr lang="en-IN" sz="2800" i="1" dirty="0" smtClean="0"/>
              <a:t> and j to maximize both the number of tags below </a:t>
            </a:r>
            <a:r>
              <a:rPr lang="en-IN" sz="2800" i="1" dirty="0" err="1" smtClean="0"/>
              <a:t>i</a:t>
            </a:r>
            <a:r>
              <a:rPr lang="en-IN" sz="2800" i="1" dirty="0" smtClean="0"/>
              <a:t> and </a:t>
            </a:r>
            <a:r>
              <a:rPr lang="en-IN" sz="2800" dirty="0" smtClean="0"/>
              <a:t>above </a:t>
            </a:r>
            <a:r>
              <a:rPr lang="en-IN" sz="2800" i="1" dirty="0" smtClean="0"/>
              <a:t>j and the number of non-tag tokens between </a:t>
            </a:r>
            <a:r>
              <a:rPr lang="en-IN" sz="2800" i="1" dirty="0" err="1" smtClean="0"/>
              <a:t>i</a:t>
            </a:r>
            <a:r>
              <a:rPr lang="en-IN" sz="2800" i="1" dirty="0" smtClean="0"/>
              <a:t> and j. This corresponds to </a:t>
            </a:r>
            <a:r>
              <a:rPr lang="en-IN" sz="2800" dirty="0" smtClean="0"/>
              <a:t>maximizing the corresponding objective function</a:t>
            </a:r>
          </a:p>
          <a:p>
            <a:pPr algn="just"/>
            <a:endParaRPr lang="en-IN" sz="2800" dirty="0" smtClean="0"/>
          </a:p>
          <a:p>
            <a:pPr algn="just"/>
            <a:endParaRPr lang="en-US" sz="2800" dirty="0"/>
          </a:p>
        </p:txBody>
      </p:sp>
      <p:pic>
        <p:nvPicPr>
          <p:cNvPr id="6" name="Picture 2"/>
          <p:cNvPicPr>
            <a:picLocks noChangeAspect="1" noChangeArrowheads="1"/>
          </p:cNvPicPr>
          <p:nvPr/>
        </p:nvPicPr>
        <p:blipFill>
          <a:blip r:embed="rId2"/>
          <a:srcRect/>
          <a:stretch>
            <a:fillRect/>
          </a:stretch>
        </p:blipFill>
        <p:spPr bwMode="auto">
          <a:xfrm>
            <a:off x="2643174" y="5643578"/>
            <a:ext cx="3629025" cy="764387"/>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Content Blocks</a:t>
            </a:r>
            <a:endParaRPr lang="en-US" dirty="0"/>
          </a:p>
        </p:txBody>
      </p:sp>
      <p:sp>
        <p:nvSpPr>
          <p:cNvPr id="3" name="Content Placeholder 2"/>
          <p:cNvSpPr>
            <a:spLocks noGrp="1"/>
          </p:cNvSpPr>
          <p:nvPr>
            <p:ph idx="1"/>
          </p:nvPr>
        </p:nvSpPr>
        <p:spPr/>
        <p:txBody>
          <a:bodyPr/>
          <a:lstStyle/>
          <a:p>
            <a:r>
              <a:rPr lang="en-US" dirty="0" smtClean="0"/>
              <a:t>Represent a web page as a sequence of bits, where </a:t>
            </a:r>
            <a:r>
              <a:rPr lang="en-US" i="1" dirty="0" err="1" smtClean="0"/>
              <a:t>b</a:t>
            </a:r>
            <a:r>
              <a:rPr lang="en-US" i="1" baseline="-25000" dirty="0" err="1" smtClean="0"/>
              <a:t>n</a:t>
            </a:r>
            <a:r>
              <a:rPr lang="en-US" i="1" dirty="0" smtClean="0"/>
              <a:t> = 1 </a:t>
            </a:r>
            <a:r>
              <a:rPr lang="en-US" dirty="0" smtClean="0"/>
              <a:t>indicates that the </a:t>
            </a:r>
            <a:r>
              <a:rPr lang="en-US" i="1" dirty="0" smtClean="0"/>
              <a:t>n</a:t>
            </a:r>
            <a:r>
              <a:rPr lang="en-US" dirty="0" smtClean="0"/>
              <a:t>th token is a tag</a:t>
            </a:r>
          </a:p>
          <a:p>
            <a:r>
              <a:rPr lang="en-US" dirty="0" smtClean="0"/>
              <a:t>Optimization problem where we find values of </a:t>
            </a:r>
            <a:r>
              <a:rPr lang="en-US" i="1" dirty="0" err="1" smtClean="0"/>
              <a:t>i</a:t>
            </a:r>
            <a:r>
              <a:rPr lang="en-US" i="1" dirty="0" smtClean="0"/>
              <a:t> </a:t>
            </a:r>
            <a:r>
              <a:rPr lang="en-US" dirty="0" smtClean="0"/>
              <a:t>and</a:t>
            </a:r>
            <a:r>
              <a:rPr lang="en-US" i="1" dirty="0" smtClean="0"/>
              <a:t> j </a:t>
            </a:r>
            <a:r>
              <a:rPr lang="en-US" dirty="0" smtClean="0"/>
              <a:t>to maximize both the number of tags below </a:t>
            </a:r>
            <a:r>
              <a:rPr lang="en-US" i="1" dirty="0" err="1" smtClean="0"/>
              <a:t>i</a:t>
            </a:r>
            <a:r>
              <a:rPr lang="en-US" i="1" dirty="0" smtClean="0"/>
              <a:t> </a:t>
            </a:r>
            <a:r>
              <a:rPr lang="en-US" dirty="0" smtClean="0"/>
              <a:t>and above </a:t>
            </a:r>
            <a:r>
              <a:rPr lang="en-US" i="1" dirty="0" smtClean="0"/>
              <a:t>j </a:t>
            </a:r>
            <a:r>
              <a:rPr lang="en-US" dirty="0" smtClean="0"/>
              <a:t>and the number of non-tag tokens between </a:t>
            </a:r>
            <a:r>
              <a:rPr lang="en-US" i="1" dirty="0" err="1" smtClean="0"/>
              <a:t>i</a:t>
            </a:r>
            <a:r>
              <a:rPr lang="en-US" i="1" dirty="0" smtClean="0"/>
              <a:t> </a:t>
            </a:r>
            <a:r>
              <a:rPr lang="en-US" dirty="0" smtClean="0"/>
              <a:t>and </a:t>
            </a:r>
            <a:r>
              <a:rPr lang="en-US" i="1" dirty="0" smtClean="0"/>
              <a:t>j</a:t>
            </a:r>
          </a:p>
          <a:p>
            <a:r>
              <a:rPr lang="en-US" dirty="0" smtClean="0"/>
              <a:t>i.e., maximize</a:t>
            </a:r>
            <a:endParaRPr lang="en-US" dirty="0"/>
          </a:p>
        </p:txBody>
      </p:sp>
      <p:pic>
        <p:nvPicPr>
          <p:cNvPr id="5" name="Picture 4" descr="TP_tmp.png"/>
          <p:cNvPicPr>
            <a:picLocks noChangeAspect="1"/>
          </p:cNvPicPr>
          <p:nvPr>
            <p:custDataLst>
              <p:tags r:id="rId1"/>
            </p:custDataLst>
          </p:nvPr>
        </p:nvPicPr>
        <p:blipFill>
          <a:blip r:embed="rId3"/>
          <a:stretch>
            <a:fillRect/>
          </a:stretch>
        </p:blipFill>
        <p:spPr>
          <a:xfrm>
            <a:off x="1447800" y="5867400"/>
            <a:ext cx="5974091" cy="53340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Noise</a:t>
            </a:r>
            <a:endParaRPr lang="en-US" dirty="0"/>
          </a:p>
        </p:txBody>
      </p:sp>
      <p:sp>
        <p:nvSpPr>
          <p:cNvPr id="3" name="Content Placeholder 2"/>
          <p:cNvSpPr>
            <a:spLocks noGrp="1"/>
          </p:cNvSpPr>
          <p:nvPr>
            <p:ph idx="1"/>
          </p:nvPr>
        </p:nvSpPr>
        <p:spPr>
          <a:xfrm>
            <a:off x="457200" y="1142984"/>
            <a:ext cx="8229600" cy="5105416"/>
          </a:xfrm>
        </p:spPr>
        <p:txBody>
          <a:bodyPr>
            <a:normAutofit fontScale="92500"/>
          </a:bodyPr>
          <a:lstStyle/>
          <a:p>
            <a:pPr algn="just"/>
            <a:r>
              <a:rPr lang="en-IN" dirty="0" smtClean="0"/>
              <a:t>The structure of the web page can also be used more directly to identify the content blocks in the page</a:t>
            </a:r>
          </a:p>
          <a:p>
            <a:pPr algn="just"/>
            <a:r>
              <a:rPr lang="en-IN" dirty="0" smtClean="0"/>
              <a:t>To display a web page using a browser, an HTML parser interprets the structure of the page specified using the tags, and creates a </a:t>
            </a:r>
            <a:r>
              <a:rPr lang="en-GB" dirty="0" smtClean="0"/>
              <a:t>Document Object Model (DOM) representation</a:t>
            </a:r>
          </a:p>
          <a:p>
            <a:pPr algn="just"/>
            <a:r>
              <a:rPr lang="en-GB" dirty="0" smtClean="0"/>
              <a:t>The tree-like structure represented </a:t>
            </a:r>
            <a:r>
              <a:rPr lang="en-IN" dirty="0" smtClean="0"/>
              <a:t>by the DOM can be used to identify the major components of the web </a:t>
            </a:r>
            <a:r>
              <a:rPr lang="en-GB" dirty="0" smtClean="0"/>
              <a:t>page</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Content Blocks</a:t>
            </a:r>
            <a:endParaRPr lang="en-US" dirty="0"/>
          </a:p>
        </p:txBody>
      </p:sp>
      <p:sp>
        <p:nvSpPr>
          <p:cNvPr id="3" name="Content Placeholder 2"/>
          <p:cNvSpPr>
            <a:spLocks noGrp="1"/>
          </p:cNvSpPr>
          <p:nvPr>
            <p:ph idx="1"/>
          </p:nvPr>
        </p:nvSpPr>
        <p:spPr>
          <a:xfrm>
            <a:off x="457200" y="1600200"/>
            <a:ext cx="3733800" cy="4525963"/>
          </a:xfrm>
        </p:spPr>
        <p:txBody>
          <a:bodyPr/>
          <a:lstStyle/>
          <a:p>
            <a:r>
              <a:rPr lang="en-US" dirty="0" smtClean="0"/>
              <a:t>Other approaches use DOM structure and visual (layout) features</a:t>
            </a:r>
            <a:endParaRPr lang="en-US" dirty="0"/>
          </a:p>
        </p:txBody>
      </p:sp>
      <p:pic>
        <p:nvPicPr>
          <p:cNvPr id="4" name="Picture 3"/>
          <p:cNvPicPr/>
          <p:nvPr/>
        </p:nvPicPr>
        <p:blipFill>
          <a:blip r:embed="rId2"/>
          <a:srcRect/>
          <a:stretch>
            <a:fillRect/>
          </a:stretch>
        </p:blipFill>
        <p:spPr bwMode="auto">
          <a:xfrm>
            <a:off x="4343400" y="1295400"/>
            <a:ext cx="4332605" cy="54102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GB" b="1" dirty="0" smtClean="0"/>
              <a:t>Crawls and Feeds</a:t>
            </a:r>
            <a:endParaRPr lang="en-US" dirty="0"/>
          </a:p>
        </p:txBody>
      </p:sp>
      <p:sp>
        <p:nvSpPr>
          <p:cNvPr id="3" name="Content Placeholder 2"/>
          <p:cNvSpPr>
            <a:spLocks noGrp="1"/>
          </p:cNvSpPr>
          <p:nvPr>
            <p:ph idx="1"/>
          </p:nvPr>
        </p:nvSpPr>
        <p:spPr>
          <a:xfrm>
            <a:off x="457200" y="1214422"/>
            <a:ext cx="8229600" cy="5429288"/>
          </a:xfrm>
        </p:spPr>
        <p:txBody>
          <a:bodyPr>
            <a:normAutofit fontScale="92500" lnSpcReduction="20000"/>
          </a:bodyPr>
          <a:lstStyle/>
          <a:p>
            <a:pPr algn="just"/>
            <a:r>
              <a:rPr lang="en-IN" sz="2800" b="1" dirty="0" smtClean="0"/>
              <a:t>Web browsers</a:t>
            </a:r>
            <a:r>
              <a:rPr lang="en-IN" sz="2800" dirty="0" smtClean="0"/>
              <a:t> and </a:t>
            </a:r>
            <a:r>
              <a:rPr lang="en-IN" sz="2800" b="1" dirty="0" smtClean="0"/>
              <a:t>web crawlers </a:t>
            </a:r>
            <a:r>
              <a:rPr lang="en-IN" sz="2800" dirty="0" smtClean="0"/>
              <a:t>are two different kinds of web clients, but both fetch web pages in the same way.</a:t>
            </a:r>
          </a:p>
          <a:p>
            <a:pPr algn="just"/>
            <a:r>
              <a:rPr lang="en-IN" sz="2800" dirty="0" smtClean="0"/>
              <a:t>First, the client program connects to a domain name system (DNS) server. The </a:t>
            </a:r>
            <a:r>
              <a:rPr lang="en-IN" sz="2800" b="1" dirty="0" smtClean="0"/>
              <a:t>DNS</a:t>
            </a:r>
            <a:r>
              <a:rPr lang="en-IN" sz="2800" dirty="0" smtClean="0"/>
              <a:t> server translates the hostname into an internet protocol (IP) address. This IP address is a number that is typically 32 bits long, but some networks now use 128-bit IP addresses</a:t>
            </a:r>
          </a:p>
          <a:p>
            <a:pPr algn="just"/>
            <a:r>
              <a:rPr lang="en-IN" sz="2800" dirty="0" smtClean="0"/>
              <a:t>The program then attempts to connect to a server computer with that IP address.</a:t>
            </a:r>
          </a:p>
          <a:p>
            <a:pPr algn="just"/>
            <a:r>
              <a:rPr lang="en-IN" sz="2800" dirty="0" smtClean="0"/>
              <a:t>Once the connection is established, the client program sends an HTTP request to the web server to request a page. The most common HTTP request type is a GET request, for example:</a:t>
            </a:r>
          </a:p>
          <a:p>
            <a:pPr algn="just"/>
            <a:r>
              <a:rPr lang="en-GB" sz="2800" dirty="0" smtClean="0"/>
              <a:t>GET /</a:t>
            </a:r>
            <a:r>
              <a:rPr lang="en-GB" sz="2800" dirty="0" err="1" smtClean="0"/>
              <a:t>csinfo</a:t>
            </a:r>
            <a:r>
              <a:rPr lang="en-GB" sz="2800" dirty="0" smtClean="0"/>
              <a:t>/people.html HTTP/1.0</a:t>
            </a:r>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GB" b="1" dirty="0" smtClean="0"/>
              <a:t>Crawls and Feeds</a:t>
            </a:r>
            <a:endParaRPr lang="en-US" dirty="0"/>
          </a:p>
        </p:txBody>
      </p:sp>
      <p:sp>
        <p:nvSpPr>
          <p:cNvPr id="3" name="Content Placeholder 2"/>
          <p:cNvSpPr>
            <a:spLocks noGrp="1"/>
          </p:cNvSpPr>
          <p:nvPr>
            <p:ph idx="1"/>
          </p:nvPr>
        </p:nvSpPr>
        <p:spPr>
          <a:xfrm>
            <a:off x="457200" y="1214422"/>
            <a:ext cx="8229600" cy="5429288"/>
          </a:xfrm>
        </p:spPr>
        <p:txBody>
          <a:bodyPr>
            <a:normAutofit/>
          </a:bodyPr>
          <a:lstStyle/>
          <a:p>
            <a:pPr algn="just"/>
            <a:r>
              <a:rPr lang="en-IN" sz="2400" dirty="0" smtClean="0"/>
              <a:t>A client can also fetch web pages using POST requests. A POST request is like a GET request, except that it can send additional request information to the </a:t>
            </a:r>
            <a:r>
              <a:rPr lang="en-GB" sz="2400" dirty="0" smtClean="0"/>
              <a:t>server.</a:t>
            </a:r>
          </a:p>
          <a:p>
            <a:pPr algn="just"/>
            <a:endParaRPr lang="en-GB" sz="2400" dirty="0" smtClean="0"/>
          </a:p>
          <a:p>
            <a:pPr algn="just"/>
            <a:endParaRPr lang="en-GB" sz="2400" dirty="0" smtClean="0"/>
          </a:p>
          <a:p>
            <a:pPr algn="just"/>
            <a:endParaRPr lang="en-GB" sz="2400" dirty="0" smtClean="0"/>
          </a:p>
          <a:p>
            <a:pPr algn="just"/>
            <a:endParaRPr lang="en-GB" sz="2400" dirty="0" smtClean="0"/>
          </a:p>
          <a:p>
            <a:pPr algn="just"/>
            <a:endParaRPr lang="en-US" sz="2400" dirty="0"/>
          </a:p>
        </p:txBody>
      </p:sp>
      <p:pic>
        <p:nvPicPr>
          <p:cNvPr id="4" name="Picture 2"/>
          <p:cNvPicPr>
            <a:picLocks noChangeAspect="1" noChangeArrowheads="1"/>
          </p:cNvPicPr>
          <p:nvPr/>
        </p:nvPicPr>
        <p:blipFill>
          <a:blip r:embed="rId2"/>
          <a:srcRect/>
          <a:stretch>
            <a:fillRect/>
          </a:stretch>
        </p:blipFill>
        <p:spPr bwMode="auto">
          <a:xfrm>
            <a:off x="500034" y="2428868"/>
            <a:ext cx="8072493" cy="41434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GB" b="1" dirty="0" smtClean="0"/>
              <a:t>Crawls and Feeds</a:t>
            </a:r>
            <a:endParaRPr lang="en-US" dirty="0"/>
          </a:p>
        </p:txBody>
      </p:sp>
      <p:sp>
        <p:nvSpPr>
          <p:cNvPr id="3" name="Content Placeholder 2"/>
          <p:cNvSpPr>
            <a:spLocks noGrp="1"/>
          </p:cNvSpPr>
          <p:nvPr>
            <p:ph idx="1"/>
          </p:nvPr>
        </p:nvSpPr>
        <p:spPr>
          <a:xfrm>
            <a:off x="457200" y="1214422"/>
            <a:ext cx="8229600" cy="5429288"/>
          </a:xfrm>
        </p:spPr>
        <p:txBody>
          <a:bodyPr>
            <a:normAutofit lnSpcReduction="10000"/>
          </a:bodyPr>
          <a:lstStyle/>
          <a:p>
            <a:pPr algn="just">
              <a:buNone/>
            </a:pPr>
            <a:r>
              <a:rPr lang="en-GB" sz="2800" b="1" dirty="0" smtClean="0"/>
              <a:t>The Web Crawler</a:t>
            </a:r>
          </a:p>
          <a:p>
            <a:pPr algn="just"/>
            <a:r>
              <a:rPr lang="en-IN" sz="2800" dirty="0" smtClean="0"/>
              <a:t>The web crawler has two jobs: </a:t>
            </a:r>
            <a:r>
              <a:rPr lang="en-IN" sz="2800" b="1" dirty="0" smtClean="0"/>
              <a:t>downloading pages and finding URLs</a:t>
            </a:r>
          </a:p>
          <a:p>
            <a:pPr algn="just"/>
            <a:r>
              <a:rPr lang="en-IN" sz="2800" dirty="0" smtClean="0"/>
              <a:t>The crawler starts with a </a:t>
            </a:r>
            <a:r>
              <a:rPr lang="en-IN" sz="2800" b="1" dirty="0" smtClean="0"/>
              <a:t>set of </a:t>
            </a:r>
            <a:r>
              <a:rPr lang="en-IN" sz="2800" b="1" i="1" dirty="0" smtClean="0"/>
              <a:t>seeds</a:t>
            </a:r>
            <a:r>
              <a:rPr lang="en-IN" sz="2800" i="1" dirty="0" smtClean="0"/>
              <a:t>, which are a set of URLs given to it as </a:t>
            </a:r>
            <a:r>
              <a:rPr lang="en-IN" sz="2800" dirty="0" smtClean="0"/>
              <a:t>parameters. These seeds are added to a URL request queue. The crawler starts fetching pages from the request queue</a:t>
            </a:r>
          </a:p>
          <a:p>
            <a:pPr algn="just"/>
            <a:r>
              <a:rPr lang="en-IN" sz="2800" dirty="0" smtClean="0"/>
              <a:t>Once a page is downloaded, it is parsed to find link tags that might contain other useful URLs to fetch</a:t>
            </a:r>
          </a:p>
          <a:p>
            <a:pPr algn="just"/>
            <a:r>
              <a:rPr lang="en-GB" sz="2800" dirty="0" smtClean="0"/>
              <a:t>If the crawler </a:t>
            </a:r>
            <a:r>
              <a:rPr lang="en-IN" sz="2800" dirty="0" smtClean="0"/>
              <a:t>finds a new URL that it has not seen before, it is added to the crawler’s request </a:t>
            </a:r>
            <a:r>
              <a:rPr lang="en-GB" sz="2800" dirty="0" smtClean="0"/>
              <a:t>queue, or </a:t>
            </a:r>
            <a:r>
              <a:rPr lang="en-GB" sz="2800" i="1" dirty="0" smtClean="0"/>
              <a:t>frontier</a:t>
            </a:r>
            <a:endParaRPr lang="en-GB" sz="2800" b="1" dirty="0" smtClean="0"/>
          </a:p>
          <a:p>
            <a:pPr algn="just"/>
            <a:endParaRPr 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GB" b="1" dirty="0" smtClean="0"/>
              <a:t>Crawls and Feeds</a:t>
            </a:r>
            <a:endParaRPr lang="en-US" dirty="0"/>
          </a:p>
        </p:txBody>
      </p:sp>
      <p:sp>
        <p:nvSpPr>
          <p:cNvPr id="3" name="Content Placeholder 2"/>
          <p:cNvSpPr>
            <a:spLocks noGrp="1"/>
          </p:cNvSpPr>
          <p:nvPr>
            <p:ph idx="1"/>
          </p:nvPr>
        </p:nvSpPr>
        <p:spPr>
          <a:xfrm>
            <a:off x="457200" y="1214422"/>
            <a:ext cx="8229600" cy="5429288"/>
          </a:xfrm>
        </p:spPr>
        <p:txBody>
          <a:bodyPr>
            <a:normAutofit fontScale="85000" lnSpcReduction="10000"/>
          </a:bodyPr>
          <a:lstStyle/>
          <a:p>
            <a:pPr algn="just">
              <a:buNone/>
            </a:pPr>
            <a:r>
              <a:rPr lang="en-GB" sz="2800" b="1" dirty="0" smtClean="0"/>
              <a:t>Freshness</a:t>
            </a:r>
          </a:p>
          <a:p>
            <a:pPr algn="just"/>
            <a:r>
              <a:rPr lang="en-IN" sz="2800" dirty="0" smtClean="0"/>
              <a:t>Web pages are constantly being added, deleted, and modified</a:t>
            </a:r>
          </a:p>
          <a:p>
            <a:pPr algn="just"/>
            <a:r>
              <a:rPr lang="en-GB" sz="2800" dirty="0" smtClean="0"/>
              <a:t>To keep an accurate </a:t>
            </a:r>
            <a:r>
              <a:rPr lang="en-IN" sz="2800" dirty="0" smtClean="0"/>
              <a:t>view of the Web, a web crawler must continually revisit pages it has already crawled to see if they have changed in order to maintain the </a:t>
            </a:r>
            <a:r>
              <a:rPr lang="en-IN" sz="2800" i="1" dirty="0" smtClean="0"/>
              <a:t>freshness of the document </a:t>
            </a:r>
            <a:r>
              <a:rPr lang="en-GB" sz="2800" dirty="0" smtClean="0"/>
              <a:t>collection</a:t>
            </a:r>
          </a:p>
          <a:p>
            <a:pPr algn="just"/>
            <a:r>
              <a:rPr lang="en-IN" sz="2800" dirty="0" smtClean="0"/>
              <a:t>The opposite of a fresh copy is a </a:t>
            </a:r>
            <a:r>
              <a:rPr lang="en-IN" sz="2800" b="1" i="1" dirty="0" smtClean="0"/>
              <a:t>stale copy</a:t>
            </a:r>
            <a:r>
              <a:rPr lang="en-IN" sz="2800" i="1" dirty="0" smtClean="0"/>
              <a:t>, which means a copy </a:t>
            </a:r>
            <a:r>
              <a:rPr lang="en-IN" sz="2800" dirty="0" smtClean="0"/>
              <a:t>that no longer reflects the real content of the web page</a:t>
            </a:r>
          </a:p>
          <a:p>
            <a:pPr algn="just"/>
            <a:r>
              <a:rPr lang="en-IN" sz="2800" dirty="0" smtClean="0"/>
              <a:t>The HTTP protocol has a special request type called HEAD that makes it easy to check for page changes. The HEAD request returns only header information about the page, but not the page itself</a:t>
            </a:r>
          </a:p>
          <a:p>
            <a:pPr algn="just"/>
            <a:r>
              <a:rPr lang="en-IN" sz="2800" dirty="0" smtClean="0"/>
              <a:t>The Last-Modified value indicates the last time the page </a:t>
            </a:r>
            <a:r>
              <a:rPr lang="en-GB" sz="2800" dirty="0" smtClean="0"/>
              <a:t>content was changed</a:t>
            </a:r>
            <a:endParaRPr lang="en-GB" sz="2800" b="1" dirty="0" smtClean="0"/>
          </a:p>
          <a:p>
            <a:pPr algn="just"/>
            <a:endParaRPr lang="en-US" sz="2800"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IRSTBRUCE@DWGLFCNFUVWXY5MJ" val="3172"/>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begin{verbatim}&#10;&lt;DOC&gt;&#10;&lt;DOCNO&gt;WTX001-B01-10&lt;/DOCNO&gt;&#10;&lt;DOCHDR&gt;&#10;http://www.example.com/test.html 204.244.59.33 19970101013145 text/html 440&#10;HTTP/1.0 200 OK&#10;Date: Wed, 01 Jan 1997 01:21:13 GMT&#10;Server: Apache/1.0.3&#10;Content-type: text/html&#10;Content-length: 270&#10;Last-modified: Mon, 25 Nov 1996 05:31:24 GMT&#10;&lt;/DOCHDR&gt;                                       &#10;&lt;HTML&gt;&#10;&lt;TITLE&gt;Tropical Fish Store&lt;/TITLE&gt;&#10;Coming soon!&#10;&lt;/HTML&gt;&#10;&lt;/DOC&gt;&#10;&lt;DOC&gt;&#10;&lt;DOCNO&gt;WTX001-B01-109&lt;/DOCNO&gt;&#10;&lt;DOCHDR&gt;&#10;http://www.example.com/fish.html 204.244.59.33 19970101013149 text/html 440&#10;HTTP/1.0 200 OK&#10;Date: Wed, 01 Jan 1997 01:21:19 GMT&#10;Server: Apache/1.0.3&#10;Content-type: text/html&#10;Content-length: 270&#10;Last-modified: Mon, 25 Nov 1996 05:31:24 GMT&#10;&lt;/DOCHDR&gt;                                       &#10;&lt;HTML&gt;&#10;&lt;TITLE&gt;Fish Information&lt;/TITLE&gt;&#10;This page will soon contain interesting&#10;information about tropical fish.&#10;&lt;/HTML&gt;&#10;&lt;/DOC&gt;   &#10;\end{verbatim}&#10;\end{document}&#10;"/>
  <p:tag name="FILENAME" val="TP_tmp"/>
  <p:tag name="FORMAT" val="pngmono"/>
  <p:tag name="RES" val="1200"/>
  <p:tag name="BLEND" val="0"/>
  <p:tag name="TRANSPARENT" val="0"/>
  <p:tag name="TBUG" val="0"/>
  <p:tag name="ALLOWFS" val="0"/>
  <p:tag name="ORIGWIDTH" val="393"/>
  <p:tag name="PICTUREFILESIZE" val="163922"/>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0.7\textwidth}{@{\extracolsep{\fill}}cccccccccccccc} &#10;T &amp; r &amp; o &amp; p &amp; i&amp; c&amp; a&amp; l&amp; \ &amp;f &amp; i&amp; s&amp; h &amp; \textit{Sum}\\&#10;54&amp; 72 &amp; 6F&amp; 70&amp; 69&amp; 63&amp; 61&amp; 6C&amp; 20&amp; 66&amp; 69&amp; 73&amp; 68&amp; 508&#10;\end{tabular*}&#10;\end{document}&#10;"/>
  <p:tag name="FILENAME" val="TP_tmp"/>
  <p:tag name="FORMAT" val="pngmono"/>
  <p:tag name="RES" val="1200"/>
  <p:tag name="BLEND" val="0"/>
  <p:tag name="TRANSPARENT" val="0"/>
  <p:tag name="TBUG" val="0"/>
  <p:tag name="ALLOWFS" val="0"/>
  <p:tag name="ORIGWIDTH" val="308"/>
  <p:tag name="PICTUREFILESIZE" val="14007"/>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numerate}&#10;\item The document is parsed into words. Non-word content, such as punctuation, HTML tags, and additional whitespace, is removed.&#10;\item The words are grouped into contiguous \textit{n-grams} for some $n$. These are usually overlapping sequences of words, although some techniques use non-overlapping sequences.&#10;\item Some of the n-grams are selected to represent the document.&#10;\item The selected n-grams are hashed to improve retrieval efficiency and further reduce the size of the representation.&#10;\item The hash values are stored, typically in an inverted index.&#10;\item Documents are compared using overlap of fingerprints&#10;\end{enumerate}&#10;\end{document}&#10;"/>
  <p:tag name="FILENAME" val="TP_tmp"/>
  <p:tag name="FORMAT" val="pngmono"/>
  <p:tag name="RES" val="1200"/>
  <p:tag name="BLEND" val="0"/>
  <p:tag name="TRANSPARENT" val="0"/>
  <p:tag name="TBUG" val="0"/>
  <p:tag name="ALLOWFS" val="0"/>
  <p:tag name="ORIGWIDTH" val="332"/>
  <p:tag name="PICTUREFILESIZE" val="98857"/>
</p:tagLst>
</file>

<file path=ppt/tags/tag5.xml><?xml version="1.0" encoding="utf-8"?>
<p:tagLst xmlns:a="http://schemas.openxmlformats.org/drawingml/2006/main" xmlns:r="http://schemas.openxmlformats.org/officeDocument/2006/relationships" xmlns:p="http://schemas.openxmlformats.org/presentationml/2006/main">
  <p:tag name="TEXPOINT" val="template"/>
  <p:tag name="SOURCE" val="TPT1  equation \sum_{n=0}^{i-1} b_n + \sum_{n=i}^{j}(1-b_n) + \sum_{n=j+1}^{N-1} b_n  template TPT1  env TPENV1  fore 0  back 16777215  eqnno 1"/>
  <p:tag name="FILENAME" val="TP_tmp"/>
  <p:tag name="ORIGWIDTH" val="168"/>
  <p:tag name="PICTUREFILESIZE" val="759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1337</TotalTime>
  <Words>3698</Words>
  <Application>Microsoft Office PowerPoint</Application>
  <PresentationFormat>On-screen Show (4:3)</PresentationFormat>
  <Paragraphs>283</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Slide 1</vt:lpstr>
      <vt:lpstr>Crawls and Feeds</vt:lpstr>
      <vt:lpstr>Craws and Feeds</vt:lpstr>
      <vt:lpstr>Crawls and Feeds</vt:lpstr>
      <vt:lpstr>Crawls and Feeds</vt:lpstr>
      <vt:lpstr>Crawls and Feeds</vt:lpstr>
      <vt:lpstr>Crawls and Feeds</vt:lpstr>
      <vt:lpstr>Crawls and Feeds</vt:lpstr>
      <vt:lpstr>Crawls and Feeds</vt:lpstr>
      <vt:lpstr>Crawls and Feeds</vt:lpstr>
      <vt:lpstr>Crawls and Feeds</vt:lpstr>
      <vt:lpstr>Crawls and Feeds</vt:lpstr>
      <vt:lpstr>Crawls and Feeds</vt:lpstr>
      <vt:lpstr>Crawls and Feeds</vt:lpstr>
      <vt:lpstr>Crawls and Feeds</vt:lpstr>
      <vt:lpstr>Crawls and Feeds</vt:lpstr>
      <vt:lpstr>Crawls and Feeds</vt:lpstr>
      <vt:lpstr>Crawls and Feeds</vt:lpstr>
      <vt:lpstr>Crawls and Feeds</vt:lpstr>
      <vt:lpstr>Crawls and Feeds</vt:lpstr>
      <vt:lpstr>Crawls and Feeds</vt:lpstr>
      <vt:lpstr>Crawls and Feeds</vt:lpstr>
      <vt:lpstr>Slide 23</vt:lpstr>
      <vt:lpstr>Slide 24</vt:lpstr>
      <vt:lpstr>Slide 25</vt:lpstr>
      <vt:lpstr>Slide 26</vt:lpstr>
      <vt:lpstr>Slide 27</vt:lpstr>
      <vt:lpstr>Large Files</vt:lpstr>
      <vt:lpstr>TREC Web Format</vt:lpstr>
      <vt:lpstr>Compression</vt:lpstr>
      <vt:lpstr>Slide 31</vt:lpstr>
      <vt:lpstr>BigTable</vt:lpstr>
      <vt:lpstr>BigTable</vt:lpstr>
      <vt:lpstr>BigTable</vt:lpstr>
      <vt:lpstr>BigTable</vt:lpstr>
      <vt:lpstr>Slide 36</vt:lpstr>
      <vt:lpstr>Detecting Duplicates</vt:lpstr>
      <vt:lpstr>Duplicate Detection</vt:lpstr>
      <vt:lpstr>Near-Duplicate Detection</vt:lpstr>
      <vt:lpstr>Slide 40</vt:lpstr>
      <vt:lpstr>The Basic process of generating fingerprints is as follows</vt:lpstr>
      <vt:lpstr>Slide 42</vt:lpstr>
      <vt:lpstr>Fingerprint Example</vt:lpstr>
      <vt:lpstr>Simhash</vt:lpstr>
      <vt:lpstr>Slide 45</vt:lpstr>
      <vt:lpstr>Slide 46</vt:lpstr>
      <vt:lpstr>Removing Noise</vt:lpstr>
      <vt:lpstr>Removing Noise</vt:lpstr>
      <vt:lpstr>Noise Example</vt:lpstr>
      <vt:lpstr>Finding Content Blocks</vt:lpstr>
      <vt:lpstr>Removing Noise</vt:lpstr>
      <vt:lpstr>Finding Content Blocks</vt:lpstr>
      <vt:lpstr>Removing Noise</vt:lpstr>
      <vt:lpstr>Finding Content Blocks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Engines</dc:title>
  <dc:creator>croft</dc:creator>
  <cp:lastModifiedBy>SYS</cp:lastModifiedBy>
  <cp:revision>248</cp:revision>
  <dcterms:created xsi:type="dcterms:W3CDTF">2008-09-05T12:31:44Z</dcterms:created>
  <dcterms:modified xsi:type="dcterms:W3CDTF">2019-08-29T01:00:53Z</dcterms:modified>
</cp:coreProperties>
</file>