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0" r:id="rId2"/>
    <p:sldId id="258" r:id="rId3"/>
    <p:sldId id="281" r:id="rId4"/>
    <p:sldId id="282" r:id="rId5"/>
    <p:sldId id="283" r:id="rId6"/>
    <p:sldId id="284" r:id="rId7"/>
    <p:sldId id="285" r:id="rId8"/>
    <p:sldId id="287" r:id="rId9"/>
    <p:sldId id="288" r:id="rId10"/>
    <p:sldId id="301" r:id="rId11"/>
    <p:sldId id="289" r:id="rId12"/>
    <p:sldId id="290" r:id="rId13"/>
    <p:sldId id="291" r:id="rId14"/>
    <p:sldId id="292" r:id="rId15"/>
    <p:sldId id="293" r:id="rId16"/>
    <p:sldId id="294" r:id="rId17"/>
    <p:sldId id="295" r:id="rId18"/>
    <p:sldId id="296" r:id="rId19"/>
    <p:sldId id="297" r:id="rId20"/>
    <p:sldId id="298" r:id="rId21"/>
    <p:sldId id="299" r:id="rId22"/>
    <p:sldId id="300" r:id="rId23"/>
  </p:sldIdLst>
  <p:sldSz cx="9144000" cy="6858000" type="screen4x3"/>
  <p:notesSz cx="6858000" cy="9144000"/>
  <p:custDataLst>
    <p:tags r:id="rId2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2D4AF-F71A-4BEA-9D23-CE7D7C6DECDF}" type="datetimeFigureOut">
              <a:rPr lang="en-US" smtClean="0"/>
              <a:pPr/>
              <a:t>8/23/2019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A46DD-E2AE-4A0E-922D-2A95F48FC37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2D4AF-F71A-4BEA-9D23-CE7D7C6DECDF}" type="datetimeFigureOut">
              <a:rPr lang="en-US" smtClean="0"/>
              <a:pPr/>
              <a:t>8/23/2019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A46DD-E2AE-4A0E-922D-2A95F48FC37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2D4AF-F71A-4BEA-9D23-CE7D7C6DECDF}" type="datetimeFigureOut">
              <a:rPr lang="en-US" smtClean="0"/>
              <a:pPr/>
              <a:t>8/23/2019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A46DD-E2AE-4A0E-922D-2A95F48FC37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2D4AF-F71A-4BEA-9D23-CE7D7C6DECDF}" type="datetimeFigureOut">
              <a:rPr lang="en-US" smtClean="0"/>
              <a:pPr/>
              <a:t>8/23/2019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A46DD-E2AE-4A0E-922D-2A95F48FC37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2D4AF-F71A-4BEA-9D23-CE7D7C6DECDF}" type="datetimeFigureOut">
              <a:rPr lang="en-US" smtClean="0"/>
              <a:pPr/>
              <a:t>8/23/2019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A46DD-E2AE-4A0E-922D-2A95F48FC37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2D4AF-F71A-4BEA-9D23-CE7D7C6DECDF}" type="datetimeFigureOut">
              <a:rPr lang="en-US" smtClean="0"/>
              <a:pPr/>
              <a:t>8/23/2019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A46DD-E2AE-4A0E-922D-2A95F48FC37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2D4AF-F71A-4BEA-9D23-CE7D7C6DECDF}" type="datetimeFigureOut">
              <a:rPr lang="en-US" smtClean="0"/>
              <a:pPr/>
              <a:t>8/23/2019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A46DD-E2AE-4A0E-922D-2A95F48FC37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2D4AF-F71A-4BEA-9D23-CE7D7C6DECDF}" type="datetimeFigureOut">
              <a:rPr lang="en-US" smtClean="0"/>
              <a:pPr/>
              <a:t>8/23/2019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A46DD-E2AE-4A0E-922D-2A95F48FC37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2D4AF-F71A-4BEA-9D23-CE7D7C6DECDF}" type="datetimeFigureOut">
              <a:rPr lang="en-US" smtClean="0"/>
              <a:pPr/>
              <a:t>8/23/2019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A46DD-E2AE-4A0E-922D-2A95F48FC37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2D4AF-F71A-4BEA-9D23-CE7D7C6DECDF}" type="datetimeFigureOut">
              <a:rPr lang="en-US" smtClean="0"/>
              <a:pPr/>
              <a:t>8/23/2019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A46DD-E2AE-4A0E-922D-2A95F48FC37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2D4AF-F71A-4BEA-9D23-CE7D7C6DECDF}" type="datetimeFigureOut">
              <a:rPr lang="en-US" smtClean="0"/>
              <a:pPr/>
              <a:t>8/23/2019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A46DD-E2AE-4A0E-922D-2A95F48FC37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92D4AF-F71A-4BEA-9D23-CE7D7C6DECDF}" type="datetimeFigureOut">
              <a:rPr lang="en-US" smtClean="0"/>
              <a:pPr/>
              <a:t>8/23/2019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6A46DD-E2AE-4A0E-922D-2A95F48FC37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s.umass.edu/csinfo/people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endParaRPr lang="en-GB" sz="3600" b="1" dirty="0" smtClean="0"/>
          </a:p>
          <a:p>
            <a:pPr algn="ctr">
              <a:buNone/>
            </a:pPr>
            <a:r>
              <a:rPr lang="en-GB" sz="4800" b="1" dirty="0" smtClean="0"/>
              <a:t>UNIT-II</a:t>
            </a:r>
          </a:p>
          <a:p>
            <a:pPr algn="ctr">
              <a:buNone/>
            </a:pPr>
            <a:r>
              <a:rPr lang="en-GB" sz="4800" b="1" dirty="0" smtClean="0"/>
              <a:t>Crawls and Feeds</a:t>
            </a:r>
          </a:p>
          <a:p>
            <a:pPr algn="ctr">
              <a:buNone/>
            </a:pPr>
            <a:endParaRPr lang="en-GB" sz="48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08"/>
          </a:xfrm>
        </p:spPr>
        <p:txBody>
          <a:bodyPr/>
          <a:lstStyle/>
          <a:p>
            <a:r>
              <a:rPr lang="en-GB" b="1" dirty="0" smtClean="0"/>
              <a:t>Crawls and Feeds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5429288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GB" sz="2800" b="1" dirty="0" smtClean="0"/>
              <a:t>Freshness</a:t>
            </a:r>
          </a:p>
          <a:p>
            <a:pPr algn="just"/>
            <a:r>
              <a:rPr lang="en-IN" sz="2800" dirty="0" smtClean="0"/>
              <a:t>Web crawler can’t update every page immediately as it changes, the crawler needs to have some metric for measuring crawl freshness</a:t>
            </a:r>
          </a:p>
          <a:p>
            <a:pPr algn="just"/>
            <a:r>
              <a:rPr lang="en-IN" sz="2800" dirty="0" smtClean="0"/>
              <a:t>Under the </a:t>
            </a:r>
            <a:r>
              <a:rPr lang="en-IN" sz="2800" i="1" dirty="0" smtClean="0"/>
              <a:t>freshness metric, a page is fresh if the crawl has the most recent copy of a </a:t>
            </a:r>
            <a:r>
              <a:rPr lang="en-IN" sz="2800" dirty="0" smtClean="0"/>
              <a:t>web page, but </a:t>
            </a:r>
            <a:r>
              <a:rPr lang="en-IN" sz="2800" i="1" dirty="0" smtClean="0"/>
              <a:t>stale otherwise. </a:t>
            </a:r>
            <a:r>
              <a:rPr lang="en-IN" sz="2800" b="1" i="1" dirty="0" smtClean="0"/>
              <a:t>Freshness is then the fraction of the crawled pages </a:t>
            </a:r>
            <a:r>
              <a:rPr lang="en-GB" sz="2800" b="1" dirty="0" smtClean="0"/>
              <a:t>that are currently fresh</a:t>
            </a:r>
          </a:p>
          <a:p>
            <a:r>
              <a:rPr lang="en-IN" sz="2800" dirty="0" smtClean="0"/>
              <a:t>Under the age metric, the page has age 0 until it is </a:t>
            </a:r>
            <a:r>
              <a:rPr lang="en-IN" sz="2800" dirty="0" err="1" smtClean="0"/>
              <a:t>changed,and</a:t>
            </a:r>
            <a:r>
              <a:rPr lang="en-IN" sz="2800" dirty="0" smtClean="0"/>
              <a:t> then its age grows until the page is crawled again</a:t>
            </a:r>
            <a:endParaRPr 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rmAutofit fontScale="90000"/>
          </a:bodyPr>
          <a:lstStyle/>
          <a:p>
            <a:r>
              <a:rPr lang="en-GB" b="1" dirty="0" smtClean="0"/>
              <a:t>Crawls and Feeds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5429288"/>
          </a:xfrm>
        </p:spPr>
        <p:txBody>
          <a:bodyPr>
            <a:normAutofit fontScale="92500" lnSpcReduction="20000"/>
          </a:bodyPr>
          <a:lstStyle/>
          <a:p>
            <a:pPr algn="just">
              <a:buNone/>
            </a:pPr>
            <a:r>
              <a:rPr lang="en-GB" sz="2800" b="1" dirty="0" smtClean="0"/>
              <a:t>Focused Crawling</a:t>
            </a:r>
          </a:p>
          <a:p>
            <a:pPr algn="just"/>
            <a:r>
              <a:rPr lang="en-IN" sz="2800" dirty="0" smtClean="0"/>
              <a:t> A search engine that focuses on a </a:t>
            </a:r>
            <a:r>
              <a:rPr lang="en-IN" sz="2800" b="1" dirty="0" smtClean="0"/>
              <a:t>specific topic </a:t>
            </a:r>
            <a:r>
              <a:rPr lang="en-IN" sz="2800" dirty="0" smtClean="0"/>
              <a:t>of information.</a:t>
            </a:r>
          </a:p>
          <a:p>
            <a:pPr algn="just">
              <a:buNone/>
            </a:pPr>
            <a:r>
              <a:rPr lang="en-IN" sz="2800" dirty="0" smtClean="0"/>
              <a:t>	For instance, at a website about movies, users might want access to a search engine that leads to more information about movies</a:t>
            </a:r>
          </a:p>
          <a:p>
            <a:pPr algn="just"/>
            <a:r>
              <a:rPr lang="en-IN" sz="2800" b="1" dirty="0" smtClean="0"/>
              <a:t>Vertical search </a:t>
            </a:r>
            <a:r>
              <a:rPr lang="en-IN" sz="2800" dirty="0" smtClean="0"/>
              <a:t>can provide higher accuracy than general search because of the lack of extraneous information in the document collection</a:t>
            </a:r>
          </a:p>
          <a:p>
            <a:pPr algn="just"/>
            <a:r>
              <a:rPr lang="en-GB" sz="2800" dirty="0" smtClean="0"/>
              <a:t>The computational cost </a:t>
            </a:r>
            <a:r>
              <a:rPr lang="en-IN" sz="2800" dirty="0" smtClean="0"/>
              <a:t>of running a vertical search will also be much less than a full web search</a:t>
            </a:r>
          </a:p>
          <a:p>
            <a:pPr algn="just"/>
            <a:r>
              <a:rPr lang="en-IN" sz="2800" dirty="0" smtClean="0"/>
              <a:t>A less expensive approach is focused, or topical, crawling A focused crawler attempts to download only those pages that are about a particular topic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2"/>
          </a:xfrm>
        </p:spPr>
        <p:txBody>
          <a:bodyPr>
            <a:normAutofit fontScale="90000"/>
          </a:bodyPr>
          <a:lstStyle/>
          <a:p>
            <a:r>
              <a:rPr lang="en-GB" b="1" dirty="0" smtClean="0"/>
              <a:t>Crawls and Feeds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5429288"/>
          </a:xfrm>
        </p:spPr>
        <p:txBody>
          <a:bodyPr>
            <a:normAutofit fontScale="92500" lnSpcReduction="20000"/>
          </a:bodyPr>
          <a:lstStyle/>
          <a:p>
            <a:pPr algn="just">
              <a:buNone/>
            </a:pPr>
            <a:r>
              <a:rPr lang="en-GB" sz="2800" b="1" dirty="0" smtClean="0"/>
              <a:t>Deep Web</a:t>
            </a:r>
          </a:p>
          <a:p>
            <a:pPr algn="just"/>
            <a:r>
              <a:rPr lang="en-IN" sz="2800" dirty="0" smtClean="0"/>
              <a:t>Not all parts of the Web are easy for a crawler to navigate. </a:t>
            </a:r>
            <a:r>
              <a:rPr lang="en-IN" sz="2800" b="1" dirty="0" smtClean="0"/>
              <a:t>Sites that are difficult for a crawler to find are collectively referred to as the </a:t>
            </a:r>
            <a:r>
              <a:rPr lang="en-IN" sz="2800" b="1" i="1" dirty="0" smtClean="0"/>
              <a:t>deep Web </a:t>
            </a:r>
            <a:r>
              <a:rPr lang="en-IN" sz="2800" i="1" dirty="0" smtClean="0"/>
              <a:t>(also called the </a:t>
            </a:r>
            <a:r>
              <a:rPr lang="en-GB" sz="2800" i="1" dirty="0" smtClean="0"/>
              <a:t>hidden Web)</a:t>
            </a:r>
          </a:p>
          <a:p>
            <a:pPr algn="just"/>
            <a:r>
              <a:rPr lang="en-IN" sz="2800" dirty="0" smtClean="0"/>
              <a:t>Deep Web is over a hundred times larger than the traditionally indexed Web, although it is very difficult to </a:t>
            </a:r>
            <a:r>
              <a:rPr lang="en-GB" sz="2800" dirty="0" smtClean="0"/>
              <a:t>measure this accurately</a:t>
            </a:r>
          </a:p>
          <a:p>
            <a:pPr algn="just">
              <a:buNone/>
            </a:pPr>
            <a:r>
              <a:rPr lang="en-IN" sz="2800" dirty="0" smtClean="0"/>
              <a:t>	Most sites that are a part of the deep Web fall into three broad categories</a:t>
            </a:r>
          </a:p>
          <a:p>
            <a:pPr algn="just">
              <a:buFont typeface="Wingdings" pitchFamily="2" charset="2"/>
              <a:buChar char="Ø"/>
            </a:pPr>
            <a:r>
              <a:rPr lang="en-IN" sz="2800" b="1" i="1" dirty="0" smtClean="0"/>
              <a:t>Private sites are intentionally private</a:t>
            </a:r>
          </a:p>
          <a:p>
            <a:pPr algn="just">
              <a:buNone/>
            </a:pPr>
            <a:r>
              <a:rPr lang="en-IN" sz="2800" dirty="0" smtClean="0"/>
              <a:t>	They may have no incoming links, or may require you to log in with a valid account before using the rest of the site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08"/>
          </a:xfrm>
        </p:spPr>
        <p:txBody>
          <a:bodyPr/>
          <a:lstStyle/>
          <a:p>
            <a:r>
              <a:rPr lang="en-GB" b="1" dirty="0" smtClean="0"/>
              <a:t>Crawls and Feeds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5429288"/>
          </a:xfrm>
        </p:spPr>
        <p:txBody>
          <a:bodyPr>
            <a:normAutofit/>
          </a:bodyPr>
          <a:lstStyle/>
          <a:p>
            <a:pPr algn="just"/>
            <a:r>
              <a:rPr lang="en-IN" sz="2800" b="1" dirty="0" smtClean="0"/>
              <a:t>Form results are sites </a:t>
            </a:r>
            <a:r>
              <a:rPr lang="en-IN" sz="2800" dirty="0" smtClean="0"/>
              <a:t>that can be reached only after entering some data into a</a:t>
            </a:r>
          </a:p>
          <a:p>
            <a:pPr algn="just"/>
            <a:r>
              <a:rPr lang="en-IN" sz="2800" dirty="0" smtClean="0"/>
              <a:t>Scripted pages are pages that use JavaScript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2"/>
          </a:xfrm>
        </p:spPr>
        <p:txBody>
          <a:bodyPr>
            <a:normAutofit fontScale="90000"/>
          </a:bodyPr>
          <a:lstStyle/>
          <a:p>
            <a:r>
              <a:rPr lang="en-GB" b="1" dirty="0" smtClean="0"/>
              <a:t>Crawls and Feeds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5429288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GB" sz="2800" b="1" dirty="0" smtClean="0"/>
              <a:t>Sitemaps</a:t>
            </a:r>
          </a:p>
          <a:p>
            <a:pPr algn="just"/>
            <a:r>
              <a:rPr lang="en-IN" sz="2800" dirty="0" smtClean="0"/>
              <a:t>The biggest problems in crawling arise because site owners cannot adequately tell crawlers about their sites</a:t>
            </a:r>
          </a:p>
          <a:p>
            <a:pPr algn="just"/>
            <a:r>
              <a:rPr lang="en-GB" sz="2800" dirty="0" smtClean="0"/>
              <a:t>Site owners sometimes have </a:t>
            </a:r>
            <a:r>
              <a:rPr lang="en-IN" sz="2800" dirty="0" smtClean="0"/>
              <a:t>data that they would like to expose to a search engine, but they can’t because there is no reasonable place to store the links. </a:t>
            </a:r>
            <a:r>
              <a:rPr lang="en-IN" sz="2800" i="1" dirty="0" smtClean="0"/>
              <a:t>Sitemaps solve both of these problems</a:t>
            </a:r>
          </a:p>
          <a:p>
            <a:pPr algn="just"/>
            <a:r>
              <a:rPr lang="en-IN" sz="2800" dirty="0" smtClean="0"/>
              <a:t>A sitemap contains a list of URLs and data about those URLs, such as modification time and modification frequency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rmAutofit fontScale="90000"/>
          </a:bodyPr>
          <a:lstStyle/>
          <a:p>
            <a:r>
              <a:rPr lang="en-GB" b="1" dirty="0" smtClean="0"/>
              <a:t>Crawls and Feeds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5429288"/>
          </a:xfrm>
        </p:spPr>
        <p:txBody>
          <a:bodyPr>
            <a:normAutofit fontScale="92500" lnSpcReduction="10000"/>
          </a:bodyPr>
          <a:lstStyle/>
          <a:p>
            <a:pPr algn="just">
              <a:buNone/>
            </a:pPr>
            <a:r>
              <a:rPr lang="en-GB" sz="2800" b="1" dirty="0" smtClean="0"/>
              <a:t>Distributed Crawling</a:t>
            </a:r>
          </a:p>
          <a:p>
            <a:pPr algn="just"/>
            <a:r>
              <a:rPr lang="en-IN" sz="2800" dirty="0" smtClean="0"/>
              <a:t>For crawling individual websites, a single computer is sufficient. However, crawling the entire Web requires many computers devoted to crawling</a:t>
            </a:r>
          </a:p>
          <a:p>
            <a:pPr algn="just">
              <a:buNone/>
            </a:pPr>
            <a:r>
              <a:rPr lang="en-GB" sz="2800" dirty="0" smtClean="0"/>
              <a:t>    Three reasons</a:t>
            </a:r>
          </a:p>
          <a:p>
            <a:pPr algn="just"/>
            <a:r>
              <a:rPr lang="en-IN" sz="2800" dirty="0" smtClean="0"/>
              <a:t>One reason to use multiple computers is to put the crawler closer to the sites it crawls. Long-distance network connections tend to have lower throughput (fewer bytes copied per second) and higher latency (bytes take longer to cross the network)</a:t>
            </a:r>
          </a:p>
          <a:p>
            <a:pPr algn="just"/>
            <a:r>
              <a:rPr lang="en-IN" sz="2800" dirty="0" smtClean="0"/>
              <a:t>Another reason for multiple crawling computers is to reduce the number of sites the crawler has to remember. A crawler has to remember all of the URLs it has already crawled, and all of the URLs that it has queued to crawl</a:t>
            </a:r>
            <a:endParaRPr lang="en-GB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2"/>
          </a:xfrm>
        </p:spPr>
        <p:txBody>
          <a:bodyPr>
            <a:normAutofit fontScale="90000"/>
          </a:bodyPr>
          <a:lstStyle/>
          <a:p>
            <a:r>
              <a:rPr lang="en-GB" b="1" dirty="0" smtClean="0"/>
              <a:t>Crawls and Feeds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5429288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GB" sz="2800" b="1" dirty="0" smtClean="0"/>
              <a:t>Distributed Crawling</a:t>
            </a:r>
          </a:p>
          <a:p>
            <a:pPr algn="just"/>
            <a:r>
              <a:rPr lang="en-IN" sz="2800" dirty="0" smtClean="0"/>
              <a:t>Yet another reason is that crawling can use a lot of </a:t>
            </a:r>
            <a:r>
              <a:rPr lang="en-IN" sz="2800" i="1" dirty="0" smtClean="0"/>
              <a:t>computing resources, including </a:t>
            </a:r>
            <a:r>
              <a:rPr lang="en-IN" sz="2800" dirty="0" smtClean="0"/>
              <a:t>CPU resources for parsing and network bandwidth for crawling pages. Crawling a large portion of the Web is too much work for a single computer to handle</a:t>
            </a:r>
          </a:p>
          <a:p>
            <a:pPr algn="just"/>
            <a:r>
              <a:rPr lang="en-IN" sz="2800" dirty="0" smtClean="0"/>
              <a:t>A distributed crawler is much like a crawler on a single computer, except instead of a single queue of URLs, there are many queues. The distributed crawler uses a hash function to assign URLs to crawling computers</a:t>
            </a:r>
            <a:endParaRPr lang="en-GB" sz="2800" b="1" dirty="0" smtClean="0"/>
          </a:p>
          <a:p>
            <a:pPr algn="just">
              <a:buNone/>
            </a:pPr>
            <a:endParaRPr lang="en-GB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2"/>
          </a:xfrm>
        </p:spPr>
        <p:txBody>
          <a:bodyPr>
            <a:normAutofit fontScale="90000"/>
          </a:bodyPr>
          <a:lstStyle/>
          <a:p>
            <a:r>
              <a:rPr lang="en-GB" b="1" dirty="0" smtClean="0"/>
              <a:t>Crawls and Feeds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5429288"/>
          </a:xfrm>
        </p:spPr>
        <p:txBody>
          <a:bodyPr>
            <a:normAutofit lnSpcReduction="10000"/>
          </a:bodyPr>
          <a:lstStyle/>
          <a:p>
            <a:pPr algn="just">
              <a:buNone/>
            </a:pPr>
            <a:r>
              <a:rPr lang="en-GB" sz="2800" b="1" dirty="0" smtClean="0"/>
              <a:t>Crawling Documents and Email</a:t>
            </a:r>
          </a:p>
          <a:p>
            <a:pPr algn="just"/>
            <a:r>
              <a:rPr lang="en-IN" sz="2800" dirty="0" smtClean="0"/>
              <a:t>Web is a tremendous information resource, a huge amount of digital information is not stored on websites</a:t>
            </a:r>
          </a:p>
          <a:p>
            <a:pPr algn="just"/>
            <a:r>
              <a:rPr lang="en-GB" sz="2800" dirty="0" smtClean="0"/>
              <a:t>we will consider information </a:t>
            </a:r>
            <a:r>
              <a:rPr lang="en-IN" sz="2800" dirty="0" smtClean="0"/>
              <a:t>that you might find on a normal desktop computer, such as email, word processing documents, presentations, or spreadsheets. This information can be searched using a </a:t>
            </a:r>
            <a:r>
              <a:rPr lang="en-IN" sz="2800" b="1" i="1" dirty="0" smtClean="0"/>
              <a:t>desktop search tool</a:t>
            </a:r>
          </a:p>
          <a:p>
            <a:pPr algn="just"/>
            <a:r>
              <a:rPr lang="en-IN" sz="2800" dirty="0" smtClean="0"/>
              <a:t>In companies and organizations, </a:t>
            </a:r>
            <a:r>
              <a:rPr lang="en-IN" sz="2800" b="1" i="1" dirty="0" smtClean="0"/>
              <a:t>enterprise search </a:t>
            </a:r>
            <a:r>
              <a:rPr lang="en-IN" sz="2800" i="1" dirty="0" smtClean="0"/>
              <a:t>will make use of documents on file servers, or even on employee desktop </a:t>
            </a:r>
            <a:r>
              <a:rPr lang="en-IN" sz="2800" dirty="0" smtClean="0"/>
              <a:t>computers, in addition to local web pages</a:t>
            </a:r>
            <a:endParaRPr lang="en-GB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2"/>
          </a:xfrm>
        </p:spPr>
        <p:txBody>
          <a:bodyPr>
            <a:normAutofit fontScale="90000"/>
          </a:bodyPr>
          <a:lstStyle/>
          <a:p>
            <a:r>
              <a:rPr lang="en-GB" b="1" dirty="0" smtClean="0"/>
              <a:t>Crawls and Feeds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5429288"/>
          </a:xfrm>
        </p:spPr>
        <p:txBody>
          <a:bodyPr>
            <a:normAutofit lnSpcReduction="10000"/>
          </a:bodyPr>
          <a:lstStyle/>
          <a:p>
            <a:pPr algn="just"/>
            <a:r>
              <a:rPr lang="en-IN" sz="2800" dirty="0" smtClean="0"/>
              <a:t>Many of the problems of web crawling change when we look at desktop data. In web crawling, just finding the data can be a struggle. On a desktop </a:t>
            </a:r>
            <a:r>
              <a:rPr lang="en-IN" sz="2800" dirty="0" smtClean="0"/>
              <a:t>Computer,  The </a:t>
            </a:r>
            <a:r>
              <a:rPr lang="en-IN" sz="2800" dirty="0" smtClean="0"/>
              <a:t>interesting data is stored in a file system with familiar semantics</a:t>
            </a:r>
          </a:p>
          <a:p>
            <a:pPr algn="just"/>
            <a:r>
              <a:rPr lang="en-GB" sz="2800" dirty="0" smtClean="0"/>
              <a:t>Finding all </a:t>
            </a:r>
            <a:r>
              <a:rPr lang="en-IN" sz="2800" dirty="0" smtClean="0"/>
              <a:t>the files on a hard disk is not particularly difficult, since file systems have directories that are easy to discover. In some ways, a file system is like a web server, but with an automatically generated sitemap</a:t>
            </a:r>
          </a:p>
          <a:p>
            <a:pPr algn="just"/>
            <a:r>
              <a:rPr lang="en-IN" sz="2800" dirty="0" smtClean="0"/>
              <a:t>There are unique challenges in crawling desktop data, however. The first concerns </a:t>
            </a:r>
            <a:r>
              <a:rPr lang="en-GB" sz="2800" dirty="0" smtClean="0"/>
              <a:t>update speed,</a:t>
            </a:r>
            <a:r>
              <a:rPr lang="en-IN" sz="2800" dirty="0" smtClean="0"/>
              <a:t>Disk space is another concern</a:t>
            </a:r>
            <a:endParaRPr lang="en-GB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2"/>
          </a:xfrm>
        </p:spPr>
        <p:txBody>
          <a:bodyPr>
            <a:normAutofit fontScale="90000"/>
          </a:bodyPr>
          <a:lstStyle/>
          <a:p>
            <a:r>
              <a:rPr lang="en-GB" b="1" dirty="0" smtClean="0"/>
              <a:t>Crawls and Feeds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5429288"/>
          </a:xfrm>
        </p:spPr>
        <p:txBody>
          <a:bodyPr>
            <a:normAutofit lnSpcReduction="10000"/>
          </a:bodyPr>
          <a:lstStyle/>
          <a:p>
            <a:pPr algn="just">
              <a:buNone/>
            </a:pPr>
            <a:r>
              <a:rPr lang="en-GB" sz="2800" b="1" dirty="0" smtClean="0"/>
              <a:t>Document Feeds</a:t>
            </a:r>
          </a:p>
          <a:p>
            <a:pPr algn="just"/>
            <a:r>
              <a:rPr lang="en-IN" sz="2800" dirty="0" smtClean="0"/>
              <a:t>Web or desktop crawling, we assume that any document can be created or modified at any time</a:t>
            </a:r>
          </a:p>
          <a:p>
            <a:pPr algn="just"/>
            <a:r>
              <a:rPr lang="en-IN" sz="2800" dirty="0" smtClean="0"/>
              <a:t>However, many documents are </a:t>
            </a:r>
            <a:r>
              <a:rPr lang="en-IN" sz="2800" i="1" dirty="0" smtClean="0"/>
              <a:t>published, meaning that </a:t>
            </a:r>
            <a:r>
              <a:rPr lang="en-IN" sz="2800" dirty="0" smtClean="0"/>
              <a:t>they are created at a fixed time and rarely updated again</a:t>
            </a:r>
          </a:p>
          <a:p>
            <a:pPr algn="just"/>
            <a:r>
              <a:rPr lang="en-GB" sz="2800" dirty="0" smtClean="0"/>
              <a:t>News articles, blog posts,</a:t>
            </a:r>
            <a:r>
              <a:rPr lang="en-IN" sz="2800" dirty="0" smtClean="0"/>
              <a:t>press releases, and email are some of the documents that fit this publishing model. Most information that is time-sensitive is published</a:t>
            </a:r>
            <a:endParaRPr lang="en-GB" sz="2800" b="1" dirty="0" smtClean="0"/>
          </a:p>
          <a:p>
            <a:pPr algn="just"/>
            <a:r>
              <a:rPr lang="en-IN" sz="2800" dirty="0" smtClean="0"/>
              <a:t>Each published document has an associated time, published documents from a single source can be ordered in a sequence called a </a:t>
            </a:r>
            <a:r>
              <a:rPr lang="en-IN" sz="2800" i="1" dirty="0" smtClean="0"/>
              <a:t>document feed</a:t>
            </a:r>
            <a:endParaRPr lang="en-GB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2"/>
          </a:xfrm>
        </p:spPr>
        <p:txBody>
          <a:bodyPr>
            <a:normAutofit fontScale="90000"/>
          </a:bodyPr>
          <a:lstStyle/>
          <a:p>
            <a:r>
              <a:rPr lang="en-GB" b="1" dirty="0" smtClean="0"/>
              <a:t>Crawls and Feeds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5429288"/>
          </a:xfrm>
        </p:spPr>
        <p:txBody>
          <a:bodyPr>
            <a:normAutofit fontScale="92500" lnSpcReduction="20000"/>
          </a:bodyPr>
          <a:lstStyle/>
          <a:p>
            <a:pPr algn="just">
              <a:buNone/>
            </a:pPr>
            <a:r>
              <a:rPr lang="en-GB" sz="2800" b="1" dirty="0" smtClean="0"/>
              <a:t>Deciding What to Search</a:t>
            </a:r>
          </a:p>
          <a:p>
            <a:pPr algn="just"/>
            <a:r>
              <a:rPr lang="en-IN" sz="2800" dirty="0" smtClean="0"/>
              <a:t>Building a search engine, from the mathematics behind ranking to the algorithms of query processing</a:t>
            </a:r>
          </a:p>
          <a:p>
            <a:pPr algn="just"/>
            <a:r>
              <a:rPr lang="en-GB" sz="2800" dirty="0" smtClean="0"/>
              <a:t>Great technology can </a:t>
            </a:r>
            <a:r>
              <a:rPr lang="en-IN" sz="2800" dirty="0" smtClean="0"/>
              <a:t>make a good search engine even better</a:t>
            </a:r>
          </a:p>
          <a:p>
            <a:pPr algn="just"/>
            <a:r>
              <a:rPr lang="en-GB" sz="2800" dirty="0" smtClean="0"/>
              <a:t>If the right documents </a:t>
            </a:r>
            <a:r>
              <a:rPr lang="en-IN" sz="2800" dirty="0" smtClean="0"/>
              <a:t>are not stored in the search engine, no search technique will be able to find relevant </a:t>
            </a:r>
            <a:r>
              <a:rPr lang="en-GB" sz="2800" dirty="0" smtClean="0"/>
              <a:t>information.</a:t>
            </a:r>
          </a:p>
          <a:p>
            <a:pPr algn="just"/>
            <a:r>
              <a:rPr lang="en-IN" sz="2800" dirty="0" smtClean="0"/>
              <a:t>“What should we search?” The simple answer is </a:t>
            </a:r>
            <a:r>
              <a:rPr lang="en-IN" sz="2800" i="1" dirty="0" smtClean="0"/>
              <a:t>everything you possibly can.</a:t>
            </a:r>
          </a:p>
          <a:p>
            <a:pPr algn="just"/>
            <a:r>
              <a:rPr lang="en-IN" sz="2800" dirty="0" smtClean="0"/>
              <a:t>Every time a search engine adds another document, the number of questions it can answer increases. On the other hand, adding many poor-quality documents increases the burden on the ranking process to find only the best documents to show to the user</a:t>
            </a:r>
            <a:endParaRPr lang="en-GB" sz="2800" dirty="0" smtClean="0"/>
          </a:p>
          <a:p>
            <a:pPr algn="just"/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2"/>
          </a:xfrm>
        </p:spPr>
        <p:txBody>
          <a:bodyPr>
            <a:normAutofit fontScale="90000"/>
          </a:bodyPr>
          <a:lstStyle/>
          <a:p>
            <a:r>
              <a:rPr lang="en-GB" b="1" dirty="0" smtClean="0"/>
              <a:t>Crawls and Feeds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5429288"/>
          </a:xfrm>
        </p:spPr>
        <p:txBody>
          <a:bodyPr>
            <a:normAutofit/>
          </a:bodyPr>
          <a:lstStyle/>
          <a:p>
            <a:pPr algn="just"/>
            <a:r>
              <a:rPr lang="en-GB" sz="2800" dirty="0" smtClean="0"/>
              <a:t>A </a:t>
            </a:r>
            <a:r>
              <a:rPr lang="en-GB" sz="2800" dirty="0" smtClean="0"/>
              <a:t>document </a:t>
            </a:r>
            <a:r>
              <a:rPr lang="en-IN" sz="2800" dirty="0" smtClean="0"/>
              <a:t>feed </a:t>
            </a:r>
            <a:r>
              <a:rPr lang="en-IN" sz="2800" dirty="0" smtClean="0"/>
              <a:t>is particularly interesting for crawlers, since the crawler can easily find all the new documents by examining only the end of the feed</a:t>
            </a:r>
          </a:p>
          <a:p>
            <a:pPr algn="just"/>
            <a:r>
              <a:rPr lang="en-IN" sz="2800" dirty="0" smtClean="0"/>
              <a:t>We can distinguish two kinds of document feeds, </a:t>
            </a:r>
            <a:r>
              <a:rPr lang="en-IN" sz="2800" i="1" dirty="0" smtClean="0"/>
              <a:t>push and pull. A push feed </a:t>
            </a:r>
            <a:r>
              <a:rPr lang="en-IN" sz="2800" dirty="0" smtClean="0"/>
              <a:t>alerts the subscriber to new documents This is like a telephone, which alerts you to an incoming phone call</a:t>
            </a:r>
          </a:p>
          <a:p>
            <a:pPr algn="just"/>
            <a:r>
              <a:rPr lang="en-IN" sz="2800" dirty="0" smtClean="0"/>
              <a:t>A </a:t>
            </a:r>
            <a:r>
              <a:rPr lang="en-IN" sz="2800" i="1" dirty="0" smtClean="0"/>
              <a:t>pull feed requires the subscriber to check periodically for </a:t>
            </a:r>
            <a:r>
              <a:rPr lang="en-IN" sz="2800" dirty="0" smtClean="0"/>
              <a:t>new documents; this is like checking your mailbox for new mail to arrive.</a:t>
            </a:r>
            <a:endParaRPr lang="en-GB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2"/>
          </a:xfrm>
        </p:spPr>
        <p:txBody>
          <a:bodyPr>
            <a:normAutofit fontScale="90000"/>
          </a:bodyPr>
          <a:lstStyle/>
          <a:p>
            <a:r>
              <a:rPr lang="en-GB" b="1" dirty="0" smtClean="0"/>
              <a:t>Crawls and Feeds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5429288"/>
          </a:xfrm>
        </p:spPr>
        <p:txBody>
          <a:bodyPr>
            <a:normAutofit/>
          </a:bodyPr>
          <a:lstStyle/>
          <a:p>
            <a:pPr algn="just"/>
            <a:r>
              <a:rPr lang="en-GB" sz="2800" b="1" dirty="0" smtClean="0"/>
              <a:t>The Conversion Problem</a:t>
            </a:r>
          </a:p>
          <a:p>
            <a:pPr algn="just"/>
            <a:r>
              <a:rPr lang="en-IN" sz="2800" dirty="0" smtClean="0"/>
              <a:t>Search engines are built to search through text. Unfortunately, text is stored on computers in hundreds of incompatible file formats. Standard text file formats </a:t>
            </a:r>
            <a:r>
              <a:rPr lang="en-GB" sz="2800" dirty="0" smtClean="0"/>
              <a:t>include raw text, RTF, HTML, XML, Microsoft Word, ODF (Open Document Format) and PDF (Portable Document Format)</a:t>
            </a:r>
          </a:p>
          <a:p>
            <a:pPr algn="just"/>
            <a:r>
              <a:rPr lang="en-IN" sz="2800" dirty="0" smtClean="0"/>
              <a:t>The most common way to handle a new file format is to use a conversion tool that converts the document content into a tagged text format such as HTML </a:t>
            </a:r>
            <a:r>
              <a:rPr lang="en-GB" sz="2800" dirty="0" smtClean="0"/>
              <a:t>or XML</a:t>
            </a:r>
            <a:endParaRPr lang="en-GB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2"/>
          </a:xfrm>
        </p:spPr>
        <p:txBody>
          <a:bodyPr>
            <a:normAutofit fontScale="90000"/>
          </a:bodyPr>
          <a:lstStyle/>
          <a:p>
            <a:r>
              <a:rPr lang="en-GB" b="1" dirty="0" smtClean="0"/>
              <a:t>Crawls and Feeds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5429288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GB" sz="2800" b="1" dirty="0" smtClean="0"/>
              <a:t>Character Encodings</a:t>
            </a:r>
          </a:p>
          <a:p>
            <a:pPr algn="just"/>
            <a:r>
              <a:rPr lang="en-IN" sz="2800" dirty="0" smtClean="0"/>
              <a:t>Even HTML files are not necessarily compatible with each other because of </a:t>
            </a:r>
            <a:r>
              <a:rPr lang="en-IN" sz="2800" i="1" dirty="0" smtClean="0"/>
              <a:t>character encoding issues. The text that you see on this page is a series of little pictures </a:t>
            </a:r>
            <a:r>
              <a:rPr lang="en-IN" sz="2800" dirty="0" smtClean="0"/>
              <a:t>we call </a:t>
            </a:r>
            <a:r>
              <a:rPr lang="en-IN" sz="2800" i="1" dirty="0" smtClean="0"/>
              <a:t>letters or glyphs.</a:t>
            </a:r>
          </a:p>
          <a:p>
            <a:pPr algn="just"/>
            <a:r>
              <a:rPr lang="en-IN" sz="2800" dirty="0" smtClean="0"/>
              <a:t>Of course, a computer file is a stream of bits, not a collection of pictures. A character encoding is a mapping between bits and glyphs</a:t>
            </a:r>
          </a:p>
          <a:p>
            <a:pPr algn="just"/>
            <a:endParaRPr lang="en-GB" sz="2800" b="1" dirty="0" smtClean="0"/>
          </a:p>
          <a:p>
            <a:pPr algn="just"/>
            <a:endParaRPr lang="en-GB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rmAutofit fontScale="90000"/>
          </a:bodyPr>
          <a:lstStyle/>
          <a:p>
            <a:r>
              <a:rPr lang="en-GB" b="1" dirty="0" smtClean="0"/>
              <a:t>Craws and Feeds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1071546"/>
            <a:ext cx="8229600" cy="5429288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IN" sz="2800" dirty="0" smtClean="0"/>
              <a:t>Even useful documents can become less useful over time</a:t>
            </a:r>
          </a:p>
          <a:p>
            <a:pPr algn="just">
              <a:buNone/>
            </a:pPr>
            <a:r>
              <a:rPr lang="en-IN" sz="2800" dirty="0" smtClean="0"/>
              <a:t>	for example, many people want to know about today’s stock market report, but only a few care about what happened yesterday.</a:t>
            </a:r>
          </a:p>
          <a:p>
            <a:pPr algn="just">
              <a:buNone/>
            </a:pPr>
            <a:r>
              <a:rPr lang="en-GB" sz="2800" b="1" dirty="0" smtClean="0"/>
              <a:t>Crawling the Web</a:t>
            </a:r>
          </a:p>
          <a:p>
            <a:pPr algn="just"/>
            <a:r>
              <a:rPr lang="en-IN" sz="2800" dirty="0" smtClean="0"/>
              <a:t>To build a search engine that searches web pages, you first need a copy of the pages that you want to search</a:t>
            </a:r>
          </a:p>
          <a:p>
            <a:pPr algn="just"/>
            <a:r>
              <a:rPr lang="en-IN" sz="2800" dirty="0" smtClean="0"/>
              <a:t>web pages are particularly easy to copy, since they are meant to be retrieved over the Internet by browsers</a:t>
            </a:r>
          </a:p>
          <a:p>
            <a:pPr algn="just"/>
            <a:r>
              <a:rPr lang="en-IN" sz="2800" dirty="0" smtClean="0"/>
              <a:t>How to get the data from the place it is stored to the search engine.</a:t>
            </a:r>
          </a:p>
          <a:p>
            <a:pPr algn="just"/>
            <a:r>
              <a:rPr lang="en-IN" sz="2800" b="1" dirty="0" smtClean="0"/>
              <a:t>Finding and downloading web pages automatically is called </a:t>
            </a:r>
            <a:r>
              <a:rPr lang="en-IN" sz="2800" b="1" i="1" dirty="0" smtClean="0"/>
              <a:t>crawling, and a </a:t>
            </a:r>
            <a:r>
              <a:rPr lang="en-IN" sz="2800" b="1" dirty="0" smtClean="0"/>
              <a:t>program that downloads pages is called a </a:t>
            </a:r>
            <a:r>
              <a:rPr lang="en-IN" sz="2800" b="1" i="1" dirty="0" smtClean="0"/>
              <a:t>web crawler</a:t>
            </a:r>
            <a:endParaRPr lang="en-IN" sz="2800" i="1" dirty="0" smtClean="0"/>
          </a:p>
          <a:p>
            <a:pPr algn="just"/>
            <a:r>
              <a:rPr lang="en-IN" sz="2800" dirty="0" smtClean="0"/>
              <a:t>Crawling is also occasionally referred to as spidering, and a crawler is sometimes called </a:t>
            </a:r>
            <a:r>
              <a:rPr lang="en-GB" sz="2800" dirty="0" smtClean="0"/>
              <a:t>a spider</a:t>
            </a:r>
            <a:endParaRPr lang="en-IN" sz="2800" dirty="0" smtClean="0"/>
          </a:p>
          <a:p>
            <a:pPr algn="just"/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Crawls and Feeds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542928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800" b="1" dirty="0" smtClean="0"/>
              <a:t>Challenges to crawling web pages</a:t>
            </a:r>
          </a:p>
          <a:p>
            <a:r>
              <a:rPr lang="en-GB" sz="2800" b="1" dirty="0" smtClean="0"/>
              <a:t>sheer scale of the </a:t>
            </a:r>
            <a:r>
              <a:rPr lang="en-IN" sz="2800" b="1" dirty="0" smtClean="0"/>
              <a:t>Web</a:t>
            </a:r>
            <a:r>
              <a:rPr lang="en-IN" sz="2800" dirty="0" smtClean="0"/>
              <a:t>. There are at least tens of billions of pages on the Internet.</a:t>
            </a:r>
          </a:p>
          <a:p>
            <a:r>
              <a:rPr lang="en-IN" sz="2800" dirty="0" smtClean="0"/>
              <a:t>Web pages are usually not under the control of the people building the search engine database</a:t>
            </a:r>
          </a:p>
          <a:p>
            <a:pPr>
              <a:buNone/>
            </a:pPr>
            <a:r>
              <a:rPr lang="en-GB" sz="2800" b="1" dirty="0" smtClean="0"/>
              <a:t>Retrieving Web Pages</a:t>
            </a:r>
          </a:p>
          <a:p>
            <a:r>
              <a:rPr lang="en-IN" sz="2800" dirty="0" smtClean="0"/>
              <a:t>Each web page on the Internet has its own unique </a:t>
            </a:r>
            <a:r>
              <a:rPr lang="en-IN" sz="2800" i="1" dirty="0" smtClean="0"/>
              <a:t>uniform resource locator, or </a:t>
            </a:r>
            <a:r>
              <a:rPr lang="en-GB" sz="2800" i="1" dirty="0" smtClean="0"/>
              <a:t>URL.</a:t>
            </a:r>
          </a:p>
          <a:p>
            <a:r>
              <a:rPr lang="en-IN" sz="2800" dirty="0" smtClean="0"/>
              <a:t>Any URL used to describe a web page has three parts: the </a:t>
            </a:r>
            <a:r>
              <a:rPr lang="en-IN" sz="2800" b="1" dirty="0" smtClean="0"/>
              <a:t>scheme, the hostname,</a:t>
            </a:r>
            <a:r>
              <a:rPr lang="en-GB" sz="2800" b="1" dirty="0" smtClean="0"/>
              <a:t>and the resource name</a:t>
            </a:r>
            <a:endParaRPr lang="en-IN" sz="2800" b="1" dirty="0" smtClean="0"/>
          </a:p>
          <a:p>
            <a:endParaRPr lang="en-IN" sz="2800" i="1" dirty="0" smtClean="0"/>
          </a:p>
          <a:p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rmAutofit fontScale="90000"/>
          </a:bodyPr>
          <a:lstStyle/>
          <a:p>
            <a:r>
              <a:rPr lang="en-GB" b="1" dirty="0" smtClean="0"/>
              <a:t>Crawls and Feeds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5429288"/>
          </a:xfrm>
        </p:spPr>
        <p:txBody>
          <a:bodyPr>
            <a:normAutofit/>
          </a:bodyPr>
          <a:lstStyle/>
          <a:p>
            <a:pPr algn="just"/>
            <a:r>
              <a:rPr lang="en-IN" sz="2800" dirty="0" smtClean="0"/>
              <a:t>Web pages are stored on </a:t>
            </a:r>
            <a:r>
              <a:rPr lang="en-IN" sz="2800" b="1" i="1" dirty="0" smtClean="0"/>
              <a:t>web servers</a:t>
            </a:r>
            <a:r>
              <a:rPr lang="en-IN" sz="2800" i="1" dirty="0" smtClean="0"/>
              <a:t>, </a:t>
            </a:r>
            <a:r>
              <a:rPr lang="en-IN" sz="2800" dirty="0" smtClean="0"/>
              <a:t>which use a protocol called </a:t>
            </a:r>
            <a:r>
              <a:rPr lang="en-IN" sz="2800" i="1" dirty="0" smtClean="0"/>
              <a:t>Hypertext Transfer Protocol, or </a:t>
            </a:r>
            <a:r>
              <a:rPr lang="en-IN" sz="2800" b="1" i="1" dirty="0" smtClean="0"/>
              <a:t>HTTP</a:t>
            </a:r>
            <a:r>
              <a:rPr lang="en-IN" sz="2800" i="1" dirty="0" smtClean="0"/>
              <a:t>, to exchange </a:t>
            </a:r>
            <a:r>
              <a:rPr lang="en-GB" sz="2800" dirty="0" smtClean="0"/>
              <a:t>information with client software</a:t>
            </a:r>
          </a:p>
          <a:p>
            <a:pPr algn="just"/>
            <a:r>
              <a:rPr lang="en-GB" sz="2800" dirty="0" smtClean="0"/>
              <a:t>The </a:t>
            </a:r>
            <a:r>
              <a:rPr lang="en-IN" sz="2800" dirty="0" smtClean="0"/>
              <a:t>computer’s name is www.cs.umass.edu, which is a computer in the University of Massachusetts Computer Science department. This URL refers to a page on that </a:t>
            </a:r>
            <a:r>
              <a:rPr lang="en-GB" sz="2800" dirty="0" smtClean="0"/>
              <a:t>computer called /</a:t>
            </a:r>
            <a:r>
              <a:rPr lang="en-GB" sz="2800" dirty="0" err="1" smtClean="0"/>
              <a:t>csinfo</a:t>
            </a:r>
            <a:r>
              <a:rPr lang="en-GB" sz="2800" dirty="0" smtClean="0"/>
              <a:t>/people.html.</a:t>
            </a:r>
          </a:p>
          <a:p>
            <a:pPr algn="just"/>
            <a:r>
              <a:rPr lang="en-GB" sz="2800" dirty="0" smtClean="0">
                <a:hlinkClick r:id="rId2"/>
              </a:rPr>
              <a:t>http://        www.cs.umass.edu    /csinfo/people.html</a:t>
            </a:r>
            <a:endParaRPr lang="en-GB" sz="2800" dirty="0" smtClean="0"/>
          </a:p>
          <a:p>
            <a:pPr algn="just">
              <a:buNone/>
            </a:pPr>
            <a:r>
              <a:rPr lang="en-GB" sz="2800" b="1" dirty="0" smtClean="0"/>
              <a:t>    scheme 		hostname 		resource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08"/>
          </a:xfrm>
        </p:spPr>
        <p:txBody>
          <a:bodyPr/>
          <a:lstStyle/>
          <a:p>
            <a:r>
              <a:rPr lang="en-GB" b="1" dirty="0" smtClean="0"/>
              <a:t>Crawls and Feeds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5429288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IN" sz="2800" b="1" dirty="0" smtClean="0"/>
              <a:t>Web browsers</a:t>
            </a:r>
            <a:r>
              <a:rPr lang="en-IN" sz="2800" dirty="0" smtClean="0"/>
              <a:t> and </a:t>
            </a:r>
            <a:r>
              <a:rPr lang="en-IN" sz="2800" b="1" dirty="0" smtClean="0"/>
              <a:t>web crawlers </a:t>
            </a:r>
            <a:r>
              <a:rPr lang="en-IN" sz="2800" dirty="0" smtClean="0"/>
              <a:t>are two different kinds of web clients, but both fetch web pages in the same way.</a:t>
            </a:r>
          </a:p>
          <a:p>
            <a:pPr algn="just"/>
            <a:r>
              <a:rPr lang="en-IN" sz="2800" dirty="0" smtClean="0"/>
              <a:t>First, the client program connects to a domain name system (DNS) server. The </a:t>
            </a:r>
            <a:r>
              <a:rPr lang="en-IN" sz="2800" b="1" dirty="0" smtClean="0"/>
              <a:t>DNS</a:t>
            </a:r>
            <a:r>
              <a:rPr lang="en-IN" sz="2800" dirty="0" smtClean="0"/>
              <a:t> server translates the hostname into an internet protocol (IP) address. This IP address is a number that is typically 32 bits long, but some networks now use 128-bit IP addresses</a:t>
            </a:r>
          </a:p>
          <a:p>
            <a:pPr algn="just"/>
            <a:r>
              <a:rPr lang="en-IN" sz="2800" dirty="0" smtClean="0"/>
              <a:t>The program then attempts to connect to a server computer with that IP address.</a:t>
            </a:r>
          </a:p>
          <a:p>
            <a:pPr algn="just"/>
            <a:r>
              <a:rPr lang="en-IN" sz="2800" dirty="0" smtClean="0"/>
              <a:t>Once the connection is established, the client program sends an HTTP request to the web server to request a page. The most common HTTP request type is a GET request, for example:</a:t>
            </a:r>
          </a:p>
          <a:p>
            <a:pPr algn="just"/>
            <a:r>
              <a:rPr lang="en-GB" sz="2800" dirty="0" smtClean="0"/>
              <a:t>GET /</a:t>
            </a:r>
            <a:r>
              <a:rPr lang="en-GB" sz="2800" dirty="0" err="1" smtClean="0"/>
              <a:t>csinfo</a:t>
            </a:r>
            <a:r>
              <a:rPr lang="en-GB" sz="2800" dirty="0" smtClean="0"/>
              <a:t>/people.html HTTP/1.0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/>
          <a:lstStyle/>
          <a:p>
            <a:r>
              <a:rPr lang="en-GB" b="1" dirty="0" smtClean="0"/>
              <a:t>Crawls and Feeds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5429288"/>
          </a:xfrm>
        </p:spPr>
        <p:txBody>
          <a:bodyPr>
            <a:normAutofit/>
          </a:bodyPr>
          <a:lstStyle/>
          <a:p>
            <a:pPr algn="just"/>
            <a:r>
              <a:rPr lang="en-IN" sz="2400" dirty="0" smtClean="0"/>
              <a:t>A client can also fetch web pages using POST requests. A POST request is like a GET request, except that it can send additional request information to the </a:t>
            </a:r>
            <a:r>
              <a:rPr lang="en-GB" sz="2400" dirty="0" smtClean="0"/>
              <a:t>server.</a:t>
            </a:r>
          </a:p>
          <a:p>
            <a:pPr algn="just"/>
            <a:endParaRPr lang="en-GB" sz="2400" dirty="0" smtClean="0"/>
          </a:p>
          <a:p>
            <a:pPr algn="just"/>
            <a:endParaRPr lang="en-GB" sz="2400" dirty="0" smtClean="0"/>
          </a:p>
          <a:p>
            <a:pPr algn="just"/>
            <a:endParaRPr lang="en-GB" sz="2400" dirty="0" smtClean="0"/>
          </a:p>
          <a:p>
            <a:pPr algn="just"/>
            <a:endParaRPr lang="en-GB" sz="2400" dirty="0" smtClean="0"/>
          </a:p>
          <a:p>
            <a:pPr algn="just"/>
            <a:endParaRPr lang="en-US" sz="2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2428868"/>
            <a:ext cx="8072493" cy="4143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2"/>
          </a:xfrm>
        </p:spPr>
        <p:txBody>
          <a:bodyPr>
            <a:normAutofit fontScale="90000"/>
          </a:bodyPr>
          <a:lstStyle/>
          <a:p>
            <a:r>
              <a:rPr lang="en-GB" b="1" dirty="0" smtClean="0"/>
              <a:t>Crawls and Feeds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5429288"/>
          </a:xfrm>
        </p:spPr>
        <p:txBody>
          <a:bodyPr>
            <a:normAutofit lnSpcReduction="10000"/>
          </a:bodyPr>
          <a:lstStyle/>
          <a:p>
            <a:pPr algn="just">
              <a:buNone/>
            </a:pPr>
            <a:r>
              <a:rPr lang="en-GB" sz="2800" b="1" dirty="0" smtClean="0"/>
              <a:t>The Web Crawler</a:t>
            </a:r>
          </a:p>
          <a:p>
            <a:pPr algn="just"/>
            <a:r>
              <a:rPr lang="en-IN" sz="2800" dirty="0" smtClean="0"/>
              <a:t>The web crawler has two jobs: </a:t>
            </a:r>
            <a:r>
              <a:rPr lang="en-IN" sz="2800" b="1" dirty="0" smtClean="0"/>
              <a:t>downloading pages and finding URLs</a:t>
            </a:r>
          </a:p>
          <a:p>
            <a:pPr algn="just"/>
            <a:r>
              <a:rPr lang="en-IN" sz="2800" dirty="0" smtClean="0"/>
              <a:t>The crawler starts with a </a:t>
            </a:r>
            <a:r>
              <a:rPr lang="en-IN" sz="2800" b="1" dirty="0" smtClean="0"/>
              <a:t>set of </a:t>
            </a:r>
            <a:r>
              <a:rPr lang="en-IN" sz="2800" b="1" i="1" dirty="0" smtClean="0"/>
              <a:t>seeds</a:t>
            </a:r>
            <a:r>
              <a:rPr lang="en-IN" sz="2800" i="1" dirty="0" smtClean="0"/>
              <a:t>, which are a set of URLs given to it as </a:t>
            </a:r>
            <a:r>
              <a:rPr lang="en-IN" sz="2800" dirty="0" smtClean="0"/>
              <a:t>parameters. These seeds are added to a URL request queue. The crawler starts fetching pages from the request queue</a:t>
            </a:r>
          </a:p>
          <a:p>
            <a:pPr algn="just"/>
            <a:r>
              <a:rPr lang="en-IN" sz="2800" dirty="0" smtClean="0"/>
              <a:t>Once a page is downloaded, it is parsed to find link tags that might contain other useful URLs to fetch</a:t>
            </a:r>
          </a:p>
          <a:p>
            <a:pPr algn="just"/>
            <a:r>
              <a:rPr lang="en-GB" sz="2800" dirty="0" smtClean="0"/>
              <a:t>If the crawler </a:t>
            </a:r>
            <a:r>
              <a:rPr lang="en-IN" sz="2800" dirty="0" smtClean="0"/>
              <a:t>finds a new URL that it has not seen before, it is added to the crawler’s request </a:t>
            </a:r>
            <a:r>
              <a:rPr lang="en-GB" sz="2800" dirty="0" smtClean="0"/>
              <a:t>queue, or </a:t>
            </a:r>
            <a:r>
              <a:rPr lang="en-GB" sz="2800" i="1" dirty="0" smtClean="0"/>
              <a:t>frontier</a:t>
            </a:r>
            <a:endParaRPr lang="en-GB" sz="2800" b="1" dirty="0" smtClean="0"/>
          </a:p>
          <a:p>
            <a:pPr algn="just"/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08"/>
          </a:xfrm>
        </p:spPr>
        <p:txBody>
          <a:bodyPr/>
          <a:lstStyle/>
          <a:p>
            <a:r>
              <a:rPr lang="en-GB" b="1" dirty="0" smtClean="0"/>
              <a:t>Crawls and Feeds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5429288"/>
          </a:xfrm>
        </p:spPr>
        <p:txBody>
          <a:bodyPr>
            <a:normAutofit fontScale="85000" lnSpcReduction="10000"/>
          </a:bodyPr>
          <a:lstStyle/>
          <a:p>
            <a:pPr algn="just">
              <a:buNone/>
            </a:pPr>
            <a:r>
              <a:rPr lang="en-GB" sz="2800" b="1" dirty="0" smtClean="0"/>
              <a:t>Freshness</a:t>
            </a:r>
          </a:p>
          <a:p>
            <a:pPr algn="just"/>
            <a:r>
              <a:rPr lang="en-IN" sz="2800" dirty="0" smtClean="0"/>
              <a:t>Web pages are constantly being added, deleted, and modified</a:t>
            </a:r>
          </a:p>
          <a:p>
            <a:pPr algn="just"/>
            <a:r>
              <a:rPr lang="en-GB" sz="2800" dirty="0" smtClean="0"/>
              <a:t>To keep an accurate </a:t>
            </a:r>
            <a:r>
              <a:rPr lang="en-IN" sz="2800" dirty="0" smtClean="0"/>
              <a:t>view of the Web, a web crawler must continually revisit pages it has already crawled to see if they have changed in order to maintain the </a:t>
            </a:r>
            <a:r>
              <a:rPr lang="en-IN" sz="2800" i="1" dirty="0" smtClean="0"/>
              <a:t>freshness of the document </a:t>
            </a:r>
            <a:r>
              <a:rPr lang="en-GB" sz="2800" dirty="0" smtClean="0"/>
              <a:t>collection</a:t>
            </a:r>
          </a:p>
          <a:p>
            <a:pPr algn="just"/>
            <a:r>
              <a:rPr lang="en-IN" sz="2800" dirty="0" smtClean="0"/>
              <a:t>The opposite of a fresh copy is a </a:t>
            </a:r>
            <a:r>
              <a:rPr lang="en-IN" sz="2800" b="1" i="1" dirty="0" smtClean="0"/>
              <a:t>stale copy</a:t>
            </a:r>
            <a:r>
              <a:rPr lang="en-IN" sz="2800" i="1" dirty="0" smtClean="0"/>
              <a:t>, which means a copy </a:t>
            </a:r>
            <a:r>
              <a:rPr lang="en-IN" sz="2800" dirty="0" smtClean="0"/>
              <a:t>that no longer reflects the real content of the web page</a:t>
            </a:r>
          </a:p>
          <a:p>
            <a:pPr algn="just"/>
            <a:r>
              <a:rPr lang="en-IN" sz="2800" dirty="0" smtClean="0"/>
              <a:t>The HTTP protocol has a special request type called HEAD that makes it easy to check for page changes. The HEAD request returns only header information about the page, but not the page itself</a:t>
            </a:r>
          </a:p>
          <a:p>
            <a:pPr algn="just"/>
            <a:r>
              <a:rPr lang="en-IN" sz="2800" dirty="0" smtClean="0"/>
              <a:t>The Last-Modified value indicates the last time the page </a:t>
            </a:r>
            <a:r>
              <a:rPr lang="en-GB" sz="2800" dirty="0" smtClean="0"/>
              <a:t>content was changed</a:t>
            </a:r>
            <a:endParaRPr lang="en-GB" sz="2800" b="1" dirty="0" smtClean="0"/>
          </a:p>
          <a:p>
            <a:pPr algn="just"/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BRUCE@DWGLFCNFUVWXY5MJ" val="3172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1076</TotalTime>
  <Words>1711</Words>
  <Application>Microsoft Office PowerPoint</Application>
  <PresentationFormat>On-screen Show (4:3)</PresentationFormat>
  <Paragraphs>119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Slide 1</vt:lpstr>
      <vt:lpstr>Crawls and Feeds</vt:lpstr>
      <vt:lpstr>Craws and Feeds</vt:lpstr>
      <vt:lpstr>Crawls and Feeds</vt:lpstr>
      <vt:lpstr>Crawls and Feeds</vt:lpstr>
      <vt:lpstr>Crawls and Feeds</vt:lpstr>
      <vt:lpstr>Crawls and Feeds</vt:lpstr>
      <vt:lpstr>Crawls and Feeds</vt:lpstr>
      <vt:lpstr>Crawls and Feeds</vt:lpstr>
      <vt:lpstr>Crawls and Feeds</vt:lpstr>
      <vt:lpstr>Crawls and Feeds</vt:lpstr>
      <vt:lpstr>Crawls and Feeds</vt:lpstr>
      <vt:lpstr>Crawls and Feeds</vt:lpstr>
      <vt:lpstr>Crawls and Feeds</vt:lpstr>
      <vt:lpstr>Crawls and Feeds</vt:lpstr>
      <vt:lpstr>Crawls and Feeds</vt:lpstr>
      <vt:lpstr>Crawls and Feeds</vt:lpstr>
      <vt:lpstr>Crawls and Feeds</vt:lpstr>
      <vt:lpstr>Crawls and Feeds</vt:lpstr>
      <vt:lpstr>Crawls and Feeds</vt:lpstr>
      <vt:lpstr>Crawls and Feeds</vt:lpstr>
      <vt:lpstr>Crawls and Feeds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Search Engines</dc:title>
  <dc:creator>croft</dc:creator>
  <cp:lastModifiedBy>SYS</cp:lastModifiedBy>
  <cp:revision>169</cp:revision>
  <dcterms:created xsi:type="dcterms:W3CDTF">2008-09-05T12:31:44Z</dcterms:created>
  <dcterms:modified xsi:type="dcterms:W3CDTF">2019-08-23T05:28:22Z</dcterms:modified>
</cp:coreProperties>
</file>