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Default Extension="fntdata" ContentType="application/x-fontdata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tiff" ContentType="image/tif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370" r:id="rId3"/>
    <p:sldId id="371" r:id="rId4"/>
    <p:sldId id="369" r:id="rId5"/>
    <p:sldId id="264" r:id="rId6"/>
    <p:sldId id="265" r:id="rId7"/>
    <p:sldId id="266" r:id="rId8"/>
    <p:sldId id="267" r:id="rId9"/>
    <p:sldId id="268" r:id="rId10"/>
    <p:sldId id="37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72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</p:sldIdLst>
  <p:sldSz cx="9144000" cy="6858000" type="screen4x3"/>
  <p:notesSz cx="6858000" cy="9144000"/>
  <p:embeddedFontLst>
    <p:embeddedFont>
      <p:font typeface="Calibri" pitchFamily="34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FAB3-E27B-47E2-ACDE-050275AD4F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3D06-7265-45FA-956D-1B203A4D6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1.xml"/><Relationship Id="rId7" Type="http://schemas.openxmlformats.org/officeDocument/2006/relationships/image" Target="../media/image2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49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Retrieval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algn="just"/>
            <a:r>
              <a:rPr lang="en-GB" dirty="0" smtClean="0"/>
              <a:t>A Retrieval model is a formal representation of the process of matching a query and a document</a:t>
            </a:r>
          </a:p>
          <a:p>
            <a:pPr algn="just"/>
            <a:r>
              <a:rPr lang="en-GB" dirty="0" smtClean="0"/>
              <a:t>Retrieval model is the basis of the ranking algorithm that is used in a search engine to produce the ranked list of documents</a:t>
            </a:r>
          </a:p>
          <a:p>
            <a:pPr algn="just"/>
            <a:r>
              <a:rPr lang="en-GB" dirty="0" smtClean="0"/>
              <a:t>A Good retrieval model will find documents that are likely to be considered relevant by the person who submitted the query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b="1" dirty="0" smtClean="0"/>
              <a:t>The Vector Space Model</a:t>
            </a:r>
          </a:p>
          <a:p>
            <a:pPr algn="just"/>
            <a:r>
              <a:rPr lang="en-IN" dirty="0" smtClean="0"/>
              <a:t>Framework for implementing term weighting, ranking, and relevance feedback</a:t>
            </a:r>
          </a:p>
          <a:p>
            <a:pPr algn="just"/>
            <a:r>
              <a:rPr lang="en-IN" dirty="0" smtClean="0"/>
              <a:t>In this model, documents and queries are assumed to be part of a t-dimensional vector space, where t is the number of index terms (words, stems, phrases, etc.). A document Di is represented by a vector of index terms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where </a:t>
            </a:r>
            <a:r>
              <a:rPr lang="en-IN" dirty="0" err="1" smtClean="0"/>
              <a:t>dij</a:t>
            </a:r>
            <a:r>
              <a:rPr lang="en-IN" dirty="0" smtClean="0"/>
              <a:t> represents the weight of the </a:t>
            </a:r>
            <a:r>
              <a:rPr lang="en-IN" dirty="0" err="1" smtClean="0"/>
              <a:t>jth</a:t>
            </a:r>
            <a:r>
              <a:rPr lang="en-IN" dirty="0" smtClean="0"/>
              <a:t> term. A document collection containing n documents can be represented as a matrix of term weights, where each row represents a document and each column describes weights that were assigned to </a:t>
            </a:r>
            <a:r>
              <a:rPr lang="en-GB" dirty="0" smtClean="0"/>
              <a:t>a term for a particular document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19400" y="3581400"/>
            <a:ext cx="2412495" cy="278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and query represented by a vector of term weights</a:t>
            </a:r>
          </a:p>
          <a:p>
            <a:r>
              <a:rPr lang="en-US" dirty="0" smtClean="0"/>
              <a:t>Collection represented by a matrix of term weights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0" y="3962400"/>
            <a:ext cx="2412495" cy="27889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95800" y="3962400"/>
            <a:ext cx="2031495" cy="278892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33600" y="4495800"/>
            <a:ext cx="4140715" cy="1626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pic>
        <p:nvPicPr>
          <p:cNvPr id="3" name="Picture 2" descr="C:\Users\croft\Desktop\chap7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447800"/>
            <a:ext cx="471310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3-d pictures useful, but can be misleading for high-dimensional space</a:t>
            </a:r>
            <a:endParaRPr lang="en-US" dirty="0"/>
          </a:p>
        </p:txBody>
      </p:sp>
      <p:pic>
        <p:nvPicPr>
          <p:cNvPr id="4" name="Picture 2" descr="C:\Users\croft\Desktop\chap7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038600" cy="38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Documents ranked by distance between points representing query and documents</a:t>
            </a:r>
          </a:p>
          <a:p>
            <a:pPr lvl="1"/>
            <a:r>
              <a:rPr lang="en-US" i="1" dirty="0" smtClean="0"/>
              <a:t>Similarity</a:t>
            </a:r>
            <a:r>
              <a:rPr lang="en-US" dirty="0" smtClean="0"/>
              <a:t> measure more common than a distance or </a:t>
            </a:r>
            <a:r>
              <a:rPr lang="en-US" i="1" dirty="0" smtClean="0"/>
              <a:t>dissimilarity</a:t>
            </a:r>
            <a:r>
              <a:rPr lang="en-US" dirty="0" smtClean="0"/>
              <a:t> measure</a:t>
            </a:r>
          </a:p>
          <a:p>
            <a:pPr lvl="1"/>
            <a:r>
              <a:rPr lang="en-US" dirty="0" smtClean="0"/>
              <a:t>e.g. Cosine correlation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4343400"/>
            <a:ext cx="4059674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1"/>
            <a:r>
              <a:rPr lang="en-US" sz="3200" dirty="0" smtClean="0"/>
              <a:t>Consider two documents </a:t>
            </a:r>
            <a:r>
              <a:rPr lang="en-US" sz="3200" i="1" dirty="0" smtClean="0"/>
              <a:t>D</a:t>
            </a:r>
            <a:r>
              <a:rPr lang="en-US" sz="3200" i="1" baseline="-25000" dirty="0" smtClean="0"/>
              <a:t>1, </a:t>
            </a:r>
            <a:r>
              <a:rPr lang="en-US" sz="3200" i="1" dirty="0" smtClean="0"/>
              <a:t>D</a:t>
            </a:r>
            <a:r>
              <a:rPr lang="en-US" sz="3200" i="1" baseline="-25000" dirty="0" smtClean="0"/>
              <a:t>2 </a:t>
            </a:r>
            <a:r>
              <a:rPr lang="en-US" sz="3200" dirty="0" smtClean="0"/>
              <a:t>and a query </a:t>
            </a:r>
            <a:r>
              <a:rPr lang="en-US" sz="3200" i="1" dirty="0" smtClean="0"/>
              <a:t>Q</a:t>
            </a:r>
          </a:p>
          <a:p>
            <a:pPr lvl="2"/>
            <a:r>
              <a:rPr lang="en-US" i="1" dirty="0" smtClean="0"/>
              <a:t>D</a:t>
            </a:r>
            <a:r>
              <a:rPr lang="en-US" i="1" baseline="-25000" dirty="0" smtClean="0"/>
              <a:t>1</a:t>
            </a:r>
            <a:r>
              <a:rPr lang="en-US" dirty="0" smtClean="0"/>
              <a:t> = (0.5, 0.8, 0.3), </a:t>
            </a:r>
            <a:r>
              <a:rPr lang="en-US" i="1" dirty="0" smtClean="0"/>
              <a:t>D</a:t>
            </a:r>
            <a:r>
              <a:rPr lang="en-US" i="1" baseline="-25000" dirty="0" smtClean="0"/>
              <a:t>2</a:t>
            </a:r>
            <a:r>
              <a:rPr lang="en-US" dirty="0" smtClean="0"/>
              <a:t> = (0.9, 0.4, 0.2), </a:t>
            </a:r>
            <a:r>
              <a:rPr lang="en-US" i="1" dirty="0" smtClean="0"/>
              <a:t>Q</a:t>
            </a:r>
            <a:r>
              <a:rPr lang="en-US" dirty="0" smtClean="0"/>
              <a:t> = (1.5, 1.0, 0)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3124200"/>
            <a:ext cx="6153108" cy="33061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i="1" dirty="0" smtClean="0"/>
              <a:t>tf.idf</a:t>
            </a:r>
            <a:r>
              <a:rPr lang="en-US" dirty="0" smtClean="0"/>
              <a:t> weight</a:t>
            </a:r>
          </a:p>
          <a:p>
            <a:pPr lvl="1"/>
            <a:r>
              <a:rPr lang="en-US" dirty="0" smtClean="0"/>
              <a:t>Term frequency weight measures importance in document:</a:t>
            </a:r>
          </a:p>
          <a:p>
            <a:pPr lvl="2">
              <a:buNone/>
            </a:pPr>
            <a:endParaRPr lang="en-US" sz="1800" dirty="0" smtClean="0"/>
          </a:p>
          <a:p>
            <a:pPr lvl="1"/>
            <a:r>
              <a:rPr lang="en-US" dirty="0" smtClean="0"/>
              <a:t>Inverse document frequency measures importance in collection:</a:t>
            </a:r>
          </a:p>
          <a:p>
            <a:pPr lvl="2"/>
            <a:endParaRPr lang="en-US" sz="1000" dirty="0" smtClean="0"/>
          </a:p>
          <a:p>
            <a:pPr lvl="1"/>
            <a:r>
              <a:rPr lang="en-US" dirty="0" smtClean="0"/>
              <a:t>Some heuristic modifications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52800" y="2667000"/>
            <a:ext cx="1245110" cy="70198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181600" y="3962400"/>
            <a:ext cx="1421894" cy="355092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52600" y="5334000"/>
            <a:ext cx="4609629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Rocchio</a:t>
            </a:r>
            <a:r>
              <a:rPr lang="en-US" dirty="0" smtClean="0"/>
              <a:t> algorithm</a:t>
            </a:r>
          </a:p>
          <a:p>
            <a:r>
              <a:rPr lang="en-US" i="1" dirty="0" smtClean="0"/>
              <a:t>Optimal query </a:t>
            </a:r>
          </a:p>
          <a:p>
            <a:pPr lvl="1"/>
            <a:r>
              <a:rPr lang="en-US" dirty="0" smtClean="0"/>
              <a:t>Maximizes the difference between the average vector representing the relevant documents and the average vector representing the non-relevant documents</a:t>
            </a:r>
          </a:p>
          <a:p>
            <a:r>
              <a:rPr lang="en-US" dirty="0" smtClean="0"/>
              <a:t>Modifies query according to</a:t>
            </a:r>
          </a:p>
          <a:p>
            <a:endParaRPr lang="en-US" dirty="0" smtClean="0"/>
          </a:p>
          <a:p>
            <a:pPr lvl="1"/>
            <a:r>
              <a:rPr lang="en-US" i="1" dirty="0" smtClean="0"/>
              <a:t>α</a:t>
            </a:r>
            <a:r>
              <a:rPr lang="en-US" dirty="0" smtClean="0"/>
              <a:t>, </a:t>
            </a:r>
            <a:r>
              <a:rPr lang="en-US" i="1" dirty="0" smtClean="0"/>
              <a:t>β</a:t>
            </a:r>
            <a:r>
              <a:rPr lang="en-US" dirty="0" smtClean="0"/>
              <a:t>, and</a:t>
            </a:r>
            <a:r>
              <a:rPr lang="en-US" i="1" dirty="0" smtClean="0"/>
              <a:t> γ </a:t>
            </a:r>
            <a:r>
              <a:rPr lang="en-US" dirty="0" smtClean="0"/>
              <a:t>are parameters</a:t>
            </a:r>
          </a:p>
          <a:p>
            <a:pPr lvl="2"/>
            <a:r>
              <a:rPr lang="en-US" dirty="0" smtClean="0"/>
              <a:t>Typical values 8, 16, 4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4400" y="5105400"/>
            <a:ext cx="6949585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Simple computational framework for ranking</a:t>
            </a:r>
          </a:p>
          <a:p>
            <a:pPr lvl="1"/>
            <a:r>
              <a:rPr lang="en-US" dirty="0" smtClean="0"/>
              <a:t>Any similarity measure or term weighting scheme could be used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Assumption of term independence</a:t>
            </a:r>
          </a:p>
          <a:p>
            <a:pPr lvl="1"/>
            <a:r>
              <a:rPr lang="en-US" dirty="0" smtClean="0"/>
              <a:t>No </a:t>
            </a:r>
            <a:r>
              <a:rPr lang="en-US" i="1" dirty="0" smtClean="0"/>
              <a:t>predictions</a:t>
            </a:r>
            <a:r>
              <a:rPr lang="en-US" dirty="0" smtClean="0"/>
              <a:t> about techniques for effective ranking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Ranking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Robertson (1977)</a:t>
            </a:r>
          </a:p>
          <a:p>
            <a:pPr lvl="1"/>
            <a:r>
              <a:rPr lang="en-US" dirty="0" smtClean="0"/>
              <a:t>“If a reference retrieval system’s response to each request is a ranking of the documents in the collection in order of decreasing probability of relevance to the user who submitted the request, </a:t>
            </a:r>
          </a:p>
          <a:p>
            <a:pPr lvl="1"/>
            <a:r>
              <a:rPr lang="en-US" dirty="0" smtClean="0"/>
              <a:t>where the probabilities are estimated as accurately as possible on the basis of whatever data have been made available to the system for this purpose, </a:t>
            </a:r>
          </a:p>
          <a:p>
            <a:pPr lvl="1"/>
            <a:r>
              <a:rPr lang="en-US" dirty="0" smtClean="0"/>
              <a:t>the overall effectiveness of the system to its user will be the best that is obtainable on the basis of those data.”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pPr algn="just"/>
            <a:r>
              <a:rPr lang="en-GB" dirty="0" smtClean="0"/>
              <a:t>An interesting feature of the retrieval models used in information retrieval is that they typically model the statistical properties of text rather than the linguistic structure</a:t>
            </a:r>
          </a:p>
          <a:p>
            <a:pPr algn="just"/>
            <a:r>
              <a:rPr lang="en-GB" dirty="0" smtClean="0"/>
              <a:t>Many different retrieval models and methods of deriving ranking algorithms have been proposed. The basic form of the document score calculated by many of these models is</a:t>
            </a:r>
          </a:p>
          <a:p>
            <a:pPr algn="just"/>
            <a:endParaRPr lang="en-US" dirty="0" smtClean="0"/>
          </a:p>
          <a:p>
            <a:pPr algn="just"/>
            <a:r>
              <a:rPr lang="en-GB" i="1" dirty="0" err="1" smtClean="0"/>
              <a:t>qi</a:t>
            </a:r>
            <a:r>
              <a:rPr lang="en-GB" i="1" dirty="0" smtClean="0"/>
              <a:t> </a:t>
            </a:r>
            <a:r>
              <a:rPr lang="en-GB" dirty="0" smtClean="0"/>
              <a:t>is the query term weight of the </a:t>
            </a:r>
            <a:r>
              <a:rPr lang="en-GB" i="1" dirty="0" err="1" smtClean="0"/>
              <a:t>i</a:t>
            </a:r>
            <a:r>
              <a:rPr lang="en-GB" dirty="0" err="1" smtClean="0"/>
              <a:t>th</a:t>
            </a:r>
            <a:r>
              <a:rPr lang="en-GB" dirty="0" smtClean="0"/>
              <a:t> term, and </a:t>
            </a:r>
            <a:r>
              <a:rPr lang="en-GB" i="1" dirty="0" err="1" smtClean="0"/>
              <a:t>di</a:t>
            </a:r>
            <a:r>
              <a:rPr lang="en-GB" i="1" dirty="0" smtClean="0"/>
              <a:t> </a:t>
            </a:r>
            <a:r>
              <a:rPr lang="en-GB" dirty="0" smtClean="0"/>
              <a:t>is the document term weight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495801"/>
            <a:ext cx="147510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Probabilistic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The Probability Ranking Principle </a:t>
            </a:r>
            <a:r>
              <a:rPr lang="en-IN" dirty="0" smtClean="0"/>
              <a:t>doesn’t tell us how to calculate or estimate the probability of relevance. </a:t>
            </a:r>
          </a:p>
          <a:p>
            <a:pPr algn="just"/>
            <a:r>
              <a:rPr lang="en-IN" dirty="0" smtClean="0"/>
              <a:t>There are many probabilistic retrieval models, and each one proposes a different method for </a:t>
            </a:r>
            <a:r>
              <a:rPr lang="en-GB" dirty="0" smtClean="0"/>
              <a:t>estimating this probability</a:t>
            </a:r>
          </a:p>
          <a:p>
            <a:pPr algn="just"/>
            <a:r>
              <a:rPr lang="en-GB" dirty="0" smtClean="0"/>
              <a:t>Probabilistic model based on treating </a:t>
            </a:r>
            <a:r>
              <a:rPr lang="en-IN" dirty="0" smtClean="0"/>
              <a:t>information retrieval as a classification problem and then describe a popular and effective ranking algorithm that is based on this model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as Classification</a:t>
            </a:r>
            <a:endParaRPr lang="en-US" dirty="0"/>
          </a:p>
        </p:txBody>
      </p:sp>
      <p:pic>
        <p:nvPicPr>
          <p:cNvPr id="3" name="Picture 2" descr="C:\Users\croft\Desktop\chap7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486400" cy="4197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Bayes Decision Rule</a:t>
            </a:r>
          </a:p>
          <a:p>
            <a:pPr lvl="1"/>
            <a:r>
              <a:rPr lang="en-US" dirty="0" smtClean="0"/>
              <a:t>A document </a:t>
            </a:r>
            <a:r>
              <a:rPr lang="en-US" i="1" dirty="0" smtClean="0"/>
              <a:t>D </a:t>
            </a:r>
            <a:r>
              <a:rPr lang="en-US" dirty="0" smtClean="0"/>
              <a:t>is relevant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 &gt;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NR</a:t>
            </a:r>
            <a:r>
              <a:rPr lang="en-US" dirty="0" smtClean="0"/>
              <a:t>|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r>
              <a:rPr lang="en-US" dirty="0" smtClean="0"/>
              <a:t>Estimating probabilities</a:t>
            </a:r>
          </a:p>
          <a:p>
            <a:pPr lvl="1"/>
            <a:r>
              <a:rPr lang="en-US" dirty="0" smtClean="0"/>
              <a:t>use Bayes Rule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classify a document as relevant if</a:t>
            </a:r>
          </a:p>
          <a:p>
            <a:pPr lvl="1"/>
            <a:endParaRPr lang="en-US" dirty="0" smtClean="0"/>
          </a:p>
          <a:p>
            <a:pPr lvl="1"/>
            <a:endParaRPr lang="en-US" sz="1800" dirty="0" smtClean="0"/>
          </a:p>
          <a:p>
            <a:pPr lvl="2"/>
            <a:r>
              <a:rPr lang="en-US" dirty="0" smtClean="0"/>
              <a:t>lhs is </a:t>
            </a:r>
            <a:r>
              <a:rPr lang="en-US" i="1" dirty="0" smtClean="0"/>
              <a:t>likelihood ratio</a:t>
            </a:r>
            <a:endParaRPr lang="en-US" i="1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4600" y="3810000"/>
            <a:ext cx="2907452" cy="51977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38400" y="4876800"/>
            <a:ext cx="2956726" cy="6521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P(D|R)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independence</a:t>
            </a:r>
          </a:p>
          <a:p>
            <a:endParaRPr lang="en-US" dirty="0" smtClean="0"/>
          </a:p>
          <a:p>
            <a:r>
              <a:rPr lang="en-US" i="1" dirty="0" smtClean="0"/>
              <a:t>Binary independence model</a:t>
            </a:r>
          </a:p>
          <a:p>
            <a:pPr lvl="1"/>
            <a:r>
              <a:rPr lang="en-US" dirty="0" smtClean="0"/>
              <a:t>document represented by a vector of binary features indicating term occurrence (or non-occurrence)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is probability that term </a:t>
            </a:r>
            <a:r>
              <a:rPr lang="en-US" dirty="0" err="1" smtClean="0"/>
              <a:t>i</a:t>
            </a:r>
            <a:r>
              <a:rPr lang="en-US" dirty="0" smtClean="0"/>
              <a:t> occurs (i.e., has value 1) in relevant document,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 is probability of occurrence in non-relevant document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67000" y="2286000"/>
            <a:ext cx="3102434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Independence Model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4000" y="2133600"/>
            <a:ext cx="5759887" cy="635000"/>
          </a:xfrm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228600" y="3429000"/>
            <a:ext cx="8677385" cy="533401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38400" y="4648200"/>
            <a:ext cx="423705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Independence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 function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provides information about relevant documents</a:t>
            </a:r>
          </a:p>
          <a:p>
            <a:r>
              <a:rPr lang="en-US" dirty="0" smtClean="0"/>
              <a:t>If we assume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constant,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i</a:t>
            </a:r>
            <a:r>
              <a:rPr lang="en-US" dirty="0" smtClean="0"/>
              <a:t> approximated by entire collection, get </a:t>
            </a:r>
            <a:r>
              <a:rPr lang="en-US" i="1" dirty="0" err="1" smtClean="0"/>
              <a:t>idf</a:t>
            </a:r>
            <a:r>
              <a:rPr lang="en-US" dirty="0" smtClean="0"/>
              <a:t>-like weight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4600" y="2286000"/>
            <a:ext cx="2944609" cy="6096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0" y="5638800"/>
            <a:ext cx="378597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1586774" y="1752600"/>
            <a:ext cx="5728450" cy="13716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 bwMode="auto">
          <a:xfrm>
            <a:off x="2667000" y="3352800"/>
            <a:ext cx="3250686" cy="356853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2057400" y="3886200"/>
            <a:ext cx="4892645" cy="38100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6800" y="5486400"/>
            <a:ext cx="7311177" cy="6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0" y="4572000"/>
            <a:ext cx="3971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Gives scoring function: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Popular and effective ranking algorithm based on binary independence model</a:t>
            </a:r>
          </a:p>
          <a:p>
            <a:pPr lvl="1"/>
            <a:r>
              <a:rPr lang="en-US" dirty="0" smtClean="0"/>
              <a:t>adds document and query term weights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k</a:t>
            </a:r>
            <a:r>
              <a:rPr lang="en-US" sz="1200" i="1" dirty="0" smtClean="0"/>
              <a:t>1</a:t>
            </a:r>
            <a:r>
              <a:rPr lang="en-US" i="1" dirty="0" smtClean="0"/>
              <a:t>, k</a:t>
            </a:r>
            <a:r>
              <a:rPr lang="en-US" sz="1200" i="1" dirty="0" smtClean="0"/>
              <a:t>2  </a:t>
            </a:r>
            <a:r>
              <a:rPr lang="en-US" dirty="0" smtClean="0"/>
              <a:t>and</a:t>
            </a:r>
            <a:r>
              <a:rPr lang="en-US" i="1" dirty="0" smtClean="0"/>
              <a:t> K </a:t>
            </a:r>
            <a:r>
              <a:rPr lang="en-US" dirty="0" smtClean="0"/>
              <a:t>are parameters whose values are set empirically</a:t>
            </a:r>
          </a:p>
          <a:p>
            <a:pPr lvl="1"/>
            <a:r>
              <a:rPr lang="en-US" dirty="0" smtClean="0"/>
              <a:t>                                              </a:t>
            </a:r>
            <a:r>
              <a:rPr lang="en-US" i="1" dirty="0" smtClean="0"/>
              <a:t>dl</a:t>
            </a:r>
            <a:r>
              <a:rPr lang="en-US" dirty="0" smtClean="0"/>
              <a:t> is doc length</a:t>
            </a:r>
          </a:p>
          <a:p>
            <a:pPr lvl="1"/>
            <a:r>
              <a:rPr lang="en-US" dirty="0" smtClean="0"/>
              <a:t>Typical TREC value for </a:t>
            </a:r>
            <a:r>
              <a:rPr lang="en-US" i="1" dirty="0" smtClean="0"/>
              <a:t>k</a:t>
            </a:r>
            <a:r>
              <a:rPr lang="en-US" sz="1100" i="1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is 1.2, </a:t>
            </a:r>
            <a:r>
              <a:rPr lang="en-US" i="1" dirty="0" smtClean="0"/>
              <a:t>k</a:t>
            </a:r>
            <a:r>
              <a:rPr lang="en-US" sz="1100" i="1" dirty="0" smtClean="0"/>
              <a:t>2 </a:t>
            </a:r>
            <a:r>
              <a:rPr lang="en-US" dirty="0" smtClean="0"/>
              <a:t> varies from 0 to 1000, b = 0.75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1000" y="3200400"/>
            <a:ext cx="8450678" cy="58330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71600" y="4876800"/>
            <a:ext cx="3218316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Query with two terms, “president </a:t>
            </a:r>
            <a:r>
              <a:rPr lang="en-US" dirty="0" err="1" smtClean="0"/>
              <a:t>lincoln</a:t>
            </a:r>
            <a:r>
              <a:rPr lang="en-US" dirty="0" smtClean="0"/>
              <a:t>”, (</a:t>
            </a:r>
            <a:r>
              <a:rPr lang="en-US" i="1" dirty="0" err="1" smtClean="0"/>
              <a:t>qf</a:t>
            </a:r>
            <a:r>
              <a:rPr lang="en-US" i="1" dirty="0" smtClean="0"/>
              <a:t> = 1)</a:t>
            </a:r>
          </a:p>
          <a:p>
            <a:r>
              <a:rPr lang="en-US" dirty="0" smtClean="0"/>
              <a:t>No relevance information (</a:t>
            </a:r>
            <a:r>
              <a:rPr lang="en-US" i="1" dirty="0" smtClean="0"/>
              <a:t>r and R are </a:t>
            </a:r>
            <a:r>
              <a:rPr lang="en-US" dirty="0" smtClean="0"/>
              <a:t>zero)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= 500,000 documents</a:t>
            </a:r>
          </a:p>
          <a:p>
            <a:r>
              <a:rPr lang="en-US" i="1" dirty="0" smtClean="0"/>
              <a:t>“president” </a:t>
            </a:r>
            <a:r>
              <a:rPr lang="en-US" dirty="0" smtClean="0"/>
              <a:t>occurs in 40,000 documents (</a:t>
            </a:r>
            <a:r>
              <a:rPr lang="en-US" i="1" dirty="0" smtClean="0"/>
              <a:t>n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 40, 000)</a:t>
            </a:r>
          </a:p>
          <a:p>
            <a:r>
              <a:rPr lang="en-US" i="1" dirty="0" smtClean="0"/>
              <a:t>“</a:t>
            </a:r>
            <a:r>
              <a:rPr lang="en-US" i="1" dirty="0" err="1" smtClean="0"/>
              <a:t>lincoln</a:t>
            </a:r>
            <a:r>
              <a:rPr lang="en-US" i="1" dirty="0" smtClean="0"/>
              <a:t>” </a:t>
            </a:r>
            <a:r>
              <a:rPr lang="en-US" dirty="0" smtClean="0"/>
              <a:t>occurs in 300 documents (</a:t>
            </a:r>
            <a:r>
              <a:rPr lang="en-US" i="1" dirty="0" smtClean="0"/>
              <a:t>n</a:t>
            </a:r>
            <a:r>
              <a:rPr lang="en-US" i="1" baseline="-25000" dirty="0" smtClean="0"/>
              <a:t>2</a:t>
            </a:r>
            <a:r>
              <a:rPr lang="en-US" dirty="0" smtClean="0"/>
              <a:t> = 300)</a:t>
            </a:r>
          </a:p>
          <a:p>
            <a:r>
              <a:rPr lang="en-US" dirty="0" smtClean="0"/>
              <a:t>“president” occurs 15 times in doc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 15)</a:t>
            </a:r>
          </a:p>
          <a:p>
            <a:r>
              <a:rPr lang="en-US" i="1" dirty="0" smtClean="0"/>
              <a:t>“</a:t>
            </a:r>
            <a:r>
              <a:rPr lang="en-US" i="1" dirty="0" err="1" smtClean="0"/>
              <a:t>lincoln</a:t>
            </a:r>
            <a:r>
              <a:rPr lang="en-US" i="1" dirty="0" smtClean="0"/>
              <a:t>” </a:t>
            </a:r>
            <a:r>
              <a:rPr lang="en-US" dirty="0" smtClean="0"/>
              <a:t>occurs 25 times (</a:t>
            </a:r>
            <a:r>
              <a:rPr lang="en-US" i="1" dirty="0" smtClean="0"/>
              <a:t>f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25)</a:t>
            </a:r>
          </a:p>
          <a:p>
            <a:r>
              <a:rPr lang="en-US" dirty="0" smtClean="0"/>
              <a:t>document length is 90% of the average length (</a:t>
            </a:r>
            <a:r>
              <a:rPr lang="en-US" i="1" dirty="0" smtClean="0"/>
              <a:t>dl/</a:t>
            </a:r>
            <a:r>
              <a:rPr lang="en-US" i="1" dirty="0" err="1" smtClean="0"/>
              <a:t>avdl</a:t>
            </a:r>
            <a:r>
              <a:rPr lang="en-US" i="1" dirty="0" smtClean="0"/>
              <a:t> </a:t>
            </a:r>
            <a:r>
              <a:rPr lang="en-US" dirty="0" smtClean="0"/>
              <a:t>= .9) </a:t>
            </a:r>
          </a:p>
          <a:p>
            <a:r>
              <a:rPr lang="en-US" i="1" dirty="0" smtClean="0"/>
              <a:t>k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 1.2, </a:t>
            </a:r>
            <a:r>
              <a:rPr lang="en-US" i="1" dirty="0" smtClean="0"/>
              <a:t>b </a:t>
            </a:r>
            <a:r>
              <a:rPr lang="en-US" dirty="0" smtClean="0"/>
              <a:t>= 0.75, and </a:t>
            </a:r>
            <a:r>
              <a:rPr lang="en-US" i="1" dirty="0" smtClean="0"/>
              <a:t>k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= 100</a:t>
            </a:r>
          </a:p>
          <a:p>
            <a:r>
              <a:rPr lang="en-US" i="1" dirty="0" smtClean="0"/>
              <a:t>K </a:t>
            </a:r>
            <a:r>
              <a:rPr lang="en-US" dirty="0" smtClean="0"/>
              <a:t>= 1.2 · (0.25 + 0.75 · 0.9) = 1.11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Example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5800" y="1524000"/>
            <a:ext cx="8001016" cy="4876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We can, however, propose theories about relevance in the form of mathematical retrieval models and test those theories by comparing them to human actions</a:t>
            </a:r>
          </a:p>
          <a:p>
            <a:pPr algn="just"/>
            <a:r>
              <a:rPr lang="en-GB" dirty="0" smtClean="0"/>
              <a:t>Good models should produce outputs that correlate well with human decisions on relevance</a:t>
            </a:r>
          </a:p>
          <a:p>
            <a:pPr algn="just"/>
            <a:r>
              <a:rPr lang="en-GB" dirty="0" smtClean="0"/>
              <a:t>Most ranking algorithms calculate a </a:t>
            </a:r>
            <a:r>
              <a:rPr lang="en-GB" i="1" dirty="0" smtClean="0"/>
              <a:t>probability </a:t>
            </a:r>
            <a:r>
              <a:rPr lang="en-GB" dirty="0" smtClean="0"/>
              <a:t>of relevance and can represent the uncertainty involved</a:t>
            </a:r>
          </a:p>
          <a:p>
            <a:pPr algn="just"/>
            <a:r>
              <a:rPr lang="en-GB" dirty="0" smtClean="0"/>
              <a:t>Many retrieval models have been proposed over the years. Two of the oldest are the </a:t>
            </a:r>
            <a:r>
              <a:rPr lang="en-GB" b="1" i="1" dirty="0" smtClean="0"/>
              <a:t>Boolean </a:t>
            </a:r>
            <a:r>
              <a:rPr lang="en-GB" b="1" dirty="0" smtClean="0"/>
              <a:t>and </a:t>
            </a:r>
            <a:r>
              <a:rPr lang="en-GB" b="1" i="1" dirty="0" smtClean="0"/>
              <a:t>vector space </a:t>
            </a:r>
            <a:r>
              <a:rPr lang="en-GB" b="1" dirty="0" smtClean="0"/>
              <a:t>models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of term frequencies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81200" y="2667000"/>
            <a:ext cx="4917267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i="1" dirty="0" smtClean="0"/>
              <a:t>Unigram language model</a:t>
            </a:r>
          </a:p>
          <a:p>
            <a:pPr lvl="1"/>
            <a:r>
              <a:rPr lang="en-US" dirty="0" smtClean="0"/>
              <a:t>probability distribution over the words in a language</a:t>
            </a:r>
          </a:p>
          <a:p>
            <a:pPr lvl="1"/>
            <a:r>
              <a:rPr lang="en-US" dirty="0" smtClean="0"/>
              <a:t>generation of text consists of pulling words out of a “bucket” according to the probability distribution and replacing them</a:t>
            </a:r>
          </a:p>
          <a:p>
            <a:r>
              <a:rPr lang="en-US" dirty="0" smtClean="0"/>
              <a:t>N-gram language model</a:t>
            </a:r>
          </a:p>
          <a:p>
            <a:pPr lvl="1"/>
            <a:r>
              <a:rPr lang="en-US" dirty="0" smtClean="0"/>
              <a:t>some applications use bigram and trigram language models where probabilities depend on previous words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topic</a:t>
            </a:r>
            <a:r>
              <a:rPr lang="en-US" dirty="0" smtClean="0"/>
              <a:t> in a document or query can be represented as a language model</a:t>
            </a:r>
          </a:p>
          <a:p>
            <a:pPr lvl="1"/>
            <a:r>
              <a:rPr lang="en-US" dirty="0" smtClean="0"/>
              <a:t>i.e., words that tend to occur often when discussing a topic will have high probabilities in the corresponding language model</a:t>
            </a:r>
          </a:p>
          <a:p>
            <a:r>
              <a:rPr lang="en-US" i="1" dirty="0" smtClean="0"/>
              <a:t>Multinomial </a:t>
            </a:r>
            <a:r>
              <a:rPr lang="en-US" dirty="0" smtClean="0"/>
              <a:t>distribution over words</a:t>
            </a:r>
          </a:p>
          <a:p>
            <a:pPr lvl="1"/>
            <a:r>
              <a:rPr lang="en-US" dirty="0" smtClean="0"/>
              <a:t>text is modeled as a finite sequence of words, where there are</a:t>
            </a:r>
            <a:r>
              <a:rPr lang="en-US" i="1" dirty="0" smtClean="0"/>
              <a:t> t </a:t>
            </a:r>
            <a:r>
              <a:rPr lang="en-US" dirty="0" smtClean="0"/>
              <a:t>possible words at each point in the sequence</a:t>
            </a:r>
          </a:p>
          <a:p>
            <a:pPr lvl="1"/>
            <a:r>
              <a:rPr lang="en-US" dirty="0" smtClean="0"/>
              <a:t>commonly used, but not only possibility</a:t>
            </a:r>
          </a:p>
          <a:p>
            <a:pPr lvl="1"/>
            <a:r>
              <a:rPr lang="en-US" dirty="0" smtClean="0"/>
              <a:t>doesn’t model </a:t>
            </a:r>
            <a:r>
              <a:rPr lang="en-US" i="1" dirty="0" err="1" smtClean="0"/>
              <a:t>burstiness</a:t>
            </a: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LMs for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possibilities:</a:t>
            </a:r>
          </a:p>
          <a:p>
            <a:pPr lvl="1"/>
            <a:r>
              <a:rPr lang="en-US" dirty="0" smtClean="0"/>
              <a:t>probability of generating the query text from a document language model</a:t>
            </a:r>
          </a:p>
          <a:p>
            <a:pPr lvl="1"/>
            <a:r>
              <a:rPr lang="en-US" dirty="0" smtClean="0"/>
              <a:t>probability of generating the document text from a query language model</a:t>
            </a:r>
          </a:p>
          <a:p>
            <a:pPr lvl="1"/>
            <a:r>
              <a:rPr lang="en-US" dirty="0" smtClean="0"/>
              <a:t>comparing the language models representing the query and document topics</a:t>
            </a:r>
          </a:p>
          <a:p>
            <a:r>
              <a:rPr lang="en-US" dirty="0" smtClean="0"/>
              <a:t>Models of topical relevance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Query-Likelihood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 documents by the probability that the query could be generated by the document model (i.e. same topic)</a:t>
            </a:r>
          </a:p>
          <a:p>
            <a:r>
              <a:rPr lang="en-US" dirty="0" smtClean="0"/>
              <a:t>Given query, start with P(D|Q)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Bayes</a:t>
            </a:r>
            <a:r>
              <a:rPr lang="en-US" dirty="0" smtClean="0"/>
              <a:t>’ Rule </a:t>
            </a:r>
          </a:p>
          <a:p>
            <a:endParaRPr lang="en-US" dirty="0" smtClean="0"/>
          </a:p>
          <a:p>
            <a:r>
              <a:rPr lang="en-US" dirty="0" smtClean="0"/>
              <a:t>Assuming prior is uniform, unigram model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3600" y="4419600"/>
            <a:ext cx="3728248" cy="4572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81200" y="5791200"/>
            <a:ext cx="4039369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Obvious estimate for unigram probabilities is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i="1" dirty="0" smtClean="0"/>
              <a:t>Maximum likelihood estimate</a:t>
            </a:r>
          </a:p>
          <a:p>
            <a:pPr lvl="1"/>
            <a:r>
              <a:rPr lang="en-US" dirty="0" smtClean="0"/>
              <a:t>makes the observed value of </a:t>
            </a:r>
            <a:r>
              <a:rPr lang="en-US" i="1" dirty="0" err="1" smtClean="0"/>
              <a:t>f</a:t>
            </a:r>
            <a:r>
              <a:rPr lang="en-US" sz="1200" i="1" dirty="0" err="1" smtClean="0"/>
              <a:t>q</a:t>
            </a:r>
            <a:r>
              <a:rPr lang="en-US" sz="400" i="1" dirty="0" err="1" smtClean="0"/>
              <a:t>i</a:t>
            </a:r>
            <a:r>
              <a:rPr lang="en-US" sz="1200" i="1" dirty="0" err="1" smtClean="0"/>
              <a:t>;D</a:t>
            </a:r>
            <a:r>
              <a:rPr lang="en-US" sz="1200" i="1" dirty="0" smtClean="0"/>
              <a:t> </a:t>
            </a:r>
            <a:r>
              <a:rPr lang="en-US" dirty="0" smtClean="0"/>
              <a:t>most likely</a:t>
            </a:r>
          </a:p>
          <a:p>
            <a:r>
              <a:rPr lang="en-US" dirty="0" smtClean="0"/>
              <a:t>If query words are missing from document, score will be zero</a:t>
            </a:r>
          </a:p>
          <a:p>
            <a:pPr lvl="1"/>
            <a:r>
              <a:rPr lang="en-US" dirty="0" smtClean="0"/>
              <a:t>Missing 1 out of 4 query words same as missing 3 out of 4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19400" y="2133600"/>
            <a:ext cx="24405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texts are a </a:t>
            </a:r>
            <a:r>
              <a:rPr lang="en-US" i="1" dirty="0" smtClean="0"/>
              <a:t>sample</a:t>
            </a:r>
            <a:r>
              <a:rPr lang="en-US" dirty="0" smtClean="0"/>
              <a:t> from the language model</a:t>
            </a:r>
          </a:p>
          <a:p>
            <a:pPr lvl="1"/>
            <a:r>
              <a:rPr lang="en-US" dirty="0" smtClean="0"/>
              <a:t>Missing words should not have zero probability of occurring</a:t>
            </a:r>
          </a:p>
          <a:p>
            <a:r>
              <a:rPr lang="en-US" i="1" dirty="0" smtClean="0"/>
              <a:t>Smoothing</a:t>
            </a:r>
            <a:r>
              <a:rPr lang="en-US" dirty="0" smtClean="0"/>
              <a:t> is a technique for estimating probabilities for missing (or unseen) words</a:t>
            </a:r>
          </a:p>
          <a:p>
            <a:pPr lvl="1"/>
            <a:r>
              <a:rPr lang="en-US" dirty="0" smtClean="0"/>
              <a:t>lower (or </a:t>
            </a:r>
            <a:r>
              <a:rPr lang="en-US" i="1" dirty="0" smtClean="0"/>
              <a:t>discount</a:t>
            </a:r>
            <a:r>
              <a:rPr lang="en-US" dirty="0" smtClean="0"/>
              <a:t>) the probability estimates for words that are seen in the document text</a:t>
            </a:r>
          </a:p>
          <a:p>
            <a:pPr lvl="1"/>
            <a:r>
              <a:rPr lang="en-US" dirty="0" smtClean="0"/>
              <a:t>assign that “left-over” probability to the estimates for the words that are not seen in the text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Estimate for unseen words is </a:t>
            </a:r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 is the probability for query word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in the </a:t>
            </a:r>
            <a:r>
              <a:rPr lang="en-US" i="1" dirty="0" smtClean="0"/>
              <a:t>collection</a:t>
            </a:r>
            <a:r>
              <a:rPr lang="en-US" dirty="0" smtClean="0"/>
              <a:t> language model for collection </a:t>
            </a:r>
            <a:r>
              <a:rPr lang="en-US" i="1" dirty="0" smtClean="0"/>
              <a:t>C </a:t>
            </a:r>
            <a:r>
              <a:rPr lang="en-US" dirty="0" smtClean="0"/>
              <a:t>(background probability)</a:t>
            </a:r>
          </a:p>
          <a:p>
            <a:pPr lvl="1"/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r>
              <a:rPr lang="en-US" dirty="0" smtClean="0"/>
              <a:t> is a parameter</a:t>
            </a:r>
          </a:p>
          <a:p>
            <a:r>
              <a:rPr lang="en-US" dirty="0" smtClean="0"/>
              <a:t>Estimate for words that occur is</a:t>
            </a:r>
          </a:p>
          <a:p>
            <a:pPr>
              <a:buNone/>
            </a:pPr>
            <a:r>
              <a:rPr lang="en-US" dirty="0" smtClean="0"/>
              <a:t>	      </a:t>
            </a:r>
            <a:r>
              <a:rPr lang="el-GR" dirty="0" smtClean="0"/>
              <a:t>(1 −</a:t>
            </a:r>
            <a:r>
              <a:rPr lang="el-GR" i="1" dirty="0" smtClean="0"/>
              <a:t> α</a:t>
            </a:r>
            <a:r>
              <a:rPr lang="en-US" i="1" baseline="-25000" dirty="0" smtClean="0"/>
              <a:t>D</a:t>
            </a:r>
            <a:r>
              <a:rPr lang="en-US" dirty="0" smtClean="0"/>
              <a:t>)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D</a:t>
            </a:r>
            <a:r>
              <a:rPr lang="en-US" dirty="0" smtClean="0"/>
              <a:t>) + </a:t>
            </a:r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|</a:t>
            </a:r>
            <a:r>
              <a:rPr lang="en-US" i="1" dirty="0" err="1" smtClean="0"/>
              <a:t>C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Different forms of estimation come from different </a:t>
            </a:r>
            <a:r>
              <a:rPr lang="el-GR" i="1" dirty="0" smtClean="0"/>
              <a:t>α</a:t>
            </a:r>
            <a:r>
              <a:rPr lang="en-US" i="1" baseline="-25000" dirty="0" smtClean="0"/>
              <a:t>D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Jelinek-Mercer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dirty="0" smtClean="0"/>
              <a:t>is a constant, </a:t>
            </a:r>
            <a:r>
              <a:rPr lang="el-GR" dirty="0" smtClean="0"/>
              <a:t>λ</a:t>
            </a:r>
            <a:endParaRPr lang="en-US" dirty="0" smtClean="0"/>
          </a:p>
          <a:p>
            <a:r>
              <a:rPr lang="en-US" dirty="0" smtClean="0"/>
              <a:t>Gives estimate of</a:t>
            </a:r>
          </a:p>
          <a:p>
            <a:endParaRPr lang="en-US" dirty="0" smtClean="0"/>
          </a:p>
          <a:p>
            <a:r>
              <a:rPr lang="en-US" dirty="0" smtClean="0"/>
              <a:t>Ranking score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logs for convenience </a:t>
            </a:r>
          </a:p>
          <a:p>
            <a:pPr lvl="1"/>
            <a:r>
              <a:rPr lang="en-US" dirty="0" smtClean="0"/>
              <a:t>accuracy problems multiplying small numbers</a:t>
            </a:r>
          </a:p>
          <a:p>
            <a:endParaRPr lang="en-US" dirty="0" smtClean="0"/>
          </a:p>
          <a:p>
            <a:endParaRPr lang="el-GR" dirty="0" smtClean="0"/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00200" y="2590800"/>
            <a:ext cx="4594626" cy="6096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0200" y="3733800"/>
            <a:ext cx="5297750" cy="5588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5400" y="5638800"/>
            <a:ext cx="603139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i="1" dirty="0" smtClean="0"/>
              <a:t>tf.idf</a:t>
            </a:r>
            <a:r>
              <a:rPr lang="en-US" dirty="0" smtClean="0"/>
              <a:t> Weight?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8196965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5715000"/>
            <a:ext cx="64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- </a:t>
            </a:r>
            <a:r>
              <a:rPr lang="en-US" sz="2400" dirty="0" smtClean="0"/>
              <a:t>proportional to the term frequency, inversely    proportional to the collection frequency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mathematical framework for defining the search process</a:t>
            </a:r>
          </a:p>
          <a:p>
            <a:pPr lvl="1"/>
            <a:r>
              <a:rPr lang="en-US" dirty="0" smtClean="0"/>
              <a:t>includes explanation of assumptions</a:t>
            </a:r>
          </a:p>
          <a:p>
            <a:pPr lvl="1"/>
            <a:r>
              <a:rPr lang="en-US" dirty="0" smtClean="0"/>
              <a:t>basis of many ranking algorithms</a:t>
            </a:r>
          </a:p>
          <a:p>
            <a:pPr lvl="1"/>
            <a:r>
              <a:rPr lang="en-US" dirty="0" smtClean="0"/>
              <a:t>can be implicit</a:t>
            </a:r>
          </a:p>
          <a:p>
            <a:r>
              <a:rPr lang="en-US" dirty="0" smtClean="0"/>
              <a:t>Progress in retrieval models has corresponded with improvements in effectiveness</a:t>
            </a:r>
          </a:p>
          <a:p>
            <a:r>
              <a:rPr lang="en-US" dirty="0" smtClean="0"/>
              <a:t>Theories about relevance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 smtClean="0"/>
              <a:t>α</a:t>
            </a:r>
            <a:r>
              <a:rPr lang="en-US" i="1" baseline="-25000" dirty="0" smtClean="0"/>
              <a:t>D </a:t>
            </a:r>
            <a:r>
              <a:rPr lang="en-US" dirty="0" smtClean="0"/>
              <a:t>depends on document length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Gives probability estimation of </a:t>
            </a:r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and document score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19400" y="2286000"/>
            <a:ext cx="1936958" cy="494493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62200" y="3581400"/>
            <a:ext cx="3265708" cy="7620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76400" y="4953000"/>
            <a:ext cx="5333991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the term “president”</a:t>
            </a:r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qi,D</a:t>
            </a:r>
            <a:r>
              <a:rPr lang="en-US" i="1" dirty="0" smtClean="0"/>
              <a:t> </a:t>
            </a:r>
            <a:r>
              <a:rPr lang="en-US" dirty="0" smtClean="0"/>
              <a:t>= 15,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qi</a:t>
            </a:r>
            <a:r>
              <a:rPr lang="en-US" i="1" baseline="-25000" dirty="0" smtClean="0"/>
              <a:t> </a:t>
            </a:r>
            <a:r>
              <a:rPr lang="en-US" dirty="0" smtClean="0"/>
              <a:t>= 160,000</a:t>
            </a:r>
          </a:p>
          <a:p>
            <a:r>
              <a:rPr lang="en-US" dirty="0" smtClean="0"/>
              <a:t>For the term “</a:t>
            </a:r>
            <a:r>
              <a:rPr lang="en-US" dirty="0" err="1" smtClean="0"/>
              <a:t>lincoln</a:t>
            </a:r>
            <a:r>
              <a:rPr lang="en-US" dirty="0" smtClean="0"/>
              <a:t>”</a:t>
            </a:r>
          </a:p>
          <a:p>
            <a:pPr lvl="1"/>
            <a:r>
              <a:rPr lang="en-US" i="1" dirty="0" err="1" smtClean="0"/>
              <a:t>f</a:t>
            </a:r>
            <a:r>
              <a:rPr lang="en-US" i="1" baseline="-25000" dirty="0" err="1" smtClean="0"/>
              <a:t>qi,D</a:t>
            </a:r>
            <a:r>
              <a:rPr lang="en-US" i="1" dirty="0" smtClean="0"/>
              <a:t> </a:t>
            </a:r>
            <a:r>
              <a:rPr lang="en-US" dirty="0" smtClean="0"/>
              <a:t>= 25,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qi</a:t>
            </a:r>
            <a:r>
              <a:rPr lang="en-US" i="1" dirty="0" smtClean="0"/>
              <a:t> </a:t>
            </a:r>
            <a:r>
              <a:rPr lang="en-US" dirty="0" smtClean="0"/>
              <a:t>= 2,400</a:t>
            </a:r>
            <a:endParaRPr lang="en-US" i="1" dirty="0" smtClean="0"/>
          </a:p>
          <a:p>
            <a:r>
              <a:rPr lang="en-US" dirty="0" smtClean="0"/>
              <a:t>number of word occurrences in the document |d| is assumed to be 1,800</a:t>
            </a:r>
          </a:p>
          <a:p>
            <a:r>
              <a:rPr lang="en-US" dirty="0" smtClean="0"/>
              <a:t>number of word occurrences in the collection is 10</a:t>
            </a:r>
            <a:r>
              <a:rPr lang="en-US" baseline="30000" dirty="0" smtClean="0"/>
              <a:t>9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500,000 documents times an average of 2,000 words</a:t>
            </a:r>
          </a:p>
          <a:p>
            <a:r>
              <a:rPr lang="el-GR" dirty="0" smtClean="0"/>
              <a:t>μ</a:t>
            </a:r>
            <a:r>
              <a:rPr lang="en-US" dirty="0" smtClean="0"/>
              <a:t> = 2,000</a:t>
            </a:r>
            <a:endParaRPr lang="el-G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" y="1905000"/>
            <a:ext cx="665131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7244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 Negative number because summing logs 	of small numbers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Likelihood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7400" y="2286000"/>
            <a:ext cx="4917267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Relevance model </a:t>
            </a:r>
            <a:r>
              <a:rPr lang="en-US" dirty="0" smtClean="0"/>
              <a:t>– language model representing information need</a:t>
            </a:r>
          </a:p>
          <a:p>
            <a:pPr lvl="1"/>
            <a:r>
              <a:rPr lang="en-US" dirty="0" smtClean="0"/>
              <a:t>query and relevant documents are samples from this model</a:t>
            </a:r>
          </a:p>
          <a:p>
            <a:r>
              <a:rPr lang="en-US" i="1" dirty="0" smtClean="0"/>
              <a:t>P(D|R)</a:t>
            </a:r>
            <a:r>
              <a:rPr lang="en-US" dirty="0" smtClean="0"/>
              <a:t> - probability of generating the text in a document given a relevance model</a:t>
            </a:r>
          </a:p>
          <a:p>
            <a:pPr lvl="1"/>
            <a:r>
              <a:rPr lang="en-US" i="1" dirty="0" smtClean="0"/>
              <a:t>document likelihood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less effective than query likelihood due to difficulties comparing across documents of different lengths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relevance model from query and top-ranked documents</a:t>
            </a:r>
          </a:p>
          <a:p>
            <a:r>
              <a:rPr lang="en-US" dirty="0" smtClean="0"/>
              <a:t>Rank documents by similarity of document model to relevance model</a:t>
            </a:r>
          </a:p>
          <a:p>
            <a:r>
              <a:rPr lang="en-US" i="1" dirty="0" err="1" smtClean="0"/>
              <a:t>Kullback-Leibler</a:t>
            </a:r>
            <a:r>
              <a:rPr lang="en-US" i="1" dirty="0" smtClean="0"/>
              <a:t> divergence </a:t>
            </a:r>
            <a:r>
              <a:rPr lang="en-US" dirty="0" smtClean="0"/>
              <a:t>(KL-divergence) is a well-known measure of the difference between two probability distributions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Given the </a:t>
            </a:r>
            <a:r>
              <a:rPr lang="en-US" i="1" dirty="0" smtClean="0"/>
              <a:t>true</a:t>
            </a:r>
            <a:r>
              <a:rPr lang="en-US" dirty="0" smtClean="0"/>
              <a:t> probability distribution </a:t>
            </a:r>
            <a:r>
              <a:rPr lang="en-US" i="1" dirty="0" smtClean="0"/>
              <a:t>P</a:t>
            </a:r>
            <a:r>
              <a:rPr lang="en-US" dirty="0" smtClean="0"/>
              <a:t> and another distribution </a:t>
            </a:r>
            <a:r>
              <a:rPr lang="en-US" i="1" dirty="0" smtClean="0"/>
              <a:t>Q</a:t>
            </a:r>
            <a:r>
              <a:rPr lang="en-US" dirty="0" smtClean="0"/>
              <a:t> that is an </a:t>
            </a:r>
            <a:r>
              <a:rPr lang="en-US" i="1" dirty="0" smtClean="0"/>
              <a:t>approximation</a:t>
            </a:r>
            <a:r>
              <a:rPr lang="en-US" dirty="0" smtClean="0"/>
              <a:t> to </a:t>
            </a:r>
            <a:r>
              <a:rPr lang="en-US" i="1" dirty="0" smtClean="0"/>
              <a:t>P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Use negative KL-divergence for ranking, and assume relevance model </a:t>
            </a:r>
            <a:r>
              <a:rPr lang="en-US" i="1" dirty="0" smtClean="0"/>
              <a:t>R</a:t>
            </a:r>
            <a:r>
              <a:rPr lang="en-US" dirty="0" smtClean="0"/>
              <a:t> is the true distribution (not symmetric),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05000" y="3352800"/>
            <a:ext cx="4702329" cy="6096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9600" y="5715000"/>
            <a:ext cx="8093471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simple maximum likelihood estimate for </a:t>
            </a:r>
            <a:r>
              <a:rPr lang="en-US" i="1" dirty="0" smtClean="0"/>
              <a:t>P(</a:t>
            </a:r>
            <a:r>
              <a:rPr lang="en-US" i="1" dirty="0" err="1" smtClean="0"/>
              <a:t>w|R</a:t>
            </a:r>
            <a:r>
              <a:rPr lang="en-US" i="1" dirty="0" smtClean="0"/>
              <a:t>), </a:t>
            </a:r>
            <a:r>
              <a:rPr lang="en-US" dirty="0" smtClean="0"/>
              <a:t>based on the frequency in the query text, ranking score is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rank-equivalent to query likelihood score</a:t>
            </a:r>
          </a:p>
          <a:p>
            <a:r>
              <a:rPr lang="en-US" dirty="0" smtClean="0"/>
              <a:t>Query likelihood model is a special case of retrieval based on relevance model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81200" y="3505200"/>
            <a:ext cx="4064513" cy="6510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Relevance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Probability of pulling a word </a:t>
            </a:r>
            <a:r>
              <a:rPr lang="en-US" i="1" dirty="0" smtClean="0"/>
              <a:t>w </a:t>
            </a:r>
            <a:r>
              <a:rPr lang="en-US" dirty="0" smtClean="0"/>
              <a:t>out of the “bucket” representing the relevance model depends on the </a:t>
            </a:r>
            <a:r>
              <a:rPr lang="en-US" i="1" dirty="0" smtClean="0"/>
              <a:t>n </a:t>
            </a:r>
            <a:r>
              <a:rPr lang="en-US" dirty="0" smtClean="0"/>
              <a:t>query words we have just pulled out</a:t>
            </a:r>
          </a:p>
          <a:p>
            <a:endParaRPr lang="en-US" dirty="0" smtClean="0"/>
          </a:p>
          <a:p>
            <a:endParaRPr lang="en-US" sz="1200" dirty="0" smtClean="0"/>
          </a:p>
          <a:p>
            <a:r>
              <a:rPr lang="en-US" dirty="0" smtClean="0"/>
              <a:t>By definition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4600" y="3962400"/>
            <a:ext cx="3643451" cy="3810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0" y="5105400"/>
            <a:ext cx="3486357" cy="64359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Relevance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probability is</a:t>
            </a:r>
          </a:p>
          <a:p>
            <a:endParaRPr lang="en-US" dirty="0" smtClean="0"/>
          </a:p>
          <a:p>
            <a:pPr>
              <a:buNone/>
            </a:pPr>
            <a:endParaRPr lang="en-US" sz="1200" dirty="0" smtClean="0"/>
          </a:p>
          <a:p>
            <a:r>
              <a:rPr lang="en-US" dirty="0" smtClean="0"/>
              <a:t>Assume</a:t>
            </a:r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Gives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4400" y="2438400"/>
            <a:ext cx="7504952" cy="4572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0600" y="3733800"/>
            <a:ext cx="6858015" cy="457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3400" y="5181600"/>
            <a:ext cx="8228681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Complex concept that has been studied for some time</a:t>
            </a:r>
          </a:p>
          <a:p>
            <a:pPr lvl="1"/>
            <a:r>
              <a:rPr lang="en-US" dirty="0" smtClean="0"/>
              <a:t>Many factors to consider </a:t>
            </a:r>
          </a:p>
          <a:p>
            <a:pPr lvl="1"/>
            <a:r>
              <a:rPr lang="en-US" dirty="0" smtClean="0"/>
              <a:t>People often disagree when making relevance judgments</a:t>
            </a:r>
          </a:p>
          <a:p>
            <a:r>
              <a:rPr lang="en-US" dirty="0" smtClean="0"/>
              <a:t>Retrieval models make various assumptions about relevance to simplify problem</a:t>
            </a:r>
          </a:p>
          <a:p>
            <a:pPr lvl="1"/>
            <a:r>
              <a:rPr lang="en-US" dirty="0" smtClean="0"/>
              <a:t>e.g.,</a:t>
            </a:r>
            <a:r>
              <a:rPr lang="en-US" i="1" dirty="0" smtClean="0"/>
              <a:t> topical</a:t>
            </a:r>
            <a:r>
              <a:rPr lang="en-US" dirty="0" smtClean="0"/>
              <a:t> vs. </a:t>
            </a:r>
            <a:r>
              <a:rPr lang="en-US" i="1" dirty="0" smtClean="0"/>
              <a:t>user</a:t>
            </a:r>
            <a:r>
              <a:rPr lang="en-US" dirty="0" smtClean="0"/>
              <a:t> relevance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binary</a:t>
            </a:r>
            <a:r>
              <a:rPr lang="en-US" dirty="0" smtClean="0"/>
              <a:t> vs. </a:t>
            </a:r>
            <a:r>
              <a:rPr lang="en-US" i="1" dirty="0" smtClean="0"/>
              <a:t>multi-valued</a:t>
            </a:r>
            <a:r>
              <a:rPr lang="en-US" dirty="0" smtClean="0"/>
              <a:t> relevance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Relevance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P(D)</a:t>
            </a:r>
            <a:r>
              <a:rPr lang="en-US" dirty="0" smtClean="0"/>
              <a:t> usually assumed to be uniform</a:t>
            </a:r>
          </a:p>
          <a:p>
            <a:r>
              <a:rPr lang="en-US" i="1" dirty="0" smtClean="0"/>
              <a:t>P(w, q1 . . . </a:t>
            </a:r>
            <a:r>
              <a:rPr lang="en-US" i="1" dirty="0" err="1" smtClean="0"/>
              <a:t>qn</a:t>
            </a:r>
            <a:r>
              <a:rPr lang="en-US" i="1" dirty="0" smtClean="0"/>
              <a:t>) </a:t>
            </a:r>
            <a:r>
              <a:rPr lang="en-US" dirty="0" smtClean="0"/>
              <a:t>is simply a weighted average of the language model probabilities for </a:t>
            </a:r>
            <a:r>
              <a:rPr lang="en-US" i="1" dirty="0" smtClean="0"/>
              <a:t>w</a:t>
            </a:r>
            <a:r>
              <a:rPr lang="en-US" dirty="0" smtClean="0"/>
              <a:t> in a set of documents, where the weights are the query likelihood scores for those documents</a:t>
            </a:r>
          </a:p>
          <a:p>
            <a:r>
              <a:rPr lang="en-US" dirty="0" smtClean="0"/>
              <a:t>Formal model for pseudo-relevance feedback</a:t>
            </a:r>
          </a:p>
          <a:p>
            <a:pPr lvl="1"/>
            <a:r>
              <a:rPr lang="en-US" dirty="0" smtClean="0"/>
              <a:t>query expansion technique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Pseudo-Feedback Algorithm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00" y="1752600"/>
            <a:ext cx="8432310" cy="391211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Top 10 Docs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3000" y="1524000"/>
            <a:ext cx="6960123" cy="471563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Top 50 Docs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" y="1447800"/>
            <a:ext cx="674813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Model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Older models</a:t>
            </a:r>
          </a:p>
          <a:p>
            <a:pPr lvl="1"/>
            <a:r>
              <a:rPr lang="en-US" dirty="0" smtClean="0"/>
              <a:t>Boolean retrieval</a:t>
            </a:r>
          </a:p>
          <a:p>
            <a:pPr lvl="1"/>
            <a:r>
              <a:rPr lang="en-US" dirty="0" smtClean="0"/>
              <a:t>Vector Space model</a:t>
            </a:r>
          </a:p>
          <a:p>
            <a:r>
              <a:rPr lang="en-US" dirty="0" smtClean="0"/>
              <a:t>Probabilistic Models</a:t>
            </a:r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Language models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possible outcomes for query processing</a:t>
            </a:r>
          </a:p>
          <a:p>
            <a:pPr lvl="1"/>
            <a:r>
              <a:rPr lang="en-US" dirty="0" smtClean="0"/>
              <a:t>TRUE and FALSE</a:t>
            </a:r>
          </a:p>
          <a:p>
            <a:pPr lvl="1"/>
            <a:r>
              <a:rPr lang="en-US" dirty="0" smtClean="0"/>
              <a:t>“exact-match” retrieval</a:t>
            </a:r>
          </a:p>
          <a:p>
            <a:pPr lvl="1"/>
            <a:r>
              <a:rPr lang="en-US" dirty="0" smtClean="0"/>
              <a:t>simplest form of ranking</a:t>
            </a:r>
          </a:p>
          <a:p>
            <a:r>
              <a:rPr lang="en-US" dirty="0" smtClean="0"/>
              <a:t>Query usually specified using Boolean operators</a:t>
            </a:r>
          </a:p>
          <a:p>
            <a:pPr lvl="1"/>
            <a:r>
              <a:rPr lang="en-US" dirty="0" smtClean="0"/>
              <a:t>AND, OR, NOT</a:t>
            </a:r>
          </a:p>
          <a:p>
            <a:pPr lvl="1"/>
            <a:r>
              <a:rPr lang="en-US" dirty="0" smtClean="0"/>
              <a:t>proximity operators also used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Results are predictable, relatively easy to explain</a:t>
            </a:r>
          </a:p>
          <a:p>
            <a:pPr lvl="1"/>
            <a:r>
              <a:rPr lang="en-US" dirty="0" smtClean="0"/>
              <a:t>Many different features can be incorporated</a:t>
            </a:r>
          </a:p>
          <a:p>
            <a:pPr lvl="1"/>
            <a:r>
              <a:rPr lang="en-US" dirty="0" smtClean="0"/>
              <a:t>Efficient processing since many documents can be eliminated from search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Effectiveness depends entirely on user</a:t>
            </a:r>
          </a:p>
          <a:p>
            <a:pPr lvl="1"/>
            <a:r>
              <a:rPr lang="en-US" dirty="0" smtClean="0"/>
              <a:t>Simple queries usually don’t work well</a:t>
            </a:r>
          </a:p>
          <a:p>
            <a:pPr lvl="1"/>
            <a:r>
              <a:rPr lang="en-US" dirty="0" smtClean="0"/>
              <a:t>Complex queries are difficult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by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Sequence of queries driven by number of retrieved documents</a:t>
            </a:r>
          </a:p>
          <a:p>
            <a:pPr lvl="1"/>
            <a:r>
              <a:rPr lang="en-US" dirty="0" smtClean="0"/>
              <a:t>e.g. “</a:t>
            </a:r>
            <a:r>
              <a:rPr lang="en-US" dirty="0" err="1" smtClean="0"/>
              <a:t>lincoln</a:t>
            </a:r>
            <a:r>
              <a:rPr lang="en-US" dirty="0" smtClean="0"/>
              <a:t>” search of news articles</a:t>
            </a:r>
          </a:p>
          <a:p>
            <a:pPr lvl="1"/>
            <a:r>
              <a:rPr lang="en-US" dirty="0" smtClean="0"/>
              <a:t>president AND </a:t>
            </a:r>
            <a:r>
              <a:rPr lang="en-US" dirty="0" err="1" smtClean="0"/>
              <a:t>lincoln</a:t>
            </a:r>
            <a:endParaRPr lang="en-US" dirty="0" smtClean="0"/>
          </a:p>
          <a:p>
            <a:pPr lvl="1"/>
            <a:r>
              <a:rPr lang="en-US" dirty="0" smtClean="0"/>
              <a:t>president AND </a:t>
            </a:r>
            <a:r>
              <a:rPr lang="en-US" dirty="0" err="1" smtClean="0"/>
              <a:t>lincoln</a:t>
            </a:r>
            <a:r>
              <a:rPr lang="en-US" dirty="0" smtClean="0"/>
              <a:t> AND NOT (automobile OR car)</a:t>
            </a:r>
          </a:p>
          <a:p>
            <a:pPr lvl="1"/>
            <a:r>
              <a:rPr lang="en-US" dirty="0" smtClean="0"/>
              <a:t>president AND </a:t>
            </a:r>
            <a:r>
              <a:rPr lang="en-US" dirty="0" err="1" smtClean="0"/>
              <a:t>lincoln</a:t>
            </a:r>
            <a:r>
              <a:rPr lang="en-US" dirty="0" smtClean="0"/>
              <a:t> AND biography AND life AND birthplace AND </a:t>
            </a:r>
            <a:r>
              <a:rPr lang="en-US" dirty="0" err="1" smtClean="0"/>
              <a:t>gettysburg</a:t>
            </a:r>
            <a:r>
              <a:rPr lang="en-US" dirty="0" smtClean="0"/>
              <a:t> AND NOT (automobile OR car)</a:t>
            </a:r>
          </a:p>
          <a:p>
            <a:pPr lvl="1"/>
            <a:r>
              <a:rPr lang="en-US" dirty="0" smtClean="0"/>
              <a:t>president AND </a:t>
            </a:r>
            <a:r>
              <a:rPr lang="en-US" dirty="0" err="1" smtClean="0"/>
              <a:t>lincoln</a:t>
            </a:r>
            <a:r>
              <a:rPr lang="en-US" dirty="0" smtClean="0"/>
              <a:t> AND (biography OR life OR birthplace OR </a:t>
            </a:r>
            <a:r>
              <a:rPr lang="en-US" dirty="0" err="1" smtClean="0"/>
              <a:t>gettysburg</a:t>
            </a:r>
            <a:r>
              <a:rPr lang="en-US" dirty="0" smtClean="0"/>
              <a:t>) AND NOT (automobile OR car)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{i} = (d_{i1}, d_{i2}, \ldots, d_{it})  template TPT1  env TPENV1  fore 0  back 16777215  eqnno 1"/>
  <p:tag name="FILENAME" val="TP_tmp"/>
  <p:tag name="ORIGWIDTH" val="95"/>
  <p:tag name="PICTUREFILESIZE" val="38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_{j}' = \alpha.q_j + \beta.\frac{1}{|Rel|}\sum_{D_i\in Rel} d_{ij} - \gamma.\frac{1}{|Nonrel|}\sum_{D_i\in Nonrel} d_{ij}  template TPT1  env TPENV1  fore 0  back 16777215  eqnno 7"/>
  <p:tag name="FILENAME" val="TP_tmp"/>
  <p:tag name="ORIGWIDTH" val="255"/>
  <p:tag name="PICTUREFILESIZE" val="1180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R|D) = \frac{P(D|R)P(R)}{P(D)}  template TPT1  env TPENV1  fore 0  back 16777215  eqnno 1"/>
  <p:tag name="FILENAME" val="TP_tmp"/>
  <p:tag name="ORIGWIDTH" val="95"/>
  <p:tag name="PICTUREFILESIZE" val="50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P(D|R)}{P(D|NR)} &gt; \frac{P(NR)}{P(R)}  template TPT1  env TPENV1  fore 0  back 16777215  eqnno 2"/>
  <p:tag name="FILENAME" val="TP_tmp"/>
  <p:tag name="ORIGWIDTH" val="77"/>
  <p:tag name="PICTUREFILESIZE" val="51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D|R)=\prod_{i=1}^{t}P(d_{i}|R)  template TPT1  env TPENV1  fore 0  back 16777215  eqnno 3"/>
  <p:tag name="FILENAME" val="TP_tmp"/>
  <p:tag name="ORIGWIDTH" val="106"/>
  <p:tag name="PICTUREFILESIZE" val="47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P(D|R)}{P(D|NR)} = \prod_{i:d_{i}=1}\frac{p_{i}}{s_{i}}\cdot \prod_{i:d_{i}=0}\frac{1-p_{i}}{1-s_{i}}  template TPT1  env TPENV1  fore 0  back 16777215  eqnno 4"/>
  <p:tag name="FILENAME" val="TP_tmp"/>
  <p:tag name="ORIGWIDTH" val="154"/>
  <p:tag name="PICTUREFILESIZE" val="68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\prod_{i:d_{i}=1}\frac{p_{i}}{s_{i}}\cdot(\prod_{i:d_{i}=1}\frac{1-s_{i}}{1-p_{i}}\cdot\prod_{i:d_{i}=1}\frac{1-p_{i}}{1-s_{i}})\cdot\prod_{i:d_{i}=0}\frac{1-p_{i}}{1-s_{i}}  template TPT1  env TPENV1  fore 0  back 16777215  eqnno 5"/>
  <p:tag name="FILENAME" val="TP_tmp"/>
  <p:tag name="ORIGWIDTH" val="244"/>
  <p:tag name="PICTUREFILESIZE" val="81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\prod_{i:d_{i}=1}\frac{p_{i}(1-s_{i})}{s_{i}(1-p_{i})}\cdot\prod_{i}\frac{1-p_{i}}{1-s_{i}}  template TPT1  env TPENV1  fore 0  back 16777215  eqnno 6"/>
  <p:tag name="FILENAME" val="TP_tmp"/>
  <p:tag name="ORIGWIDTH" val="118"/>
  <p:tag name="PICTUREFILESIZE" val="50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i:d_{i}=1}\log \frac{p_{i}(1-s_{i})}{s_{i}(1-p_{i})}  template TPT1  env TPENV1  fore 0  back 16777215  eqnno 7"/>
  <p:tag name="FILENAME" val="TP_tmp"/>
  <p:tag name="ORIGWIDTH" val="82"/>
  <p:tag name="PICTUREFILESIZE" val="47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\frac{{0.5}(1-\frac{n_i}{N})}{\frac{n_{i}}{N}(1-0.5)} = \log \frac{N-n_{i}}{n_{i}}  template TPT1  env TPENV1  fore 0  back 16777215  eqnno 8"/>
  <p:tag name="FILENAME" val="TP_tmp"/>
  <p:tag name="ORIGWIDTH" val="105"/>
  <p:tag name="PICTUREFILESIZE" val="63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|c|c|c|c|}\hline&#10;         &amp; Relevant&amp; Non-relevant &amp; Total \\ \hline&#10;        $d_{i}=1$ &amp; $r_{i}$ &amp; $n_{i}-r_{i}$  &amp; $n_{i}$ \\&#10;        $d_{i}=0$  &amp; $R-r_{i}$ &amp; $N-n_{i}-R+r_{i}$ &amp; $N-r_{i}$  \\ \hline&#10;        Total &amp; $R$ &amp; $N-R$ &amp;  $N$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183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{i} = (d_{i1}, d_{i2}, \ldots, d_{it})  template TPT1  env TPENV1  fore 0  back 16777215  eqnno 1"/>
  <p:tag name="FILENAME" val="TP_tmp"/>
  <p:tag name="ORIGWIDTH" val="95"/>
  <p:tag name="PICTUREFILESIZE" val="38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p_{i} = (r_{i}+0.5)/(R+1)$  template TPT1  env TPENV1  fore 0  back 16777215  eqnno 9"/>
  <p:tag name="FILENAME" val="TP_tmp"/>
  <p:tag name="ORIGWIDTH" val="100"/>
  <p:tag name="PICTUREFILESIZE" val="40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s_{i} = (n_{i}-r_{i}+0.5)/(N-R+1)$  template TPT1  env TPENV1  fore 0  back 16777215  eqnno 10"/>
  <p:tag name="FILENAME" val="TP_tmp"/>
  <p:tag name="ORIGWIDTH" val="141"/>
  <p:tag name="PICTUREFILESIZE" val="530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i:d_{i}=q_{i}=1}\log \frac{(r_{i}+0.5)/(R-r_{i}+0.5)}{(n_{i}-r_{i}+0.5)/(N-n_{i}-R+r_{i}+0.5)}  template TPT1  env TPENV1  fore 0  back 16777215  eqnno 11"/>
  <p:tag name="FILENAME" val="TP_tmp"/>
  <p:tag name="ORIGWIDTH" val="181"/>
  <p:tag name="PICTUREFILESIZE" val="1050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i\in Q}\log \frac{(r_{i}+0.5)/(R-r_{i}+0.5)}{(n_{i}-r_{i}+0.5)/(N-n_{i}-R+r_{i}+0.5)}\cdot \frac{(k_{1}+1)f_{i}}{K+f_{i}}\cdot\frac{(k_{2}+1)qf_{i}}{k_{2}+qf_{i}}  template TPT1  env TPENV1  fore 0  back 16777215  eqnno 12"/>
  <p:tag name="FILENAME" val="TP_tmp"/>
  <p:tag name="ORIGWIDTH" val="246"/>
  <p:tag name="PICTUREFILESIZE" val="149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 = k_{1}((1-b)+b\cdot \frac{dl}{avdl})  template TPT1  env TPENV1  fore 0  back 16777215  eqnno 13"/>
  <p:tag name="FILENAME" val="TP_tmp"/>
  <p:tag name="ORIGWIDTH" val="110"/>
  <p:tag name="PICTUREFILESIZE" val="46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BM25(Q,D)&amp;= &amp; \\&#10;&amp; &amp; \log \frac{(0+0.5)/(0-0+0.5)}{(40000-0+0.5)/(500000-40000-0+0+0.5)}\\&#10;&amp; &amp; \times \frac{(1.2+1)15}{1.11+15}\times\frac{(100+1)1}{100+1} \\&#10;&amp; &amp; +\log \frac{(0+0.5)/(0-0+0.5)}{(300-0+0.5)/(500000-300-0+0+0.5)} \\&#10;&amp; &amp; \times\frac{(1.2+1)25}{1.11+25}\times\frac{(100+1)1}{100+1} &#10;\end{eqnarray*}&#10;\begin{eqnarray*}&#10;&amp; = &amp; \log 460000.5/40000.5\cdot 33/16.11\cdot 101/101 \\&#10;&amp; &amp; + \log 499700.5/300.5\cdot 55/26.11\cdot 101/101\\&#10;&amp; =  &amp; 2.44\cdot2.05\cdot1 + 7.42\cdot 2.11 \cdot 1 \\&#10;&amp; = &amp; 5.00 + 15.66 = 20.66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5"/>
  <p:tag name="PICTUREFILESIZE" val="708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@{\hspace{0.5em}}c@{\hspace{0.5em}}|@{\hspace{0.5em}}c@{\hspace{0.5em}}|@{\hspace{1em}}c@{\hspace{1em}}}\hline&#10;       Frequency of  &amp; Frequency of  &amp; BM25  \\ &#10;       ``president'' &amp; ``lincoln'' &amp; score \\ \hline&#10;        15 &amp; 25 &amp; 20.66 \\&#10;        15 &amp; 1 &amp; 12.74 \\&#10;        15 &amp; 0 &amp; 5.00 \\&#10;        1 &amp; 25 &amp; 18.2 \\&#10;        0 &amp; 25 &amp; 15.66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242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D|Q) \stackrel{rank}{=} P(Q|D)P(D)  template TPT1  env TPENV1  fore 0  back 16777215  eqnno 1"/>
  <p:tag name="FILENAME" val="TP_tmp"/>
  <p:tag name="ORIGWIDTH" val="114"/>
  <p:tag name="PICTUREFILESIZE" val="63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|D) = \prod_{i=1}^{n} P(q_{i}|D)  template TPT1  env TPENV1  fore 0  back 16777215  eqnno 2"/>
  <p:tag name="FILENAME" val="TP_tmp"/>
  <p:tag name="ORIGWIDTH" val="106"/>
  <p:tag name="PICTUREFILESIZE" val="48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\frac{f_{q_{i},D}}{|D|}  template TPT1  env TPENV1  fore 0  back 16777215  eqnno 3"/>
  <p:tag name="FILENAME" val="TP_tmp"/>
  <p:tag name="ORIGWIDTH" val="68"/>
  <p:tag name="PICTUREFILESIZE" val="3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Q = (q_{1}, q_{2}, \ldots, q_{t})  template TPT1  env TPENV1  fore 0  back 16777215  eqnno 2"/>
  <p:tag name="FILENAME" val="TP_tmp"/>
  <p:tag name="ORIGWIDTH" val="80"/>
  <p:tag name="PICTUREFILESIZE" val="326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(1-\lambda) \frac{f_{q_{i},D}}{|D|} + \lambda \frac{c_{q_{i}}}{|C|}  template TPT1  env TPENV1  fore 0  back 16777215  eqnno 1"/>
  <p:tag name="FILENAME" val="TP_tmp"/>
  <p:tag name="ORIGWIDTH" val="128"/>
  <p:tag name="PICTUREFILESIZE" val="64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|D) = \prod_{i=1}^{n} ((1-\lambda) \frac{f_{q_{i},D}}{|D|} + \lambda \frac{c_{q_{i}}}{|C|})  template TPT1  env TPENV1  fore 0  back 16777215  eqnno 2"/>
  <p:tag name="FILENAME" val="TP_tmp"/>
  <p:tag name="ORIGWIDTH" val="161"/>
  <p:tag name="PICTUREFILESIZE" val="7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P(Q|D) = \sum_{i=1}^{n} \log ((1-\lambda) \frac{f_{q_{i},D}}{|D|} + \lambda \frac{c_{q_{i}}}{|C|})  template TPT1  env TPENV1  fore 0  back 16777215  eqnno 3"/>
  <p:tag name="FILENAME" val="TP_tmp"/>
  <p:tag name="ORIGWIDTH" val="192"/>
  <p:tag name="PICTUREFILESIZE" val="967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\log P(Q|D) &amp; = &amp; \sum_{i=1}^{n} \log ((1-\lambda) \frac{f_{q_{i},D}}{|D|} + \lambda \frac{c_{q_{i}}}{|C|}) \\&#10; &amp; = &amp; \sum_{i:f_{q_{i},D}&gt;0} \log ((1-\lambda) \frac{f_{q_{i},D}}{|D|} + \lambda \frac{c_{q_{i}}}{|C|}) &#10;  + \sum_{i:f_{q_{i},D}=0} \log (\lambda \frac{c_{q_{i}}}{|C|})&#10;  \end{eqnarray*}&#10;  \begin{eqnarray*}&#10; &amp; = &amp; \sum_{i:f_{q_{i},D}&gt;0} \log \frac{((1-\lambda) \frac{f_{q_{i},D}}{|D|} + \lambda \frac{c_{q_{i}}}{|C|})}{\lambda \frac{c_{q_{i}}}{|C|}}&#10;  + \sum_{i=1}^{n} \log (\lambda \frac{c_{q_{i}}}{|C|}) \\&#10;  &amp; \stackrel{rank}{=} &amp; \sum_{i:f_{q_{i},D}&gt;0} \log \left( \frac{((1-\lambda) \frac{f_{q_{i},D}}{|D|}}{\lambda \frac{c_{q_{i}}}{|C|}} + 1\right)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11"/>
  <p:tag name="PICTUREFILESIZE" val="5985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lpha_{D} = \frac{\mu}{|D|+ \mu}  template TPT1  env TPENV1  fore 0  back 16777215  eqnno 4"/>
  <p:tag name="FILENAME" val="TP_tmp"/>
  <p:tag name="ORIGWIDTH" val="51"/>
  <p:tag name="PICTUREFILESIZE" val="17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_{i}|D) = \frac{f_{q_{i},D} + \mu \frac{c_{q_{i}}}{|C|}}{|D| + \mu}  template TPT1  env TPENV1  fore 0  back 16777215  eqnno 5"/>
  <p:tag name="FILENAME" val="TP_tmp"/>
  <p:tag name="ORIGWIDTH" val="90"/>
  <p:tag name="PICTUREFILESIZE" val="506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P(Q|D) = \sum_{i=1}^{n} \log  \frac{f_{q_{i},D} + \mu \frac{c_{q_{i}}}{|C|}}{|D| + \mu}  template TPT1  env TPENV1  fore 0  back 16777215  eqnno 6"/>
  <p:tag name="FILENAME" val="TP_tmp"/>
  <p:tag name="ORIGWIDTH" val="147"/>
  <p:tag name="PICTUREFILESIZE" val="84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QL(Q,D) &amp; = &amp; \log \frac{15+ 2000\times (1.6\times10^{5}/10^{9})}{1800+2000}\\&#10;  &amp; &amp; + \log \frac{25+ 2000\times (2400/10^{9})}{1800+2000} \\&#10;  &amp; = &amp; \log (15.32/3800) + \log (25.005/3800) \\&#10;  &amp; = &amp; -5.51 + -5.02 = -10.53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329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\begin{tabular}{@{\hspace{0.5em}}c@{\hspace{0.5em}}|@{\hspace{0.5em}}c@{\hspace{0.5em}}|@{\hspace{1em}}c@{\hspace{1em}}}\hline&#10;       Frequency of  &amp; Frequency of  &amp; QL  \\ &#10;       ``president'' &amp; ``lincoln'' &amp; score \\ \hline&#10;        15 &amp; 25 &amp; -10.53 \\&#10;        15 &amp; 1 &amp; -13.75 \\&#10;        15 &amp; 0 &amp; -19.05 \\&#10;        1 &amp; 25 &amp; -12.99 \\&#10;        0 &amp; 25 &amp; -14.40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9"/>
  <p:tag name="PICTUREFILESIZE" val="2329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L(P||Q) = \sum_{x} P(x) \log \frac{P(x)}{Q(x)}  template TPT1  env TPENV1  fore 0  back 16777215  eqnno 7"/>
  <p:tag name="FILENAME" val="TP_tmp"/>
  <p:tag name="ORIGWIDTH" val="131"/>
  <p:tag name="PICTUREFILESIZE" val="76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begin{array}{ccccc}&#10; &amp; Term_{1} &amp; Term_{2} &amp; \ldots &amp; Term_{t} \\&#10; Doc_{1} &amp; d_{11} &amp; d_{12} &amp; \ldots &amp; d_{1t} \\&#10; Doc_{2} &amp; d_{21} &amp; d_{22} &amp; \ldots &amp; d_{2t} \\&#10; \vdots &amp; \vdots &amp; &amp; &amp; \\&#10; Doc_{n} &amp; d_{n1} &amp; d_{n2} &amp; \ldots &amp; d_{nt} \\&#10;\end{array} 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151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w\in V} P(w|R) \log P(w|D) - \sum_{w\in V} P(w|R) \log P(w|R)  template TPT1  env TPENV1  fore 0  back 16777215  eqnno 8"/>
  <p:tag name="FILENAME" val="TP_tmp"/>
  <p:tag name="ORIGWIDTH" val="239"/>
  <p:tag name="PICTUREFILESIZE" val="110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um_{w\in V} \frac{f_{w,Q}}{|Q|} \log P(w|D)  template TPT1  env TPENV1  fore 0  back 16777215  eqnno 9"/>
  <p:tag name="FILENAME" val="TP_tmp"/>
  <p:tag name="ORIGWIDTH" val="100"/>
  <p:tag name="PICTUREFILESIZE" val="570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w|R) \approx P(w|q_{1}\ldots q_{n})  template TPT1  env TPENV1  fore 0  back 16777215  eqnno 10"/>
  <p:tag name="FILENAME" val="TP_tmp"/>
  <p:tag name="ORIGWIDTH" val="105"/>
  <p:tag name="PICTUREFILESIZE" val="47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w|R) \approx \frac{P(w,q_{1}\ldots q_{n})}{P(q_{1}\ldots q_{n})}  template TPT1  env TPENV1  fore 0  back 16777215  eqnno 11"/>
  <p:tag name="FILENAME" val="TP_tmp"/>
  <p:tag name="ORIGWIDTH" val="92"/>
  <p:tag name="PICTUREFILESIZE" val="56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w,q_{1}\ldots q_{n}) = \sum_{D\in \mathcal{C}} p(D) P(w,q_{1}\ldots q_{n}|D)  template TPT1  env TPENV1  fore 0  back 16777215  eqnno 12"/>
  <p:tag name="FILENAME" val="TP_tmp"/>
  <p:tag name="ORIGWIDTH" val="197"/>
  <p:tag name="PICTUREFILESIZE" val="855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w,q_{1}\ldots q_{n}|D) = P(w|D)\prod_{i=1}^{n}P(q_{i}|D)  template TPT1  env TPENV1  fore 0  back 16777215  eqnno 13"/>
  <p:tag name="FILENAME" val="TP_tmp"/>
  <p:tag name="ORIGWIDTH" val="180"/>
  <p:tag name="PICTUREFILESIZE" val="744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w,q_{1}\ldots q_{n}) = \sum_{D\in \mathcal{C}} P(D) P(w|D)\prod_{i=1}^{n}P(q_{i}|D)  template TPT1  env TPENV1  fore 0  back 16777215  eqnno 14"/>
  <p:tag name="FILENAME" val="TP_tmp"/>
  <p:tag name="ORIGWIDTH" val="222"/>
  <p:tag name="PICTUREFILESIZE" val="1006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Rank documents using the query likelihood score for query $Q$.&#10;\item Select some number of the top-ranked documents to be the set $\mathcal{C}$.&#10;\item Calculate the relevance model probabilities $P(w|R)$. $P(q_{1}\ldots q_{n})$ is used as a normalizing constant and is calculated as &#10;\[ P(q_{1}\ldots q_{n})=\sum_{w\in V} P(w, q_{1}\ldots q_{n}) \]&#10;%\item Smooth the relevance model based on the query ($P(w|Q)$) with the new relevance model estimates to obtain the final estimates &#10;%\[ P_{f}(w|R) =  \]&#10;\item Rank documents again using the KL-divergence score\[ \sum_{w} P(w|R) \log P(w|D) \]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698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1em}}c@{\hspace{1em}}|@{\hspace{0.5em}}c@{\hspace{0.5em}}|@{\hspace{1em}}c@{\hspace{1em}}|@{\hspace{1em}}c@{\hspace{1em}}}\hline&#10;       {\em president lincoln}  &amp; {\em abraham lincoln}  &amp; {\em fishing} &amp; {\em tropical fish}  \\ \hline&#10;lincoln &amp; lincoln &amp; fish &amp; fish \\&#10;president&amp; america &amp; farm &amp; tropic \\&#10;room &amp; president &amp; salmon &amp; japan \\&#10;bedroom &amp; faith &amp; new &amp; aquarium \\&#10;house &amp; guest &amp; wild&amp; water \\&#10;white &amp; abraham &amp; water &amp; species \\&#10;america &amp; new &amp; caught &amp; aquatic \\&#10;guest &amp; room &amp; catch &amp; fair \\&#10;serve &amp; christian &amp; tag &amp; china \\&#10;bed &amp; history &amp; time &amp; coral \\&#10;washington &amp; public &amp; eat &amp; source \\&#10;old &amp; bedroom &amp; raise &amp; tank \\&#10;office &amp; war &amp; city &amp; reef \\&#10;war &amp; politics &amp; people &amp; animal \\&#10;long &amp; old &amp; fishermen &amp; tarpon \\&#10;abraham &amp; national &amp; boat &amp; fishery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4"/>
  <p:tag name="PICTUREFILESIZE" val="974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1em}}c@{\hspace{1em}}|@{\hspace{0.5em}}c@{\hspace{0.5em}}|@{\hspace{1em}}c@{\hspace{1em}}|@{\hspace{1em}}c@{\hspace{1em}}}\hline&#10;       {\em president lincoln}  &amp; {\em abraham lincoln}  &amp; {\em fishing} &amp; {\em tropical fish}  \\ \hline&#10;lincoln &amp; lincoln &amp; fish &amp; fish \\&#10;president&amp; president &amp; water &amp; tropic \\&#10;america &amp; america &amp; catch &amp; water \\&#10;new &amp; abraham &amp; reef &amp; storm \\&#10;national &amp; war &amp; fishermen&amp; species \\&#10;great &amp; man &amp; river &amp; boat \\&#10;white &amp; civil &amp; new &amp; sea \\&#10;war &amp; new &amp; year &amp; river \\&#10;washington &amp; history &amp; time &amp; country \\&#10;clinton &amp; two &amp; bass &amp; tuna \\&#10;house &amp; room &amp; boat &amp; world \\&#10;history &amp; booth &amp; world &amp; million \\&#10;time &amp; time &amp; farm &amp; state \\&#10;center &amp; politics &amp; angle &amp; time \\&#10;kennedy &amp; public &amp; fly &amp; japan \\&#10;room &amp; guest &amp; trout &amp; mile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04"/>
  <p:tag name="PICTUREFILESIZE" val="937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osine(D_{i},Q) = \frac{\sum\limits_{j=1}^t d_{ij}\cdot q_{j}}{\sqrt{\sum\limits_{j=1}^{t}d_{ij}{}^{2}\cdot \sum\limits_{j=1}^{t} q_{j}{}^{2}}}  template TPT1  env TPENV1  fore 0  back 16777215  eqnno 3"/>
  <p:tag name="FILENAME" val="TP_tmp"/>
  <p:tag name="ORIGWIDTH" val="142"/>
  <p:tag name="PICTUREFILESIZE" val="121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Cosine(D_{1},Q) &amp; = &amp; \frac{(0.5\times 1.5)+(0.8\times 1.0)}{\sqrt{(0.5^{2}+0.8^{2}+0.3^{2})(1.5^{2}+1.0^{2})}} \\&#10;  &amp; = &amp; \frac{1.55}{\sqrt{(0.98\times 3.25)}} = 0.87&#10;%  &amp; = &amp; 0.87 &#10;\end{eqnarray*}&#10;\begin{eqnarray*}&#10;Cosine(D_{2},Q) &amp; = &amp; \frac{(0.9\times 1.5)+(0.4\times 1.0)}{\sqrt{(0.9^{2}+0.4^{2}+0.2^{2})(1.5^{2}+1.0^{2})}} \\&#10;  &amp; = &amp; \frac{1.75}{\sqrt{(1.01\times 3.25)}} = 0.97&#10; % &amp; = &amp; 0.97 &#10;\end{eqnarray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2"/>
  <p:tag name="PICTUREFILESIZE" val="462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f_{ik} = \frac{f_{ik}}{\sum\limits_{j=1}^{t}f_{ij}}  template TPT1  env TPENV1  fore 0  back 16777215  eqnno 4"/>
  <p:tag name="FILENAME" val="TP_tmp"/>
  <p:tag name="ORIGWIDTH" val="55"/>
  <p:tag name="PICTUREFILESIZE" val="34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idf_{k} = \log \frac{N}{n_{k}}  template TPT1  env TPENV1  fore 0  back 16777215  eqnno 5"/>
  <p:tag name="FILENAME" val="TP_tmp"/>
  <p:tag name="ORIGWIDTH" val="56"/>
  <p:tag name="PICTUREFILESIZE" val="28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d_{ik} = \frac{(\log(f_{ik}) + 1)\cdot\log(N/n_{k})}{\sqrt{\sum\limits_{k=1}^{t}[(\log(f_{ik})+1.0)\cdot \log(N/n_{k})]^{2}}}  template TPT1  env TPENV1  fore 0  back 16777215  eqnno 6"/>
  <p:tag name="FILENAME" val="TP_tmp"/>
  <p:tag name="ORIGWIDTH" val="147"/>
  <p:tag name="PICTUREFILESIZE" val="123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1985</Words>
  <Application>Microsoft Office PowerPoint</Application>
  <PresentationFormat>On-screen Show (4:3)</PresentationFormat>
  <Paragraphs>274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Retrieval Models</vt:lpstr>
      <vt:lpstr>Slide 2</vt:lpstr>
      <vt:lpstr>Slide 3</vt:lpstr>
      <vt:lpstr>Retrieval Models</vt:lpstr>
      <vt:lpstr>Relevance</vt:lpstr>
      <vt:lpstr>Retrieval Model Overview</vt:lpstr>
      <vt:lpstr>Boolean Retrieval</vt:lpstr>
      <vt:lpstr>Boolean Retrieval</vt:lpstr>
      <vt:lpstr>Searching by Numbers</vt:lpstr>
      <vt:lpstr>Slide 10</vt:lpstr>
      <vt:lpstr>Vector Space Model</vt:lpstr>
      <vt:lpstr>Vector Space Model</vt:lpstr>
      <vt:lpstr>Vector Space Model</vt:lpstr>
      <vt:lpstr>Vector Space Model</vt:lpstr>
      <vt:lpstr>Similarity Calculation</vt:lpstr>
      <vt:lpstr>Term Weights</vt:lpstr>
      <vt:lpstr>Relevance Feedback</vt:lpstr>
      <vt:lpstr>Vector Space Model</vt:lpstr>
      <vt:lpstr>Probability Ranking Principle</vt:lpstr>
      <vt:lpstr>Probabilistic Models</vt:lpstr>
      <vt:lpstr>IR as Classification</vt:lpstr>
      <vt:lpstr>Bayes Classifier</vt:lpstr>
      <vt:lpstr>Estimating P(D|R)</vt:lpstr>
      <vt:lpstr>Binary Independence Model</vt:lpstr>
      <vt:lpstr>Binary Independence Model</vt:lpstr>
      <vt:lpstr>Contingency Table</vt:lpstr>
      <vt:lpstr>BM25</vt:lpstr>
      <vt:lpstr>BM25 Example</vt:lpstr>
      <vt:lpstr>BM25 Example</vt:lpstr>
      <vt:lpstr>BM25 Example</vt:lpstr>
      <vt:lpstr>Language Model</vt:lpstr>
      <vt:lpstr>Language Model</vt:lpstr>
      <vt:lpstr>LMs for Retrieval</vt:lpstr>
      <vt:lpstr>Query-Likelihood Model</vt:lpstr>
      <vt:lpstr>Estimating Probabilities</vt:lpstr>
      <vt:lpstr>Smoothing</vt:lpstr>
      <vt:lpstr>Estimating Probabilities</vt:lpstr>
      <vt:lpstr>Jelinek-Mercer Smoothing</vt:lpstr>
      <vt:lpstr>Where is tf.idf Weight?</vt:lpstr>
      <vt:lpstr>Dirichlet Smoothing</vt:lpstr>
      <vt:lpstr>Query Likelihood Example</vt:lpstr>
      <vt:lpstr>Query Likelihood Example</vt:lpstr>
      <vt:lpstr>Query Likelihood Example</vt:lpstr>
      <vt:lpstr>Relevance Models</vt:lpstr>
      <vt:lpstr>Pseudo-Relevance Feedback</vt:lpstr>
      <vt:lpstr>KL-Divergence</vt:lpstr>
      <vt:lpstr>KL-Divergence</vt:lpstr>
      <vt:lpstr>Estimating the Relevance Model</vt:lpstr>
      <vt:lpstr>Estimating the Relevance Model</vt:lpstr>
      <vt:lpstr>Estimating the Relevance Model</vt:lpstr>
      <vt:lpstr>Pseudo-Feedback Algorithm</vt:lpstr>
      <vt:lpstr>Example from Top 10 Docs</vt:lpstr>
      <vt:lpstr>Example from Top 50 Docs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vignan</cp:lastModifiedBy>
  <cp:revision>74</cp:revision>
  <dcterms:created xsi:type="dcterms:W3CDTF">2008-09-19T15:37:19Z</dcterms:created>
  <dcterms:modified xsi:type="dcterms:W3CDTF">2019-11-02T05:04:03Z</dcterms:modified>
</cp:coreProperties>
</file>