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375"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224393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152815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57546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68289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281674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287450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291750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216120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287212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272580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5B228-DA7A-42DC-A7D6-DC69BBDD2AC1}"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15750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5B228-DA7A-42DC-A7D6-DC69BBDD2AC1}" type="datetimeFigureOut">
              <a:rPr lang="en-US" smtClean="0"/>
              <a:pPr/>
              <a:t>11/14/2018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532D7-B5AF-4265-A0DA-FBE937066349}" type="slidenum">
              <a:rPr lang="en-US" smtClean="0"/>
              <a:pPr/>
              <a:t>‹#›</a:t>
            </a:fld>
            <a:endParaRPr lang="en-US"/>
          </a:p>
        </p:txBody>
      </p:sp>
    </p:spTree>
    <p:extLst>
      <p:ext uri="{BB962C8B-B14F-4D97-AF65-F5344CB8AC3E}">
        <p14:creationId xmlns:p14="http://schemas.microsoft.com/office/powerpoint/2010/main" xmlns="" val="33082582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Unit I</a:t>
            </a:r>
            <a:r>
              <a:rPr lang="en-US" dirty="0" smtClean="0"/>
              <a:t/>
            </a:r>
            <a:br>
              <a:rPr lang="en-US" dirty="0" smtClean="0"/>
            </a:br>
            <a:r>
              <a:rPr lang="en-US" dirty="0" smtClean="0"/>
              <a:t>Software Engineering Model</a:t>
            </a:r>
            <a:endParaRPr lang="en-US" dirty="0"/>
          </a:p>
        </p:txBody>
      </p:sp>
    </p:spTree>
    <p:extLst>
      <p:ext uri="{BB962C8B-B14F-4D97-AF65-F5344CB8AC3E}">
        <p14:creationId xmlns:p14="http://schemas.microsoft.com/office/powerpoint/2010/main" xmlns="" val="878325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Myths</a:t>
            </a:r>
          </a:p>
        </p:txBody>
      </p:sp>
      <p:sp>
        <p:nvSpPr>
          <p:cNvPr id="3" name="Content Placeholder 2"/>
          <p:cNvSpPr>
            <a:spLocks noGrp="1"/>
          </p:cNvSpPr>
          <p:nvPr>
            <p:ph idx="1"/>
          </p:nvPr>
        </p:nvSpPr>
        <p:spPr/>
        <p:txBody>
          <a:bodyPr>
            <a:normAutofit/>
          </a:bodyPr>
          <a:lstStyle/>
          <a:p>
            <a:pPr marL="0" indent="0">
              <a:buNone/>
              <a:defRPr/>
            </a:pPr>
            <a:r>
              <a:rPr lang="en-US" sz="2000" b="1" dirty="0"/>
              <a:t>What are Myths?</a:t>
            </a:r>
            <a:endParaRPr lang="en-US" sz="2000" dirty="0"/>
          </a:p>
          <a:p>
            <a:pPr>
              <a:defRPr/>
            </a:pPr>
            <a:r>
              <a:rPr lang="en-US" sz="2000" dirty="0"/>
              <a:t>	"Myths are stories told by people about people: where they come from, how they handle major disasters, how they cope with what they must and how everything will end. If that isn't </a:t>
            </a:r>
            <a:r>
              <a:rPr lang="en-US" sz="2000" dirty="0" smtClean="0"/>
              <a:t>everything </a:t>
            </a:r>
            <a:r>
              <a:rPr lang="en-US" sz="2000" dirty="0"/>
              <a:t>what else is there?"</a:t>
            </a:r>
          </a:p>
          <a:p>
            <a:pPr marL="0" indent="0">
              <a:buNone/>
              <a:defRPr/>
            </a:pPr>
            <a:r>
              <a:rPr lang="en-US" sz="2000" dirty="0" smtClean="0"/>
              <a:t>			</a:t>
            </a:r>
            <a:r>
              <a:rPr lang="en-US" sz="2000" dirty="0"/>
              <a:t>	(or)</a:t>
            </a:r>
          </a:p>
          <a:p>
            <a:pPr>
              <a:defRPr/>
            </a:pPr>
            <a:r>
              <a:rPr lang="en-US" sz="2000" dirty="0"/>
              <a:t> </a:t>
            </a:r>
            <a:r>
              <a:rPr lang="en-US" sz="2000" dirty="0" smtClean="0"/>
              <a:t>	Myth </a:t>
            </a:r>
            <a:r>
              <a:rPr lang="en-US" sz="2000" dirty="0"/>
              <a:t>is a Strong belief which is not true.</a:t>
            </a:r>
          </a:p>
          <a:p>
            <a:endParaRPr lang="en-US" sz="2000" dirty="0"/>
          </a:p>
        </p:txBody>
      </p:sp>
    </p:spTree>
    <p:extLst>
      <p:ext uri="{BB962C8B-B14F-4D97-AF65-F5344CB8AC3E}">
        <p14:creationId xmlns:p14="http://schemas.microsoft.com/office/powerpoint/2010/main" xmlns="" val="1970155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normAutofit/>
          </a:bodyPr>
          <a:lstStyle/>
          <a:p>
            <a:r>
              <a:rPr lang="en-US" sz="2400" dirty="0" smtClean="0"/>
              <a:t>Task required to define resources, timeline and other project related information</a:t>
            </a:r>
          </a:p>
          <a:p>
            <a:pPr marL="0" indent="0">
              <a:buNone/>
            </a:pPr>
            <a:endParaRPr lang="en-US" sz="2400" dirty="0"/>
          </a:p>
        </p:txBody>
      </p:sp>
    </p:spTree>
    <p:extLst>
      <p:ext uri="{BB962C8B-B14F-4D97-AF65-F5344CB8AC3E}">
        <p14:creationId xmlns:p14="http://schemas.microsoft.com/office/powerpoint/2010/main" xmlns="" val="8705953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normAutofit/>
          </a:bodyPr>
          <a:lstStyle/>
          <a:p>
            <a:r>
              <a:rPr lang="en-US" sz="2400" dirty="0" smtClean="0"/>
              <a:t>Tasks required to access both technical and management risks</a:t>
            </a:r>
            <a:endParaRPr lang="en-US" sz="2400" dirty="0"/>
          </a:p>
        </p:txBody>
      </p:sp>
    </p:spTree>
    <p:extLst>
      <p:ext uri="{BB962C8B-B14F-4D97-AF65-F5344CB8AC3E}">
        <p14:creationId xmlns:p14="http://schemas.microsoft.com/office/powerpoint/2010/main" xmlns="" val="12578767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a:t>
            </a:r>
            <a:endParaRPr lang="en-US" dirty="0"/>
          </a:p>
        </p:txBody>
      </p:sp>
      <p:sp>
        <p:nvSpPr>
          <p:cNvPr id="3" name="Content Placeholder 2"/>
          <p:cNvSpPr>
            <a:spLocks noGrp="1"/>
          </p:cNvSpPr>
          <p:nvPr>
            <p:ph idx="1"/>
          </p:nvPr>
        </p:nvSpPr>
        <p:spPr/>
        <p:txBody>
          <a:bodyPr>
            <a:normAutofit/>
          </a:bodyPr>
          <a:lstStyle/>
          <a:p>
            <a:r>
              <a:rPr lang="en-US" sz="2400" dirty="0" smtClean="0"/>
              <a:t>Tasks required to build one or more representations of the application</a:t>
            </a:r>
            <a:endParaRPr lang="en-US" sz="2400" dirty="0"/>
          </a:p>
        </p:txBody>
      </p:sp>
    </p:spTree>
    <p:extLst>
      <p:ext uri="{BB962C8B-B14F-4D97-AF65-F5344CB8AC3E}">
        <p14:creationId xmlns:p14="http://schemas.microsoft.com/office/powerpoint/2010/main" xmlns="" val="38971510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and release</a:t>
            </a:r>
            <a:endParaRPr lang="en-US" dirty="0"/>
          </a:p>
        </p:txBody>
      </p:sp>
      <p:sp>
        <p:nvSpPr>
          <p:cNvPr id="3" name="Content Placeholder 2"/>
          <p:cNvSpPr>
            <a:spLocks noGrp="1"/>
          </p:cNvSpPr>
          <p:nvPr>
            <p:ph idx="1"/>
          </p:nvPr>
        </p:nvSpPr>
        <p:spPr/>
        <p:txBody>
          <a:bodyPr>
            <a:normAutofit/>
          </a:bodyPr>
          <a:lstStyle/>
          <a:p>
            <a:r>
              <a:rPr lang="en-US" sz="2400" dirty="0" smtClean="0"/>
              <a:t>Tasks required to construction, test, and provide user support</a:t>
            </a:r>
            <a:endParaRPr lang="en-US" sz="2400" dirty="0"/>
          </a:p>
        </p:txBody>
      </p:sp>
    </p:spTree>
    <p:extLst>
      <p:ext uri="{BB962C8B-B14F-4D97-AF65-F5344CB8AC3E}">
        <p14:creationId xmlns:p14="http://schemas.microsoft.com/office/powerpoint/2010/main" xmlns="" val="2375039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evaluation </a:t>
            </a:r>
            <a:endParaRPr lang="en-US" dirty="0"/>
          </a:p>
        </p:txBody>
      </p:sp>
      <p:sp>
        <p:nvSpPr>
          <p:cNvPr id="3" name="Content Placeholder 2"/>
          <p:cNvSpPr>
            <a:spLocks noGrp="1"/>
          </p:cNvSpPr>
          <p:nvPr>
            <p:ph idx="1"/>
          </p:nvPr>
        </p:nvSpPr>
        <p:spPr/>
        <p:txBody>
          <a:bodyPr>
            <a:normAutofit/>
          </a:bodyPr>
          <a:lstStyle/>
          <a:p>
            <a:r>
              <a:rPr lang="en-US" sz="2400" dirty="0" smtClean="0"/>
              <a:t>Task required to obtain customer feedback based on evaluation of the software representation created during the engineering stage and implemented during the installation stage.</a:t>
            </a:r>
            <a:endParaRPr lang="en-US" sz="2400" dirty="0"/>
          </a:p>
        </p:txBody>
      </p:sp>
    </p:spTree>
    <p:extLst>
      <p:ext uri="{BB962C8B-B14F-4D97-AF65-F5344CB8AC3E}">
        <p14:creationId xmlns:p14="http://schemas.microsoft.com/office/powerpoint/2010/main" xmlns="" val="16674565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Evolutionary Model</a:t>
            </a:r>
            <a:endParaRPr lang="en-US" dirty="0"/>
          </a:p>
        </p:txBody>
      </p:sp>
      <p:sp>
        <p:nvSpPr>
          <p:cNvPr id="5" name="Subtitle 4"/>
          <p:cNvSpPr>
            <a:spLocks noGrp="1"/>
          </p:cNvSpPr>
          <p:nvPr>
            <p:ph type="subTitle" idx="1"/>
          </p:nvPr>
        </p:nvSpPr>
        <p:spPr/>
        <p:txBody>
          <a:bodyPr/>
          <a:lstStyle/>
          <a:p>
            <a:r>
              <a:rPr lang="en-US" dirty="0" smtClean="0"/>
              <a:t>Concurrent Model</a:t>
            </a:r>
            <a:endParaRPr lang="en-US" dirty="0"/>
          </a:p>
        </p:txBody>
      </p:sp>
    </p:spTree>
    <p:extLst>
      <p:ext uri="{BB962C8B-B14F-4D97-AF65-F5344CB8AC3E}">
        <p14:creationId xmlns:p14="http://schemas.microsoft.com/office/powerpoint/2010/main" xmlns="" val="7517362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Development Model</a:t>
            </a:r>
            <a:endParaRPr lang="en-US" dirty="0"/>
          </a:p>
        </p:txBody>
      </p:sp>
      <p:sp>
        <p:nvSpPr>
          <p:cNvPr id="3" name="Content Placeholder 2"/>
          <p:cNvSpPr>
            <a:spLocks noGrp="1"/>
          </p:cNvSpPr>
          <p:nvPr>
            <p:ph idx="1"/>
          </p:nvPr>
        </p:nvSpPr>
        <p:spPr/>
        <p:txBody>
          <a:bodyPr>
            <a:normAutofit/>
          </a:bodyPr>
          <a:lstStyle/>
          <a:p>
            <a:r>
              <a:rPr lang="en-US" sz="2400" dirty="0" smtClean="0"/>
              <a:t>Provides an accurate state of the current state of project</a:t>
            </a:r>
          </a:p>
          <a:p>
            <a:endParaRPr lang="en-US" sz="2400" dirty="0" smtClean="0"/>
          </a:p>
          <a:p>
            <a:r>
              <a:rPr lang="en-US" sz="2400" dirty="0" smtClean="0"/>
              <a:t>Focus on concurrent engineering activities process such as prototyping ,analysis modelling, requirement specification</a:t>
            </a:r>
          </a:p>
          <a:p>
            <a:r>
              <a:rPr lang="en-US" sz="2400" dirty="0" smtClean="0"/>
              <a:t>Series of technical activities, tasks </a:t>
            </a:r>
          </a:p>
          <a:p>
            <a:endParaRPr lang="en-US" sz="2400" dirty="0" smtClean="0"/>
          </a:p>
          <a:p>
            <a:endParaRPr lang="en-US" sz="2400" dirty="0"/>
          </a:p>
        </p:txBody>
      </p:sp>
    </p:spTree>
    <p:extLst>
      <p:ext uri="{BB962C8B-B14F-4D97-AF65-F5344CB8AC3E}">
        <p14:creationId xmlns:p14="http://schemas.microsoft.com/office/powerpoint/2010/main" xmlns="" val="35058221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lstStyle/>
          <a:p>
            <a:r>
              <a:rPr lang="en-US" dirty="0" smtClean="0"/>
              <a:t>2 ways to achieve the concurrency</a:t>
            </a:r>
            <a:endParaRPr lang="en-US" dirty="0"/>
          </a:p>
        </p:txBody>
      </p:sp>
      <p:sp>
        <p:nvSpPr>
          <p:cNvPr id="3" name="Content Placeholder 2"/>
          <p:cNvSpPr>
            <a:spLocks noGrp="1"/>
          </p:cNvSpPr>
          <p:nvPr>
            <p:ph idx="1"/>
          </p:nvPr>
        </p:nvSpPr>
        <p:spPr/>
        <p:txBody>
          <a:bodyPr>
            <a:normAutofit/>
          </a:bodyPr>
          <a:lstStyle/>
          <a:p>
            <a:r>
              <a:rPr lang="en-US" sz="2400" dirty="0" smtClean="0"/>
              <a:t>System and component activities occur simultaneously can be modeling using state – oriented approach</a:t>
            </a:r>
          </a:p>
          <a:p>
            <a:endParaRPr lang="en-US" sz="2400" dirty="0" smtClean="0"/>
          </a:p>
          <a:p>
            <a:r>
              <a:rPr lang="en-US" sz="2400" dirty="0" smtClean="0"/>
              <a:t>A typical client / server application is implemented with many component ; each can be designed and realized concurrently.</a:t>
            </a:r>
            <a:endParaRPr lang="en-US" sz="2400" dirty="0"/>
          </a:p>
        </p:txBody>
      </p:sp>
    </p:spTree>
    <p:extLst>
      <p:ext uri="{BB962C8B-B14F-4D97-AF65-F5344CB8AC3E}">
        <p14:creationId xmlns:p14="http://schemas.microsoft.com/office/powerpoint/2010/main" xmlns="" val="31281294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Development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28925" y="1934369"/>
            <a:ext cx="3486150" cy="3857625"/>
          </a:xfrm>
        </p:spPr>
      </p:pic>
    </p:spTree>
    <p:extLst>
      <p:ext uri="{BB962C8B-B14F-4D97-AF65-F5344CB8AC3E}">
        <p14:creationId xmlns:p14="http://schemas.microsoft.com/office/powerpoint/2010/main" xmlns="" val="767684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Unified Model</a:t>
            </a:r>
            <a:endParaRPr lang="en-US" dirty="0"/>
          </a:p>
        </p:txBody>
      </p:sp>
    </p:spTree>
    <p:extLst>
      <p:ext uri="{BB962C8B-B14F-4D97-AF65-F5344CB8AC3E}">
        <p14:creationId xmlns:p14="http://schemas.microsoft.com/office/powerpoint/2010/main" xmlns="" val="175741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myths</a:t>
            </a:r>
            <a:endParaRPr lang="en-US" dirty="0"/>
          </a:p>
        </p:txBody>
      </p:sp>
      <p:sp>
        <p:nvSpPr>
          <p:cNvPr id="3" name="Content Placeholder 2"/>
          <p:cNvSpPr>
            <a:spLocks noGrp="1"/>
          </p:cNvSpPr>
          <p:nvPr>
            <p:ph idx="1"/>
          </p:nvPr>
        </p:nvSpPr>
        <p:spPr/>
        <p:txBody>
          <a:bodyPr/>
          <a:lstStyle/>
          <a:p>
            <a:pPr marL="0" indent="0">
              <a:buNone/>
              <a:defRPr/>
            </a:pPr>
            <a:r>
              <a:rPr lang="en-US" sz="2000" b="1" dirty="0" smtClean="0"/>
              <a:t>Software </a:t>
            </a:r>
            <a:r>
              <a:rPr lang="en-US" sz="2000" b="1" dirty="0"/>
              <a:t>Myths are of three types:</a:t>
            </a:r>
            <a:endParaRPr lang="en-US" sz="2000" dirty="0"/>
          </a:p>
          <a:p>
            <a:pPr>
              <a:defRPr/>
            </a:pPr>
            <a:r>
              <a:rPr lang="en-US" sz="2000" dirty="0" smtClean="0"/>
              <a:t>Management </a:t>
            </a:r>
            <a:r>
              <a:rPr lang="en-US" sz="2000" dirty="0"/>
              <a:t>Myths</a:t>
            </a:r>
          </a:p>
          <a:p>
            <a:pPr>
              <a:defRPr/>
            </a:pPr>
            <a:r>
              <a:rPr lang="en-US" sz="2000" dirty="0"/>
              <a:t>Customer Myths</a:t>
            </a:r>
          </a:p>
          <a:p>
            <a:pPr>
              <a:defRPr/>
            </a:pPr>
            <a:r>
              <a:rPr lang="en-US" sz="2000" dirty="0"/>
              <a:t>Practitioner's Myths</a:t>
            </a:r>
          </a:p>
          <a:p>
            <a:endParaRPr lang="en-US" dirty="0"/>
          </a:p>
        </p:txBody>
      </p:sp>
    </p:spTree>
    <p:extLst>
      <p:ext uri="{BB962C8B-B14F-4D97-AF65-F5344CB8AC3E}">
        <p14:creationId xmlns:p14="http://schemas.microsoft.com/office/powerpoint/2010/main" xmlns="" val="29086748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Model</a:t>
            </a:r>
            <a:endParaRPr lang="en-US" dirty="0"/>
          </a:p>
        </p:txBody>
      </p:sp>
      <p:sp>
        <p:nvSpPr>
          <p:cNvPr id="3" name="Content Placeholder 2"/>
          <p:cNvSpPr>
            <a:spLocks noGrp="1"/>
          </p:cNvSpPr>
          <p:nvPr>
            <p:ph idx="1"/>
          </p:nvPr>
        </p:nvSpPr>
        <p:spPr/>
        <p:txBody>
          <a:bodyPr/>
          <a:lstStyle/>
          <a:p>
            <a:r>
              <a:rPr lang="en-US" dirty="0" smtClean="0"/>
              <a:t>Proposed by Ivar Jacobson ,Grady Booch</a:t>
            </a:r>
            <a:r>
              <a:rPr lang="en-US" dirty="0"/>
              <a:t> </a:t>
            </a:r>
            <a:r>
              <a:rPr lang="en-US" dirty="0" smtClean="0"/>
              <a:t>and </a:t>
            </a:r>
            <a:r>
              <a:rPr lang="en-US" dirty="0"/>
              <a:t>J</a:t>
            </a:r>
            <a:r>
              <a:rPr lang="en-US" dirty="0" smtClean="0"/>
              <a:t>ames Rambaugh</a:t>
            </a:r>
          </a:p>
          <a:p>
            <a:r>
              <a:rPr lang="en-US" dirty="0" smtClean="0"/>
              <a:t>Use case driven, architecture centric, iterative and incremental </a:t>
            </a:r>
            <a:r>
              <a:rPr lang="en-US" smtClean="0"/>
              <a:t>in nature</a:t>
            </a:r>
            <a:endParaRPr lang="en-US" dirty="0"/>
          </a:p>
        </p:txBody>
      </p:sp>
    </p:spTree>
    <p:extLst>
      <p:ext uri="{BB962C8B-B14F-4D97-AF65-F5344CB8AC3E}">
        <p14:creationId xmlns:p14="http://schemas.microsoft.com/office/powerpoint/2010/main" xmlns="" val="16816852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65903" y="1600200"/>
            <a:ext cx="5612194" cy="4525963"/>
          </a:xfrm>
        </p:spPr>
      </p:pic>
    </p:spTree>
    <p:extLst>
      <p:ext uri="{BB962C8B-B14F-4D97-AF65-F5344CB8AC3E}">
        <p14:creationId xmlns:p14="http://schemas.microsoft.com/office/powerpoint/2010/main" xmlns="" val="17460076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Unified Model</a:t>
            </a:r>
            <a:endParaRPr lang="en-US" dirty="0"/>
          </a:p>
        </p:txBody>
      </p:sp>
      <p:sp>
        <p:nvSpPr>
          <p:cNvPr id="3" name="Content Placeholder 2"/>
          <p:cNvSpPr>
            <a:spLocks noGrp="1"/>
          </p:cNvSpPr>
          <p:nvPr>
            <p:ph idx="1"/>
          </p:nvPr>
        </p:nvSpPr>
        <p:spPr/>
        <p:txBody>
          <a:bodyPr>
            <a:normAutofit/>
          </a:bodyPr>
          <a:lstStyle/>
          <a:p>
            <a:pPr marL="400050" lvl="1" indent="0">
              <a:lnSpc>
                <a:spcPct val="95000"/>
              </a:lnSpc>
              <a:spcBef>
                <a:spcPct val="0"/>
              </a:spcBef>
              <a:buClr>
                <a:srgbClr val="000000"/>
              </a:buClr>
              <a:buNone/>
            </a:pPr>
            <a:r>
              <a:rPr lang="en-US" altLang="en-US" sz="2400" dirty="0">
                <a:solidFill>
                  <a:srgbClr val="000000"/>
                </a:solidFill>
                <a:latin typeface="Verdana" pitchFamily="34" charset="0"/>
              </a:rPr>
              <a:t>The Unified Process consists of four phases: </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Inception,</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Elaboration,</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Construction and</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Transition. </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Each phase is completed in a series of iterations.</a:t>
            </a:r>
            <a:r>
              <a:rPr lang="en-US" altLang="en-US" sz="2400" dirty="0">
                <a:solidFill>
                  <a:srgbClr val="000000"/>
                </a:solidFill>
                <a:latin typeface="Arial" pitchFamily="34" charset="0"/>
              </a:rPr>
              <a:t>  </a:t>
            </a:r>
          </a:p>
          <a:p>
            <a:endParaRPr lang="en-US" sz="2400" dirty="0"/>
          </a:p>
        </p:txBody>
      </p:sp>
    </p:spTree>
    <p:extLst>
      <p:ext uri="{BB962C8B-B14F-4D97-AF65-F5344CB8AC3E}">
        <p14:creationId xmlns:p14="http://schemas.microsoft.com/office/powerpoint/2010/main" xmlns="" val="10318714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a:t>
            </a:r>
            <a:endParaRPr lang="en-US" dirty="0"/>
          </a:p>
        </p:txBody>
      </p:sp>
      <p:sp>
        <p:nvSpPr>
          <p:cNvPr id="3" name="Content Placeholder 2"/>
          <p:cNvSpPr>
            <a:spLocks noGrp="1"/>
          </p:cNvSpPr>
          <p:nvPr>
            <p:ph idx="1"/>
          </p:nvPr>
        </p:nvSpPr>
        <p:spPr/>
        <p:txBody>
          <a:bodyPr>
            <a:normAutofit lnSpcReduction="10000"/>
          </a:bodyPr>
          <a:lstStyle/>
          <a:p>
            <a:pPr lvl="1" indent="-342900">
              <a:lnSpc>
                <a:spcPct val="95000"/>
              </a:lnSpc>
              <a:spcBef>
                <a:spcPct val="0"/>
              </a:spcBef>
              <a:buClr>
                <a:srgbClr val="000000"/>
              </a:buClr>
              <a:buFontTx/>
              <a:buChar char="•"/>
            </a:pPr>
            <a:r>
              <a:rPr lang="en-US" altLang="en-US" sz="2200" dirty="0" smtClean="0">
                <a:solidFill>
                  <a:srgbClr val="000000"/>
                </a:solidFill>
                <a:latin typeface="Verdana" pitchFamily="34" charset="0"/>
              </a:rPr>
              <a:t>A </a:t>
            </a:r>
            <a:r>
              <a:rPr lang="en-US" altLang="en-US" sz="2200" dirty="0">
                <a:solidFill>
                  <a:srgbClr val="000000"/>
                </a:solidFill>
                <a:latin typeface="Verdana" pitchFamily="34" charset="0"/>
              </a:rPr>
              <a:t>vision of the product is created. Questions discussed are:</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What is the product supposed to do?</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Why should my organization embark on a project to build this particular product?</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Does my organization have the resources to build this product?</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Is it feasible to do so?</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How much will this product cost and how much will it bring in?</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What will be the duration of the project?</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Risk analysis is performed.</a:t>
            </a:r>
            <a:endParaRPr lang="en-US" altLang="en-US" dirty="0"/>
          </a:p>
          <a:p>
            <a:pPr lvl="1" indent="-342900">
              <a:lnSpc>
                <a:spcPct val="95000"/>
              </a:lnSpc>
              <a:spcBef>
                <a:spcPct val="0"/>
              </a:spcBef>
              <a:buClr>
                <a:srgbClr val="000000"/>
              </a:buClr>
              <a:buFontTx/>
              <a:buChar char="•"/>
            </a:pPr>
            <a:r>
              <a:rPr lang="en-US" altLang="en-US" sz="2200" dirty="0">
                <a:solidFill>
                  <a:srgbClr val="000000"/>
                </a:solidFill>
                <a:latin typeface="Verdana" pitchFamily="34" charset="0"/>
              </a:rPr>
              <a:t>Decision whether to go ahead with the project or not is taken.</a:t>
            </a:r>
            <a:endParaRPr lang="en-US" altLang="en-US" dirty="0"/>
          </a:p>
          <a:p>
            <a:pPr>
              <a:lnSpc>
                <a:spcPct val="95000"/>
              </a:lnSpc>
              <a:spcBef>
                <a:spcPct val="0"/>
              </a:spcBef>
              <a:buClr>
                <a:srgbClr val="000000"/>
              </a:buClr>
            </a:pPr>
            <a:endParaRPr lang="en-US" altLang="en-US" sz="2200" dirty="0">
              <a:solidFill>
                <a:srgbClr val="000000"/>
              </a:solidFill>
              <a:latin typeface="Verdana" pitchFamily="34" charset="0"/>
            </a:endParaRPr>
          </a:p>
          <a:p>
            <a:endParaRPr lang="en-US" dirty="0"/>
          </a:p>
        </p:txBody>
      </p:sp>
    </p:spTree>
    <p:extLst>
      <p:ext uri="{BB962C8B-B14F-4D97-AF65-F5344CB8AC3E}">
        <p14:creationId xmlns:p14="http://schemas.microsoft.com/office/powerpoint/2010/main" xmlns="" val="26394898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lobration</a:t>
            </a:r>
            <a:endParaRPr lang="en-US" dirty="0"/>
          </a:p>
        </p:txBody>
      </p:sp>
      <p:sp>
        <p:nvSpPr>
          <p:cNvPr id="3" name="Content Placeholder 2"/>
          <p:cNvSpPr>
            <a:spLocks noGrp="1"/>
          </p:cNvSpPr>
          <p:nvPr>
            <p:ph idx="1"/>
          </p:nvPr>
        </p:nvSpPr>
        <p:spPr/>
        <p:txBody>
          <a:bodyPr>
            <a:noAutofit/>
          </a:bodyPr>
          <a:lstStyle/>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System to be built is analyzed in detail.</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Use cases used to document the requirements. Main aim: Get the core architecture and as many use cases as possible.</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The core architecture is coded, verified with user and </a:t>
            </a:r>
            <a:r>
              <a:rPr lang="en-US" altLang="en-US" sz="2400" dirty="0" err="1">
                <a:solidFill>
                  <a:srgbClr val="000000"/>
                </a:solidFill>
                <a:latin typeface="Verdana" pitchFamily="34" charset="0"/>
              </a:rPr>
              <a:t>baselined</a:t>
            </a:r>
            <a:r>
              <a:rPr lang="en-US" altLang="en-US" sz="2400" dirty="0">
                <a:solidFill>
                  <a:srgbClr val="000000"/>
                </a:solidFill>
                <a:latin typeface="Verdana" pitchFamily="34" charset="0"/>
              </a:rPr>
              <a:t>.</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Other high-risk requirements are identified and coded. </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A project plan is drawn in this phase, resources are allocated and a schedule is planned.</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UML diagrams are used to model the system under design. </a:t>
            </a:r>
            <a:endParaRPr lang="en-US" altLang="en-US" sz="2400" dirty="0"/>
          </a:p>
          <a:p>
            <a:pPr>
              <a:lnSpc>
                <a:spcPct val="95000"/>
              </a:lnSpc>
              <a:spcBef>
                <a:spcPct val="0"/>
              </a:spcBef>
              <a:buClr>
                <a:srgbClr val="000000"/>
              </a:buClr>
            </a:pPr>
            <a:endParaRPr lang="en-US" altLang="en-US" sz="2400" dirty="0">
              <a:solidFill>
                <a:srgbClr val="000000"/>
              </a:solidFill>
              <a:latin typeface="Verdana" pitchFamily="34" charset="0"/>
            </a:endParaRPr>
          </a:p>
          <a:p>
            <a:endParaRPr lang="en-US" sz="2400" dirty="0"/>
          </a:p>
        </p:txBody>
      </p:sp>
    </p:spTree>
    <p:extLst>
      <p:ext uri="{BB962C8B-B14F-4D97-AF65-F5344CB8AC3E}">
        <p14:creationId xmlns:p14="http://schemas.microsoft.com/office/powerpoint/2010/main" xmlns="" val="28509561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p:txBody>
          <a:bodyPr>
            <a:normAutofit/>
          </a:bodyPr>
          <a:lstStyle/>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Remaining use cases are implemented.</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If any new use cases are discovered, they are implemented.</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Test cases are written, actual tests are carried out and a test report is prepared. </a:t>
            </a:r>
            <a:endParaRPr lang="en-US" altLang="en-US" sz="2400" dirty="0"/>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Documentation for the system as well as guides for the users are written.</a:t>
            </a:r>
          </a:p>
          <a:p>
            <a:endParaRPr lang="en-US" sz="2400" dirty="0"/>
          </a:p>
        </p:txBody>
      </p:sp>
    </p:spTree>
    <p:extLst>
      <p:ext uri="{BB962C8B-B14F-4D97-AF65-F5344CB8AC3E}">
        <p14:creationId xmlns:p14="http://schemas.microsoft.com/office/powerpoint/2010/main" xmlns="" val="29015039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Transition</a:t>
            </a:r>
            <a:endParaRPr lang="en-US" dirty="0"/>
          </a:p>
        </p:txBody>
      </p:sp>
      <p:sp>
        <p:nvSpPr>
          <p:cNvPr id="3" name="Content Placeholder 2"/>
          <p:cNvSpPr>
            <a:spLocks noGrp="1"/>
          </p:cNvSpPr>
          <p:nvPr>
            <p:ph idx="1"/>
          </p:nvPr>
        </p:nvSpPr>
        <p:spPr/>
        <p:txBody>
          <a:bodyPr>
            <a:normAutofit/>
          </a:bodyPr>
          <a:lstStyle/>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System is installed in its environment and beta-tested. </a:t>
            </a:r>
            <a:endParaRPr lang="en-US" altLang="en-US" sz="2400" dirty="0"/>
          </a:p>
          <a:p>
            <a:pPr>
              <a:lnSpc>
                <a:spcPct val="95000"/>
              </a:lnSpc>
              <a:spcBef>
                <a:spcPct val="0"/>
              </a:spcBef>
            </a:pPr>
            <a:endParaRPr lang="en-US" altLang="en-US" sz="2400" dirty="0">
              <a:solidFill>
                <a:srgbClr val="000000"/>
              </a:solidFill>
              <a:latin typeface="Verdana" pitchFamily="34" charset="0"/>
            </a:endParaRPr>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Feedback is received and System is refined and tuned to adapt in response to the feedback.</a:t>
            </a:r>
            <a:endParaRPr lang="en-US" altLang="en-US" sz="2400" dirty="0"/>
          </a:p>
          <a:p>
            <a:pPr>
              <a:lnSpc>
                <a:spcPct val="95000"/>
              </a:lnSpc>
              <a:spcBef>
                <a:spcPct val="0"/>
              </a:spcBef>
            </a:pPr>
            <a:endParaRPr lang="en-US" altLang="en-US" sz="2400" dirty="0">
              <a:solidFill>
                <a:srgbClr val="000000"/>
              </a:solidFill>
              <a:latin typeface="Verdana" pitchFamily="34" charset="0"/>
            </a:endParaRPr>
          </a:p>
          <a:p>
            <a:pPr lvl="1" indent="-342900">
              <a:lnSpc>
                <a:spcPct val="95000"/>
              </a:lnSpc>
              <a:spcBef>
                <a:spcPct val="0"/>
              </a:spcBef>
              <a:buClr>
                <a:srgbClr val="000000"/>
              </a:buClr>
              <a:buFontTx/>
              <a:buChar char="•"/>
            </a:pPr>
            <a:r>
              <a:rPr lang="en-US" altLang="en-US" sz="2400" dirty="0">
                <a:solidFill>
                  <a:srgbClr val="000000"/>
                </a:solidFill>
                <a:latin typeface="Verdana" pitchFamily="34" charset="0"/>
              </a:rPr>
              <a:t>It also includes activities like marketing of the product and training of users.</a:t>
            </a:r>
            <a:endParaRPr lang="en-US" altLang="en-US" sz="2400" dirty="0"/>
          </a:p>
          <a:p>
            <a:endParaRPr lang="en-US" sz="2400" dirty="0"/>
          </a:p>
        </p:txBody>
      </p:sp>
    </p:spTree>
    <p:extLst>
      <p:ext uri="{BB962C8B-B14F-4D97-AF65-F5344CB8AC3E}">
        <p14:creationId xmlns:p14="http://schemas.microsoft.com/office/powerpoint/2010/main" xmlns="" val="112257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Myth</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Managers with software responsibility, like managers in most disciplines, are often under pressure to </a:t>
            </a:r>
            <a:r>
              <a:rPr lang="en-US" sz="2000" b="1" dirty="0"/>
              <a:t>maintain budgets, keep schedules from slipping, and improve quality</a:t>
            </a:r>
            <a:r>
              <a:rPr lang="en-US" sz="2000" dirty="0"/>
              <a:t>. </a:t>
            </a:r>
            <a:endParaRPr lang="en-US" sz="2000" dirty="0" smtClean="0"/>
          </a:p>
          <a:p>
            <a:endParaRPr lang="en-US" sz="2000" dirty="0"/>
          </a:p>
          <a:p>
            <a:pPr>
              <a:defRPr/>
            </a:pPr>
            <a:r>
              <a:rPr lang="en-US" sz="2000" b="1" i="1" dirty="0"/>
              <a:t>Myth-1: </a:t>
            </a:r>
            <a:r>
              <a:rPr lang="en-US" sz="2000" b="1" dirty="0"/>
              <a:t>We already have a book that's full of standards and procedures for building software, won't  that provide my people with everything they need to know?</a:t>
            </a:r>
          </a:p>
          <a:p>
            <a:pPr>
              <a:defRPr/>
            </a:pPr>
            <a:endParaRPr lang="en-US" sz="2000" b="1" i="1" dirty="0"/>
          </a:p>
          <a:p>
            <a:pPr>
              <a:defRPr/>
            </a:pPr>
            <a:r>
              <a:rPr lang="en-US" sz="2000" b="1" i="1" dirty="0"/>
              <a:t>Reality: </a:t>
            </a:r>
            <a:r>
              <a:rPr lang="en-US" sz="2000" dirty="0"/>
              <a:t>The book of standards may very well exist, but is it used? Are software practitioners aware of its existence? Does it reflect modern software engineering practice? Is it complete? Is it streamlined to improve time to delivery while still maintaining a focus on quality? In many cases, the answer to all of these questions is "no."</a:t>
            </a:r>
          </a:p>
          <a:p>
            <a:endParaRPr lang="en-US" sz="2000" dirty="0"/>
          </a:p>
        </p:txBody>
      </p:sp>
    </p:spTree>
    <p:extLst>
      <p:ext uri="{BB962C8B-B14F-4D97-AF65-F5344CB8AC3E}">
        <p14:creationId xmlns:p14="http://schemas.microsoft.com/office/powerpoint/2010/main" xmlns="" val="4188563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Myth</a:t>
            </a:r>
          </a:p>
        </p:txBody>
      </p:sp>
      <p:sp>
        <p:nvSpPr>
          <p:cNvPr id="3" name="Content Placeholder 2"/>
          <p:cNvSpPr>
            <a:spLocks noGrp="1"/>
          </p:cNvSpPr>
          <p:nvPr>
            <p:ph idx="1"/>
          </p:nvPr>
        </p:nvSpPr>
        <p:spPr/>
        <p:txBody>
          <a:bodyPr>
            <a:normAutofit/>
          </a:bodyPr>
          <a:lstStyle/>
          <a:p>
            <a:pPr>
              <a:defRPr/>
            </a:pPr>
            <a:r>
              <a:rPr lang="en-US" sz="2000" b="1" i="1" dirty="0"/>
              <a:t>Myth-2: </a:t>
            </a:r>
            <a:r>
              <a:rPr lang="en-US" sz="2000" b="1" dirty="0"/>
              <a:t>If we get behind schedule, we can add more programmers and catch up (sometimes called </a:t>
            </a:r>
            <a:r>
              <a:rPr lang="en-US" sz="2000" b="1" dirty="0" smtClean="0"/>
              <a:t>the </a:t>
            </a:r>
            <a:r>
              <a:rPr lang="en-US" sz="2000" b="1" i="1" dirty="0"/>
              <a:t>Mongolian horde concept</a:t>
            </a:r>
            <a:r>
              <a:rPr lang="en-US" sz="2000" b="1" dirty="0"/>
              <a:t>).</a:t>
            </a:r>
          </a:p>
          <a:p>
            <a:pPr>
              <a:defRPr/>
            </a:pPr>
            <a:endParaRPr lang="en-US" sz="2000" b="1" i="1" dirty="0"/>
          </a:p>
          <a:p>
            <a:pPr>
              <a:defRPr/>
            </a:pPr>
            <a:r>
              <a:rPr lang="en-US" sz="2000" b="1" i="1" dirty="0"/>
              <a:t>Reality:</a:t>
            </a:r>
            <a:r>
              <a:rPr lang="en-US" sz="2000" i="1" dirty="0"/>
              <a:t> </a:t>
            </a:r>
            <a:r>
              <a:rPr lang="en-US" sz="2000" dirty="0"/>
              <a:t>Software development is not a mechanistic process like manufacturing. In the words of. At first, this statement may seem counterintuitive. However, as new people are added, people who were working must spend time educating the newcomers, thereby reducing the amount of time spent on productive development effort. People can be added but only in a planned and well-coordinated manner.</a:t>
            </a:r>
          </a:p>
          <a:p>
            <a:endParaRPr lang="en-US" sz="2000" dirty="0"/>
          </a:p>
        </p:txBody>
      </p:sp>
    </p:spTree>
    <p:extLst>
      <p:ext uri="{BB962C8B-B14F-4D97-AF65-F5344CB8AC3E}">
        <p14:creationId xmlns:p14="http://schemas.microsoft.com/office/powerpoint/2010/main" xmlns="" val="1868507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Myth</a:t>
            </a:r>
          </a:p>
        </p:txBody>
      </p:sp>
      <p:sp>
        <p:nvSpPr>
          <p:cNvPr id="3" name="Content Placeholder 2"/>
          <p:cNvSpPr>
            <a:spLocks noGrp="1"/>
          </p:cNvSpPr>
          <p:nvPr>
            <p:ph idx="1"/>
          </p:nvPr>
        </p:nvSpPr>
        <p:spPr/>
        <p:txBody>
          <a:bodyPr/>
          <a:lstStyle/>
          <a:p>
            <a:pPr>
              <a:defRPr/>
            </a:pPr>
            <a:r>
              <a:rPr lang="en-US" sz="2000" b="1" i="1" dirty="0"/>
              <a:t>Myth-3: </a:t>
            </a:r>
            <a:r>
              <a:rPr lang="en-US" sz="2000" b="1" dirty="0"/>
              <a:t>If I decide to </a:t>
            </a:r>
            <a:r>
              <a:rPr lang="en-US" sz="2000" b="1" dirty="0" smtClean="0"/>
              <a:t>outsource </a:t>
            </a:r>
            <a:r>
              <a:rPr lang="en-US" sz="2000" b="1" dirty="0"/>
              <a:t>the software project to a third party, I can just relax and let that firm build it.</a:t>
            </a:r>
          </a:p>
          <a:p>
            <a:pPr>
              <a:defRPr/>
            </a:pPr>
            <a:endParaRPr lang="en-US" sz="2000" b="1" i="1" dirty="0"/>
          </a:p>
          <a:p>
            <a:pPr>
              <a:defRPr/>
            </a:pPr>
            <a:r>
              <a:rPr lang="en-US" sz="2000" b="1" i="1" dirty="0"/>
              <a:t>Reality: </a:t>
            </a:r>
            <a:r>
              <a:rPr lang="en-US" sz="2000" dirty="0"/>
              <a:t>If an organization does not understand how to manage and control software projects internally, it will invariably struggle when it outsources software projects.</a:t>
            </a:r>
          </a:p>
          <a:p>
            <a:endParaRPr lang="en-US" dirty="0"/>
          </a:p>
        </p:txBody>
      </p:sp>
    </p:spTree>
    <p:extLst>
      <p:ext uri="{BB962C8B-B14F-4D97-AF65-F5344CB8AC3E}">
        <p14:creationId xmlns:p14="http://schemas.microsoft.com/office/powerpoint/2010/main" xmlns="" val="3994670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Customer Myths</a:t>
            </a:r>
            <a:endParaRPr lang="en-US" dirty="0"/>
          </a:p>
        </p:txBody>
      </p:sp>
      <p:sp>
        <p:nvSpPr>
          <p:cNvPr id="3" name="Content Placeholder 2"/>
          <p:cNvSpPr>
            <a:spLocks noGrp="1"/>
          </p:cNvSpPr>
          <p:nvPr>
            <p:ph idx="1"/>
          </p:nvPr>
        </p:nvSpPr>
        <p:spPr/>
        <p:txBody>
          <a:bodyPr>
            <a:normAutofit/>
          </a:bodyPr>
          <a:lstStyle/>
          <a:p>
            <a:pPr>
              <a:defRPr/>
            </a:pPr>
            <a:r>
              <a:rPr lang="en-US" sz="2000" b="1" dirty="0"/>
              <a:t>Customers may be defined as follows:</a:t>
            </a:r>
          </a:p>
          <a:p>
            <a:pPr>
              <a:defRPr/>
            </a:pPr>
            <a:endParaRPr lang="en-US" sz="2000" b="1" dirty="0"/>
          </a:p>
          <a:p>
            <a:pPr>
              <a:buFont typeface="Wingdings" pitchFamily="2" charset="2"/>
              <a:buChar char="ü"/>
              <a:defRPr/>
            </a:pPr>
            <a:r>
              <a:rPr lang="en-US" sz="2000" dirty="0"/>
              <a:t>An outside company that has requested software under contract.</a:t>
            </a:r>
          </a:p>
          <a:p>
            <a:pPr>
              <a:buFont typeface="Wingdings" pitchFamily="2" charset="2"/>
              <a:buChar char="ü"/>
              <a:defRPr/>
            </a:pPr>
            <a:r>
              <a:rPr lang="en-US" sz="2000" dirty="0"/>
              <a:t>A person next to your desk.</a:t>
            </a:r>
          </a:p>
          <a:p>
            <a:pPr>
              <a:buFont typeface="Wingdings" pitchFamily="2" charset="2"/>
              <a:buChar char="ü"/>
              <a:defRPr/>
            </a:pPr>
            <a:r>
              <a:rPr lang="en-US" sz="2000" dirty="0"/>
              <a:t>A technical group.</a:t>
            </a:r>
          </a:p>
          <a:p>
            <a:pPr>
              <a:buFont typeface="Wingdings" pitchFamily="2" charset="2"/>
              <a:buChar char="ü"/>
              <a:defRPr/>
            </a:pPr>
            <a:r>
              <a:rPr lang="en-US" sz="2000" dirty="0"/>
              <a:t>A marketing or sales group.</a:t>
            </a:r>
          </a:p>
          <a:p>
            <a:pPr>
              <a:buFont typeface="Wingdings" pitchFamily="2" charset="2"/>
              <a:buChar char="ü"/>
              <a:defRPr/>
            </a:pPr>
            <a:endParaRPr lang="en-US" sz="2000" dirty="0"/>
          </a:p>
          <a:p>
            <a:pPr>
              <a:defRPr/>
            </a:pPr>
            <a:r>
              <a:rPr lang="en-US" sz="2000" dirty="0"/>
              <a:t>Customer Myths lead to false expectations (by the customer) and ultimately, dissatisfaction with the developer.</a:t>
            </a:r>
            <a:endParaRPr lang="en-US" sz="2000" dirty="0">
              <a:solidFill>
                <a:prstClr val="black"/>
              </a:solidFill>
            </a:endParaRPr>
          </a:p>
          <a:p>
            <a:endParaRPr lang="en-US" sz="2000" dirty="0"/>
          </a:p>
        </p:txBody>
      </p:sp>
    </p:spTree>
    <p:extLst>
      <p:ext uri="{BB962C8B-B14F-4D97-AF65-F5344CB8AC3E}">
        <p14:creationId xmlns:p14="http://schemas.microsoft.com/office/powerpoint/2010/main" xmlns="" val="377111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Customer Myths</a:t>
            </a:r>
            <a:endParaRPr lang="en-US" dirty="0"/>
          </a:p>
        </p:txBody>
      </p:sp>
      <p:sp>
        <p:nvSpPr>
          <p:cNvPr id="3" name="Content Placeholder 2"/>
          <p:cNvSpPr>
            <a:spLocks noGrp="1"/>
          </p:cNvSpPr>
          <p:nvPr>
            <p:ph idx="1"/>
          </p:nvPr>
        </p:nvSpPr>
        <p:spPr/>
        <p:txBody>
          <a:bodyPr>
            <a:normAutofit/>
          </a:bodyPr>
          <a:lstStyle/>
          <a:p>
            <a:pPr>
              <a:defRPr/>
            </a:pPr>
            <a:r>
              <a:rPr lang="en-US" sz="2000" b="1" i="1" dirty="0"/>
              <a:t>Myth-1: </a:t>
            </a:r>
            <a:r>
              <a:rPr lang="en-US" sz="2000" b="1" dirty="0"/>
              <a:t>A general statement of objectives is sufficient to begin writing programs— we can fill in the details later.</a:t>
            </a:r>
          </a:p>
          <a:p>
            <a:pPr>
              <a:defRPr/>
            </a:pPr>
            <a:endParaRPr lang="en-US" sz="2000" b="1" i="1" dirty="0"/>
          </a:p>
          <a:p>
            <a:pPr>
              <a:defRPr/>
            </a:pPr>
            <a:r>
              <a:rPr lang="en-US" sz="2000" b="1" i="1" dirty="0"/>
              <a:t>Reality: </a:t>
            </a:r>
            <a:r>
              <a:rPr lang="en-US" sz="2000" dirty="0"/>
              <a:t>A poor up-front definition is the major cause of failed software efforts. A formal and detailed description of the information domain, function, behavior, performance, interfaces, design constraints, and validation criteria is essential. These characteristics can be determined only after thorough communication between customer and developer.</a:t>
            </a:r>
          </a:p>
          <a:p>
            <a:endParaRPr lang="en-US" sz="2000" dirty="0"/>
          </a:p>
        </p:txBody>
      </p:sp>
    </p:spTree>
    <p:extLst>
      <p:ext uri="{BB962C8B-B14F-4D97-AF65-F5344CB8AC3E}">
        <p14:creationId xmlns:p14="http://schemas.microsoft.com/office/powerpoint/2010/main" xmlns="" val="98845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Customer Myths</a:t>
            </a:r>
            <a:endParaRPr lang="en-US" dirty="0"/>
          </a:p>
        </p:txBody>
      </p:sp>
      <p:sp>
        <p:nvSpPr>
          <p:cNvPr id="3" name="Content Placeholder 2"/>
          <p:cNvSpPr>
            <a:spLocks noGrp="1"/>
          </p:cNvSpPr>
          <p:nvPr>
            <p:ph idx="1"/>
          </p:nvPr>
        </p:nvSpPr>
        <p:spPr/>
        <p:txBody>
          <a:bodyPr/>
          <a:lstStyle/>
          <a:p>
            <a:pPr>
              <a:defRPr/>
            </a:pPr>
            <a:r>
              <a:rPr lang="en-US" sz="2000" b="1" i="1" dirty="0" smtClean="0"/>
              <a:t>Myth 2: </a:t>
            </a:r>
            <a:r>
              <a:rPr lang="en-US" sz="2000" b="1" dirty="0"/>
              <a:t>Project requirements continually change, but change can be easily accommodated because software is flexible.</a:t>
            </a:r>
          </a:p>
          <a:p>
            <a:pPr>
              <a:defRPr/>
            </a:pPr>
            <a:endParaRPr lang="en-US" sz="2000" dirty="0"/>
          </a:p>
          <a:p>
            <a:pPr>
              <a:defRPr/>
            </a:pPr>
            <a:r>
              <a:rPr lang="en-US" sz="2000" b="1" i="1" dirty="0"/>
              <a:t>Reality: </a:t>
            </a:r>
            <a:r>
              <a:rPr lang="en-US" sz="2000" dirty="0"/>
              <a:t>It is true that software requirements change, but the impact of change varies with the time at which it is introduced. </a:t>
            </a:r>
          </a:p>
          <a:p>
            <a:endParaRPr lang="en-US" dirty="0"/>
          </a:p>
        </p:txBody>
      </p:sp>
    </p:spTree>
    <p:extLst>
      <p:ext uri="{BB962C8B-B14F-4D97-AF65-F5344CB8AC3E}">
        <p14:creationId xmlns:p14="http://schemas.microsoft.com/office/powerpoint/2010/main" xmlns="" val="2452743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143000"/>
          </a:xfrm>
        </p:spPr>
        <p:txBody>
          <a:bodyPr/>
          <a:lstStyle/>
          <a:p>
            <a:r>
              <a:rPr lang="en-US" altLang="en-US" dirty="0">
                <a:ea typeface="ＭＳ Ｐゴシック" pitchFamily="34" charset="-128"/>
              </a:rPr>
              <a:t>Practitioner’s </a:t>
            </a:r>
            <a:r>
              <a:rPr lang="en-US" altLang="en-US" dirty="0" smtClean="0">
                <a:ea typeface="ＭＳ Ｐゴシック" pitchFamily="34" charset="-128"/>
              </a:rPr>
              <a:t>Myths</a:t>
            </a:r>
            <a:endParaRPr lang="en-US" dirty="0"/>
          </a:p>
        </p:txBody>
      </p:sp>
      <p:sp>
        <p:nvSpPr>
          <p:cNvPr id="3" name="Content Placeholder 2"/>
          <p:cNvSpPr>
            <a:spLocks noGrp="1"/>
          </p:cNvSpPr>
          <p:nvPr>
            <p:ph idx="1"/>
          </p:nvPr>
        </p:nvSpPr>
        <p:spPr/>
        <p:txBody>
          <a:bodyPr>
            <a:normAutofit/>
          </a:bodyPr>
          <a:lstStyle/>
          <a:p>
            <a:pPr>
              <a:defRPr/>
            </a:pPr>
            <a:r>
              <a:rPr lang="en-US" sz="2000" dirty="0"/>
              <a:t>A Practitioner may be planning group, </a:t>
            </a:r>
            <a:r>
              <a:rPr lang="en-US" sz="2000" dirty="0" smtClean="0"/>
              <a:t>Development </a:t>
            </a:r>
            <a:r>
              <a:rPr lang="en-US" sz="2000" dirty="0"/>
              <a:t>group, Verification group, Support group, Marketing/Sales</a:t>
            </a:r>
            <a:r>
              <a:rPr lang="en-US" sz="2000" dirty="0" smtClean="0"/>
              <a:t>.</a:t>
            </a:r>
          </a:p>
          <a:p>
            <a:pPr>
              <a:defRPr/>
            </a:pPr>
            <a:endParaRPr lang="en-US" sz="2000" dirty="0"/>
          </a:p>
          <a:p>
            <a:pPr>
              <a:defRPr/>
            </a:pPr>
            <a:r>
              <a:rPr lang="en-US" sz="2000" dirty="0"/>
              <a:t> </a:t>
            </a:r>
            <a:r>
              <a:rPr lang="en-US" sz="2000" b="1" i="1" dirty="0"/>
              <a:t>Myth-1: </a:t>
            </a:r>
            <a:r>
              <a:rPr lang="en-US" sz="2000" b="1" dirty="0"/>
              <a:t>Once we write the program and get it to work, our job is done.</a:t>
            </a:r>
          </a:p>
          <a:p>
            <a:pPr>
              <a:defRPr/>
            </a:pPr>
            <a:endParaRPr lang="en-US" sz="2000" b="1" i="1" dirty="0"/>
          </a:p>
          <a:p>
            <a:pPr>
              <a:defRPr/>
            </a:pPr>
            <a:r>
              <a:rPr lang="en-US" sz="2000" b="1" i="1" dirty="0"/>
              <a:t>Reality: </a:t>
            </a:r>
            <a:r>
              <a:rPr lang="en-US" sz="2000" dirty="0"/>
              <a:t>Someone once said that "the sooner you begin 'writing code', the longer it'll take you to get done." Industry data indicate that between 60 and 80 percent of all effort expended on software will be expended after it is delivered to the customer for the first time.</a:t>
            </a:r>
          </a:p>
          <a:p>
            <a:pPr>
              <a:defRPr/>
            </a:pPr>
            <a:endParaRPr lang="en-US" sz="2000" dirty="0"/>
          </a:p>
          <a:p>
            <a:endParaRPr lang="en-US" sz="2000" dirty="0"/>
          </a:p>
        </p:txBody>
      </p:sp>
      <p:sp>
        <p:nvSpPr>
          <p:cNvPr id="5" name="TextBox 4"/>
          <p:cNvSpPr txBox="1"/>
          <p:nvPr/>
        </p:nvSpPr>
        <p:spPr>
          <a:xfrm>
            <a:off x="7861300" y="129738"/>
            <a:ext cx="1028700" cy="646331"/>
          </a:xfrm>
          <a:prstGeom prst="rect">
            <a:avLst/>
          </a:prstGeom>
          <a:noFill/>
        </p:spPr>
        <p:txBody>
          <a:bodyPr wrap="square" rtlCol="0">
            <a:spAutoFit/>
          </a:bodyPr>
          <a:lstStyle/>
          <a:p>
            <a:r>
              <a:rPr lang="en-US" dirty="0" smtClean="0">
                <a:solidFill>
                  <a:schemeClr val="bg1"/>
                </a:solidFill>
              </a:rPr>
              <a:t>Unit 1</a:t>
            </a:r>
          </a:p>
          <a:p>
            <a:r>
              <a:rPr lang="en-US" dirty="0" smtClean="0">
                <a:solidFill>
                  <a:schemeClr val="bg1"/>
                </a:solidFill>
              </a:rPr>
              <a:t>Topic 4</a:t>
            </a:r>
            <a:endParaRPr lang="en-US" dirty="0">
              <a:solidFill>
                <a:schemeClr val="bg1"/>
              </a:solidFill>
            </a:endParaRPr>
          </a:p>
        </p:txBody>
      </p:sp>
    </p:spTree>
    <p:extLst>
      <p:ext uri="{BB962C8B-B14F-4D97-AF65-F5344CB8AC3E}">
        <p14:creationId xmlns:p14="http://schemas.microsoft.com/office/powerpoint/2010/main" xmlns="" val="2754181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Practitioner’s Myths</a:t>
            </a:r>
            <a:endParaRPr lang="en-US" dirty="0"/>
          </a:p>
        </p:txBody>
      </p:sp>
      <p:sp>
        <p:nvSpPr>
          <p:cNvPr id="3" name="Content Placeholder 2"/>
          <p:cNvSpPr>
            <a:spLocks noGrp="1"/>
          </p:cNvSpPr>
          <p:nvPr>
            <p:ph idx="1"/>
          </p:nvPr>
        </p:nvSpPr>
        <p:spPr/>
        <p:txBody>
          <a:bodyPr>
            <a:normAutofit/>
          </a:bodyPr>
          <a:lstStyle/>
          <a:p>
            <a:pPr>
              <a:defRPr/>
            </a:pPr>
            <a:r>
              <a:rPr lang="en-US" sz="2000" b="1" i="1" dirty="0" smtClean="0"/>
              <a:t>Myth-3: </a:t>
            </a:r>
            <a:r>
              <a:rPr lang="en-US" sz="2000" b="1" dirty="0" smtClean="0"/>
              <a:t>The only deliverable work product for a successful project is the working program.</a:t>
            </a:r>
          </a:p>
          <a:p>
            <a:pPr>
              <a:defRPr/>
            </a:pPr>
            <a:endParaRPr lang="en-US" sz="2000" b="1" i="1" dirty="0"/>
          </a:p>
          <a:p>
            <a:pPr>
              <a:defRPr/>
            </a:pPr>
            <a:r>
              <a:rPr lang="en-US" sz="2000" b="1" i="1" dirty="0"/>
              <a:t>Reality: </a:t>
            </a:r>
            <a:r>
              <a:rPr lang="en-US" sz="2000" dirty="0"/>
              <a:t>A working program is only one part of a </a:t>
            </a:r>
            <a:r>
              <a:rPr lang="en-US" sz="2000" i="1" dirty="0"/>
              <a:t>software configuration </a:t>
            </a:r>
            <a:r>
              <a:rPr lang="en-US" sz="2000" dirty="0"/>
              <a:t>that includes many elements. Documentation provides a foundation for successful engineering and, more important, guidance for software support</a:t>
            </a:r>
            <a:r>
              <a:rPr lang="en-US" sz="2000" dirty="0" smtClean="0"/>
              <a:t>.</a:t>
            </a:r>
          </a:p>
          <a:p>
            <a:pPr>
              <a:defRPr/>
            </a:pPr>
            <a:endParaRPr lang="en-US" sz="2000" dirty="0" smtClean="0"/>
          </a:p>
          <a:p>
            <a:endParaRPr lang="en-US" sz="2000" dirty="0"/>
          </a:p>
        </p:txBody>
      </p:sp>
    </p:spTree>
    <p:extLst>
      <p:ext uri="{BB962C8B-B14F-4D97-AF65-F5344CB8AC3E}">
        <p14:creationId xmlns:p14="http://schemas.microsoft.com/office/powerpoint/2010/main" xmlns="" val="3253728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ea typeface="ＭＳ Ｐゴシック" pitchFamily="34" charset="-128"/>
              </a:rPr>
              <a:t>Unit Outline</a:t>
            </a:r>
            <a:endParaRPr lang="en-US" dirty="0"/>
          </a:p>
        </p:txBody>
      </p:sp>
      <p:sp>
        <p:nvSpPr>
          <p:cNvPr id="4" name="Text Box 36"/>
          <p:cNvSpPr txBox="1">
            <a:spLocks noGrp="1" noChangeArrowheads="1"/>
          </p:cNvSpPr>
          <p:nvPr>
            <p:ph idx="1"/>
          </p:nvPr>
        </p:nvSpPr>
        <p:spPr bwMode="auto">
          <a:xfrm>
            <a:off x="457200" y="1600200"/>
            <a:ext cx="8229600" cy="4561249"/>
          </a:xfrm>
          <a:prstGeom prst="rect">
            <a:avLst/>
          </a:prstGeom>
          <a:noFill/>
          <a:ln>
            <a:noFill/>
          </a:ln>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sz="2200" b="1" dirty="0" smtClean="0">
                <a:latin typeface="+mn-lt"/>
              </a:rPr>
              <a:t>Introduction to Software Engineering : </a:t>
            </a:r>
            <a:r>
              <a:rPr lang="en-US" sz="2200" dirty="0" smtClean="0">
                <a:latin typeface="+mn-lt"/>
              </a:rPr>
              <a:t>The evolving role of software, Changing Nature of Software</a:t>
            </a:r>
            <a:r>
              <a:rPr lang="en-US" sz="2200" b="1" dirty="0" smtClean="0">
                <a:latin typeface="+mn-lt"/>
              </a:rPr>
              <a:t>, </a:t>
            </a:r>
            <a:r>
              <a:rPr lang="en-US" sz="2200" dirty="0" smtClean="0">
                <a:latin typeface="+mn-lt"/>
              </a:rPr>
              <a:t>Software myths.</a:t>
            </a:r>
          </a:p>
          <a:p>
            <a:pPr>
              <a:defRPr/>
            </a:pPr>
            <a:endParaRPr lang="en-US" sz="2200" dirty="0" smtClean="0">
              <a:latin typeface="+mn-lt"/>
            </a:endParaRPr>
          </a:p>
          <a:p>
            <a:pPr>
              <a:defRPr/>
            </a:pPr>
            <a:endParaRPr lang="en-US" sz="2200" b="1" dirty="0" smtClean="0">
              <a:latin typeface="+mn-lt"/>
            </a:endParaRPr>
          </a:p>
          <a:p>
            <a:pPr>
              <a:defRPr/>
            </a:pPr>
            <a:r>
              <a:rPr lang="en-US" sz="2200" b="1" dirty="0" smtClean="0">
                <a:latin typeface="+mn-lt"/>
              </a:rPr>
              <a:t>A Generic view of process</a:t>
            </a:r>
            <a:r>
              <a:rPr lang="en-US" sz="2200" dirty="0" smtClean="0">
                <a:latin typeface="+mn-lt"/>
              </a:rPr>
              <a:t> : Software engineering- A layered technology, a process framework, The Capability Maturity Model Integration (CMMI), Process patterns, process assessment, personal and team process models.</a:t>
            </a:r>
          </a:p>
          <a:p>
            <a:pPr>
              <a:defRPr/>
            </a:pPr>
            <a:endParaRPr lang="en-US" sz="2200" dirty="0" smtClean="0">
              <a:latin typeface="+mn-lt"/>
            </a:endParaRPr>
          </a:p>
          <a:p>
            <a:pPr>
              <a:defRPr/>
            </a:pPr>
            <a:endParaRPr lang="en-US" sz="2200" b="1" dirty="0" smtClean="0">
              <a:latin typeface="+mn-lt"/>
            </a:endParaRPr>
          </a:p>
          <a:p>
            <a:pPr>
              <a:defRPr/>
            </a:pPr>
            <a:r>
              <a:rPr lang="en-US" sz="2200" b="1" dirty="0" smtClean="0">
                <a:latin typeface="+mn-lt"/>
              </a:rPr>
              <a:t>Process models</a:t>
            </a:r>
            <a:r>
              <a:rPr lang="en-US" sz="2200" dirty="0" smtClean="0">
                <a:latin typeface="+mn-lt"/>
              </a:rPr>
              <a:t> : The waterfall model, Incremental process models, Evolutionary process models, The Unified process.</a:t>
            </a:r>
            <a:endParaRPr lang="en-US" sz="2200" dirty="0">
              <a:latin typeface="+mn-lt"/>
            </a:endParaRPr>
          </a:p>
        </p:txBody>
      </p:sp>
    </p:spTree>
    <p:extLst>
      <p:ext uri="{BB962C8B-B14F-4D97-AF65-F5344CB8AC3E}">
        <p14:creationId xmlns:p14="http://schemas.microsoft.com/office/powerpoint/2010/main" xmlns="" val="3606328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Practitioner’s Myths</a:t>
            </a:r>
            <a:endParaRPr lang="en-US" dirty="0"/>
          </a:p>
        </p:txBody>
      </p:sp>
      <p:sp>
        <p:nvSpPr>
          <p:cNvPr id="3" name="Content Placeholder 2"/>
          <p:cNvSpPr>
            <a:spLocks noGrp="1"/>
          </p:cNvSpPr>
          <p:nvPr>
            <p:ph idx="1"/>
          </p:nvPr>
        </p:nvSpPr>
        <p:spPr/>
        <p:txBody>
          <a:bodyPr>
            <a:normAutofit/>
          </a:bodyPr>
          <a:lstStyle/>
          <a:p>
            <a:pPr>
              <a:defRPr/>
            </a:pPr>
            <a:r>
              <a:rPr lang="en-US" sz="2000" b="1" i="1" dirty="0"/>
              <a:t>Myth-2: </a:t>
            </a:r>
            <a:r>
              <a:rPr lang="en-US" sz="2000" b="1" dirty="0"/>
              <a:t>Until I get the program "running" I have no way of assessing its quality.</a:t>
            </a:r>
          </a:p>
          <a:p>
            <a:pPr>
              <a:defRPr/>
            </a:pPr>
            <a:endParaRPr lang="en-US" sz="2000" b="1" i="1" dirty="0"/>
          </a:p>
          <a:p>
            <a:pPr>
              <a:defRPr/>
            </a:pPr>
            <a:r>
              <a:rPr lang="en-US" sz="2000" b="1" i="1" dirty="0"/>
              <a:t>Reality: </a:t>
            </a:r>
            <a:r>
              <a:rPr lang="en-US" sz="2000" dirty="0"/>
              <a:t>One of the most effective software quality assurance mechanisms can be applied from the inception of a project—the </a:t>
            </a:r>
            <a:r>
              <a:rPr lang="en-US" sz="2000" i="1" dirty="0"/>
              <a:t>formal technical review. </a:t>
            </a:r>
            <a:r>
              <a:rPr lang="en-US" sz="2000" dirty="0"/>
              <a:t>Software reviews are a "quality filter" that have been found to be more effective than testing for finding certain classes of software defects.</a:t>
            </a:r>
          </a:p>
          <a:p>
            <a:endParaRPr lang="en-US" sz="2000" dirty="0"/>
          </a:p>
        </p:txBody>
      </p:sp>
    </p:spTree>
    <p:extLst>
      <p:ext uri="{BB962C8B-B14F-4D97-AF65-F5344CB8AC3E}">
        <p14:creationId xmlns:p14="http://schemas.microsoft.com/office/powerpoint/2010/main" xmlns="" val="3127551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ltLang="en-US" dirty="0">
                <a:ea typeface="ＭＳ Ｐゴシック" pitchFamily="34" charset="-128"/>
              </a:rPr>
              <a:t>Practitioner’s Myths</a:t>
            </a:r>
            <a:endParaRPr lang="en-US" dirty="0"/>
          </a:p>
        </p:txBody>
      </p:sp>
      <p:sp>
        <p:nvSpPr>
          <p:cNvPr id="3" name="Content Placeholder 2"/>
          <p:cNvSpPr>
            <a:spLocks noGrp="1"/>
          </p:cNvSpPr>
          <p:nvPr>
            <p:ph idx="1"/>
          </p:nvPr>
        </p:nvSpPr>
        <p:spPr/>
        <p:txBody>
          <a:bodyPr>
            <a:normAutofit/>
          </a:bodyPr>
          <a:lstStyle/>
          <a:p>
            <a:pPr>
              <a:defRPr/>
            </a:pPr>
            <a:r>
              <a:rPr lang="en-US" sz="2000" b="1" i="1" dirty="0"/>
              <a:t>Myth-4: </a:t>
            </a:r>
            <a:r>
              <a:rPr lang="en-US" sz="2000" b="1" dirty="0"/>
              <a:t>Software engineering will make us create voluminous and unnecessary documentation and will invariably slow us down.</a:t>
            </a:r>
          </a:p>
          <a:p>
            <a:pPr>
              <a:defRPr/>
            </a:pPr>
            <a:endParaRPr lang="en-US" sz="2000" b="1" i="1" dirty="0"/>
          </a:p>
          <a:p>
            <a:pPr>
              <a:defRPr/>
            </a:pPr>
            <a:r>
              <a:rPr lang="en-US" sz="2000" b="1" i="1" dirty="0"/>
              <a:t>Reality: </a:t>
            </a:r>
            <a:r>
              <a:rPr lang="en-US" sz="2000" dirty="0"/>
              <a:t>Software engineering is not about creating documents. It is about creating quality. Better quality leads to reduced rework. And reduced rework results in faster delivery times.</a:t>
            </a:r>
          </a:p>
          <a:p>
            <a:pPr>
              <a:defRPr/>
            </a:pPr>
            <a:endParaRPr lang="en-US" sz="2000" dirty="0"/>
          </a:p>
          <a:p>
            <a:endParaRPr lang="en-US" sz="2000" dirty="0"/>
          </a:p>
        </p:txBody>
      </p:sp>
    </p:spTree>
    <p:extLst>
      <p:ext uri="{BB962C8B-B14F-4D97-AF65-F5344CB8AC3E}">
        <p14:creationId xmlns:p14="http://schemas.microsoft.com/office/powerpoint/2010/main" xmlns="" val="3506372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Chapter 2</a:t>
            </a:r>
            <a:br>
              <a:rPr lang="en-US" dirty="0" smtClean="0"/>
            </a:br>
            <a:r>
              <a:rPr lang="en-US" dirty="0" smtClean="0"/>
              <a:t>Generic View of process</a:t>
            </a:r>
            <a:endParaRPr lang="en-US" dirty="0"/>
          </a:p>
        </p:txBody>
      </p:sp>
    </p:spTree>
    <p:extLst>
      <p:ext uri="{BB962C8B-B14F-4D97-AF65-F5344CB8AC3E}">
        <p14:creationId xmlns:p14="http://schemas.microsoft.com/office/powerpoint/2010/main" xmlns="" val="298927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ea typeface="ＭＳ Ｐゴシック" pitchFamily="34" charset="-128"/>
              </a:rPr>
              <a:t>Chapter 2</a:t>
            </a:r>
            <a:br>
              <a:rPr lang="en-US" altLang="en-US" dirty="0" smtClean="0">
                <a:ea typeface="ＭＳ Ｐゴシック" pitchFamily="34" charset="-128"/>
              </a:rPr>
            </a:br>
            <a:r>
              <a:rPr lang="en-US" altLang="en-US" dirty="0" smtClean="0">
                <a:ea typeface="ＭＳ Ｐゴシック" pitchFamily="34" charset="-128"/>
              </a:rPr>
              <a:t>A </a:t>
            </a:r>
            <a:r>
              <a:rPr lang="en-US" altLang="en-US" dirty="0">
                <a:ea typeface="ＭＳ Ｐゴシック" pitchFamily="34" charset="-128"/>
              </a:rPr>
              <a:t>Generic View of Process</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ü"/>
              <a:defRPr/>
            </a:pPr>
            <a:r>
              <a:rPr lang="en-US" sz="2200" dirty="0"/>
              <a:t>Software Engineering- A layered technology, </a:t>
            </a:r>
          </a:p>
          <a:p>
            <a:pPr>
              <a:lnSpc>
                <a:spcPct val="150000"/>
              </a:lnSpc>
              <a:buFont typeface="Wingdings" pitchFamily="2" charset="2"/>
              <a:buChar char="ü"/>
              <a:defRPr/>
            </a:pPr>
            <a:r>
              <a:rPr lang="en-US" sz="2200" dirty="0"/>
              <a:t>A process </a:t>
            </a:r>
            <a:r>
              <a:rPr lang="en-US" sz="2200" dirty="0" smtClean="0"/>
              <a:t>framework</a:t>
            </a:r>
            <a:endParaRPr lang="en-US" sz="2200" dirty="0"/>
          </a:p>
          <a:p>
            <a:pPr>
              <a:lnSpc>
                <a:spcPct val="150000"/>
              </a:lnSpc>
              <a:buFont typeface="Wingdings" pitchFamily="2" charset="2"/>
              <a:buChar char="ü"/>
              <a:defRPr/>
            </a:pPr>
            <a:r>
              <a:rPr lang="en-US" sz="2200" dirty="0"/>
              <a:t>The Capability Maturity Model Integration (CMMI) </a:t>
            </a:r>
          </a:p>
          <a:p>
            <a:pPr>
              <a:lnSpc>
                <a:spcPct val="150000"/>
              </a:lnSpc>
              <a:buFont typeface="Wingdings" pitchFamily="2" charset="2"/>
              <a:buChar char="ü"/>
              <a:defRPr/>
            </a:pPr>
            <a:r>
              <a:rPr lang="en-US" sz="2200" dirty="0"/>
              <a:t>Process patterns </a:t>
            </a:r>
          </a:p>
          <a:p>
            <a:pPr>
              <a:lnSpc>
                <a:spcPct val="150000"/>
              </a:lnSpc>
              <a:buFont typeface="Wingdings" pitchFamily="2" charset="2"/>
              <a:buChar char="ü"/>
              <a:defRPr/>
            </a:pPr>
            <a:r>
              <a:rPr lang="en-US" sz="2200" dirty="0"/>
              <a:t>Process assessment</a:t>
            </a:r>
          </a:p>
          <a:p>
            <a:pPr>
              <a:lnSpc>
                <a:spcPct val="150000"/>
              </a:lnSpc>
              <a:buFont typeface="Wingdings" pitchFamily="2" charset="2"/>
              <a:buChar char="ü"/>
              <a:defRPr/>
            </a:pPr>
            <a:r>
              <a:rPr lang="en-US" sz="2200" dirty="0"/>
              <a:t>Personal and team process models.</a:t>
            </a:r>
          </a:p>
          <a:p>
            <a:endParaRPr lang="en-US" sz="2200" dirty="0"/>
          </a:p>
        </p:txBody>
      </p:sp>
      <p:sp>
        <p:nvSpPr>
          <p:cNvPr id="5" name="TextBox 4"/>
          <p:cNvSpPr txBox="1"/>
          <p:nvPr/>
        </p:nvSpPr>
        <p:spPr>
          <a:xfrm>
            <a:off x="7772400" y="129738"/>
            <a:ext cx="1219200" cy="646331"/>
          </a:xfrm>
          <a:prstGeom prst="rect">
            <a:avLst/>
          </a:prstGeom>
          <a:noFill/>
        </p:spPr>
        <p:txBody>
          <a:bodyPr wrap="square" rtlCol="0">
            <a:spAutoFit/>
          </a:bodyPr>
          <a:lstStyle/>
          <a:p>
            <a:r>
              <a:rPr lang="en-US" dirty="0" smtClean="0">
                <a:solidFill>
                  <a:schemeClr val="bg1"/>
                </a:solidFill>
              </a:rPr>
              <a:t>Chapter 2</a:t>
            </a:r>
          </a:p>
          <a:p>
            <a:r>
              <a:rPr lang="en-US" dirty="0" smtClean="0">
                <a:solidFill>
                  <a:schemeClr val="bg1"/>
                </a:solidFill>
              </a:rPr>
              <a:t>Topics</a:t>
            </a:r>
            <a:endParaRPr lang="en-US" dirty="0">
              <a:solidFill>
                <a:schemeClr val="bg1"/>
              </a:solidFill>
            </a:endParaRPr>
          </a:p>
        </p:txBody>
      </p:sp>
    </p:spTree>
    <p:extLst>
      <p:ext uri="{BB962C8B-B14F-4D97-AF65-F5344CB8AC3E}">
        <p14:creationId xmlns:p14="http://schemas.microsoft.com/office/powerpoint/2010/main" xmlns="" val="3430697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sz="2200" b="1" i="1" dirty="0"/>
              <a:t>Software</a:t>
            </a:r>
            <a:r>
              <a:rPr lang="en-US" sz="2200" dirty="0"/>
              <a:t> is a logical rather than a physical system element</a:t>
            </a:r>
            <a:r>
              <a:rPr lang="en-US" sz="2200" dirty="0" smtClean="0"/>
              <a:t>.</a:t>
            </a:r>
          </a:p>
          <a:p>
            <a:endParaRPr lang="en-US" sz="2200" dirty="0" smtClean="0"/>
          </a:p>
          <a:p>
            <a:r>
              <a:rPr lang="en-US" sz="2200" b="1" i="1" dirty="0"/>
              <a:t>Characteristic-1: </a:t>
            </a:r>
            <a:r>
              <a:rPr lang="en-US" sz="2200" i="1" dirty="0"/>
              <a:t>Software is developed or engineered, it is not manufactured in the classical sense</a:t>
            </a:r>
            <a:r>
              <a:rPr lang="en-US" sz="2200" i="1" dirty="0" smtClean="0"/>
              <a:t>.</a:t>
            </a:r>
          </a:p>
          <a:p>
            <a:endParaRPr lang="en-US" sz="2200" b="1" i="1" dirty="0"/>
          </a:p>
          <a:p>
            <a:r>
              <a:rPr lang="en-US" sz="2200" b="1" i="1" dirty="0"/>
              <a:t>Characteristic-2: </a:t>
            </a:r>
            <a:r>
              <a:rPr lang="en-US" sz="2200" i="1" dirty="0"/>
              <a:t>Software doesn't "wear out</a:t>
            </a:r>
            <a:r>
              <a:rPr lang="en-US" sz="2200" i="1" dirty="0" smtClean="0"/>
              <a:t>".</a:t>
            </a:r>
          </a:p>
          <a:p>
            <a:endParaRPr lang="en-US" sz="2200" b="1" i="1" dirty="0"/>
          </a:p>
          <a:p>
            <a:r>
              <a:rPr lang="en-US" sz="2200" b="1" i="1" dirty="0"/>
              <a:t>Characteristic-3: </a:t>
            </a:r>
            <a:r>
              <a:rPr lang="en-US" sz="2200" i="1" dirty="0"/>
              <a:t>Although the industry is moving toward component-based assembly, most software continues to be custom built.</a:t>
            </a:r>
          </a:p>
          <a:p>
            <a:endParaRPr lang="en-US" sz="2200" dirty="0"/>
          </a:p>
        </p:txBody>
      </p:sp>
    </p:spTree>
    <p:extLst>
      <p:ext uri="{BB962C8B-B14F-4D97-AF65-F5344CB8AC3E}">
        <p14:creationId xmlns:p14="http://schemas.microsoft.com/office/powerpoint/2010/main" xmlns="" val="3283916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What is Software </a:t>
            </a:r>
            <a:r>
              <a:rPr lang="en-US" dirty="0" smtClean="0">
                <a:solidFill>
                  <a:schemeClr val="tx1">
                    <a:lumMod val="85000"/>
                    <a:lumOff val="15000"/>
                  </a:schemeClr>
                </a:solidFill>
              </a:rPr>
              <a:t>Engineering</a:t>
            </a:r>
            <a:endParaRPr lang="en-US" dirty="0"/>
          </a:p>
        </p:txBody>
      </p:sp>
      <p:sp>
        <p:nvSpPr>
          <p:cNvPr id="3" name="Content Placeholder 2"/>
          <p:cNvSpPr>
            <a:spLocks noGrp="1"/>
          </p:cNvSpPr>
          <p:nvPr>
            <p:ph idx="1"/>
          </p:nvPr>
        </p:nvSpPr>
        <p:spPr/>
        <p:txBody>
          <a:bodyPr>
            <a:normAutofit/>
          </a:bodyPr>
          <a:lstStyle/>
          <a:p>
            <a:r>
              <a:rPr lang="en-US" altLang="en-US" sz="2200" dirty="0">
                <a:latin typeface="Times New Roman" pitchFamily="18" charset="0"/>
              </a:rPr>
              <a:t>The seminal definition:</a:t>
            </a:r>
            <a:endParaRPr lang="en-US" altLang="en-US" sz="2200" i="1" dirty="0">
              <a:latin typeface="Times New Roman" pitchFamily="18" charset="0"/>
            </a:endParaRPr>
          </a:p>
          <a:p>
            <a:pPr lvl="1"/>
            <a:r>
              <a:rPr lang="en-US" altLang="en-US" sz="2200" i="1" dirty="0">
                <a:latin typeface="Times New Roman" pitchFamily="18" charset="0"/>
              </a:rPr>
              <a:t>[Software engineering is] the establishment and use of </a:t>
            </a:r>
            <a:r>
              <a:rPr lang="en-US" altLang="en-US" sz="2200" i="1" dirty="0">
                <a:solidFill>
                  <a:srgbClr val="AD0101"/>
                </a:solidFill>
                <a:latin typeface="Times New Roman" pitchFamily="18" charset="0"/>
              </a:rPr>
              <a:t>sound engineering </a:t>
            </a:r>
            <a:r>
              <a:rPr lang="en-US" altLang="en-US" sz="2200" i="1" dirty="0" smtClean="0">
                <a:solidFill>
                  <a:srgbClr val="AD0101"/>
                </a:solidFill>
                <a:latin typeface="Times New Roman" pitchFamily="18" charset="0"/>
              </a:rPr>
              <a:t>principles </a:t>
            </a:r>
            <a:r>
              <a:rPr lang="en-US" altLang="en-US" sz="2200" i="1" dirty="0" smtClean="0">
                <a:latin typeface="Times New Roman" pitchFamily="18" charset="0"/>
              </a:rPr>
              <a:t>to </a:t>
            </a:r>
            <a:r>
              <a:rPr lang="en-US" altLang="en-US" sz="2200" i="1" dirty="0">
                <a:latin typeface="Times New Roman" pitchFamily="18" charset="0"/>
              </a:rPr>
              <a:t>obtain </a:t>
            </a:r>
            <a:r>
              <a:rPr lang="en-US" altLang="en-US" sz="2200" i="1" dirty="0" smtClean="0">
                <a:latin typeface="Times New Roman" pitchFamily="18" charset="0"/>
              </a:rPr>
              <a:t>software with better quality possible with in the estimated budget and the stipulated time</a:t>
            </a:r>
            <a:r>
              <a:rPr lang="en-US" altLang="en-US" sz="2200" i="1" dirty="0">
                <a:solidFill>
                  <a:srgbClr val="AD0101"/>
                </a:solidFill>
                <a:latin typeface="Times New Roman" pitchFamily="18" charset="0"/>
              </a:rPr>
              <a:t>.</a:t>
            </a:r>
            <a:endParaRPr lang="en-US" altLang="en-US" sz="2200" i="1" dirty="0" smtClean="0">
              <a:solidFill>
                <a:srgbClr val="AD0101"/>
              </a:solidFill>
              <a:latin typeface="Times New Roman" pitchFamily="18" charset="0"/>
            </a:endParaRPr>
          </a:p>
          <a:p>
            <a:pPr lvl="1"/>
            <a:endParaRPr lang="en-US" altLang="en-US" sz="2200" i="1" dirty="0">
              <a:solidFill>
                <a:srgbClr val="AD0101"/>
              </a:solidFill>
              <a:latin typeface="Times New Roman" pitchFamily="18" charset="0"/>
            </a:endParaRPr>
          </a:p>
          <a:p>
            <a:pPr lvl="1"/>
            <a:endParaRPr lang="en-US" altLang="en-US" sz="2200" i="1" dirty="0">
              <a:solidFill>
                <a:srgbClr val="AD0101"/>
              </a:solidFill>
              <a:latin typeface="Times New Roman" pitchFamily="18" charset="0"/>
            </a:endParaRPr>
          </a:p>
          <a:p>
            <a:pPr marL="0" indent="0">
              <a:buNone/>
            </a:pPr>
            <a:endParaRPr lang="en-US" sz="2200" dirty="0"/>
          </a:p>
        </p:txBody>
      </p:sp>
    </p:spTree>
    <p:extLst>
      <p:ext uri="{BB962C8B-B14F-4D97-AF65-F5344CB8AC3E}">
        <p14:creationId xmlns:p14="http://schemas.microsoft.com/office/powerpoint/2010/main" xmlns="" val="2603775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Goal of Software Engineering</a:t>
            </a:r>
            <a:endParaRPr lang="en-US" dirty="0"/>
          </a:p>
        </p:txBody>
      </p:sp>
      <p:sp>
        <p:nvSpPr>
          <p:cNvPr id="3" name="Content Placeholder 2"/>
          <p:cNvSpPr>
            <a:spLocks noGrp="1"/>
          </p:cNvSpPr>
          <p:nvPr>
            <p:ph idx="1"/>
          </p:nvPr>
        </p:nvSpPr>
        <p:spPr/>
        <p:txBody>
          <a:bodyPr/>
          <a:lstStyle/>
          <a:p>
            <a:pPr marL="0" indent="0">
              <a:buNone/>
              <a:defRPr/>
            </a:pPr>
            <a:r>
              <a:rPr lang="en-US" sz="2200" b="1" dirty="0"/>
              <a:t>Goal of Software Engineering is: </a:t>
            </a:r>
          </a:p>
          <a:p>
            <a:pPr>
              <a:defRPr/>
            </a:pPr>
            <a:endParaRPr lang="en-US" sz="2200" dirty="0"/>
          </a:p>
          <a:p>
            <a:pPr>
              <a:defRPr/>
            </a:pPr>
            <a:r>
              <a:rPr lang="en-US" sz="2200" dirty="0"/>
              <a:t>The software produce high quality software at low cost </a:t>
            </a:r>
          </a:p>
          <a:p>
            <a:endParaRPr lang="en-US" dirty="0"/>
          </a:p>
        </p:txBody>
      </p:sp>
    </p:spTree>
    <p:extLst>
      <p:ext uri="{BB962C8B-B14F-4D97-AF65-F5344CB8AC3E}">
        <p14:creationId xmlns:p14="http://schemas.microsoft.com/office/powerpoint/2010/main" xmlns="" val="2521134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Software Engineering: A Layered Technology</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47800" y="2590800"/>
            <a:ext cx="6248400" cy="204886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45602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Software Engineering: A Layered Technology</a:t>
            </a:r>
            <a:endParaRPr lang="en-US" dirty="0"/>
          </a:p>
        </p:txBody>
      </p:sp>
      <p:sp>
        <p:nvSpPr>
          <p:cNvPr id="3" name="Content Placeholder 2"/>
          <p:cNvSpPr>
            <a:spLocks noGrp="1"/>
          </p:cNvSpPr>
          <p:nvPr>
            <p:ph idx="1"/>
          </p:nvPr>
        </p:nvSpPr>
        <p:spPr/>
        <p:txBody>
          <a:bodyPr>
            <a:normAutofit/>
          </a:bodyPr>
          <a:lstStyle/>
          <a:p>
            <a:pPr>
              <a:defRPr/>
            </a:pPr>
            <a:r>
              <a:rPr lang="en-US" sz="2200" b="1" dirty="0"/>
              <a:t>Process</a:t>
            </a:r>
            <a:r>
              <a:rPr lang="en-US" sz="2200" b="1" dirty="0" smtClean="0"/>
              <a:t>:</a:t>
            </a:r>
            <a:r>
              <a:rPr lang="en-US" sz="2200" dirty="0" smtClean="0"/>
              <a:t> a collection of work activities, actions and tasks reside within a frame work or a model</a:t>
            </a:r>
          </a:p>
          <a:p>
            <a:pPr>
              <a:defRPr/>
            </a:pPr>
            <a:endParaRPr lang="en-US" sz="2200" dirty="0"/>
          </a:p>
          <a:p>
            <a:pPr>
              <a:defRPr/>
            </a:pPr>
            <a:r>
              <a:rPr lang="en-US" sz="2200" b="1" dirty="0"/>
              <a:t>Methods:</a:t>
            </a:r>
            <a:r>
              <a:rPr lang="en-US" sz="2200" dirty="0"/>
              <a:t> Provide the technical "how to" for building software; rely on a set of basic principles; encompass a broad array of tasks; include modeling activities</a:t>
            </a:r>
          </a:p>
          <a:p>
            <a:pPr>
              <a:defRPr/>
            </a:pPr>
            <a:endParaRPr lang="en-US" sz="2200" dirty="0"/>
          </a:p>
          <a:p>
            <a:pPr>
              <a:defRPr/>
            </a:pPr>
            <a:r>
              <a:rPr lang="en-US" sz="2200" b="1" dirty="0"/>
              <a:t>Tools:</a:t>
            </a:r>
            <a:r>
              <a:rPr lang="en-US" sz="2200" dirty="0"/>
              <a:t> Provide automated or semi-automated support for the process and methods (i.e., CASE tools)</a:t>
            </a:r>
          </a:p>
          <a:p>
            <a:endParaRPr lang="en-US" sz="2200" dirty="0"/>
          </a:p>
        </p:txBody>
      </p:sp>
    </p:spTree>
    <p:extLst>
      <p:ext uri="{BB962C8B-B14F-4D97-AF65-F5344CB8AC3E}">
        <p14:creationId xmlns:p14="http://schemas.microsoft.com/office/powerpoint/2010/main" xmlns="" val="384362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A Process Framework</a:t>
            </a:r>
            <a:endParaRPr lang="en-US" dirty="0"/>
          </a:p>
        </p:txBody>
      </p:sp>
      <p:sp>
        <p:nvSpPr>
          <p:cNvPr id="3" name="Content Placeholder 2"/>
          <p:cNvSpPr>
            <a:spLocks noGrp="1"/>
          </p:cNvSpPr>
          <p:nvPr>
            <p:ph idx="1"/>
          </p:nvPr>
        </p:nvSpPr>
        <p:spPr/>
        <p:txBody>
          <a:bodyPr>
            <a:noAutofit/>
          </a:bodyPr>
          <a:lstStyle/>
          <a:p>
            <a:pPr>
              <a:defRPr/>
            </a:pPr>
            <a:r>
              <a:rPr lang="en-US" sz="2000" dirty="0"/>
              <a:t>A </a:t>
            </a:r>
            <a:r>
              <a:rPr lang="en-US" sz="2000" b="1" i="1" dirty="0"/>
              <a:t>common process framework</a:t>
            </a:r>
            <a:r>
              <a:rPr lang="en-US" sz="2000" b="1" dirty="0"/>
              <a:t> </a:t>
            </a:r>
            <a:r>
              <a:rPr lang="en-US" sz="2000" dirty="0"/>
              <a:t>is established by defining a small number of framework activities that are applicable to all software projects, regardless of their size or complexity. </a:t>
            </a:r>
          </a:p>
          <a:p>
            <a:pPr>
              <a:defRPr/>
            </a:pPr>
            <a:endParaRPr lang="en-US" sz="2000" dirty="0"/>
          </a:p>
          <a:p>
            <a:pPr>
              <a:defRPr/>
            </a:pPr>
            <a:r>
              <a:rPr lang="en-US" sz="2000" dirty="0" smtClean="0"/>
              <a:t>Umbrella </a:t>
            </a:r>
            <a:r>
              <a:rPr lang="en-US" sz="2000" dirty="0"/>
              <a:t>activities are independent of any one framework activity and occur through out the process. </a:t>
            </a:r>
          </a:p>
          <a:p>
            <a:pPr marL="0" indent="0">
              <a:buNone/>
              <a:defRPr/>
            </a:pPr>
            <a:endParaRPr lang="en-US" sz="2000" dirty="0"/>
          </a:p>
          <a:p>
            <a:pPr>
              <a:defRPr/>
            </a:pPr>
            <a:r>
              <a:rPr lang="en-US" sz="2000" dirty="0"/>
              <a:t>A number of </a:t>
            </a:r>
            <a:r>
              <a:rPr lang="en-US" sz="2000" i="1" dirty="0"/>
              <a:t>task sets</a:t>
            </a:r>
            <a:r>
              <a:rPr lang="en-US" sz="2000" dirty="0"/>
              <a:t>—each a collection of software engineering work tasks, project milestones, work products, and quality assurance points—enable the framework activities to be adapted to the characteristics of the software project and the requirements of the project team. </a:t>
            </a:r>
          </a:p>
          <a:p>
            <a:pPr>
              <a:defRPr/>
            </a:pPr>
            <a:endParaRPr lang="en-US" sz="2000" dirty="0"/>
          </a:p>
          <a:p>
            <a:pPr>
              <a:defRPr/>
            </a:pPr>
            <a:r>
              <a:rPr lang="en-US" sz="2000" dirty="0"/>
              <a:t>Finally, umbrella activities—such as </a:t>
            </a:r>
            <a:r>
              <a:rPr lang="en-US" sz="2000" b="1" dirty="0"/>
              <a:t>software quality assurance</a:t>
            </a:r>
            <a:r>
              <a:rPr lang="en-US" sz="2000" dirty="0"/>
              <a:t>, </a:t>
            </a:r>
            <a:r>
              <a:rPr lang="en-US" sz="2000" b="1" dirty="0"/>
              <a:t>software configuration management</a:t>
            </a:r>
            <a:r>
              <a:rPr lang="en-US" sz="2000" dirty="0"/>
              <a:t>, and  </a:t>
            </a:r>
            <a:r>
              <a:rPr lang="en-US" sz="2000" b="1" dirty="0"/>
              <a:t>measurement</a:t>
            </a:r>
            <a:r>
              <a:rPr lang="en-US" sz="2000" dirty="0"/>
              <a:t>—overlay the process model.</a:t>
            </a:r>
          </a:p>
          <a:p>
            <a:endParaRPr lang="en-US" sz="2000" dirty="0"/>
          </a:p>
        </p:txBody>
      </p:sp>
    </p:spTree>
    <p:extLst>
      <p:ext uri="{BB962C8B-B14F-4D97-AF65-F5344CB8AC3E}">
        <p14:creationId xmlns:p14="http://schemas.microsoft.com/office/powerpoint/2010/main" xmlns="" val="1176548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755775"/>
          </a:xfrm>
        </p:spPr>
        <p:txBody>
          <a:bodyPr>
            <a:normAutofit fontScale="90000"/>
          </a:bodyPr>
          <a:lstStyle/>
          <a:p>
            <a:r>
              <a:rPr lang="en-US" dirty="0" smtClean="0"/>
              <a:t>Chapter 1</a:t>
            </a:r>
            <a:br>
              <a:rPr lang="en-US" dirty="0" smtClean="0"/>
            </a:br>
            <a:r>
              <a:rPr lang="en-US" dirty="0" smtClean="0"/>
              <a:t>Introduction to </a:t>
            </a:r>
            <a:r>
              <a:rPr lang="en-US" dirty="0"/>
              <a:t>S</a:t>
            </a:r>
            <a:r>
              <a:rPr lang="en-US" dirty="0" smtClean="0"/>
              <a:t>oftware Engineering</a:t>
            </a:r>
            <a:endParaRPr lang="en-US" dirty="0"/>
          </a:p>
        </p:txBody>
      </p:sp>
    </p:spTree>
    <p:extLst>
      <p:ext uri="{BB962C8B-B14F-4D97-AF65-F5344CB8AC3E}">
        <p14:creationId xmlns:p14="http://schemas.microsoft.com/office/powerpoint/2010/main" xmlns="" val="1114988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A Process Framework</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447509" y="1600200"/>
            <a:ext cx="6248982" cy="452596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87968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A Process Framework</a:t>
            </a:r>
            <a:endParaRPr lang="en-US" dirty="0"/>
          </a:p>
        </p:txBody>
      </p:sp>
      <p:sp>
        <p:nvSpPr>
          <p:cNvPr id="3" name="Content Placeholder 2"/>
          <p:cNvSpPr>
            <a:spLocks noGrp="1"/>
          </p:cNvSpPr>
          <p:nvPr>
            <p:ph idx="1"/>
          </p:nvPr>
        </p:nvSpPr>
        <p:spPr/>
        <p:txBody>
          <a:bodyPr>
            <a:normAutofit fontScale="32500" lnSpcReduction="20000"/>
          </a:bodyPr>
          <a:lstStyle/>
          <a:p>
            <a:pPr>
              <a:defRPr/>
            </a:pPr>
            <a:r>
              <a:rPr lang="en-US" dirty="0"/>
              <a:t>Umbrella activities are independent of any one framework activity and occur </a:t>
            </a:r>
            <a:r>
              <a:rPr lang="en-US" dirty="0" smtClean="0"/>
              <a:t>throughout the </a:t>
            </a:r>
            <a:r>
              <a:rPr lang="en-US" dirty="0"/>
              <a:t>process.</a:t>
            </a:r>
          </a:p>
          <a:p>
            <a:pPr marL="0" indent="0">
              <a:buNone/>
              <a:defRPr/>
            </a:pPr>
            <a:endParaRPr lang="en-US" dirty="0" smtClean="0"/>
          </a:p>
          <a:p>
            <a:pPr marL="0" indent="0">
              <a:buNone/>
              <a:defRPr/>
            </a:pPr>
            <a:endParaRPr lang="en-US" dirty="0"/>
          </a:p>
          <a:p>
            <a:pPr marL="0" indent="0">
              <a:buNone/>
              <a:defRPr/>
            </a:pPr>
            <a:r>
              <a:rPr lang="en-US" sz="6200" b="1" dirty="0"/>
              <a:t>Umbrella Activities:</a:t>
            </a:r>
            <a:endParaRPr lang="en-US" sz="6200" dirty="0"/>
          </a:p>
          <a:p>
            <a:pPr>
              <a:buFont typeface="Wingdings" pitchFamily="2" charset="2"/>
              <a:buChar char="ü"/>
              <a:defRPr/>
            </a:pPr>
            <a:r>
              <a:rPr lang="en-US" sz="6200" dirty="0"/>
              <a:t>Software requirements management</a:t>
            </a:r>
          </a:p>
          <a:p>
            <a:pPr>
              <a:buFont typeface="Wingdings" pitchFamily="2" charset="2"/>
              <a:buChar char="ü"/>
              <a:defRPr/>
            </a:pPr>
            <a:r>
              <a:rPr lang="en-US" sz="6200" dirty="0"/>
              <a:t>Software project planning</a:t>
            </a:r>
          </a:p>
          <a:p>
            <a:pPr>
              <a:buFont typeface="Wingdings" pitchFamily="2" charset="2"/>
              <a:buChar char="ü"/>
              <a:defRPr/>
            </a:pPr>
            <a:r>
              <a:rPr lang="en-US" sz="6200" dirty="0"/>
              <a:t>Software project tracking and oversight</a:t>
            </a:r>
          </a:p>
          <a:p>
            <a:pPr>
              <a:buFont typeface="Wingdings" pitchFamily="2" charset="2"/>
              <a:buChar char="ü"/>
              <a:defRPr/>
            </a:pPr>
            <a:r>
              <a:rPr lang="en-US" sz="6200" dirty="0"/>
              <a:t>Software quality assurance</a:t>
            </a:r>
          </a:p>
          <a:p>
            <a:pPr>
              <a:buFont typeface="Wingdings" pitchFamily="2" charset="2"/>
              <a:buChar char="ü"/>
              <a:defRPr/>
            </a:pPr>
            <a:r>
              <a:rPr lang="en-US" sz="6200" dirty="0"/>
              <a:t>Software configuration management</a:t>
            </a:r>
          </a:p>
          <a:p>
            <a:pPr>
              <a:buFont typeface="Wingdings" pitchFamily="2" charset="2"/>
              <a:buChar char="ü"/>
              <a:defRPr/>
            </a:pPr>
            <a:r>
              <a:rPr lang="en-US" sz="6200" dirty="0"/>
              <a:t>Software subcontract management</a:t>
            </a:r>
          </a:p>
          <a:p>
            <a:pPr>
              <a:buFont typeface="Wingdings" pitchFamily="2" charset="2"/>
              <a:buChar char="ü"/>
              <a:defRPr/>
            </a:pPr>
            <a:r>
              <a:rPr lang="en-US" sz="6200" dirty="0"/>
              <a:t>Formal technical reviews</a:t>
            </a:r>
          </a:p>
          <a:p>
            <a:pPr>
              <a:buFont typeface="Wingdings" pitchFamily="2" charset="2"/>
              <a:buChar char="ü"/>
              <a:defRPr/>
            </a:pPr>
            <a:r>
              <a:rPr lang="en-US" sz="6200" dirty="0"/>
              <a:t>Risk management</a:t>
            </a:r>
          </a:p>
          <a:p>
            <a:pPr>
              <a:buFont typeface="Wingdings" pitchFamily="2" charset="2"/>
              <a:buChar char="ü"/>
              <a:defRPr/>
            </a:pPr>
            <a:r>
              <a:rPr lang="en-US" sz="6200" dirty="0"/>
              <a:t>Measurement – process, project, product</a:t>
            </a:r>
          </a:p>
          <a:p>
            <a:pPr>
              <a:buFont typeface="Wingdings" pitchFamily="2" charset="2"/>
              <a:buChar char="ü"/>
              <a:defRPr/>
            </a:pPr>
            <a:r>
              <a:rPr lang="en-US" sz="6200" dirty="0"/>
              <a:t>Reusability management (component reuse)</a:t>
            </a:r>
          </a:p>
          <a:p>
            <a:pPr>
              <a:buFont typeface="Wingdings" pitchFamily="2" charset="2"/>
              <a:buChar char="ü"/>
              <a:defRPr/>
            </a:pPr>
            <a:r>
              <a:rPr lang="en-US" sz="6200" dirty="0"/>
              <a:t>Work product preparation and production</a:t>
            </a:r>
          </a:p>
        </p:txBody>
      </p:sp>
    </p:spTree>
    <p:extLst>
      <p:ext uri="{BB962C8B-B14F-4D97-AF65-F5344CB8AC3E}">
        <p14:creationId xmlns:p14="http://schemas.microsoft.com/office/powerpoint/2010/main" xmlns="" val="1771252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Process Framework</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Applicable to almost all software projects</a:t>
            </a:r>
          </a:p>
          <a:p>
            <a:r>
              <a:rPr lang="en-US" sz="2200" dirty="0" smtClean="0"/>
              <a:t>Communication</a:t>
            </a:r>
          </a:p>
          <a:p>
            <a:r>
              <a:rPr lang="en-US" sz="2200" dirty="0" smtClean="0"/>
              <a:t>Planning</a:t>
            </a:r>
          </a:p>
          <a:p>
            <a:r>
              <a:rPr lang="en-US" sz="2200" dirty="0" smtClean="0"/>
              <a:t>Modelling</a:t>
            </a:r>
          </a:p>
          <a:p>
            <a:r>
              <a:rPr lang="en-US" sz="2200" dirty="0" smtClean="0"/>
              <a:t>Construction (coding &amp; testing)</a:t>
            </a:r>
          </a:p>
          <a:p>
            <a:r>
              <a:rPr lang="en-US" sz="2200" dirty="0" smtClean="0"/>
              <a:t>Deployment</a:t>
            </a:r>
          </a:p>
          <a:p>
            <a:endParaRPr lang="en-US" sz="2200" dirty="0"/>
          </a:p>
        </p:txBody>
      </p:sp>
    </p:spTree>
    <p:extLst>
      <p:ext uri="{BB962C8B-B14F-4D97-AF65-F5344CB8AC3E}">
        <p14:creationId xmlns:p14="http://schemas.microsoft.com/office/powerpoint/2010/main" xmlns="" val="776422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The Capability Maturity Model Integration(CMMI)</a:t>
            </a:r>
            <a:endParaRPr lang="en-US" dirty="0"/>
          </a:p>
        </p:txBody>
      </p:sp>
      <p:sp>
        <p:nvSpPr>
          <p:cNvPr id="3" name="Content Placeholder 2"/>
          <p:cNvSpPr>
            <a:spLocks noGrp="1"/>
          </p:cNvSpPr>
          <p:nvPr>
            <p:ph idx="1"/>
          </p:nvPr>
        </p:nvSpPr>
        <p:spPr/>
        <p:txBody>
          <a:bodyPr>
            <a:normAutofit fontScale="85000" lnSpcReduction="10000"/>
          </a:bodyPr>
          <a:lstStyle/>
          <a:p>
            <a:pPr>
              <a:defRPr/>
            </a:pPr>
            <a:endParaRPr lang="en-US" sz="2600" b="1" dirty="0" smtClean="0"/>
          </a:p>
          <a:p>
            <a:pPr>
              <a:defRPr/>
            </a:pPr>
            <a:r>
              <a:rPr lang="en-US" sz="2600" b="1" dirty="0" smtClean="0"/>
              <a:t>Capability </a:t>
            </a:r>
            <a:r>
              <a:rPr lang="en-US" sz="2600" b="1" dirty="0"/>
              <a:t>Maturity Model Integration</a:t>
            </a:r>
            <a:r>
              <a:rPr lang="en-US" sz="2600" dirty="0"/>
              <a:t> (</a:t>
            </a:r>
            <a:r>
              <a:rPr lang="en-US" sz="2600" b="1" dirty="0"/>
              <a:t>CMMI</a:t>
            </a:r>
            <a:r>
              <a:rPr lang="en-US" sz="2600" dirty="0"/>
              <a:t>) is a process improvement approach that helps organizations improve their performance. CMMI can be used to guide process improvement across a project, a division, or an entire organization.</a:t>
            </a:r>
          </a:p>
          <a:p>
            <a:pPr>
              <a:defRPr/>
            </a:pPr>
            <a:endParaRPr lang="en-US" sz="2600" dirty="0" smtClean="0"/>
          </a:p>
          <a:p>
            <a:pPr>
              <a:defRPr/>
            </a:pPr>
            <a:endParaRPr lang="en-US" sz="2600" dirty="0"/>
          </a:p>
          <a:p>
            <a:pPr>
              <a:defRPr/>
            </a:pPr>
            <a:r>
              <a:rPr lang="en-US" sz="2600" dirty="0"/>
              <a:t>CMMI in software engineering and organizational development is a process improvement approach that provides organization with the essential elements for effective process improvement. CMMI is registered in the U.S. Patent and Trademark Office by Carnegie Mellon University.</a:t>
            </a:r>
          </a:p>
          <a:p>
            <a:pPr marL="0" indent="0">
              <a:buNone/>
              <a:defRPr/>
            </a:pPr>
            <a:r>
              <a:rPr lang="en-US" dirty="0"/>
              <a:t>	</a:t>
            </a:r>
          </a:p>
          <a:p>
            <a:endParaRPr lang="en-US" dirty="0"/>
          </a:p>
        </p:txBody>
      </p:sp>
    </p:spTree>
    <p:extLst>
      <p:ext uri="{BB962C8B-B14F-4D97-AF65-F5344CB8AC3E}">
        <p14:creationId xmlns:p14="http://schemas.microsoft.com/office/powerpoint/2010/main" xmlns="" val="2243662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The Capability Maturity Model Integration(CMMI)</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676400" y="1577181"/>
            <a:ext cx="5943600" cy="4457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750230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The Capability Maturity Model Integration(CMMI)</a:t>
            </a:r>
            <a:endParaRPr lang="en-US" dirty="0"/>
          </a:p>
        </p:txBody>
      </p:sp>
      <p:sp>
        <p:nvSpPr>
          <p:cNvPr id="3" name="Content Placeholder 2"/>
          <p:cNvSpPr>
            <a:spLocks noGrp="1"/>
          </p:cNvSpPr>
          <p:nvPr>
            <p:ph idx="1"/>
          </p:nvPr>
        </p:nvSpPr>
        <p:spPr/>
        <p:txBody>
          <a:bodyPr>
            <a:normAutofit/>
          </a:bodyPr>
          <a:lstStyle/>
          <a:p>
            <a:pPr>
              <a:defRPr/>
            </a:pPr>
            <a:r>
              <a:rPr lang="en-US" sz="2200" b="1" dirty="0"/>
              <a:t>Level 1: </a:t>
            </a:r>
            <a:r>
              <a:rPr lang="en-US" sz="2200" b="1" dirty="0" smtClean="0"/>
              <a:t>Initial</a:t>
            </a:r>
            <a:r>
              <a:rPr lang="en-US" sz="2200" b="1" dirty="0"/>
              <a:t> </a:t>
            </a:r>
            <a:r>
              <a:rPr lang="en-US" sz="2200" b="1" dirty="0" smtClean="0"/>
              <a:t>:  </a:t>
            </a:r>
            <a:r>
              <a:rPr lang="en-US" sz="2200" dirty="0" smtClean="0"/>
              <a:t>The process area is either or not performed or the goals not achieved</a:t>
            </a:r>
          </a:p>
          <a:p>
            <a:pPr>
              <a:defRPr/>
            </a:pPr>
            <a:endParaRPr lang="en-US" sz="2200" dirty="0"/>
          </a:p>
          <a:p>
            <a:pPr>
              <a:defRPr/>
            </a:pPr>
            <a:r>
              <a:rPr lang="en-US" sz="2200" b="1" dirty="0"/>
              <a:t>Level 2: </a:t>
            </a:r>
            <a:r>
              <a:rPr lang="en-US" sz="2200" b="1" dirty="0" smtClean="0"/>
              <a:t>Manageable</a:t>
            </a:r>
            <a:r>
              <a:rPr lang="en-US" sz="2200" b="1" dirty="0"/>
              <a:t> </a:t>
            </a:r>
            <a:r>
              <a:rPr lang="en-US" sz="2200" b="1" dirty="0" smtClean="0"/>
              <a:t>: </a:t>
            </a:r>
            <a:r>
              <a:rPr lang="en-US" sz="2200" dirty="0" smtClean="0"/>
              <a:t>All level 1 criteria have been satisfied. In addition all work associated with the process are confined to organizational defined policy</a:t>
            </a:r>
          </a:p>
          <a:p>
            <a:pPr marL="0" indent="0">
              <a:buNone/>
              <a:defRPr/>
            </a:pPr>
            <a:endParaRPr lang="en-US" sz="2200" dirty="0"/>
          </a:p>
          <a:p>
            <a:pPr>
              <a:defRPr/>
            </a:pPr>
            <a:r>
              <a:rPr lang="en-US" sz="2200" b="1" dirty="0"/>
              <a:t>Level 3: </a:t>
            </a:r>
            <a:r>
              <a:rPr lang="en-US" sz="2200" b="1" dirty="0" smtClean="0"/>
              <a:t>Defined: </a:t>
            </a:r>
            <a:r>
              <a:rPr lang="en-US" sz="2200" dirty="0"/>
              <a:t>All level 1 criteria have been </a:t>
            </a:r>
            <a:r>
              <a:rPr lang="en-US" sz="2200" dirty="0" smtClean="0"/>
              <a:t>satisfied. In addition, the process is tailored from the </a:t>
            </a:r>
            <a:r>
              <a:rPr lang="en-US" sz="2200" dirty="0" err="1" smtClean="0"/>
              <a:t>organisation</a:t>
            </a:r>
            <a:r>
              <a:rPr lang="en-US" sz="2200" dirty="0" smtClean="0"/>
              <a:t> set of standard processes</a:t>
            </a:r>
            <a:endParaRPr lang="en-US" sz="2200" dirty="0"/>
          </a:p>
        </p:txBody>
      </p:sp>
    </p:spTree>
    <p:extLst>
      <p:ext uri="{BB962C8B-B14F-4D97-AF65-F5344CB8AC3E}">
        <p14:creationId xmlns:p14="http://schemas.microsoft.com/office/powerpoint/2010/main" xmlns="" val="3838698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The Capability Maturity Model Integration(CMMI)</a:t>
            </a:r>
            <a:endParaRPr lang="en-US" dirty="0"/>
          </a:p>
        </p:txBody>
      </p:sp>
      <p:sp>
        <p:nvSpPr>
          <p:cNvPr id="3" name="Content Placeholder 2"/>
          <p:cNvSpPr>
            <a:spLocks noGrp="1"/>
          </p:cNvSpPr>
          <p:nvPr>
            <p:ph idx="1"/>
          </p:nvPr>
        </p:nvSpPr>
        <p:spPr/>
        <p:txBody>
          <a:bodyPr>
            <a:normAutofit/>
          </a:bodyPr>
          <a:lstStyle/>
          <a:p>
            <a:pPr>
              <a:defRPr/>
            </a:pPr>
            <a:r>
              <a:rPr lang="en-US" sz="2200" b="1" dirty="0"/>
              <a:t>Level 4:</a:t>
            </a:r>
            <a:r>
              <a:rPr lang="en-US" sz="2200" dirty="0"/>
              <a:t> Quantitatively </a:t>
            </a:r>
            <a:r>
              <a:rPr lang="en-US" sz="2200" dirty="0" smtClean="0"/>
              <a:t>Managed :All </a:t>
            </a:r>
            <a:r>
              <a:rPr lang="en-US" sz="2200" dirty="0"/>
              <a:t>level </a:t>
            </a:r>
            <a:r>
              <a:rPr lang="en-US" sz="2200" dirty="0" smtClean="0"/>
              <a:t>3 </a:t>
            </a:r>
            <a:r>
              <a:rPr lang="en-US" sz="2200" dirty="0"/>
              <a:t>criteria have been </a:t>
            </a:r>
            <a:r>
              <a:rPr lang="en-US" sz="2200" dirty="0" smtClean="0"/>
              <a:t>satisfied. In addition, the process area is controlled and improved using measurement and quantitative measurement. </a:t>
            </a:r>
          </a:p>
          <a:p>
            <a:pPr>
              <a:defRPr/>
            </a:pPr>
            <a:endParaRPr lang="en-US" sz="2200" dirty="0"/>
          </a:p>
          <a:p>
            <a:pPr>
              <a:defRPr/>
            </a:pPr>
            <a:r>
              <a:rPr lang="en-US" sz="2200" b="1" dirty="0"/>
              <a:t>Level 5:</a:t>
            </a:r>
            <a:r>
              <a:rPr lang="en-US" sz="2200" dirty="0"/>
              <a:t> Optimizing. All level </a:t>
            </a:r>
            <a:r>
              <a:rPr lang="en-US" sz="2200" dirty="0" smtClean="0"/>
              <a:t>4 </a:t>
            </a:r>
            <a:r>
              <a:rPr lang="en-US" sz="2200" dirty="0"/>
              <a:t>criteria have been </a:t>
            </a:r>
            <a:r>
              <a:rPr lang="en-US" sz="2200" dirty="0" smtClean="0"/>
              <a:t>satisfied. In addition, the process area is adapted and optimized using quantitative measurement to meet change in customer needs.</a:t>
            </a:r>
            <a:endParaRPr lang="en-US" sz="2200" dirty="0"/>
          </a:p>
        </p:txBody>
      </p:sp>
    </p:spTree>
    <p:extLst>
      <p:ext uri="{BB962C8B-B14F-4D97-AF65-F5344CB8AC3E}">
        <p14:creationId xmlns:p14="http://schemas.microsoft.com/office/powerpoint/2010/main" xmlns="" val="997997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Process Pattern</a:t>
            </a:r>
            <a:endParaRPr lang="en-US" dirty="0"/>
          </a:p>
        </p:txBody>
      </p:sp>
      <p:sp>
        <p:nvSpPr>
          <p:cNvPr id="3" name="Content Placeholder 2"/>
          <p:cNvSpPr>
            <a:spLocks noGrp="1"/>
          </p:cNvSpPr>
          <p:nvPr>
            <p:ph idx="1"/>
          </p:nvPr>
        </p:nvSpPr>
        <p:spPr/>
        <p:txBody>
          <a:bodyPr>
            <a:noAutofit/>
          </a:bodyPr>
          <a:lstStyle/>
          <a:p>
            <a:pPr>
              <a:defRPr/>
            </a:pPr>
            <a:r>
              <a:rPr lang="en-US" sz="2000" b="1" i="1" dirty="0" smtClean="0"/>
              <a:t>Process </a:t>
            </a:r>
            <a:r>
              <a:rPr lang="en-US" sz="2000" b="1" i="1" dirty="0"/>
              <a:t>patterns </a:t>
            </a:r>
            <a:r>
              <a:rPr lang="en-US" sz="2000" dirty="0"/>
              <a:t>define a set of activities, actions, work tasks, work products  and related behaviors that must be done to complete the project.</a:t>
            </a:r>
          </a:p>
          <a:p>
            <a:pPr>
              <a:defRPr/>
            </a:pPr>
            <a:endParaRPr lang="en-US" sz="2000" dirty="0"/>
          </a:p>
          <a:p>
            <a:pPr>
              <a:defRPr/>
            </a:pPr>
            <a:r>
              <a:rPr lang="en-US" sz="2000" dirty="0" smtClean="0"/>
              <a:t>In general process pattern defines a </a:t>
            </a:r>
            <a:r>
              <a:rPr lang="en-US" sz="2000" b="1" dirty="0" smtClean="0"/>
              <a:t>template</a:t>
            </a:r>
          </a:p>
          <a:p>
            <a:pPr>
              <a:defRPr/>
            </a:pPr>
            <a:endParaRPr lang="en-US" sz="2000" dirty="0"/>
          </a:p>
          <a:p>
            <a:pPr marL="0" indent="0">
              <a:buNone/>
              <a:defRPr/>
            </a:pPr>
            <a:r>
              <a:rPr lang="en-US" sz="2000" b="1" dirty="0" smtClean="0"/>
              <a:t>Template for defining a process pattern: (by Ambler):</a:t>
            </a:r>
          </a:p>
          <a:p>
            <a:pPr>
              <a:buFontTx/>
              <a:buChar char="-"/>
              <a:defRPr/>
            </a:pPr>
            <a:r>
              <a:rPr lang="en-US" sz="2000" b="1" dirty="0" smtClean="0"/>
              <a:t>Pattern name </a:t>
            </a:r>
            <a:r>
              <a:rPr lang="en-US" sz="2000" dirty="0" smtClean="0"/>
              <a:t>: The pattern is provided with a meaningful name  to describe the function  in software process (E.g.: Customer communication)</a:t>
            </a:r>
          </a:p>
          <a:p>
            <a:pPr>
              <a:buFontTx/>
              <a:buChar char="-"/>
              <a:defRPr/>
            </a:pPr>
            <a:r>
              <a:rPr lang="en-US" sz="2000" b="1" dirty="0" smtClean="0"/>
              <a:t>Type</a:t>
            </a:r>
            <a:r>
              <a:rPr lang="en-US" sz="2000" dirty="0" smtClean="0"/>
              <a:t>: The type of pattern</a:t>
            </a:r>
          </a:p>
          <a:p>
            <a:pPr marL="514350" indent="-514350">
              <a:buFont typeface="+mj-lt"/>
              <a:buAutoNum type="arabicPeriod"/>
              <a:defRPr/>
            </a:pPr>
            <a:r>
              <a:rPr lang="en-US" sz="2000" dirty="0" smtClean="0"/>
              <a:t>Task pattern : Defines a software engineering action or work task</a:t>
            </a:r>
          </a:p>
          <a:p>
            <a:pPr marL="514350" indent="-514350">
              <a:buFont typeface="+mj-lt"/>
              <a:buAutoNum type="arabicPeriod"/>
              <a:defRPr/>
            </a:pPr>
            <a:r>
              <a:rPr lang="en-US" sz="2000" dirty="0" smtClean="0"/>
              <a:t>Stage pattern : Defines a framework activity for the process</a:t>
            </a:r>
          </a:p>
          <a:p>
            <a:pPr marL="514350" indent="-514350">
              <a:buFont typeface="+mj-lt"/>
              <a:buAutoNum type="arabicPeriod"/>
              <a:defRPr/>
            </a:pPr>
            <a:r>
              <a:rPr lang="en-US" sz="2000" dirty="0" smtClean="0"/>
              <a:t>Phase pattern : Defines the sequence of framework activities that occur with the process</a:t>
            </a:r>
            <a:endParaRPr lang="en-US" sz="2000" dirty="0"/>
          </a:p>
          <a:p>
            <a:pPr marL="0" indent="0">
              <a:buNone/>
              <a:defRPr/>
            </a:pPr>
            <a:r>
              <a:rPr lang="en-US" sz="2000" dirty="0" smtClean="0"/>
              <a:t>- </a:t>
            </a:r>
            <a:r>
              <a:rPr lang="en-US" sz="2000" b="1" dirty="0" smtClean="0"/>
              <a:t>Initial Context </a:t>
            </a:r>
            <a:r>
              <a:rPr lang="en-US" sz="2000" dirty="0" smtClean="0"/>
              <a:t>: Conditions initialized before applying to the pattern </a:t>
            </a:r>
            <a:endParaRPr lang="en-US" sz="2000" dirty="0"/>
          </a:p>
          <a:p>
            <a:pPr marL="0" indent="0">
              <a:buNone/>
              <a:defRPr/>
            </a:pPr>
            <a:endParaRPr lang="en-US" sz="2000" dirty="0"/>
          </a:p>
          <a:p>
            <a:endParaRPr lang="en-US" sz="2000" dirty="0"/>
          </a:p>
        </p:txBody>
      </p:sp>
    </p:spTree>
    <p:extLst>
      <p:ext uri="{BB962C8B-B14F-4D97-AF65-F5344CB8AC3E}">
        <p14:creationId xmlns:p14="http://schemas.microsoft.com/office/powerpoint/2010/main" xmlns="" val="4167496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Process Assessment</a:t>
            </a:r>
            <a:endParaRPr lang="en-US" dirty="0"/>
          </a:p>
        </p:txBody>
      </p:sp>
      <p:sp>
        <p:nvSpPr>
          <p:cNvPr id="3" name="Content Placeholder 2"/>
          <p:cNvSpPr>
            <a:spLocks noGrp="1"/>
          </p:cNvSpPr>
          <p:nvPr>
            <p:ph idx="1"/>
          </p:nvPr>
        </p:nvSpPr>
        <p:spPr/>
        <p:txBody>
          <a:bodyPr>
            <a:normAutofit/>
          </a:bodyPr>
          <a:lstStyle/>
          <a:p>
            <a:r>
              <a:rPr lang="en-US" sz="2200" dirty="0" smtClean="0"/>
              <a:t>The existence of software process doesn’t give guarantee that software will be delivered on time , meet requirements</a:t>
            </a:r>
          </a:p>
          <a:p>
            <a:endParaRPr lang="en-US" sz="2200" dirty="0" smtClean="0"/>
          </a:p>
          <a:p>
            <a:r>
              <a:rPr lang="en-US" sz="2200" dirty="0" smtClean="0"/>
              <a:t>The assessment is a solution to test the above</a:t>
            </a:r>
            <a:endParaRPr lang="en-US" sz="2200" dirty="0"/>
          </a:p>
        </p:txBody>
      </p:sp>
    </p:spTree>
    <p:extLst>
      <p:ext uri="{BB962C8B-B14F-4D97-AF65-F5344CB8AC3E}">
        <p14:creationId xmlns:p14="http://schemas.microsoft.com/office/powerpoint/2010/main" xmlns="" val="3960441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61" y="274638"/>
            <a:ext cx="8229600" cy="1143000"/>
          </a:xfrm>
        </p:spPr>
        <p:txBody>
          <a:bodyPr/>
          <a:lstStyle/>
          <a:p>
            <a:r>
              <a:rPr lang="en-US" altLang="en-US" dirty="0">
                <a:ea typeface="ＭＳ Ｐゴシック" pitchFamily="34" charset="-128"/>
              </a:rPr>
              <a:t>Process Assessment</a:t>
            </a:r>
            <a:endParaRPr lang="en-US" dirty="0"/>
          </a:p>
        </p:txBody>
      </p:sp>
      <p:grpSp>
        <p:nvGrpSpPr>
          <p:cNvPr id="4" name="Group 2"/>
          <p:cNvGrpSpPr>
            <a:grpSpLocks/>
          </p:cNvGrpSpPr>
          <p:nvPr/>
        </p:nvGrpSpPr>
        <p:grpSpPr bwMode="auto">
          <a:xfrm>
            <a:off x="457200" y="1066800"/>
            <a:ext cx="7696200" cy="5334000"/>
            <a:chOff x="175" y="121"/>
            <a:chExt cx="8093" cy="6318"/>
          </a:xfrm>
        </p:grpSpPr>
        <p:sp>
          <p:nvSpPr>
            <p:cNvPr id="5" name="Oval 3"/>
            <p:cNvSpPr>
              <a:spLocks noChangeArrowheads="1"/>
            </p:cNvSpPr>
            <p:nvPr/>
          </p:nvSpPr>
          <p:spPr bwMode="auto">
            <a:xfrm>
              <a:off x="3077" y="121"/>
              <a:ext cx="2507" cy="1047"/>
            </a:xfrm>
            <a:prstGeom prst="ellipse">
              <a:avLst/>
            </a:prstGeom>
            <a:solidFill>
              <a:srgbClr val="99CCFF"/>
            </a:solidFill>
            <a:ln w="9360">
              <a:solidFill>
                <a:srgbClr val="000000"/>
              </a:solidFill>
              <a:round/>
              <a:headEnd/>
              <a:tailEnd/>
            </a:ln>
          </p:spPr>
          <p:txBody>
            <a:bodyPr lIns="90000" tIns="45000" rIns="90000" bIns="45000"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000"/>
                </a:spcAft>
              </a:pPr>
              <a:r>
                <a:rPr lang="en-US" altLang="en-US" sz="1600" dirty="0"/>
                <a:t>Software Process</a:t>
              </a:r>
            </a:p>
          </p:txBody>
        </p:sp>
        <p:sp>
          <p:nvSpPr>
            <p:cNvPr id="6" name="Text Box 4"/>
            <p:cNvSpPr txBox="1">
              <a:spLocks noChangeArrowheads="1"/>
            </p:cNvSpPr>
            <p:nvPr/>
          </p:nvSpPr>
          <p:spPr bwMode="auto">
            <a:xfrm>
              <a:off x="3271" y="2563"/>
              <a:ext cx="2224" cy="1010"/>
            </a:xfrm>
            <a:prstGeom prst="rect">
              <a:avLst/>
            </a:prstGeom>
            <a:solidFill>
              <a:srgbClr val="99CCFF"/>
            </a:solidFill>
            <a:ln w="9360">
              <a:solidFill>
                <a:srgbClr val="000000"/>
              </a:solidFill>
              <a:round/>
              <a:headEnd/>
              <a:tailEnd/>
            </a:ln>
          </p:spPr>
          <p:txBody>
            <a:bodyPr lIns="90000" tIns="45000" rIns="90000" bIns="45000"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000"/>
                </a:spcAft>
              </a:pPr>
              <a:r>
                <a:rPr lang="en-US" altLang="en-US" sz="1600" dirty="0"/>
                <a:t>Software Process</a:t>
              </a:r>
            </a:p>
            <a:p>
              <a:pPr algn="ctr">
                <a:spcAft>
                  <a:spcPts val="1000"/>
                </a:spcAft>
              </a:pPr>
              <a:r>
                <a:rPr lang="en-US" altLang="en-US" sz="1600" dirty="0"/>
                <a:t> Assessment</a:t>
              </a:r>
            </a:p>
            <a:p>
              <a:pPr algn="ctr"/>
              <a:endParaRPr lang="en-US" altLang="en-US" dirty="0"/>
            </a:p>
          </p:txBody>
        </p:sp>
        <p:sp>
          <p:nvSpPr>
            <p:cNvPr id="7" name="Text Box 5"/>
            <p:cNvSpPr txBox="1">
              <a:spLocks noChangeArrowheads="1"/>
            </p:cNvSpPr>
            <p:nvPr/>
          </p:nvSpPr>
          <p:spPr bwMode="auto">
            <a:xfrm>
              <a:off x="539" y="5116"/>
              <a:ext cx="2223" cy="1009"/>
            </a:xfrm>
            <a:prstGeom prst="rect">
              <a:avLst/>
            </a:prstGeom>
            <a:solidFill>
              <a:srgbClr val="99CCFF"/>
            </a:solidFill>
            <a:ln w="9360">
              <a:solidFill>
                <a:srgbClr val="000000"/>
              </a:solidFill>
              <a:round/>
              <a:headEnd/>
              <a:tailEnd/>
            </a:ln>
          </p:spPr>
          <p:txBody>
            <a:bodyPr lIns="90000" tIns="45000" rIns="90000" bIns="45000"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000"/>
                </a:spcAft>
              </a:pPr>
              <a:r>
                <a:rPr lang="en-US" altLang="en-US" sz="1600" dirty="0"/>
                <a:t>Software Process</a:t>
              </a:r>
            </a:p>
            <a:p>
              <a:pPr algn="ctr">
                <a:spcAft>
                  <a:spcPts val="1000"/>
                </a:spcAft>
              </a:pPr>
              <a:r>
                <a:rPr lang="en-US" altLang="en-US" sz="1600" dirty="0"/>
                <a:t>Improvement</a:t>
              </a:r>
            </a:p>
          </p:txBody>
        </p:sp>
        <p:sp>
          <p:nvSpPr>
            <p:cNvPr id="8" name="Text Box 6"/>
            <p:cNvSpPr txBox="1">
              <a:spLocks noChangeArrowheads="1"/>
            </p:cNvSpPr>
            <p:nvPr/>
          </p:nvSpPr>
          <p:spPr bwMode="auto">
            <a:xfrm>
              <a:off x="6044" y="5141"/>
              <a:ext cx="2224" cy="1009"/>
            </a:xfrm>
            <a:prstGeom prst="rect">
              <a:avLst/>
            </a:prstGeom>
            <a:solidFill>
              <a:srgbClr val="99CCFF"/>
            </a:solidFill>
            <a:ln w="9360">
              <a:solidFill>
                <a:srgbClr val="000000"/>
              </a:solidFill>
              <a:round/>
              <a:headEnd/>
              <a:tailEnd/>
            </a:ln>
          </p:spPr>
          <p:txBody>
            <a:bodyPr lIns="90000" tIns="45000" rIns="90000" bIns="45000"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000"/>
                </a:spcAft>
              </a:pPr>
              <a:r>
                <a:rPr lang="en-US" altLang="en-US" sz="1600" dirty="0"/>
                <a:t>Capability</a:t>
              </a:r>
            </a:p>
            <a:p>
              <a:pPr algn="ctr">
                <a:spcAft>
                  <a:spcPts val="1000"/>
                </a:spcAft>
              </a:pPr>
              <a:r>
                <a:rPr lang="en-US" altLang="en-US" sz="1600" dirty="0"/>
                <a:t>Determination</a:t>
              </a:r>
            </a:p>
          </p:txBody>
        </p:sp>
        <p:sp>
          <p:nvSpPr>
            <p:cNvPr id="9" name="Line 7"/>
            <p:cNvSpPr>
              <a:spLocks noChangeShapeType="1"/>
            </p:cNvSpPr>
            <p:nvPr/>
          </p:nvSpPr>
          <p:spPr bwMode="auto">
            <a:xfrm>
              <a:off x="4284" y="1211"/>
              <a:ext cx="11" cy="1288"/>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 name="Line 8"/>
            <p:cNvSpPr>
              <a:spLocks noChangeShapeType="1"/>
            </p:cNvSpPr>
            <p:nvPr/>
          </p:nvSpPr>
          <p:spPr bwMode="auto">
            <a:xfrm flipV="1">
              <a:off x="1206" y="1061"/>
              <a:ext cx="2356" cy="4002"/>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 name="Line 9"/>
            <p:cNvSpPr>
              <a:spLocks noChangeShapeType="1"/>
            </p:cNvSpPr>
            <p:nvPr/>
          </p:nvSpPr>
          <p:spPr bwMode="auto">
            <a:xfrm flipH="1" flipV="1">
              <a:off x="5164" y="1062"/>
              <a:ext cx="1723" cy="4021"/>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 name="Line 10"/>
            <p:cNvSpPr>
              <a:spLocks noChangeShapeType="1"/>
            </p:cNvSpPr>
            <p:nvPr/>
          </p:nvSpPr>
          <p:spPr bwMode="auto">
            <a:xfrm flipH="1" flipV="1">
              <a:off x="2751" y="5679"/>
              <a:ext cx="3255" cy="31"/>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 name="Line 11"/>
            <p:cNvSpPr>
              <a:spLocks noChangeShapeType="1"/>
            </p:cNvSpPr>
            <p:nvPr/>
          </p:nvSpPr>
          <p:spPr bwMode="auto">
            <a:xfrm flipH="1">
              <a:off x="2801" y="3594"/>
              <a:ext cx="1359" cy="1826"/>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 name="Line 12"/>
            <p:cNvSpPr>
              <a:spLocks noChangeShapeType="1"/>
            </p:cNvSpPr>
            <p:nvPr/>
          </p:nvSpPr>
          <p:spPr bwMode="auto">
            <a:xfrm>
              <a:off x="4849" y="3594"/>
              <a:ext cx="1192" cy="1971"/>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Text Box 13"/>
            <p:cNvSpPr txBox="1">
              <a:spLocks noChangeArrowheads="1"/>
            </p:cNvSpPr>
            <p:nvPr/>
          </p:nvSpPr>
          <p:spPr bwMode="auto">
            <a:xfrm>
              <a:off x="3269" y="1381"/>
              <a:ext cx="2237" cy="1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000"/>
                </a:spcAft>
              </a:pPr>
              <a:r>
                <a:rPr lang="en-US" altLang="en-US" sz="1600" dirty="0"/>
                <a:t>Is examined by</a:t>
              </a:r>
            </a:p>
            <a:p>
              <a:pPr algn="ctr">
                <a:spcAft>
                  <a:spcPts val="1000"/>
                </a:spcAft>
              </a:pPr>
              <a:r>
                <a:rPr lang="en-US" altLang="en-US" sz="1600" dirty="0"/>
                <a:t>SPA</a:t>
              </a:r>
            </a:p>
          </p:txBody>
        </p:sp>
        <p:sp>
          <p:nvSpPr>
            <p:cNvPr id="16" name="Text Box 14"/>
            <p:cNvSpPr txBox="1">
              <a:spLocks noChangeArrowheads="1"/>
            </p:cNvSpPr>
            <p:nvPr/>
          </p:nvSpPr>
          <p:spPr bwMode="auto">
            <a:xfrm>
              <a:off x="5393" y="1722"/>
              <a:ext cx="2706" cy="1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000"/>
                </a:spcAft>
              </a:pPr>
              <a:r>
                <a:rPr lang="en-US" altLang="en-US" sz="1600" dirty="0"/>
                <a:t>Identifies Capabilities and risk of SP</a:t>
              </a:r>
            </a:p>
          </p:txBody>
        </p:sp>
        <p:sp>
          <p:nvSpPr>
            <p:cNvPr id="17" name="Text Box 15"/>
            <p:cNvSpPr txBox="1">
              <a:spLocks noChangeArrowheads="1"/>
            </p:cNvSpPr>
            <p:nvPr/>
          </p:nvSpPr>
          <p:spPr bwMode="auto">
            <a:xfrm>
              <a:off x="175" y="1985"/>
              <a:ext cx="3571" cy="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000"/>
                </a:spcAft>
              </a:pPr>
              <a:r>
                <a:rPr lang="en-US" altLang="en-US" sz="1600" dirty="0"/>
                <a:t>Identifies modification</a:t>
              </a:r>
            </a:p>
            <a:p>
              <a:pPr algn="ctr">
                <a:spcAft>
                  <a:spcPts val="1000"/>
                </a:spcAft>
              </a:pPr>
              <a:r>
                <a:rPr lang="en-US" altLang="en-US" sz="1600" dirty="0"/>
                <a:t> To  SPA</a:t>
              </a:r>
            </a:p>
          </p:txBody>
        </p:sp>
        <p:sp>
          <p:nvSpPr>
            <p:cNvPr id="18" name="Text Box 16"/>
            <p:cNvSpPr txBox="1">
              <a:spLocks noChangeArrowheads="1"/>
            </p:cNvSpPr>
            <p:nvPr/>
          </p:nvSpPr>
          <p:spPr bwMode="auto">
            <a:xfrm>
              <a:off x="3533" y="5883"/>
              <a:ext cx="1941" cy="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Aft>
                  <a:spcPts val="1000"/>
                </a:spcAft>
              </a:pPr>
              <a:r>
                <a:rPr lang="en-US" altLang="en-US" sz="1600" dirty="0"/>
                <a:t>Motivates</a:t>
              </a:r>
            </a:p>
          </p:txBody>
        </p:sp>
        <p:sp>
          <p:nvSpPr>
            <p:cNvPr id="19" name="Text Box 17"/>
            <p:cNvSpPr txBox="1">
              <a:spLocks noChangeArrowheads="1"/>
            </p:cNvSpPr>
            <p:nvPr/>
          </p:nvSpPr>
          <p:spPr bwMode="auto">
            <a:xfrm>
              <a:off x="5280" y="3938"/>
              <a:ext cx="1524" cy="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Aft>
                  <a:spcPts val="1000"/>
                </a:spcAft>
              </a:pPr>
              <a:r>
                <a:rPr lang="en-US" altLang="en-US" sz="1600" dirty="0"/>
                <a:t>Leads to</a:t>
              </a:r>
            </a:p>
          </p:txBody>
        </p:sp>
        <p:sp>
          <p:nvSpPr>
            <p:cNvPr id="20" name="Text Box 18"/>
            <p:cNvSpPr txBox="1">
              <a:spLocks noChangeArrowheads="1"/>
            </p:cNvSpPr>
            <p:nvPr/>
          </p:nvSpPr>
          <p:spPr bwMode="auto">
            <a:xfrm>
              <a:off x="2412" y="4070"/>
              <a:ext cx="1374" cy="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Aft>
                  <a:spcPts val="1000"/>
                </a:spcAft>
              </a:pPr>
              <a:r>
                <a:rPr lang="en-US" altLang="en-US" sz="1600" dirty="0"/>
                <a:t>Leads to</a:t>
              </a:r>
            </a:p>
          </p:txBody>
        </p:sp>
      </p:grpSp>
    </p:spTree>
    <p:extLst>
      <p:ext uri="{BB962C8B-B14F-4D97-AF65-F5344CB8AC3E}">
        <p14:creationId xmlns:p14="http://schemas.microsoft.com/office/powerpoint/2010/main" xmlns="" val="219441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ea typeface="ＭＳ Ｐゴシック" pitchFamily="34" charset="-128"/>
              </a:rPr>
              <a:t>Chapter 1</a:t>
            </a:r>
            <a:br>
              <a:rPr lang="en-US" altLang="en-US" dirty="0" smtClean="0">
                <a:ea typeface="ＭＳ Ｐゴシック" pitchFamily="34" charset="-128"/>
              </a:rPr>
            </a:br>
            <a:r>
              <a:rPr lang="en-US" altLang="en-US" dirty="0" smtClean="0">
                <a:ea typeface="ＭＳ Ｐゴシック" pitchFamily="34" charset="-128"/>
              </a:rPr>
              <a:t> Introduction to Software Engineering</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ü"/>
              <a:defRPr/>
            </a:pPr>
            <a:r>
              <a:rPr lang="en-US" sz="2000" dirty="0" smtClean="0"/>
              <a:t>What </a:t>
            </a:r>
            <a:r>
              <a:rPr lang="en-US" sz="2000" dirty="0"/>
              <a:t>is Software</a:t>
            </a:r>
          </a:p>
          <a:p>
            <a:pPr>
              <a:lnSpc>
                <a:spcPct val="150000"/>
              </a:lnSpc>
              <a:buFont typeface="Wingdings" pitchFamily="2" charset="2"/>
              <a:buChar char="ü"/>
              <a:defRPr/>
            </a:pPr>
            <a:r>
              <a:rPr lang="en-US" sz="2000" dirty="0"/>
              <a:t>The Evolving Role of Software</a:t>
            </a:r>
          </a:p>
          <a:p>
            <a:pPr>
              <a:lnSpc>
                <a:spcPct val="150000"/>
              </a:lnSpc>
              <a:buFont typeface="Wingdings" pitchFamily="2" charset="2"/>
              <a:buChar char="ü"/>
              <a:defRPr/>
            </a:pPr>
            <a:r>
              <a:rPr lang="en-US" sz="2000" dirty="0"/>
              <a:t>Changing Nature of Software</a:t>
            </a:r>
            <a:endParaRPr lang="en-US" sz="2000" b="1" dirty="0"/>
          </a:p>
          <a:p>
            <a:pPr>
              <a:lnSpc>
                <a:spcPct val="150000"/>
              </a:lnSpc>
              <a:buFont typeface="Wingdings" pitchFamily="2" charset="2"/>
              <a:buChar char="ü"/>
              <a:defRPr/>
            </a:pPr>
            <a:r>
              <a:rPr lang="en-US" sz="2000" dirty="0"/>
              <a:t>Software Myths</a:t>
            </a:r>
            <a:endParaRPr lang="en-US" sz="2000" i="1" dirty="0"/>
          </a:p>
          <a:p>
            <a:endParaRPr lang="en-US" dirty="0"/>
          </a:p>
        </p:txBody>
      </p:sp>
    </p:spTree>
    <p:extLst>
      <p:ext uri="{BB962C8B-B14F-4D97-AF65-F5344CB8AC3E}">
        <p14:creationId xmlns:p14="http://schemas.microsoft.com/office/powerpoint/2010/main" xmlns="" val="3828524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Process Assessment</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Different approaches to software process assessment:</a:t>
            </a:r>
          </a:p>
          <a:p>
            <a:r>
              <a:rPr lang="en-US" sz="2200" dirty="0" smtClean="0"/>
              <a:t>Standard CMMI assessment method for process Improvement (SCAMPI)</a:t>
            </a:r>
          </a:p>
          <a:p>
            <a:r>
              <a:rPr lang="en-US" sz="2200" dirty="0" smtClean="0"/>
              <a:t>CMM- Based Appraisal for Internal Process Improvement (CBA IPI)</a:t>
            </a:r>
          </a:p>
          <a:p>
            <a:r>
              <a:rPr lang="en-US" sz="2200" dirty="0" smtClean="0"/>
              <a:t>SPICE (ISO/IEC 15504)</a:t>
            </a:r>
          </a:p>
          <a:p>
            <a:endParaRPr lang="en-US" sz="2200" dirty="0" smtClean="0"/>
          </a:p>
          <a:p>
            <a:r>
              <a:rPr lang="en-US" sz="2200" dirty="0" smtClean="0"/>
              <a:t>International Organization for Standardization (ISO 9001:2000) for Software :</a:t>
            </a:r>
          </a:p>
          <a:p>
            <a:pPr>
              <a:buFontTx/>
              <a:buChar char="-"/>
            </a:pPr>
            <a:r>
              <a:rPr lang="en-US" sz="2200" dirty="0" smtClean="0"/>
              <a:t>Applies to any organization that wants to </a:t>
            </a:r>
            <a:r>
              <a:rPr lang="en-US" sz="2200" b="1" i="1" dirty="0" smtClean="0"/>
              <a:t>improve overall quality </a:t>
            </a:r>
            <a:r>
              <a:rPr lang="en-US" sz="2200" dirty="0" smtClean="0"/>
              <a:t>of the product , system.</a:t>
            </a:r>
          </a:p>
          <a:p>
            <a:pPr>
              <a:buFontTx/>
              <a:buChar char="-"/>
            </a:pPr>
            <a:r>
              <a:rPr lang="en-US" sz="2200" b="1" i="1" dirty="0" smtClean="0"/>
              <a:t>Plan-do-check-act </a:t>
            </a:r>
            <a:r>
              <a:rPr lang="en-US" sz="2200" dirty="0" smtClean="0"/>
              <a:t>cycle</a:t>
            </a:r>
            <a:endParaRPr lang="en-US" sz="2200" b="1" i="1" dirty="0" smtClean="0"/>
          </a:p>
        </p:txBody>
      </p:sp>
    </p:spTree>
    <p:extLst>
      <p:ext uri="{BB962C8B-B14F-4D97-AF65-F5344CB8AC3E}">
        <p14:creationId xmlns:p14="http://schemas.microsoft.com/office/powerpoint/2010/main" xmlns="" val="3997817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altLang="en-US" sz="4000" dirty="0">
                <a:ea typeface="ＭＳ Ｐゴシック" pitchFamily="34" charset="-128"/>
              </a:rPr>
              <a:t>Personal </a:t>
            </a:r>
            <a:r>
              <a:rPr lang="en-US" altLang="en-US" sz="4000" dirty="0" smtClean="0">
                <a:ea typeface="ＭＳ Ｐゴシック" pitchFamily="34" charset="-128"/>
              </a:rPr>
              <a:t>Process </a:t>
            </a:r>
            <a:r>
              <a:rPr lang="en-US" altLang="en-US" sz="4000" dirty="0">
                <a:ea typeface="ＭＳ Ｐゴシック" pitchFamily="34" charset="-128"/>
              </a:rPr>
              <a:t>Models</a:t>
            </a:r>
            <a:endParaRPr lang="en-US" sz="4000" dirty="0"/>
          </a:p>
        </p:txBody>
      </p:sp>
      <p:sp>
        <p:nvSpPr>
          <p:cNvPr id="3" name="Content Placeholder 2"/>
          <p:cNvSpPr>
            <a:spLocks noGrp="1"/>
          </p:cNvSpPr>
          <p:nvPr>
            <p:ph idx="1"/>
          </p:nvPr>
        </p:nvSpPr>
        <p:spPr/>
        <p:txBody>
          <a:bodyPr>
            <a:normAutofit/>
          </a:bodyPr>
          <a:lstStyle/>
          <a:p>
            <a:pPr>
              <a:defRPr/>
            </a:pPr>
            <a:r>
              <a:rPr lang="en-US" sz="2200" dirty="0"/>
              <a:t>The </a:t>
            </a:r>
            <a:r>
              <a:rPr lang="en-US" sz="2200" b="1" dirty="0"/>
              <a:t>Personal Software Process</a:t>
            </a:r>
            <a:r>
              <a:rPr lang="en-US" sz="2200" dirty="0"/>
              <a:t> (PSP) is a structured software development process that is intended to help software engineers understand and improve their performance, by using a "disciplined, data-driven procedure". </a:t>
            </a:r>
          </a:p>
          <a:p>
            <a:pPr>
              <a:defRPr/>
            </a:pPr>
            <a:endParaRPr lang="en-US" sz="2200" dirty="0"/>
          </a:p>
          <a:p>
            <a:pPr>
              <a:defRPr/>
            </a:pPr>
            <a:r>
              <a:rPr lang="en-US" sz="2200" dirty="0"/>
              <a:t>The PSP was created by Watts Humphrey to apply the underlying principles of the Software Engineering Institute's (SEI) Capability Maturity Model (CMM) to the software development practices of a single developer. </a:t>
            </a:r>
          </a:p>
          <a:p>
            <a:pPr>
              <a:defRPr/>
            </a:pPr>
            <a:endParaRPr lang="en-US" sz="2200" dirty="0"/>
          </a:p>
          <a:p>
            <a:pPr>
              <a:defRPr/>
            </a:pPr>
            <a:r>
              <a:rPr lang="en-US" sz="2200" dirty="0"/>
              <a:t>It claims to give software engineers the process skills necessary to work on a Team Software Process (TSP) team.</a:t>
            </a:r>
          </a:p>
          <a:p>
            <a:pPr>
              <a:defRPr/>
            </a:pPr>
            <a:endParaRPr lang="en-US" sz="2200" dirty="0"/>
          </a:p>
          <a:p>
            <a:pPr>
              <a:defRPr/>
            </a:pPr>
            <a:endParaRPr lang="en-US" sz="2200" dirty="0"/>
          </a:p>
          <a:p>
            <a:pPr>
              <a:defRPr/>
            </a:pPr>
            <a:endParaRPr lang="en-US" sz="2200" dirty="0"/>
          </a:p>
          <a:p>
            <a:endParaRPr lang="en-US" sz="2200" dirty="0"/>
          </a:p>
        </p:txBody>
      </p:sp>
    </p:spTree>
    <p:extLst>
      <p:ext uri="{BB962C8B-B14F-4D97-AF65-F5344CB8AC3E}">
        <p14:creationId xmlns:p14="http://schemas.microsoft.com/office/powerpoint/2010/main" xmlns="" val="31878738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1143000"/>
          </a:xfrm>
        </p:spPr>
        <p:txBody>
          <a:bodyPr>
            <a:normAutofit/>
          </a:bodyPr>
          <a:lstStyle/>
          <a:p>
            <a:r>
              <a:rPr lang="en-US" altLang="en-US" dirty="0">
                <a:ea typeface="ＭＳ Ｐゴシック" pitchFamily="34" charset="-128"/>
              </a:rPr>
              <a:t>Personal </a:t>
            </a:r>
            <a:r>
              <a:rPr lang="en-US" altLang="en-US" dirty="0" smtClean="0">
                <a:ea typeface="ＭＳ Ｐゴシック" pitchFamily="34" charset="-128"/>
              </a:rPr>
              <a:t>Process Models</a:t>
            </a:r>
            <a:endParaRPr lang="en-US" dirty="0"/>
          </a:p>
        </p:txBody>
      </p:sp>
      <p:sp>
        <p:nvSpPr>
          <p:cNvPr id="3" name="Content Placeholder 2"/>
          <p:cNvSpPr>
            <a:spLocks noGrp="1"/>
          </p:cNvSpPr>
          <p:nvPr>
            <p:ph idx="1"/>
          </p:nvPr>
        </p:nvSpPr>
        <p:spPr/>
        <p:txBody>
          <a:bodyPr>
            <a:normAutofit/>
          </a:bodyPr>
          <a:lstStyle/>
          <a:p>
            <a:pPr>
              <a:defRPr/>
            </a:pPr>
            <a:r>
              <a:rPr lang="en-US" sz="2200" b="1" i="1" dirty="0"/>
              <a:t>The PSP helps software engineers to:</a:t>
            </a:r>
          </a:p>
          <a:p>
            <a:pPr lvl="1">
              <a:buFont typeface="Wingdings" pitchFamily="2" charset="2"/>
              <a:buChar char="ü"/>
              <a:defRPr/>
            </a:pPr>
            <a:r>
              <a:rPr lang="en-US" sz="2200" dirty="0"/>
              <a:t>Improve their estimating and planning skills.</a:t>
            </a:r>
          </a:p>
          <a:p>
            <a:pPr lvl="1">
              <a:buFont typeface="Wingdings" pitchFamily="2" charset="2"/>
              <a:buChar char="ü"/>
              <a:defRPr/>
            </a:pPr>
            <a:r>
              <a:rPr lang="en-US" sz="2200" dirty="0"/>
              <a:t>Make commitments they can keep.</a:t>
            </a:r>
          </a:p>
          <a:p>
            <a:pPr lvl="1">
              <a:buFont typeface="Wingdings" pitchFamily="2" charset="2"/>
              <a:buChar char="ü"/>
              <a:defRPr/>
            </a:pPr>
            <a:r>
              <a:rPr lang="en-US" sz="2200" dirty="0"/>
              <a:t>Manage the quality of their projects.</a:t>
            </a:r>
          </a:p>
          <a:p>
            <a:pPr lvl="1">
              <a:buFont typeface="Wingdings" pitchFamily="2" charset="2"/>
              <a:buChar char="ü"/>
              <a:defRPr/>
            </a:pPr>
            <a:r>
              <a:rPr lang="en-US" sz="2200" dirty="0"/>
              <a:t>Reduce the number of defects in their work.</a:t>
            </a:r>
          </a:p>
          <a:p>
            <a:pPr>
              <a:defRPr/>
            </a:pPr>
            <a:endParaRPr lang="en-US" sz="2200" dirty="0"/>
          </a:p>
          <a:p>
            <a:pPr>
              <a:defRPr/>
            </a:pPr>
            <a:r>
              <a:rPr lang="en-US" sz="2200" dirty="0"/>
              <a:t>The goal of the PSP is to help developers produce zero-defect, quality products on schedule. Low-defect and zero defect products have become the reality for some developers and TSP teams. </a:t>
            </a:r>
          </a:p>
          <a:p>
            <a:pPr>
              <a:defRPr/>
            </a:pPr>
            <a:endParaRPr lang="en-US" sz="2200" dirty="0"/>
          </a:p>
          <a:p>
            <a:pPr>
              <a:defRPr/>
            </a:pPr>
            <a:endParaRPr lang="en-US" sz="2200" dirty="0"/>
          </a:p>
          <a:p>
            <a:endParaRPr lang="en-US" sz="2200" dirty="0"/>
          </a:p>
        </p:txBody>
      </p:sp>
    </p:spTree>
    <p:extLst>
      <p:ext uri="{BB962C8B-B14F-4D97-AF65-F5344CB8AC3E}">
        <p14:creationId xmlns:p14="http://schemas.microsoft.com/office/powerpoint/2010/main" xmlns="" val="3518051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framework activities of PSP</a:t>
            </a:r>
            <a:endParaRPr lang="en-US" dirty="0"/>
          </a:p>
        </p:txBody>
      </p:sp>
      <p:sp>
        <p:nvSpPr>
          <p:cNvPr id="3" name="Content Placeholder 2"/>
          <p:cNvSpPr>
            <a:spLocks noGrp="1"/>
          </p:cNvSpPr>
          <p:nvPr>
            <p:ph idx="1"/>
          </p:nvPr>
        </p:nvSpPr>
        <p:spPr/>
        <p:txBody>
          <a:bodyPr>
            <a:normAutofit fontScale="92500" lnSpcReduction="20000"/>
          </a:bodyPr>
          <a:lstStyle/>
          <a:p>
            <a:r>
              <a:rPr lang="en-US" sz="2400" b="1" dirty="0" smtClean="0"/>
              <a:t>Planning : </a:t>
            </a:r>
            <a:r>
              <a:rPr lang="en-US" sz="2400" dirty="0" smtClean="0"/>
              <a:t>Requirement -&gt; size and resource estimation, defect estimation.</a:t>
            </a:r>
          </a:p>
          <a:p>
            <a:pPr marL="0" indent="0">
              <a:buNone/>
            </a:pPr>
            <a:r>
              <a:rPr lang="en-US" sz="2400" dirty="0" smtClean="0"/>
              <a:t>         -All metrics are recorded on worksheet or template.</a:t>
            </a:r>
          </a:p>
          <a:p>
            <a:endParaRPr lang="en-US" sz="2400" dirty="0" smtClean="0"/>
          </a:p>
          <a:p>
            <a:r>
              <a:rPr lang="en-US" sz="2400" b="1" dirty="0" smtClean="0"/>
              <a:t>High level design : </a:t>
            </a:r>
            <a:r>
              <a:rPr lang="en-US" sz="2400" dirty="0" smtClean="0"/>
              <a:t>Prototype are build when needed.</a:t>
            </a:r>
          </a:p>
          <a:p>
            <a:endParaRPr lang="en-US" sz="2400" b="1" dirty="0" smtClean="0"/>
          </a:p>
          <a:p>
            <a:r>
              <a:rPr lang="en-US" sz="2400" b="1" dirty="0" smtClean="0"/>
              <a:t>High level design review :</a:t>
            </a:r>
            <a:r>
              <a:rPr lang="en-US" sz="2400" dirty="0" smtClean="0"/>
              <a:t> Formal verification methods are applied to identify errors</a:t>
            </a:r>
          </a:p>
          <a:p>
            <a:endParaRPr lang="en-US" sz="2400" dirty="0" smtClean="0"/>
          </a:p>
          <a:p>
            <a:r>
              <a:rPr lang="en-US" sz="2400" b="1" dirty="0" smtClean="0"/>
              <a:t>Development : </a:t>
            </a:r>
            <a:r>
              <a:rPr lang="en-US" sz="2400" dirty="0" smtClean="0"/>
              <a:t>Component level design is refined and reviewed</a:t>
            </a:r>
          </a:p>
          <a:p>
            <a:endParaRPr lang="en-US" sz="2400" b="1" dirty="0" smtClean="0"/>
          </a:p>
          <a:p>
            <a:r>
              <a:rPr lang="en-US" sz="2400" b="1" dirty="0" smtClean="0"/>
              <a:t>Postmortem : </a:t>
            </a:r>
            <a:r>
              <a:rPr lang="en-US" sz="2400" dirty="0" smtClean="0"/>
              <a:t>Using measures and metrics collected , the effectiveness of the process is determined</a:t>
            </a:r>
            <a:endParaRPr lang="en-US" sz="2400" b="1" dirty="0" smtClean="0"/>
          </a:p>
        </p:txBody>
      </p:sp>
    </p:spTree>
    <p:extLst>
      <p:ext uri="{BB962C8B-B14F-4D97-AF65-F5344CB8AC3E}">
        <p14:creationId xmlns:p14="http://schemas.microsoft.com/office/powerpoint/2010/main" xmlns="" val="3673817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34" charset="-128"/>
              </a:rPr>
              <a:t>Team Software Process (TSP)</a:t>
            </a:r>
            <a:endParaRPr lang="en-US" dirty="0"/>
          </a:p>
        </p:txBody>
      </p:sp>
      <p:sp>
        <p:nvSpPr>
          <p:cNvPr id="3" name="Content Placeholder 2"/>
          <p:cNvSpPr>
            <a:spLocks noGrp="1"/>
          </p:cNvSpPr>
          <p:nvPr>
            <p:ph idx="1"/>
          </p:nvPr>
        </p:nvSpPr>
        <p:spPr/>
        <p:txBody>
          <a:bodyPr>
            <a:normAutofit/>
          </a:bodyPr>
          <a:lstStyle/>
          <a:p>
            <a:pPr>
              <a:defRPr/>
            </a:pPr>
            <a:r>
              <a:rPr lang="en-US" sz="2200" dirty="0"/>
              <a:t>Build self-directed, managers, software process, improvement guidance, teaching.</a:t>
            </a:r>
          </a:p>
          <a:p>
            <a:pPr marL="0" indent="0">
              <a:buNone/>
              <a:defRPr/>
            </a:pPr>
            <a:endParaRPr lang="en-US" sz="2200" dirty="0"/>
          </a:p>
          <a:p>
            <a:pPr>
              <a:defRPr/>
            </a:pPr>
            <a:r>
              <a:rPr lang="en-US" sz="2200" dirty="0"/>
              <a:t>The TSP is intended to improve the levels of quality and productivity of a team's software development </a:t>
            </a:r>
            <a:r>
              <a:rPr lang="en-US" sz="2200" dirty="0" smtClean="0"/>
              <a:t>project</a:t>
            </a:r>
          </a:p>
          <a:p>
            <a:pPr>
              <a:defRPr/>
            </a:pPr>
            <a:endParaRPr lang="en-US" sz="2200" dirty="0" smtClean="0"/>
          </a:p>
          <a:p>
            <a:endParaRPr lang="en-US" sz="2000" dirty="0"/>
          </a:p>
          <a:p>
            <a:pPr>
              <a:defRPr/>
            </a:pPr>
            <a:endParaRPr lang="en-US" sz="2200" dirty="0"/>
          </a:p>
          <a:p>
            <a:pPr>
              <a:defRPr/>
            </a:pPr>
            <a:endParaRPr lang="en-US" sz="2200" dirty="0"/>
          </a:p>
          <a:p>
            <a:pPr>
              <a:defRPr/>
            </a:pPr>
            <a:endParaRPr lang="en-US" sz="2200" dirty="0"/>
          </a:p>
          <a:p>
            <a:endParaRPr lang="en-US" sz="2200" dirty="0"/>
          </a:p>
        </p:txBody>
      </p:sp>
    </p:spTree>
    <p:extLst>
      <p:ext uri="{BB962C8B-B14F-4D97-AF65-F5344CB8AC3E}">
        <p14:creationId xmlns:p14="http://schemas.microsoft.com/office/powerpoint/2010/main" xmlns="" val="3063851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Team Software Process (TSP)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i="1" dirty="0" smtClean="0"/>
              <a:t>TSP </a:t>
            </a:r>
            <a:r>
              <a:rPr lang="en-US" sz="2400" b="1" i="1" dirty="0"/>
              <a:t>helps organizations to</a:t>
            </a:r>
          </a:p>
          <a:p>
            <a:r>
              <a:rPr lang="en-US" sz="2400" dirty="0"/>
              <a:t>Build self directed team that plan and track the work.</a:t>
            </a:r>
          </a:p>
          <a:p>
            <a:endParaRPr lang="en-US" sz="2400" dirty="0"/>
          </a:p>
          <a:p>
            <a:r>
              <a:rPr lang="en-US" sz="2400" dirty="0"/>
              <a:t>Show managers how to coach and motivate their team and sustain peak performance</a:t>
            </a:r>
          </a:p>
          <a:p>
            <a:endParaRPr lang="en-US" sz="2400" dirty="0"/>
          </a:p>
          <a:p>
            <a:r>
              <a:rPr lang="en-US" sz="2400" dirty="0"/>
              <a:t>Accelerate software process improvement</a:t>
            </a:r>
          </a:p>
          <a:p>
            <a:endParaRPr lang="en-US" sz="2400" dirty="0"/>
          </a:p>
          <a:p>
            <a:r>
              <a:rPr lang="en-US" sz="2400" dirty="0"/>
              <a:t>Provide improvement guidance to high maturity organization</a:t>
            </a:r>
          </a:p>
          <a:p>
            <a:endParaRPr lang="en-US" sz="2400" dirty="0"/>
          </a:p>
          <a:p>
            <a:r>
              <a:rPr lang="en-US" sz="2400" dirty="0"/>
              <a:t>Facilitate university teaching of industrial grade team skills</a:t>
            </a:r>
          </a:p>
          <a:p>
            <a:endParaRPr lang="en-US" sz="2400" dirty="0" smtClean="0"/>
          </a:p>
        </p:txBody>
      </p:sp>
    </p:spTree>
    <p:extLst>
      <p:ext uri="{BB962C8B-B14F-4D97-AF65-F5344CB8AC3E}">
        <p14:creationId xmlns:p14="http://schemas.microsoft.com/office/powerpoint/2010/main" xmlns="" val="2143948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pitchFamily="34" charset="-128"/>
              </a:rPr>
              <a:t>Framework for TSP</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Launch</a:t>
            </a:r>
          </a:p>
          <a:p>
            <a:r>
              <a:rPr lang="en-US" sz="2400" dirty="0" smtClean="0"/>
              <a:t>High level design</a:t>
            </a:r>
          </a:p>
          <a:p>
            <a:r>
              <a:rPr lang="en-US" sz="2400" dirty="0" smtClean="0"/>
              <a:t>Implementation</a:t>
            </a:r>
          </a:p>
          <a:p>
            <a:r>
              <a:rPr lang="en-US" sz="2400" dirty="0" smtClean="0"/>
              <a:t>Integration</a:t>
            </a:r>
          </a:p>
          <a:p>
            <a:r>
              <a:rPr lang="en-US" sz="2400" dirty="0" smtClean="0"/>
              <a:t>Test</a:t>
            </a:r>
          </a:p>
          <a:p>
            <a:r>
              <a:rPr lang="en-US" sz="2400" dirty="0" smtClean="0"/>
              <a:t>Postmortem</a:t>
            </a:r>
            <a:endParaRPr lang="en-US" sz="2400" dirty="0"/>
          </a:p>
          <a:p>
            <a:endParaRPr lang="en-US" sz="2400" dirty="0" smtClean="0"/>
          </a:p>
          <a:p>
            <a:pPr marL="0" indent="0">
              <a:buNone/>
            </a:pPr>
            <a:r>
              <a:rPr lang="en-US" sz="2400" b="1" i="1" dirty="0" smtClean="0"/>
              <a:t>TSP makes use of wide variety of </a:t>
            </a:r>
          </a:p>
          <a:p>
            <a:pPr marL="0" indent="0">
              <a:buNone/>
            </a:pPr>
            <a:r>
              <a:rPr lang="en-US" sz="2400" dirty="0" smtClean="0"/>
              <a:t>Scripts, forms and standards</a:t>
            </a:r>
          </a:p>
          <a:p>
            <a:pPr marL="0" indent="0">
              <a:buNone/>
            </a:pPr>
            <a:endParaRPr lang="en-US" sz="2400" dirty="0"/>
          </a:p>
          <a:p>
            <a:pPr marL="0" indent="0">
              <a:buNone/>
            </a:pPr>
            <a:r>
              <a:rPr lang="en-US" sz="2400" dirty="0" smtClean="0"/>
              <a:t>Team must a full commitment to the process and undergo training to </a:t>
            </a:r>
            <a:r>
              <a:rPr lang="en-US" sz="2400" smtClean="0"/>
              <a:t>apply properly</a:t>
            </a:r>
            <a:endParaRPr lang="en-US" sz="2400" dirty="0"/>
          </a:p>
        </p:txBody>
      </p:sp>
    </p:spTree>
    <p:extLst>
      <p:ext uri="{BB962C8B-B14F-4D97-AF65-F5344CB8AC3E}">
        <p14:creationId xmlns:p14="http://schemas.microsoft.com/office/powerpoint/2010/main" xmlns="" val="2405419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Unit I</a:t>
            </a:r>
            <a:br>
              <a:rPr lang="en-US" dirty="0" smtClean="0"/>
            </a:br>
            <a:r>
              <a:rPr lang="en-US" dirty="0" smtClean="0"/>
              <a:t>Chapter 3</a:t>
            </a:r>
            <a:br>
              <a:rPr lang="en-US" dirty="0" smtClean="0"/>
            </a:br>
            <a:r>
              <a:rPr lang="en-US" dirty="0" smtClean="0"/>
              <a:t>Process Models</a:t>
            </a:r>
            <a:endParaRPr lang="en-US" dirty="0"/>
          </a:p>
        </p:txBody>
      </p:sp>
    </p:spTree>
    <p:extLst>
      <p:ext uri="{BB962C8B-B14F-4D97-AF65-F5344CB8AC3E}">
        <p14:creationId xmlns:p14="http://schemas.microsoft.com/office/powerpoint/2010/main" xmlns="" val="1243218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ea typeface="ＭＳ Ｐゴシック" pitchFamily="34" charset="-128"/>
              </a:rPr>
              <a:t>Chapter 3</a:t>
            </a:r>
            <a:br>
              <a:rPr lang="en-US" altLang="en-US" dirty="0" smtClean="0">
                <a:ea typeface="ＭＳ Ｐゴシック" pitchFamily="34" charset="-128"/>
              </a:rPr>
            </a:br>
            <a:r>
              <a:rPr lang="en-US" altLang="en-US" dirty="0" smtClean="0">
                <a:ea typeface="ＭＳ Ｐゴシック" pitchFamily="34" charset="-128"/>
              </a:rPr>
              <a:t>Process </a:t>
            </a:r>
            <a:r>
              <a:rPr lang="en-US" altLang="en-US" dirty="0">
                <a:ea typeface="ＭＳ Ｐゴシック" pitchFamily="34" charset="-128"/>
              </a:rPr>
              <a:t>Models</a:t>
            </a:r>
            <a:endParaRPr lang="en-US" dirty="0"/>
          </a:p>
        </p:txBody>
      </p:sp>
      <p:sp>
        <p:nvSpPr>
          <p:cNvPr id="3" name="Content Placeholder 2"/>
          <p:cNvSpPr>
            <a:spLocks noGrp="1"/>
          </p:cNvSpPr>
          <p:nvPr>
            <p:ph idx="1"/>
          </p:nvPr>
        </p:nvSpPr>
        <p:spPr/>
        <p:txBody>
          <a:bodyPr>
            <a:normAutofit fontScale="92500"/>
          </a:bodyPr>
          <a:lstStyle/>
          <a:p>
            <a:pPr marL="0" indent="0">
              <a:lnSpc>
                <a:spcPct val="150000"/>
              </a:lnSpc>
              <a:buNone/>
              <a:defRPr/>
            </a:pPr>
            <a:r>
              <a:rPr lang="en-US" sz="2000" b="1" dirty="0" smtClean="0"/>
              <a:t>Introduction :</a:t>
            </a:r>
          </a:p>
          <a:p>
            <a:pPr>
              <a:lnSpc>
                <a:spcPct val="150000"/>
              </a:lnSpc>
              <a:defRPr/>
            </a:pPr>
            <a:r>
              <a:rPr lang="en-US" sz="2200" dirty="0" smtClean="0"/>
              <a:t>A </a:t>
            </a:r>
            <a:r>
              <a:rPr lang="en-US" sz="2200" dirty="0"/>
              <a:t>process model specifies a general process, usually as a set of stages in which a project should be </a:t>
            </a:r>
            <a:r>
              <a:rPr lang="en-US" sz="2200" dirty="0" smtClean="0"/>
              <a:t>divided</a:t>
            </a:r>
          </a:p>
          <a:p>
            <a:pPr>
              <a:lnSpc>
                <a:spcPct val="150000"/>
              </a:lnSpc>
              <a:defRPr/>
            </a:pPr>
            <a:r>
              <a:rPr lang="en-US" sz="2200" dirty="0"/>
              <a:t>T</a:t>
            </a:r>
            <a:r>
              <a:rPr lang="en-US" sz="2200" dirty="0" smtClean="0"/>
              <a:t>he </a:t>
            </a:r>
            <a:r>
              <a:rPr lang="en-US" sz="2200" dirty="0"/>
              <a:t>order in which the stages should be </a:t>
            </a:r>
            <a:r>
              <a:rPr lang="en-US" sz="2200" dirty="0" smtClean="0"/>
              <a:t>executed</a:t>
            </a:r>
          </a:p>
          <a:p>
            <a:pPr>
              <a:lnSpc>
                <a:spcPct val="150000"/>
              </a:lnSpc>
              <a:defRPr/>
            </a:pPr>
            <a:r>
              <a:rPr lang="en-US" sz="2200" dirty="0"/>
              <a:t>A</a:t>
            </a:r>
            <a:r>
              <a:rPr lang="en-US" sz="2200" dirty="0" smtClean="0"/>
              <a:t>ny </a:t>
            </a:r>
            <a:r>
              <a:rPr lang="en-US" sz="2200" dirty="0"/>
              <a:t>other constraints and conditions on the execution of stages</a:t>
            </a:r>
            <a:r>
              <a:rPr lang="en-US" sz="2200" dirty="0" smtClean="0"/>
              <a:t>.</a:t>
            </a:r>
          </a:p>
          <a:p>
            <a:pPr>
              <a:lnSpc>
                <a:spcPct val="150000"/>
              </a:lnSpc>
              <a:defRPr/>
            </a:pPr>
            <a:endParaRPr lang="en-US" sz="2200" dirty="0"/>
          </a:p>
          <a:p>
            <a:pPr marL="0" indent="0">
              <a:buNone/>
            </a:pPr>
            <a:r>
              <a:rPr lang="en-US" sz="2200" b="1" dirty="0" smtClean="0"/>
              <a:t>Selection of </a:t>
            </a:r>
            <a:r>
              <a:rPr lang="en-US" sz="2200" b="1" dirty="0"/>
              <a:t>process model is based on:</a:t>
            </a:r>
          </a:p>
          <a:p>
            <a:pPr lvl="0"/>
            <a:r>
              <a:rPr lang="en-US" sz="2200" dirty="0"/>
              <a:t>the nature of the project and application.</a:t>
            </a:r>
          </a:p>
          <a:p>
            <a:pPr lvl="0"/>
            <a:r>
              <a:rPr lang="en-US" sz="2200" dirty="0"/>
              <a:t>the methods and tools to be used</a:t>
            </a:r>
          </a:p>
          <a:p>
            <a:pPr lvl="0"/>
            <a:r>
              <a:rPr lang="en-US" sz="2200" dirty="0"/>
              <a:t>the controls and deliverables</a:t>
            </a:r>
          </a:p>
          <a:p>
            <a:pPr>
              <a:lnSpc>
                <a:spcPct val="150000"/>
              </a:lnSpc>
              <a:defRPr/>
            </a:pPr>
            <a:endParaRPr lang="en-US" sz="2000" dirty="0"/>
          </a:p>
          <a:p>
            <a:pPr>
              <a:lnSpc>
                <a:spcPct val="150000"/>
              </a:lnSpc>
              <a:defRPr/>
            </a:pPr>
            <a:endParaRPr lang="en-US" sz="2000" dirty="0" smtClean="0"/>
          </a:p>
          <a:p>
            <a:pPr>
              <a:defRPr/>
            </a:pPr>
            <a:endParaRPr lang="en-US" sz="1800" dirty="0"/>
          </a:p>
          <a:p>
            <a:endParaRPr lang="en-US" dirty="0"/>
          </a:p>
        </p:txBody>
      </p:sp>
    </p:spTree>
    <p:extLst>
      <p:ext uri="{BB962C8B-B14F-4D97-AF65-F5344CB8AC3E}">
        <p14:creationId xmlns:p14="http://schemas.microsoft.com/office/powerpoint/2010/main" xmlns="" val="4058829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a:t>
            </a:r>
            <a:endParaRPr lang="en-US" dirty="0"/>
          </a:p>
        </p:txBody>
      </p:sp>
      <p:sp>
        <p:nvSpPr>
          <p:cNvPr id="3" name="Content Placeholder 2"/>
          <p:cNvSpPr>
            <a:spLocks noGrp="1"/>
          </p:cNvSpPr>
          <p:nvPr>
            <p:ph idx="1"/>
          </p:nvPr>
        </p:nvSpPr>
        <p:spPr/>
        <p:txBody>
          <a:bodyPr>
            <a:normAutofit lnSpcReduction="10000"/>
          </a:bodyPr>
          <a:lstStyle/>
          <a:p>
            <a:pPr>
              <a:lnSpc>
                <a:spcPct val="150000"/>
              </a:lnSpc>
              <a:buFont typeface="Wingdings" panose="05000000000000000000" pitchFamily="2" charset="2"/>
              <a:buChar char="ü"/>
              <a:defRPr/>
            </a:pPr>
            <a:r>
              <a:rPr lang="en-US" sz="2000" b="1" dirty="0" smtClean="0"/>
              <a:t>Linear Sequential Model</a:t>
            </a:r>
          </a:p>
          <a:p>
            <a:pPr marL="400050" lvl="1" indent="0">
              <a:lnSpc>
                <a:spcPct val="150000"/>
              </a:lnSpc>
              <a:buNone/>
              <a:defRPr/>
            </a:pPr>
            <a:r>
              <a:rPr lang="en-US" sz="1600" dirty="0" smtClean="0"/>
              <a:t>	The </a:t>
            </a:r>
            <a:r>
              <a:rPr lang="en-US" sz="1600" dirty="0"/>
              <a:t>Waterfall Model </a:t>
            </a:r>
          </a:p>
          <a:p>
            <a:pPr>
              <a:lnSpc>
                <a:spcPct val="150000"/>
              </a:lnSpc>
              <a:buFont typeface="Wingdings" pitchFamily="2" charset="2"/>
              <a:buChar char="ü"/>
              <a:defRPr/>
            </a:pPr>
            <a:r>
              <a:rPr lang="en-US" sz="2000" b="1" dirty="0" smtClean="0"/>
              <a:t>Incremental </a:t>
            </a:r>
            <a:r>
              <a:rPr lang="en-US" sz="2000" b="1" dirty="0"/>
              <a:t>Process Models</a:t>
            </a:r>
          </a:p>
          <a:p>
            <a:pPr marL="857250" lvl="2" indent="0">
              <a:lnSpc>
                <a:spcPct val="150000"/>
              </a:lnSpc>
              <a:buNone/>
              <a:defRPr/>
            </a:pPr>
            <a:r>
              <a:rPr lang="en-US" sz="1600" dirty="0"/>
              <a:t>Incremental Model</a:t>
            </a:r>
          </a:p>
          <a:p>
            <a:pPr marL="857250" lvl="2" indent="0">
              <a:lnSpc>
                <a:spcPct val="150000"/>
              </a:lnSpc>
              <a:buNone/>
              <a:defRPr/>
            </a:pPr>
            <a:r>
              <a:rPr lang="en-US" sz="1600" dirty="0"/>
              <a:t>RAD Model </a:t>
            </a:r>
          </a:p>
          <a:p>
            <a:pPr>
              <a:lnSpc>
                <a:spcPct val="150000"/>
              </a:lnSpc>
              <a:buFont typeface="Wingdings" pitchFamily="2" charset="2"/>
              <a:buChar char="ü"/>
              <a:defRPr/>
            </a:pPr>
            <a:r>
              <a:rPr lang="en-US" sz="2000" b="1" dirty="0"/>
              <a:t>Evolutionary Process Models</a:t>
            </a:r>
          </a:p>
          <a:p>
            <a:pPr marL="857250" lvl="2" indent="0">
              <a:lnSpc>
                <a:spcPct val="150000"/>
              </a:lnSpc>
              <a:buNone/>
              <a:defRPr/>
            </a:pPr>
            <a:r>
              <a:rPr lang="en-US" sz="1600" dirty="0"/>
              <a:t>Prototyping Model</a:t>
            </a:r>
          </a:p>
          <a:p>
            <a:pPr marL="857250" lvl="2" indent="0">
              <a:lnSpc>
                <a:spcPct val="150000"/>
              </a:lnSpc>
              <a:buNone/>
              <a:defRPr/>
            </a:pPr>
            <a:r>
              <a:rPr lang="en-US" sz="1600" dirty="0"/>
              <a:t>Spiral Model</a:t>
            </a:r>
          </a:p>
          <a:p>
            <a:pPr marL="857250" lvl="2" indent="0">
              <a:lnSpc>
                <a:spcPct val="150000"/>
              </a:lnSpc>
              <a:buNone/>
              <a:defRPr/>
            </a:pPr>
            <a:r>
              <a:rPr lang="en-US" sz="1600" dirty="0"/>
              <a:t>Concurrent Development Model </a:t>
            </a:r>
          </a:p>
          <a:p>
            <a:pPr>
              <a:lnSpc>
                <a:spcPct val="150000"/>
              </a:lnSpc>
              <a:buFont typeface="Wingdings" pitchFamily="2" charset="2"/>
              <a:buChar char="ü"/>
              <a:defRPr/>
            </a:pPr>
            <a:r>
              <a:rPr lang="en-US" sz="2000" b="1" dirty="0"/>
              <a:t>The Unified </a:t>
            </a:r>
            <a:r>
              <a:rPr lang="en-US" sz="2000" b="1" dirty="0" smtClean="0"/>
              <a:t>Process</a:t>
            </a:r>
            <a:endParaRPr lang="en-US" sz="1800" b="1" dirty="0"/>
          </a:p>
          <a:p>
            <a:endParaRPr lang="en-US" dirty="0"/>
          </a:p>
        </p:txBody>
      </p:sp>
    </p:spTree>
    <p:extLst>
      <p:ext uri="{BB962C8B-B14F-4D97-AF65-F5344CB8AC3E}">
        <p14:creationId xmlns:p14="http://schemas.microsoft.com/office/powerpoint/2010/main" xmlns="" val="313024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34" charset="-128"/>
              </a:rPr>
              <a:t>What is Software?</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b="1" dirty="0" smtClean="0"/>
              <a:t>Software is a program </a:t>
            </a:r>
            <a:r>
              <a:rPr lang="en-US" sz="2800" b="1" dirty="0"/>
              <a:t>and other operating information used by </a:t>
            </a:r>
            <a:r>
              <a:rPr lang="en-US" sz="2800" b="1" dirty="0" smtClean="0"/>
              <a:t>a computer</a:t>
            </a:r>
            <a:r>
              <a:rPr lang="en-US" sz="2800" b="1" dirty="0"/>
              <a:t>.</a:t>
            </a:r>
            <a:endParaRPr lang="en-US" sz="2800" b="1" dirty="0" smtClean="0"/>
          </a:p>
          <a:p>
            <a:pPr marL="0" indent="0">
              <a:buNone/>
            </a:pPr>
            <a:endParaRPr lang="en-US" sz="2000" dirty="0" smtClean="0"/>
          </a:p>
          <a:p>
            <a:pPr>
              <a:defRPr/>
            </a:pPr>
            <a:r>
              <a:rPr lang="en-US" sz="2000" b="1" dirty="0"/>
              <a:t>Software</a:t>
            </a:r>
            <a:r>
              <a:rPr lang="en-US" sz="2000" dirty="0"/>
              <a:t> is </a:t>
            </a:r>
            <a:r>
              <a:rPr lang="en-US" sz="2000" dirty="0">
                <a:solidFill>
                  <a:srgbClr val="FF0000"/>
                </a:solidFill>
              </a:rPr>
              <a:t>instructions</a:t>
            </a:r>
            <a:r>
              <a:rPr lang="en-US" sz="2000" dirty="0"/>
              <a:t> (computer programs) that when executed provide desired function and </a:t>
            </a:r>
            <a:r>
              <a:rPr lang="en-US" sz="2000" dirty="0" smtClean="0"/>
              <a:t>performance</a:t>
            </a:r>
          </a:p>
          <a:p>
            <a:pPr>
              <a:defRPr/>
            </a:pPr>
            <a:endParaRPr lang="en-US" sz="2000" dirty="0"/>
          </a:p>
          <a:p>
            <a:r>
              <a:rPr lang="en-US" sz="2000" b="1" dirty="0" smtClean="0"/>
              <a:t>Software</a:t>
            </a:r>
            <a:r>
              <a:rPr lang="en-US" sz="2000" dirty="0" smtClean="0"/>
              <a:t> is </a:t>
            </a:r>
            <a:r>
              <a:rPr lang="en-US" sz="2000" dirty="0" smtClean="0">
                <a:solidFill>
                  <a:srgbClr val="FF0000"/>
                </a:solidFill>
              </a:rPr>
              <a:t>documents</a:t>
            </a:r>
            <a:r>
              <a:rPr lang="en-US" sz="2000" dirty="0" smtClean="0"/>
              <a:t> that describe the operation and use of the programs.</a:t>
            </a:r>
          </a:p>
          <a:p>
            <a:endParaRPr lang="en-US" sz="2000" dirty="0" smtClean="0"/>
          </a:p>
          <a:p>
            <a:pPr>
              <a:defRPr/>
            </a:pPr>
            <a:r>
              <a:rPr lang="en-US" sz="2000" b="1" dirty="0"/>
              <a:t>Software</a:t>
            </a:r>
            <a:r>
              <a:rPr lang="en-US" sz="2000" dirty="0"/>
              <a:t> is a set of </a:t>
            </a:r>
            <a:r>
              <a:rPr lang="en-US" sz="2000" dirty="0">
                <a:solidFill>
                  <a:srgbClr val="FF0000"/>
                </a:solidFill>
              </a:rPr>
              <a:t>items or objects </a:t>
            </a:r>
            <a:r>
              <a:rPr lang="en-US" sz="2000" dirty="0"/>
              <a:t>that form a “configuration” that includes </a:t>
            </a:r>
            <a:r>
              <a:rPr lang="en-US" sz="2000" dirty="0" smtClean="0"/>
              <a:t>programs, documents, data</a:t>
            </a:r>
          </a:p>
          <a:p>
            <a:endParaRPr lang="en-US" sz="2000" dirty="0"/>
          </a:p>
        </p:txBody>
      </p:sp>
    </p:spTree>
    <p:extLst>
      <p:ext uri="{BB962C8B-B14F-4D97-AF65-F5344CB8AC3E}">
        <p14:creationId xmlns:p14="http://schemas.microsoft.com/office/powerpoint/2010/main" xmlns="" val="22985580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Linear Sequential Model</a:t>
            </a:r>
            <a:endParaRPr lang="en-US" dirty="0"/>
          </a:p>
        </p:txBody>
      </p:sp>
      <p:sp>
        <p:nvSpPr>
          <p:cNvPr id="5" name="Subtitle 4"/>
          <p:cNvSpPr>
            <a:spLocks noGrp="1"/>
          </p:cNvSpPr>
          <p:nvPr>
            <p:ph type="subTitle" idx="1"/>
          </p:nvPr>
        </p:nvSpPr>
        <p:spPr/>
        <p:txBody>
          <a:bodyPr/>
          <a:lstStyle/>
          <a:p>
            <a:r>
              <a:rPr lang="en-US" dirty="0" smtClean="0"/>
              <a:t>Waterfall Model</a:t>
            </a:r>
            <a:endParaRPr lang="en-US" dirty="0"/>
          </a:p>
        </p:txBody>
      </p:sp>
    </p:spTree>
    <p:extLst>
      <p:ext uri="{BB962C8B-B14F-4D97-AF65-F5344CB8AC3E}">
        <p14:creationId xmlns:p14="http://schemas.microsoft.com/office/powerpoint/2010/main" xmlns="" val="1516596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idx="1"/>
          </p:nvPr>
        </p:nvSpPr>
        <p:spPr/>
        <p:txBody>
          <a:bodyPr>
            <a:normAutofit/>
          </a:bodyPr>
          <a:lstStyle/>
          <a:p>
            <a:r>
              <a:rPr lang="en-US" sz="2400" dirty="0" smtClean="0"/>
              <a:t>The waterfall model is also called as linear sequential model</a:t>
            </a:r>
          </a:p>
          <a:p>
            <a:endParaRPr lang="en-US" sz="2400" dirty="0" smtClean="0"/>
          </a:p>
          <a:p>
            <a:r>
              <a:rPr lang="en-US" sz="2400" dirty="0" smtClean="0"/>
              <a:t>To clearly identify the end of the phase and beginning of the next stage</a:t>
            </a:r>
          </a:p>
          <a:p>
            <a:endParaRPr lang="en-US" sz="2400" dirty="0" smtClean="0"/>
          </a:p>
        </p:txBody>
      </p:sp>
    </p:spTree>
    <p:extLst>
      <p:ext uri="{BB962C8B-B14F-4D97-AF65-F5344CB8AC3E}">
        <p14:creationId xmlns:p14="http://schemas.microsoft.com/office/powerpoint/2010/main" xmlns="" val="3062293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of waterfall model</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latin typeface="+mj-lt"/>
                <a:cs typeface="Times New Roman" panose="02020603050405020304" pitchFamily="18" charset="0"/>
              </a:rPr>
              <a:t>A waterfall is easy to flow</a:t>
            </a:r>
          </a:p>
          <a:p>
            <a:endParaRPr lang="en-US" sz="2400" dirty="0" smtClean="0">
              <a:latin typeface="+mj-lt"/>
              <a:cs typeface="Times New Roman" panose="02020603050405020304" pitchFamily="18" charset="0"/>
            </a:endParaRPr>
          </a:p>
          <a:p>
            <a:r>
              <a:rPr lang="en-US" sz="2400" dirty="0" smtClean="0">
                <a:latin typeface="+mj-lt"/>
                <a:cs typeface="Times New Roman" panose="02020603050405020304" pitchFamily="18" charset="0"/>
              </a:rPr>
              <a:t>It can be implemented for any size of project</a:t>
            </a:r>
          </a:p>
          <a:p>
            <a:endParaRPr lang="en-US" sz="2400" dirty="0" smtClean="0">
              <a:latin typeface="+mj-lt"/>
              <a:cs typeface="Times New Roman" panose="02020603050405020304" pitchFamily="18" charset="0"/>
            </a:endParaRPr>
          </a:p>
          <a:p>
            <a:r>
              <a:rPr lang="en-US" sz="2400" dirty="0" smtClean="0">
                <a:latin typeface="+mj-lt"/>
                <a:cs typeface="Times New Roman" panose="02020603050405020304" pitchFamily="18" charset="0"/>
              </a:rPr>
              <a:t>Every stage has to be done separately at the right time so you cant jump stages</a:t>
            </a:r>
          </a:p>
          <a:p>
            <a:endParaRPr lang="en-US" sz="2400" dirty="0" smtClean="0">
              <a:latin typeface="+mj-lt"/>
              <a:cs typeface="Times New Roman" panose="02020603050405020304" pitchFamily="18" charset="0"/>
            </a:endParaRPr>
          </a:p>
          <a:p>
            <a:r>
              <a:rPr lang="en-US" sz="2400" dirty="0" smtClean="0">
                <a:latin typeface="+mj-lt"/>
                <a:cs typeface="Times New Roman" panose="02020603050405020304" pitchFamily="18" charset="0"/>
              </a:rPr>
              <a:t>Documentation is produced at the every stage of a waterfall model allowing people to understand what has been done</a:t>
            </a:r>
          </a:p>
          <a:p>
            <a:endParaRPr lang="en-US" sz="2400" dirty="0" smtClean="0">
              <a:latin typeface="+mj-lt"/>
              <a:cs typeface="Times New Roman" panose="02020603050405020304" pitchFamily="18" charset="0"/>
            </a:endParaRPr>
          </a:p>
          <a:p>
            <a:r>
              <a:rPr lang="en-US" sz="2400" dirty="0" smtClean="0">
                <a:latin typeface="+mj-lt"/>
                <a:cs typeface="Times New Roman" panose="02020603050405020304" pitchFamily="18" charset="0"/>
              </a:rPr>
              <a:t>Testing is done at every stage</a:t>
            </a:r>
          </a:p>
        </p:txBody>
      </p:sp>
    </p:spTree>
    <p:extLst>
      <p:ext uri="{BB962C8B-B14F-4D97-AF65-F5344CB8AC3E}">
        <p14:creationId xmlns:p14="http://schemas.microsoft.com/office/powerpoint/2010/main" xmlns="" val="1244542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rmAutofit/>
          </a:bodyPr>
          <a:lstStyle/>
          <a:p>
            <a:r>
              <a:rPr lang="en-US" sz="2400" dirty="0" smtClean="0"/>
              <a:t>Waterfall model has 5 different phases, they are</a:t>
            </a:r>
          </a:p>
          <a:p>
            <a:pPr marL="0" indent="0">
              <a:buNone/>
            </a:pPr>
            <a:r>
              <a:rPr lang="en-US" sz="2400" dirty="0" smtClean="0"/>
              <a:t> </a:t>
            </a:r>
          </a:p>
          <a:p>
            <a:pPr marL="514350" indent="-514350">
              <a:buFont typeface="+mj-lt"/>
              <a:buAutoNum type="arabicPeriod"/>
            </a:pPr>
            <a:r>
              <a:rPr lang="en-US" sz="2400" dirty="0" smtClean="0"/>
              <a:t>Requirement gathering</a:t>
            </a:r>
          </a:p>
          <a:p>
            <a:pPr marL="514350" indent="-514350">
              <a:buFont typeface="+mj-lt"/>
              <a:buAutoNum type="arabicPeriod"/>
            </a:pPr>
            <a:r>
              <a:rPr lang="en-US" sz="2400" dirty="0" smtClean="0"/>
              <a:t>Design</a:t>
            </a:r>
          </a:p>
          <a:p>
            <a:pPr marL="514350" indent="-514350">
              <a:buFont typeface="+mj-lt"/>
              <a:buAutoNum type="arabicPeriod"/>
            </a:pPr>
            <a:r>
              <a:rPr lang="en-US" sz="2400" dirty="0" smtClean="0"/>
              <a:t>Coding</a:t>
            </a:r>
          </a:p>
          <a:p>
            <a:pPr marL="514350" indent="-514350">
              <a:buFont typeface="+mj-lt"/>
              <a:buAutoNum type="arabicPeriod"/>
            </a:pPr>
            <a:r>
              <a:rPr lang="en-US" sz="2400" dirty="0" smtClean="0"/>
              <a:t>Testing</a:t>
            </a:r>
          </a:p>
          <a:p>
            <a:pPr marL="514350" indent="-514350">
              <a:buFont typeface="+mj-lt"/>
              <a:buAutoNum type="arabicPeriod"/>
            </a:pPr>
            <a:r>
              <a:rPr lang="en-US" sz="2400" dirty="0" smtClean="0"/>
              <a:t>Maintenance</a:t>
            </a:r>
            <a:endParaRPr lang="en-US" sz="2400" dirty="0"/>
          </a:p>
        </p:txBody>
      </p:sp>
    </p:spTree>
    <p:extLst>
      <p:ext uri="{BB962C8B-B14F-4D97-AF65-F5344CB8AC3E}">
        <p14:creationId xmlns:p14="http://schemas.microsoft.com/office/powerpoint/2010/main" xmlns="" val="3366362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waterfall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14400" y="1050736"/>
            <a:ext cx="7155983" cy="5502464"/>
          </a:xfrm>
        </p:spPr>
      </p:pic>
    </p:spTree>
    <p:extLst>
      <p:ext uri="{BB962C8B-B14F-4D97-AF65-F5344CB8AC3E}">
        <p14:creationId xmlns:p14="http://schemas.microsoft.com/office/powerpoint/2010/main" xmlns="" val="3110770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t>This is the 1</a:t>
            </a:r>
            <a:r>
              <a:rPr lang="en-US" sz="2400" baseline="30000" dirty="0" smtClean="0"/>
              <a:t>st</a:t>
            </a:r>
            <a:r>
              <a:rPr lang="en-US" sz="2400" dirty="0" smtClean="0"/>
              <a:t> phase in the waterfall model which include meeting the customer and understanding his requirements</a:t>
            </a:r>
          </a:p>
          <a:p>
            <a:endParaRPr lang="en-US" sz="2400" dirty="0" smtClean="0"/>
          </a:p>
          <a:p>
            <a:r>
              <a:rPr lang="en-US" sz="2400" dirty="0" smtClean="0"/>
              <a:t>This is the crucial stage as any misinterpretation at this stage may give rise to problem later</a:t>
            </a:r>
          </a:p>
          <a:p>
            <a:endParaRPr lang="en-US" sz="2400" dirty="0" smtClean="0"/>
          </a:p>
          <a:p>
            <a:r>
              <a:rPr lang="en-US" sz="2400" dirty="0" smtClean="0"/>
              <a:t>Software definition must be detailed and accurate</a:t>
            </a:r>
          </a:p>
          <a:p>
            <a:endParaRPr lang="en-US" sz="2400" dirty="0" smtClean="0"/>
          </a:p>
          <a:p>
            <a:r>
              <a:rPr lang="en-US" sz="2400" dirty="0" smtClean="0"/>
              <a:t>Important to understand the customer requirement and expectation </a:t>
            </a:r>
            <a:endParaRPr lang="en-US" sz="2400" dirty="0"/>
          </a:p>
        </p:txBody>
      </p:sp>
    </p:spTree>
    <p:extLst>
      <p:ext uri="{BB962C8B-B14F-4D97-AF65-F5344CB8AC3E}">
        <p14:creationId xmlns:p14="http://schemas.microsoft.com/office/powerpoint/2010/main" xmlns="" val="4221172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5" name="Content Placeholder 4"/>
          <p:cNvSpPr>
            <a:spLocks noGrp="1"/>
          </p:cNvSpPr>
          <p:nvPr>
            <p:ph idx="1"/>
          </p:nvPr>
        </p:nvSpPr>
        <p:spPr>
          <a:xfrm>
            <a:off x="457200" y="1600200"/>
            <a:ext cx="8229600" cy="4953000"/>
          </a:xfrm>
        </p:spPr>
        <p:txBody>
          <a:bodyPr>
            <a:normAutofit/>
          </a:bodyPr>
          <a:lstStyle/>
          <a:p>
            <a:r>
              <a:rPr lang="en-US" sz="2400" dirty="0" smtClean="0"/>
              <a:t>The customer requirements are broke down into logical modules</a:t>
            </a:r>
          </a:p>
          <a:p>
            <a:endParaRPr lang="en-US" sz="2400" dirty="0" smtClean="0"/>
          </a:p>
          <a:p>
            <a:r>
              <a:rPr lang="en-US" sz="2400" dirty="0" smtClean="0"/>
              <a:t>Software and hardware requirements for every module are identified and designed accordingly</a:t>
            </a:r>
          </a:p>
          <a:p>
            <a:endParaRPr lang="en-US" sz="2400" dirty="0" smtClean="0"/>
          </a:p>
          <a:p>
            <a:r>
              <a:rPr lang="en-US" sz="2400" dirty="0" smtClean="0"/>
              <a:t>Also inter relation of between various logical modules is established</a:t>
            </a:r>
          </a:p>
          <a:p>
            <a:endParaRPr lang="en-US" sz="2400" dirty="0" smtClean="0"/>
          </a:p>
          <a:p>
            <a:r>
              <a:rPr lang="en-US" sz="2400" dirty="0" smtClean="0"/>
              <a:t>Fundamentals for programming and implementation</a:t>
            </a:r>
            <a:endParaRPr lang="en-US" sz="2400" dirty="0"/>
          </a:p>
        </p:txBody>
      </p:sp>
    </p:spTree>
    <p:extLst>
      <p:ext uri="{BB962C8B-B14F-4D97-AF65-F5344CB8AC3E}">
        <p14:creationId xmlns:p14="http://schemas.microsoft.com/office/powerpoint/2010/main" xmlns="" val="3295604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a:bodyPr>
          <a:lstStyle/>
          <a:p>
            <a:r>
              <a:rPr lang="en-US" sz="2400" dirty="0" smtClean="0"/>
              <a:t>It is an intermediate step between requirements analysis and coding </a:t>
            </a:r>
          </a:p>
          <a:p>
            <a:endParaRPr lang="en-US" sz="2400" dirty="0" smtClean="0"/>
          </a:p>
          <a:p>
            <a:r>
              <a:rPr lang="en-US" sz="2400" dirty="0" smtClean="0"/>
              <a:t>Design focuses on attributes such as </a:t>
            </a:r>
          </a:p>
          <a:p>
            <a:pPr lvl="1"/>
            <a:r>
              <a:rPr lang="en-US" sz="2400" dirty="0" smtClean="0"/>
              <a:t>Data structures</a:t>
            </a:r>
          </a:p>
          <a:p>
            <a:pPr lvl="1"/>
            <a:r>
              <a:rPr lang="en-US" sz="2400" dirty="0" smtClean="0"/>
              <a:t>Software architecture</a:t>
            </a:r>
          </a:p>
          <a:p>
            <a:pPr lvl="1"/>
            <a:r>
              <a:rPr lang="en-US" sz="2400" dirty="0" smtClean="0"/>
              <a:t>Algorithm</a:t>
            </a:r>
          </a:p>
          <a:p>
            <a:pPr lvl="1"/>
            <a:endParaRPr lang="en-US" sz="2400" dirty="0"/>
          </a:p>
          <a:p>
            <a:r>
              <a:rPr lang="en-US" sz="2400" dirty="0" smtClean="0"/>
              <a:t>The design needs to be documented for future use</a:t>
            </a:r>
            <a:endParaRPr lang="en-US" sz="2400" dirty="0"/>
          </a:p>
        </p:txBody>
      </p:sp>
    </p:spTree>
    <p:extLst>
      <p:ext uri="{BB962C8B-B14F-4D97-AF65-F5344CB8AC3E}">
        <p14:creationId xmlns:p14="http://schemas.microsoft.com/office/powerpoint/2010/main" xmlns="" val="1880340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t>Coding is the step ; design is translated into machine readable form</a:t>
            </a:r>
          </a:p>
          <a:p>
            <a:endParaRPr lang="en-US" sz="2400" dirty="0" smtClean="0"/>
          </a:p>
          <a:p>
            <a:r>
              <a:rPr lang="en-US" sz="2400" dirty="0" smtClean="0"/>
              <a:t>If design is done with sufficient details then coding can be efficient.</a:t>
            </a:r>
          </a:p>
          <a:p>
            <a:endParaRPr lang="en-US" sz="2400" dirty="0" smtClean="0"/>
          </a:p>
          <a:p>
            <a:r>
              <a:rPr lang="en-US" sz="2400" dirty="0" smtClean="0"/>
              <a:t>Coding is done in small module rather than doing for the whole software</a:t>
            </a:r>
          </a:p>
          <a:p>
            <a:endParaRPr lang="en-US" sz="2400" dirty="0" smtClean="0"/>
          </a:p>
          <a:p>
            <a:r>
              <a:rPr lang="en-US" sz="2400" dirty="0" smtClean="0"/>
              <a:t>According to design , programmers do code, class and structure for whole software</a:t>
            </a:r>
            <a:endParaRPr lang="en-US" sz="2400" dirty="0"/>
          </a:p>
        </p:txBody>
      </p:sp>
    </p:spTree>
    <p:extLst>
      <p:ext uri="{BB962C8B-B14F-4D97-AF65-F5344CB8AC3E}">
        <p14:creationId xmlns:p14="http://schemas.microsoft.com/office/powerpoint/2010/main" xmlns="" val="740169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endParaRPr lang="en-US" dirty="0"/>
          </a:p>
        </p:txBody>
      </p:sp>
      <p:sp>
        <p:nvSpPr>
          <p:cNvPr id="3" name="Content Placeholder 2"/>
          <p:cNvSpPr>
            <a:spLocks noGrp="1"/>
          </p:cNvSpPr>
          <p:nvPr>
            <p:ph idx="1"/>
          </p:nvPr>
        </p:nvSpPr>
        <p:spPr/>
        <p:txBody>
          <a:bodyPr>
            <a:normAutofit/>
          </a:bodyPr>
          <a:lstStyle/>
          <a:p>
            <a:r>
              <a:rPr lang="en-US" sz="2400" dirty="0" smtClean="0"/>
              <a:t>In this stage, both individual components and the integrated ones are verified to ensure they are error free</a:t>
            </a:r>
          </a:p>
          <a:p>
            <a:endParaRPr lang="en-US" sz="2400" dirty="0" smtClean="0"/>
          </a:p>
          <a:p>
            <a:r>
              <a:rPr lang="en-US" sz="2400" dirty="0" smtClean="0"/>
              <a:t>Testing is done for both the</a:t>
            </a:r>
          </a:p>
          <a:p>
            <a:pPr marL="0" indent="0">
              <a:buNone/>
            </a:pPr>
            <a:r>
              <a:rPr lang="en-US" sz="2400" dirty="0" smtClean="0"/>
              <a:t>1.Hardware </a:t>
            </a:r>
          </a:p>
          <a:p>
            <a:pPr marL="0" indent="0">
              <a:buNone/>
            </a:pPr>
            <a:r>
              <a:rPr lang="en-US" sz="2400" dirty="0" smtClean="0"/>
              <a:t>2.software</a:t>
            </a:r>
          </a:p>
          <a:p>
            <a:pPr marL="0" indent="0">
              <a:buNone/>
            </a:pPr>
            <a:r>
              <a:rPr lang="en-US" sz="2400" dirty="0" smtClean="0"/>
              <a:t>	</a:t>
            </a:r>
            <a:endParaRPr lang="en-US" sz="2400" dirty="0"/>
          </a:p>
        </p:txBody>
      </p:sp>
    </p:spTree>
    <p:extLst>
      <p:ext uri="{BB962C8B-B14F-4D97-AF65-F5344CB8AC3E}">
        <p14:creationId xmlns:p14="http://schemas.microsoft.com/office/powerpoint/2010/main" xmlns="" val="43589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pitchFamily="34" charset="-128"/>
              </a:rPr>
              <a:t>Software products</a:t>
            </a:r>
            <a:endParaRPr lang="en-US" dirty="0"/>
          </a:p>
        </p:txBody>
      </p:sp>
      <p:sp>
        <p:nvSpPr>
          <p:cNvPr id="3" name="Content Placeholder 2"/>
          <p:cNvSpPr>
            <a:spLocks noGrp="1"/>
          </p:cNvSpPr>
          <p:nvPr>
            <p:ph idx="1"/>
          </p:nvPr>
        </p:nvSpPr>
        <p:spPr/>
        <p:txBody>
          <a:bodyPr/>
          <a:lstStyle/>
          <a:p>
            <a:pPr>
              <a:buNone/>
            </a:pPr>
            <a:r>
              <a:rPr lang="en-US" sz="2000" dirty="0" smtClean="0">
                <a:solidFill>
                  <a:srgbClr val="AD0101"/>
                </a:solidFill>
                <a:ea typeface="ＭＳ Ｐゴシック" pitchFamily="34" charset="-128"/>
              </a:rPr>
              <a:t>Generic products</a:t>
            </a:r>
          </a:p>
          <a:p>
            <a:pPr lvl="1"/>
            <a:r>
              <a:rPr lang="en-US" sz="2000" dirty="0" smtClean="0">
                <a:ea typeface="ＭＳ Ｐゴシック" pitchFamily="34" charset="-128"/>
              </a:rPr>
              <a:t>Stand-alone systems that are marketed and sold to </a:t>
            </a:r>
            <a:r>
              <a:rPr lang="en-US" sz="2000" b="1" dirty="0" smtClean="0">
                <a:ea typeface="ＭＳ Ｐゴシック" pitchFamily="34" charset="-128"/>
              </a:rPr>
              <a:t>any customer </a:t>
            </a:r>
            <a:r>
              <a:rPr lang="en-US" sz="2000" dirty="0" smtClean="0">
                <a:ea typeface="ＭＳ Ｐゴシック" pitchFamily="34" charset="-128"/>
              </a:rPr>
              <a:t>who wishes to buy them.</a:t>
            </a:r>
          </a:p>
          <a:p>
            <a:pPr lvl="1"/>
            <a:r>
              <a:rPr lang="en-US" sz="2000" b="1" i="1" dirty="0" smtClean="0">
                <a:ea typeface="ＭＳ Ｐゴシック" pitchFamily="34" charset="-128"/>
              </a:rPr>
              <a:t>Examples – PC software such as editing, graphics programs, project management tools; CAD software; software for specific markets such as appointments systems for dentists.</a:t>
            </a:r>
          </a:p>
          <a:p>
            <a:pPr>
              <a:buNone/>
            </a:pPr>
            <a:endParaRPr lang="en-US" sz="2000" dirty="0" smtClean="0">
              <a:solidFill>
                <a:srgbClr val="AD0101"/>
              </a:solidFill>
              <a:ea typeface="ＭＳ Ｐゴシック" pitchFamily="34" charset="-128"/>
            </a:endParaRPr>
          </a:p>
          <a:p>
            <a:pPr>
              <a:buNone/>
            </a:pPr>
            <a:r>
              <a:rPr lang="en-US" sz="2000" dirty="0" smtClean="0">
                <a:solidFill>
                  <a:srgbClr val="AD0101"/>
                </a:solidFill>
                <a:ea typeface="ＭＳ Ｐゴシック" pitchFamily="34" charset="-128"/>
              </a:rPr>
              <a:t>Customized products</a:t>
            </a:r>
          </a:p>
          <a:p>
            <a:pPr lvl="1"/>
            <a:r>
              <a:rPr lang="en-US" sz="2000" dirty="0" smtClean="0">
                <a:ea typeface="ＭＳ Ｐゴシック" pitchFamily="34" charset="-128"/>
              </a:rPr>
              <a:t>Software that is commissioned by </a:t>
            </a:r>
            <a:r>
              <a:rPr lang="en-US" sz="2000" b="1" dirty="0" smtClean="0">
                <a:ea typeface="ＭＳ Ｐゴシック" pitchFamily="34" charset="-128"/>
              </a:rPr>
              <a:t>a specific customer </a:t>
            </a:r>
            <a:r>
              <a:rPr lang="en-US" sz="2000" dirty="0" smtClean="0">
                <a:ea typeface="ＭＳ Ｐゴシック" pitchFamily="34" charset="-128"/>
              </a:rPr>
              <a:t>to meet their own needs. </a:t>
            </a:r>
          </a:p>
          <a:p>
            <a:pPr lvl="1"/>
            <a:r>
              <a:rPr lang="en-US" sz="2000" b="1" i="1" dirty="0" smtClean="0">
                <a:ea typeface="ＭＳ Ｐゴシック" pitchFamily="34" charset="-128"/>
              </a:rPr>
              <a:t>Examples – embedded control systems, air traffic control software, traffic monitoring systems.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idx="1"/>
          </p:nvPr>
        </p:nvSpPr>
        <p:spPr/>
        <p:txBody>
          <a:bodyPr>
            <a:normAutofit/>
          </a:bodyPr>
          <a:lstStyle/>
          <a:p>
            <a:r>
              <a:rPr lang="en-US" sz="2400" dirty="0" smtClean="0"/>
              <a:t>This is the final stage of the waterfall model, in which the completed software is handed over to the client</a:t>
            </a:r>
          </a:p>
          <a:p>
            <a:endParaRPr lang="en-US" sz="2400" dirty="0" smtClean="0"/>
          </a:p>
          <a:p>
            <a:r>
              <a:rPr lang="en-US" sz="2400" dirty="0" smtClean="0"/>
              <a:t>After deployment it is the duty of the developer is to undertake frequent maintenance activities</a:t>
            </a:r>
          </a:p>
          <a:p>
            <a:endParaRPr lang="en-US" sz="2400" dirty="0" smtClean="0"/>
          </a:p>
          <a:p>
            <a:r>
              <a:rPr lang="en-US" sz="2400" dirty="0" smtClean="0"/>
              <a:t>If the customer suggests changes the software process has to be </a:t>
            </a:r>
            <a:r>
              <a:rPr lang="en-US" sz="2400" u="sng" dirty="0" smtClean="0"/>
              <a:t>performed all over again</a:t>
            </a:r>
            <a:endParaRPr lang="en-US" sz="2400" u="sng" dirty="0"/>
          </a:p>
        </p:txBody>
      </p:sp>
    </p:spTree>
    <p:extLst>
      <p:ext uri="{BB962C8B-B14F-4D97-AF65-F5344CB8AC3E}">
        <p14:creationId xmlns:p14="http://schemas.microsoft.com/office/powerpoint/2010/main" xmlns="" val="624624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waterfall model</a:t>
            </a:r>
            <a:endParaRPr lang="en-US" dirty="0"/>
          </a:p>
        </p:txBody>
      </p:sp>
      <p:sp>
        <p:nvSpPr>
          <p:cNvPr id="3" name="Content Placeholder 2"/>
          <p:cNvSpPr>
            <a:spLocks noGrp="1"/>
          </p:cNvSpPr>
          <p:nvPr>
            <p:ph idx="1"/>
          </p:nvPr>
        </p:nvSpPr>
        <p:spPr/>
        <p:txBody>
          <a:bodyPr>
            <a:normAutofit/>
          </a:bodyPr>
          <a:lstStyle/>
          <a:p>
            <a:r>
              <a:rPr lang="en-US" sz="2400" dirty="0" smtClean="0"/>
              <a:t>The waterfall model is easy to implement </a:t>
            </a:r>
          </a:p>
          <a:p>
            <a:endParaRPr lang="en-US" sz="2400" dirty="0" smtClean="0"/>
          </a:p>
          <a:p>
            <a:r>
              <a:rPr lang="en-US" sz="2400" dirty="0" smtClean="0"/>
              <a:t>For implementation of small systems waterfall will be useful</a:t>
            </a:r>
          </a:p>
          <a:p>
            <a:endParaRPr lang="en-US" sz="2400" dirty="0" smtClean="0"/>
          </a:p>
          <a:p>
            <a:r>
              <a:rPr lang="en-US" sz="2400" dirty="0" smtClean="0"/>
              <a:t>The project requires the fulfillment of one phase before proceeding to the next </a:t>
            </a:r>
          </a:p>
          <a:p>
            <a:endParaRPr lang="en-US" sz="2400" dirty="0" smtClean="0"/>
          </a:p>
          <a:p>
            <a:r>
              <a:rPr lang="en-US" sz="2400" dirty="0" smtClean="0"/>
              <a:t>It is easier to develop various software through method in short span of time</a:t>
            </a:r>
            <a:endParaRPr lang="en-US" sz="2400" dirty="0"/>
          </a:p>
        </p:txBody>
      </p:sp>
    </p:spTree>
    <p:extLst>
      <p:ext uri="{BB962C8B-B14F-4D97-AF65-F5344CB8AC3E}">
        <p14:creationId xmlns:p14="http://schemas.microsoft.com/office/powerpoint/2010/main" xmlns="" val="264118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normAutofit fontScale="90000"/>
          </a:bodyPr>
          <a:lstStyle/>
          <a:p>
            <a:r>
              <a:rPr lang="en-US" dirty="0" smtClean="0"/>
              <a:t>Disadvantages of waterfall model</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The requirement analysis is done initially and sometimes it is not possible to state all the requirements at the beginning</a:t>
            </a:r>
          </a:p>
          <a:p>
            <a:endParaRPr lang="en-US" sz="2400" dirty="0" smtClean="0"/>
          </a:p>
          <a:p>
            <a:r>
              <a:rPr lang="en-US" sz="2400" dirty="0" smtClean="0"/>
              <a:t>The customer can see the working model only at the end</a:t>
            </a:r>
          </a:p>
          <a:p>
            <a:endParaRPr lang="en-US" sz="2400" dirty="0" smtClean="0"/>
          </a:p>
          <a:p>
            <a:r>
              <a:rPr lang="en-US" sz="2400" dirty="0" smtClean="0"/>
              <a:t>If we want to go back track it is not possible</a:t>
            </a:r>
          </a:p>
          <a:p>
            <a:endParaRPr lang="en-US" sz="2400" dirty="0" smtClean="0"/>
          </a:p>
          <a:p>
            <a:r>
              <a:rPr lang="en-US" sz="2400" dirty="0" smtClean="0"/>
              <a:t>It is difficult is difficult to follow the sequential flow in software development process</a:t>
            </a:r>
            <a:endParaRPr lang="en-US" sz="2400" dirty="0"/>
          </a:p>
        </p:txBody>
      </p:sp>
    </p:spTree>
    <p:extLst>
      <p:ext uri="{BB962C8B-B14F-4D97-AF65-F5344CB8AC3E}">
        <p14:creationId xmlns:p14="http://schemas.microsoft.com/office/powerpoint/2010/main" xmlns="" val="13887708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Incremental Model</a:t>
            </a:r>
            <a:endParaRPr lang="en-US" dirty="0"/>
          </a:p>
        </p:txBody>
      </p:sp>
    </p:spTree>
    <p:extLst>
      <p:ext uri="{BB962C8B-B14F-4D97-AF65-F5344CB8AC3E}">
        <p14:creationId xmlns:p14="http://schemas.microsoft.com/office/powerpoint/2010/main" xmlns="" val="2711176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Incremental Model</a:t>
            </a:r>
            <a:endParaRPr lang="en-US" dirty="0"/>
          </a:p>
        </p:txBody>
      </p:sp>
      <p:sp>
        <p:nvSpPr>
          <p:cNvPr id="3" name="Content Placeholder 2"/>
          <p:cNvSpPr>
            <a:spLocks noGrp="1"/>
          </p:cNvSpPr>
          <p:nvPr>
            <p:ph idx="1"/>
          </p:nvPr>
        </p:nvSpPr>
        <p:spPr/>
        <p:txBody>
          <a:bodyPr>
            <a:normAutofit/>
          </a:bodyPr>
          <a:lstStyle/>
          <a:p>
            <a:r>
              <a:rPr lang="en-US" sz="2400" dirty="0" smtClean="0"/>
              <a:t>Incremental model is one which combines the elements of waterfall model which then are applied in iterative manner</a:t>
            </a:r>
          </a:p>
          <a:p>
            <a:endParaRPr lang="en-US" sz="2400" dirty="0"/>
          </a:p>
          <a:p>
            <a:r>
              <a:rPr lang="en-US" sz="2400" dirty="0" smtClean="0"/>
              <a:t>It delivers a series of releases called increments which provide more functionality for the clients as each increment is delivered</a:t>
            </a:r>
            <a:endParaRPr lang="en-US" sz="2400" dirty="0"/>
          </a:p>
        </p:txBody>
      </p:sp>
    </p:spTree>
    <p:extLst>
      <p:ext uri="{BB962C8B-B14F-4D97-AF65-F5344CB8AC3E}">
        <p14:creationId xmlns:p14="http://schemas.microsoft.com/office/powerpoint/2010/main" xmlns="" val="2450912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in incremental model</a:t>
            </a:r>
            <a:endParaRPr lang="en-US" dirty="0"/>
          </a:p>
        </p:txBody>
      </p:sp>
      <p:pic>
        <p:nvPicPr>
          <p:cNvPr id="4" name="Content Placeholder 3"/>
          <p:cNvPicPr>
            <a:picLocks noGrp="1"/>
          </p:cNvPicPr>
          <p:nvPr>
            <p:ph idx="1"/>
          </p:nvPr>
        </p:nvPicPr>
        <p:blipFill>
          <a:blip r:embed="rId2" cstate="print"/>
          <a:stretch>
            <a:fillRect/>
          </a:stretch>
        </p:blipFill>
        <p:spPr bwMode="auto">
          <a:xfrm>
            <a:off x="622300" y="3018631"/>
            <a:ext cx="7899400" cy="1689100"/>
          </a:xfrm>
          <a:prstGeom prst="rect">
            <a:avLst/>
          </a:prstGeom>
          <a:solidFill>
            <a:srgbClr val="96E3FE"/>
          </a:solidFill>
          <a:ln w="12700">
            <a:noFill/>
            <a:miter lim="800000"/>
            <a:headEnd/>
            <a:tailEnd/>
          </a:ln>
        </p:spPr>
      </p:pic>
    </p:spTree>
    <p:extLst>
      <p:ext uri="{BB962C8B-B14F-4D97-AF65-F5344CB8AC3E}">
        <p14:creationId xmlns:p14="http://schemas.microsoft.com/office/powerpoint/2010/main" xmlns="" val="1667434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Increments or builds</a:t>
            </a:r>
            <a:endParaRPr lang="en-US" dirty="0"/>
          </a:p>
        </p:txBody>
      </p:sp>
      <p:pic>
        <p:nvPicPr>
          <p:cNvPr id="4" name="Content Placeholder 3"/>
          <p:cNvPicPr>
            <a:picLocks noGrp="1"/>
          </p:cNvPicPr>
          <p:nvPr>
            <p:ph idx="1"/>
          </p:nvPr>
        </p:nvPicPr>
        <p:blipFill>
          <a:blip r:embed="rId2" cstate="print"/>
          <a:stretch>
            <a:fillRect/>
          </a:stretch>
        </p:blipFill>
        <p:spPr bwMode="auto">
          <a:xfrm>
            <a:off x="1256039" y="1600200"/>
            <a:ext cx="6631921" cy="4525963"/>
          </a:xfrm>
          <a:prstGeom prst="rect">
            <a:avLst/>
          </a:prstGeom>
          <a:noFill/>
          <a:ln w="9525">
            <a:noFill/>
            <a:miter lim="800000"/>
            <a:headEnd/>
            <a:tailEnd/>
          </a:ln>
          <a:effectLst/>
        </p:spPr>
      </p:pic>
    </p:spTree>
    <p:extLst>
      <p:ext uri="{BB962C8B-B14F-4D97-AF65-F5344CB8AC3E}">
        <p14:creationId xmlns:p14="http://schemas.microsoft.com/office/powerpoint/2010/main" xmlns="" val="35753898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457200" y="1447800"/>
            <a:ext cx="8229600" cy="4953000"/>
          </a:xfrm>
        </p:spPr>
        <p:txBody>
          <a:bodyPr>
            <a:noAutofit/>
          </a:bodyPr>
          <a:lstStyle/>
          <a:p>
            <a:r>
              <a:rPr lang="en-US" sz="2400" b="1" dirty="0" smtClean="0"/>
              <a:t>Sequences</a:t>
            </a:r>
          </a:p>
          <a:p>
            <a:pPr lvl="1"/>
            <a:r>
              <a:rPr lang="en-US" sz="2400" dirty="0" smtClean="0"/>
              <a:t>It proceeds from one phase to the next in sequential manner</a:t>
            </a:r>
          </a:p>
          <a:p>
            <a:r>
              <a:rPr lang="en-US" sz="2400" b="1" dirty="0" smtClean="0"/>
              <a:t>Easier to debug</a:t>
            </a:r>
          </a:p>
          <a:p>
            <a:pPr lvl="1"/>
            <a:r>
              <a:rPr lang="en-US" sz="2400" dirty="0" smtClean="0"/>
              <a:t>As there are different builds, so it is easier to debug</a:t>
            </a:r>
          </a:p>
          <a:p>
            <a:r>
              <a:rPr lang="en-US" sz="2400" b="1" dirty="0" smtClean="0"/>
              <a:t>Lower cost</a:t>
            </a:r>
          </a:p>
          <a:p>
            <a:pPr lvl="1"/>
            <a:r>
              <a:rPr lang="en-US" sz="2400" dirty="0" smtClean="0"/>
              <a:t>Initial product delivery is faster and lower costs</a:t>
            </a:r>
          </a:p>
          <a:p>
            <a:r>
              <a:rPr lang="en-US" sz="2400" b="1" dirty="0" smtClean="0"/>
              <a:t>Work with fewer people</a:t>
            </a:r>
          </a:p>
          <a:p>
            <a:pPr lvl="1"/>
            <a:r>
              <a:rPr lang="en-US" sz="2400" dirty="0" smtClean="0"/>
              <a:t>Ever increment can be implemented with fewer people</a:t>
            </a:r>
          </a:p>
          <a:p>
            <a:r>
              <a:rPr lang="en-US" sz="2400" b="1" dirty="0" smtClean="0"/>
              <a:t>Less use of hardware</a:t>
            </a:r>
          </a:p>
          <a:p>
            <a:pPr lvl="1"/>
            <a:r>
              <a:rPr lang="en-US" sz="2400" dirty="0" smtClean="0"/>
              <a:t>May be able to plan every increment in the same way that avoids the use of hardware</a:t>
            </a:r>
            <a:endParaRPr lang="en-US" sz="2400" dirty="0"/>
          </a:p>
        </p:txBody>
      </p:sp>
    </p:spTree>
    <p:extLst>
      <p:ext uri="{BB962C8B-B14F-4D97-AF65-F5344CB8AC3E}">
        <p14:creationId xmlns:p14="http://schemas.microsoft.com/office/powerpoint/2010/main" xmlns="" val="3573659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Incremental Model</a:t>
            </a:r>
            <a:endParaRPr lang="en-US" dirty="0"/>
          </a:p>
        </p:txBody>
      </p:sp>
      <p:sp>
        <p:nvSpPr>
          <p:cNvPr id="5" name="Subtitle 4"/>
          <p:cNvSpPr>
            <a:spLocks noGrp="1"/>
          </p:cNvSpPr>
          <p:nvPr>
            <p:ph type="subTitle" idx="1"/>
          </p:nvPr>
        </p:nvSpPr>
        <p:spPr/>
        <p:txBody>
          <a:bodyPr/>
          <a:lstStyle/>
          <a:p>
            <a:r>
              <a:rPr lang="en-US" dirty="0" smtClean="0"/>
              <a:t>RAD Model</a:t>
            </a:r>
            <a:endParaRPr lang="en-US" dirty="0"/>
          </a:p>
        </p:txBody>
      </p:sp>
    </p:spTree>
    <p:extLst>
      <p:ext uri="{BB962C8B-B14F-4D97-AF65-F5344CB8AC3E}">
        <p14:creationId xmlns:p14="http://schemas.microsoft.com/office/powerpoint/2010/main" xmlns="" val="32799123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 model</a:t>
            </a:r>
            <a:endParaRPr lang="en-US" dirty="0"/>
          </a:p>
        </p:txBody>
      </p:sp>
      <p:sp>
        <p:nvSpPr>
          <p:cNvPr id="3" name="Content Placeholder 2"/>
          <p:cNvSpPr>
            <a:spLocks noGrp="1"/>
          </p:cNvSpPr>
          <p:nvPr>
            <p:ph idx="1"/>
          </p:nvPr>
        </p:nvSpPr>
        <p:spPr/>
        <p:txBody>
          <a:bodyPr>
            <a:normAutofit/>
          </a:bodyPr>
          <a:lstStyle/>
          <a:p>
            <a:r>
              <a:rPr lang="en-US" sz="2400" dirty="0" smtClean="0"/>
              <a:t>Rapid Application Development emphasizes on short development cycle</a:t>
            </a:r>
          </a:p>
          <a:p>
            <a:endParaRPr lang="en-US" sz="2400" dirty="0" smtClean="0"/>
          </a:p>
          <a:p>
            <a:r>
              <a:rPr lang="en-US" sz="2400" dirty="0" smtClean="0"/>
              <a:t>It’s a high speed adaption of the waterfall model</a:t>
            </a:r>
          </a:p>
          <a:p>
            <a:endParaRPr lang="en-US" sz="2400" dirty="0" smtClean="0"/>
          </a:p>
          <a:p>
            <a:r>
              <a:rPr lang="en-US" sz="2400" dirty="0" smtClean="0"/>
              <a:t>Rapid development is possible by using component based construction </a:t>
            </a:r>
          </a:p>
          <a:p>
            <a:endParaRPr lang="en-US" sz="2400" dirty="0" smtClean="0"/>
          </a:p>
          <a:p>
            <a:r>
              <a:rPr lang="en-US" sz="2400" dirty="0" smtClean="0"/>
              <a:t>Requirements are well understood and the scope is constrained</a:t>
            </a:r>
            <a:endParaRPr lang="en-US" sz="2400" dirty="0"/>
          </a:p>
        </p:txBody>
      </p:sp>
    </p:spTree>
    <p:extLst>
      <p:ext uri="{BB962C8B-B14F-4D97-AF65-F5344CB8AC3E}">
        <p14:creationId xmlns:p14="http://schemas.microsoft.com/office/powerpoint/2010/main" xmlns="" val="278756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of software</a:t>
            </a:r>
          </a:p>
        </p:txBody>
      </p:sp>
      <p:sp>
        <p:nvSpPr>
          <p:cNvPr id="6" name="Content Placeholder 5"/>
          <p:cNvSpPr>
            <a:spLocks noGrp="1"/>
          </p:cNvSpPr>
          <p:nvPr>
            <p:ph idx="1"/>
          </p:nvPr>
        </p:nvSpPr>
        <p:spPr>
          <a:xfrm>
            <a:off x="457200" y="1600200"/>
            <a:ext cx="8153400" cy="4648199"/>
          </a:xfrm>
        </p:spPr>
        <p:txBody>
          <a:bodyPr>
            <a:normAutofit fontScale="92500" lnSpcReduction="10000"/>
          </a:bodyPr>
          <a:lstStyle/>
          <a:p>
            <a:pPr>
              <a:lnSpc>
                <a:spcPct val="90000"/>
              </a:lnSpc>
            </a:pPr>
            <a:r>
              <a:rPr lang="en-US" sz="2000" dirty="0" smtClean="0">
                <a:ea typeface="ＭＳ Ｐゴシック" pitchFamily="34" charset="-128"/>
              </a:rPr>
              <a:t>Its characteristics that make it different from other things human being build.</a:t>
            </a:r>
          </a:p>
          <a:p>
            <a:pPr>
              <a:lnSpc>
                <a:spcPct val="90000"/>
              </a:lnSpc>
              <a:buNone/>
            </a:pPr>
            <a:endParaRPr lang="en-US" sz="2000" b="1" i="1" dirty="0" smtClean="0">
              <a:ea typeface="ＭＳ Ｐゴシック" pitchFamily="34" charset="-128"/>
            </a:endParaRPr>
          </a:p>
          <a:p>
            <a:pPr>
              <a:lnSpc>
                <a:spcPct val="90000"/>
              </a:lnSpc>
            </a:pPr>
            <a:r>
              <a:rPr lang="en-US" sz="2000" b="1" i="1" dirty="0" smtClean="0">
                <a:ea typeface="ＭＳ Ｐゴシック" pitchFamily="34" charset="-128"/>
              </a:rPr>
              <a:t>Software is </a:t>
            </a:r>
            <a:r>
              <a:rPr lang="en-US" sz="2000" b="1" i="1" dirty="0" smtClean="0">
                <a:solidFill>
                  <a:srgbClr val="FF0000"/>
                </a:solidFill>
                <a:ea typeface="ＭＳ Ｐゴシック" pitchFamily="34" charset="-128"/>
              </a:rPr>
              <a:t>developed</a:t>
            </a:r>
            <a:r>
              <a:rPr lang="en-US" sz="2000" b="1" i="1" dirty="0" smtClean="0">
                <a:ea typeface="ＭＳ Ｐゴシック" pitchFamily="34" charset="-128"/>
              </a:rPr>
              <a:t> or </a:t>
            </a:r>
            <a:r>
              <a:rPr lang="en-US" sz="2000" b="1" i="1" dirty="0" smtClean="0">
                <a:solidFill>
                  <a:srgbClr val="AD0101"/>
                </a:solidFill>
                <a:ea typeface="ＭＳ Ｐゴシック" pitchFamily="34" charset="-128"/>
              </a:rPr>
              <a:t>engineered</a:t>
            </a:r>
            <a:r>
              <a:rPr lang="en-US" sz="2000" b="1" i="1" dirty="0" smtClean="0">
                <a:ea typeface="ＭＳ Ｐゴシック" pitchFamily="34" charset="-128"/>
              </a:rPr>
              <a:t>, it is not manufactured in the classical sense which has quality problem.</a:t>
            </a:r>
          </a:p>
          <a:p>
            <a:pPr>
              <a:lnSpc>
                <a:spcPct val="90000"/>
              </a:lnSpc>
            </a:pPr>
            <a:endParaRPr lang="en-US" sz="2000" dirty="0" smtClean="0">
              <a:ea typeface="ＭＳ Ｐゴシック" pitchFamily="34" charset="-128"/>
            </a:endParaRPr>
          </a:p>
          <a:p>
            <a:pPr>
              <a:lnSpc>
                <a:spcPct val="90000"/>
              </a:lnSpc>
            </a:pPr>
            <a:r>
              <a:rPr lang="en-US" sz="2000" b="1" i="1" dirty="0" smtClean="0">
                <a:ea typeface="ＭＳ Ｐゴシック" pitchFamily="34" charset="-128"/>
              </a:rPr>
              <a:t>Software </a:t>
            </a:r>
            <a:r>
              <a:rPr lang="en-US" sz="2000" b="1" i="1" dirty="0" smtClean="0">
                <a:solidFill>
                  <a:srgbClr val="AD0101"/>
                </a:solidFill>
                <a:ea typeface="ＭＳ Ｐゴシック" pitchFamily="34" charset="-128"/>
              </a:rPr>
              <a:t>doesn't "wear out.</a:t>
            </a:r>
            <a:r>
              <a:rPr lang="ja-JP" altLang="en-US" sz="2000" b="1" i="1" smtClean="0">
                <a:solidFill>
                  <a:srgbClr val="AD0101"/>
                </a:solidFill>
                <a:ea typeface="ＭＳ Ｐゴシック" pitchFamily="34" charset="-128"/>
              </a:rPr>
              <a:t>”</a:t>
            </a:r>
            <a:r>
              <a:rPr lang="en-US" altLang="ja-JP" sz="2000" b="1" i="1" dirty="0" smtClean="0">
                <a:solidFill>
                  <a:srgbClr val="AD0101"/>
                </a:solidFill>
                <a:ea typeface="ＭＳ Ｐゴシック" pitchFamily="34" charset="-128"/>
              </a:rPr>
              <a:t> </a:t>
            </a:r>
          </a:p>
          <a:p>
            <a:pPr>
              <a:lnSpc>
                <a:spcPct val="90000"/>
              </a:lnSpc>
              <a:buNone/>
            </a:pPr>
            <a:r>
              <a:rPr lang="en-US" altLang="ja-JP" sz="2000" i="1" dirty="0" smtClean="0">
                <a:solidFill>
                  <a:srgbClr val="AD0101"/>
                </a:solidFill>
                <a:ea typeface="ＭＳ Ｐゴシック" pitchFamily="34" charset="-128"/>
              </a:rPr>
              <a:t>	</a:t>
            </a:r>
            <a:r>
              <a:rPr lang="en-US" altLang="ja-JP" sz="2000" dirty="0" smtClean="0">
                <a:ea typeface="ＭＳ Ｐゴシック" pitchFamily="34" charset="-128"/>
              </a:rPr>
              <a:t>but it deteriorates (due to change). Hardware has bathtub curve of failure rate ( high failure rate in the beginning, then drop to steady state, then cumulative effects of dust, vibration, abuse occurs). </a:t>
            </a:r>
          </a:p>
          <a:p>
            <a:pPr>
              <a:lnSpc>
                <a:spcPct val="90000"/>
              </a:lnSpc>
            </a:pPr>
            <a:endParaRPr lang="en-US" sz="2000" dirty="0" smtClean="0">
              <a:ea typeface="ＭＳ Ｐゴシック" pitchFamily="34" charset="-128"/>
            </a:endParaRPr>
          </a:p>
          <a:p>
            <a:pPr>
              <a:lnSpc>
                <a:spcPct val="90000"/>
              </a:lnSpc>
            </a:pPr>
            <a:r>
              <a:rPr lang="en-US" sz="2000" b="1" i="1" dirty="0" smtClean="0">
                <a:ea typeface="ＭＳ Ｐゴシック" pitchFamily="34" charset="-128"/>
              </a:rPr>
              <a:t>Although the industry is moving toward component-based construction (e.g. standard screws and off-the-shelf integrated circuits), most software continues to be </a:t>
            </a:r>
            <a:r>
              <a:rPr lang="en-US" sz="2000" b="1" i="1" dirty="0" smtClean="0">
                <a:solidFill>
                  <a:srgbClr val="FF0000"/>
                </a:solidFill>
                <a:ea typeface="ＭＳ Ｐゴシック" pitchFamily="34" charset="-128"/>
              </a:rPr>
              <a:t>custom-built</a:t>
            </a:r>
            <a:r>
              <a:rPr lang="en-US" sz="2000" b="1" i="1" dirty="0" smtClean="0">
                <a:solidFill>
                  <a:schemeClr val="accent1"/>
                </a:solidFill>
                <a:ea typeface="ＭＳ Ｐゴシック" pitchFamily="34" charset="-128"/>
              </a:rPr>
              <a:t>. </a:t>
            </a:r>
          </a:p>
          <a:p>
            <a:pPr>
              <a:lnSpc>
                <a:spcPct val="90000"/>
              </a:lnSpc>
            </a:pPr>
            <a:endParaRPr lang="en-US" sz="2000" dirty="0" smtClean="0">
              <a:solidFill>
                <a:schemeClr val="accent1"/>
              </a:solidFill>
              <a:ea typeface="ＭＳ Ｐゴシック" pitchFamily="34" charset="-128"/>
            </a:endParaRPr>
          </a:p>
          <a:p>
            <a:pPr>
              <a:lnSpc>
                <a:spcPct val="90000"/>
              </a:lnSpc>
              <a:buNone/>
            </a:pPr>
            <a:r>
              <a:rPr lang="en-US" sz="2000" dirty="0" smtClean="0">
                <a:ea typeface="ＭＳ Ｐゴシック" pitchFamily="34" charset="-128"/>
              </a:rPr>
              <a:t>	Modern reusable components encapsulate data and processing into software parts to be reused by different programs. E.g. graphical user interface, window, pull-down menus in library etc.</a:t>
            </a:r>
            <a:r>
              <a:rPr lang="en-US" sz="2000" i="1" dirty="0" smtClean="0">
                <a:ea typeface="ＭＳ Ｐゴシック" pitchFamily="34" charset="-128"/>
              </a:rPr>
              <a:t>  </a:t>
            </a:r>
          </a:p>
          <a:p>
            <a:endParaRPr lang="en-US" sz="2000" dirty="0"/>
          </a:p>
        </p:txBody>
      </p:sp>
    </p:spTree>
    <p:extLst>
      <p:ext uri="{BB962C8B-B14F-4D97-AF65-F5344CB8AC3E}">
        <p14:creationId xmlns:p14="http://schemas.microsoft.com/office/powerpoint/2010/main" xmlns="" val="746377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RAD model</a:t>
            </a:r>
            <a:endParaRPr lang="en-US" dirty="0"/>
          </a:p>
        </p:txBody>
      </p:sp>
      <p:sp>
        <p:nvSpPr>
          <p:cNvPr id="3" name="Content Placeholder 2"/>
          <p:cNvSpPr>
            <a:spLocks noGrp="1"/>
          </p:cNvSpPr>
          <p:nvPr>
            <p:ph idx="1"/>
          </p:nvPr>
        </p:nvSpPr>
        <p:spPr/>
        <p:txBody>
          <a:bodyPr>
            <a:normAutofit/>
          </a:bodyPr>
          <a:lstStyle/>
          <a:p>
            <a:r>
              <a:rPr lang="en-US" sz="2400" dirty="0" smtClean="0"/>
              <a:t>Communication</a:t>
            </a:r>
          </a:p>
          <a:p>
            <a:r>
              <a:rPr lang="en-US" sz="2400" dirty="0" smtClean="0"/>
              <a:t>Planning</a:t>
            </a:r>
          </a:p>
          <a:p>
            <a:r>
              <a:rPr lang="en-US" sz="2400" dirty="0" smtClean="0"/>
              <a:t>Modelling</a:t>
            </a:r>
          </a:p>
          <a:p>
            <a:r>
              <a:rPr lang="en-US" sz="2400" dirty="0" smtClean="0"/>
              <a:t>Construction</a:t>
            </a:r>
          </a:p>
          <a:p>
            <a:r>
              <a:rPr lang="en-US" sz="2400" dirty="0" smtClean="0"/>
              <a:t>Deployment </a:t>
            </a:r>
            <a:endParaRPr lang="en-US" sz="2400" dirty="0"/>
          </a:p>
        </p:txBody>
      </p:sp>
    </p:spTree>
    <p:extLst>
      <p:ext uri="{BB962C8B-B14F-4D97-AF65-F5344CB8AC3E}">
        <p14:creationId xmlns:p14="http://schemas.microsoft.com/office/powerpoint/2010/main" xmlns="" val="1956348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600200"/>
            <a:ext cx="6747959" cy="5066258"/>
          </a:xfrm>
        </p:spPr>
      </p:pic>
      <p:sp>
        <p:nvSpPr>
          <p:cNvPr id="5" name="TextBox 4"/>
          <p:cNvSpPr txBox="1"/>
          <p:nvPr/>
        </p:nvSpPr>
        <p:spPr>
          <a:xfrm>
            <a:off x="4800600" y="5950423"/>
            <a:ext cx="1143000" cy="646331"/>
          </a:xfrm>
          <a:prstGeom prst="rect">
            <a:avLst/>
          </a:prstGeom>
          <a:noFill/>
        </p:spPr>
        <p:txBody>
          <a:bodyPr wrap="square" rtlCol="0">
            <a:spAutoFit/>
          </a:bodyPr>
          <a:lstStyle/>
          <a:p>
            <a:r>
              <a:rPr lang="en-US" dirty="0" smtClean="0"/>
              <a:t>60 – 90 days</a:t>
            </a:r>
            <a:endParaRPr lang="en-US" dirty="0"/>
          </a:p>
        </p:txBody>
      </p:sp>
    </p:spTree>
    <p:extLst>
      <p:ext uri="{BB962C8B-B14F-4D97-AF65-F5344CB8AC3E}">
        <p14:creationId xmlns:p14="http://schemas.microsoft.com/office/powerpoint/2010/main" xmlns="" val="20054896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lstStyle/>
          <a:p>
            <a:r>
              <a:rPr lang="en-US" sz="2400" dirty="0" smtClean="0"/>
              <a:t>To understand the business problem and the information characteristics that the software must have</a:t>
            </a:r>
          </a:p>
          <a:p>
            <a:endParaRPr lang="en-US" dirty="0" smtClean="0"/>
          </a:p>
          <a:p>
            <a:endParaRPr lang="en-US" dirty="0" smtClean="0"/>
          </a:p>
        </p:txBody>
      </p:sp>
    </p:spTree>
    <p:extLst>
      <p:ext uri="{BB962C8B-B14F-4D97-AF65-F5344CB8AC3E}">
        <p14:creationId xmlns:p14="http://schemas.microsoft.com/office/powerpoint/2010/main" xmlns="" val="1834889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normAutofit/>
          </a:bodyPr>
          <a:lstStyle/>
          <a:p>
            <a:r>
              <a:rPr lang="en-US" sz="2400" dirty="0" smtClean="0"/>
              <a:t>Planning is essential for multiple software teams work in parallel</a:t>
            </a:r>
            <a:endParaRPr lang="en-US" sz="2400" dirty="0"/>
          </a:p>
        </p:txBody>
      </p:sp>
    </p:spTree>
    <p:extLst>
      <p:ext uri="{BB962C8B-B14F-4D97-AF65-F5344CB8AC3E}">
        <p14:creationId xmlns:p14="http://schemas.microsoft.com/office/powerpoint/2010/main" xmlns="" val="4150580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normAutofit/>
          </a:bodyPr>
          <a:lstStyle/>
          <a:p>
            <a:r>
              <a:rPr lang="en-US" sz="2400" dirty="0" smtClean="0"/>
              <a:t>Establishes design representation that serves as the basis for RAD’s construction</a:t>
            </a:r>
          </a:p>
          <a:p>
            <a:endParaRPr lang="en-US" sz="2400" dirty="0" smtClean="0"/>
          </a:p>
          <a:p>
            <a:r>
              <a:rPr lang="en-US" sz="2400" dirty="0" smtClean="0"/>
              <a:t>It is further more encompasses into three phases</a:t>
            </a:r>
          </a:p>
          <a:p>
            <a:pPr lvl="1"/>
            <a:r>
              <a:rPr lang="en-US" sz="2400" dirty="0" smtClean="0"/>
              <a:t>Business modelling</a:t>
            </a:r>
          </a:p>
          <a:p>
            <a:pPr lvl="1"/>
            <a:r>
              <a:rPr lang="en-US" sz="2400" dirty="0" smtClean="0"/>
              <a:t>Data modelling</a:t>
            </a:r>
          </a:p>
          <a:p>
            <a:pPr lvl="1"/>
            <a:r>
              <a:rPr lang="en-US" sz="2400" dirty="0" smtClean="0"/>
              <a:t>Process modelling</a:t>
            </a:r>
          </a:p>
        </p:txBody>
      </p:sp>
    </p:spTree>
    <p:extLst>
      <p:ext uri="{BB962C8B-B14F-4D97-AF65-F5344CB8AC3E}">
        <p14:creationId xmlns:p14="http://schemas.microsoft.com/office/powerpoint/2010/main" xmlns="" val="38731568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modelling</a:t>
            </a:r>
            <a:endParaRPr lang="en-US" dirty="0"/>
          </a:p>
        </p:txBody>
      </p:sp>
      <p:sp>
        <p:nvSpPr>
          <p:cNvPr id="3" name="Content Placeholder 2"/>
          <p:cNvSpPr>
            <a:spLocks noGrp="1"/>
          </p:cNvSpPr>
          <p:nvPr>
            <p:ph idx="1"/>
          </p:nvPr>
        </p:nvSpPr>
        <p:spPr/>
        <p:txBody>
          <a:bodyPr>
            <a:normAutofit/>
          </a:bodyPr>
          <a:lstStyle/>
          <a:p>
            <a:r>
              <a:rPr lang="en-US" altLang="en-US" sz="2400" dirty="0"/>
              <a:t>The information flow among business functions is defined by answering questions like </a:t>
            </a:r>
            <a:endParaRPr lang="en-US" altLang="en-US" sz="2400" dirty="0" smtClean="0"/>
          </a:p>
          <a:p>
            <a:r>
              <a:rPr lang="en-US" altLang="en-US" sz="2400" dirty="0" smtClean="0"/>
              <a:t>what </a:t>
            </a:r>
            <a:r>
              <a:rPr lang="en-US" altLang="en-US" sz="2400" dirty="0"/>
              <a:t>information drives the business </a:t>
            </a:r>
            <a:r>
              <a:rPr lang="en-US" altLang="en-US" sz="2400" dirty="0" smtClean="0"/>
              <a:t>process</a:t>
            </a:r>
          </a:p>
          <a:p>
            <a:r>
              <a:rPr lang="en-US" altLang="en-US" sz="2400" dirty="0" smtClean="0"/>
              <a:t>what </a:t>
            </a:r>
            <a:r>
              <a:rPr lang="en-US" altLang="en-US" sz="2400" dirty="0"/>
              <a:t>information is </a:t>
            </a:r>
            <a:r>
              <a:rPr lang="en-US" altLang="en-US" sz="2400" dirty="0" smtClean="0"/>
              <a:t>generated</a:t>
            </a:r>
          </a:p>
          <a:p>
            <a:r>
              <a:rPr lang="en-US" altLang="en-US" sz="2400" dirty="0" smtClean="0"/>
              <a:t> </a:t>
            </a:r>
            <a:r>
              <a:rPr lang="en-US" altLang="en-US" sz="2400" dirty="0"/>
              <a:t>who generates </a:t>
            </a:r>
            <a:r>
              <a:rPr lang="en-US" altLang="en-US" sz="2400" dirty="0" smtClean="0"/>
              <a:t>it</a:t>
            </a:r>
          </a:p>
          <a:p>
            <a:r>
              <a:rPr lang="en-US" altLang="en-US" sz="2400" dirty="0" smtClean="0"/>
              <a:t>where </a:t>
            </a:r>
            <a:r>
              <a:rPr lang="en-US" altLang="en-US" sz="2400" dirty="0"/>
              <a:t>does the information </a:t>
            </a:r>
            <a:r>
              <a:rPr lang="en-US" altLang="en-US" sz="2400" dirty="0" smtClean="0"/>
              <a:t>go</a:t>
            </a:r>
          </a:p>
          <a:p>
            <a:r>
              <a:rPr lang="en-US" altLang="en-US" sz="2400" dirty="0" smtClean="0"/>
              <a:t>who </a:t>
            </a:r>
            <a:r>
              <a:rPr lang="en-US" altLang="en-US" sz="2400" dirty="0"/>
              <a:t>process it and so on</a:t>
            </a:r>
            <a:endParaRPr lang="en-US" sz="2400" dirty="0"/>
          </a:p>
        </p:txBody>
      </p:sp>
    </p:spTree>
    <p:extLst>
      <p:ext uri="{BB962C8B-B14F-4D97-AF65-F5344CB8AC3E}">
        <p14:creationId xmlns:p14="http://schemas.microsoft.com/office/powerpoint/2010/main" xmlns="" val="25406277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 </a:t>
            </a:r>
            <a:endParaRPr lang="en-US" dirty="0"/>
          </a:p>
        </p:txBody>
      </p:sp>
      <p:sp>
        <p:nvSpPr>
          <p:cNvPr id="3" name="Content Placeholder 2"/>
          <p:cNvSpPr>
            <a:spLocks noGrp="1"/>
          </p:cNvSpPr>
          <p:nvPr>
            <p:ph idx="1"/>
          </p:nvPr>
        </p:nvSpPr>
        <p:spPr/>
        <p:txBody>
          <a:bodyPr>
            <a:normAutofit/>
          </a:bodyPr>
          <a:lstStyle/>
          <a:p>
            <a:r>
              <a:rPr lang="en-US" altLang="en-US" sz="2400" dirty="0"/>
              <a:t>The information collected from business modeling is refined into a set of data objects (entities) that are needed to support the </a:t>
            </a:r>
            <a:r>
              <a:rPr lang="en-US" altLang="en-US" sz="2400" dirty="0" smtClean="0"/>
              <a:t>business</a:t>
            </a:r>
          </a:p>
          <a:p>
            <a:endParaRPr lang="en-US" altLang="en-US" sz="2400" dirty="0" smtClean="0"/>
          </a:p>
          <a:p>
            <a:r>
              <a:rPr lang="en-US" altLang="en-US" sz="2400" dirty="0"/>
              <a:t>The attributes (character of each entity) are identified and the relation between these data objects (entities) is defined. </a:t>
            </a:r>
          </a:p>
          <a:p>
            <a:endParaRPr lang="en-US" sz="2400" dirty="0"/>
          </a:p>
        </p:txBody>
      </p:sp>
    </p:spTree>
    <p:extLst>
      <p:ext uri="{BB962C8B-B14F-4D97-AF65-F5344CB8AC3E}">
        <p14:creationId xmlns:p14="http://schemas.microsoft.com/office/powerpoint/2010/main" xmlns="" val="10842373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modelling</a:t>
            </a:r>
            <a:endParaRPr lang="en-US" dirty="0"/>
          </a:p>
        </p:txBody>
      </p:sp>
      <p:sp>
        <p:nvSpPr>
          <p:cNvPr id="3" name="Content Placeholder 2"/>
          <p:cNvSpPr>
            <a:spLocks noGrp="1"/>
          </p:cNvSpPr>
          <p:nvPr>
            <p:ph idx="1"/>
          </p:nvPr>
        </p:nvSpPr>
        <p:spPr/>
        <p:txBody>
          <a:bodyPr>
            <a:normAutofit/>
          </a:bodyPr>
          <a:lstStyle/>
          <a:p>
            <a:r>
              <a:rPr lang="en-US" altLang="en-US" sz="2400" dirty="0"/>
              <a:t>The data object defined in the data modeling phase are transformed to achieve the information flow necessary to implement a business </a:t>
            </a:r>
            <a:r>
              <a:rPr lang="en-US" altLang="en-US" sz="2400" dirty="0" smtClean="0"/>
              <a:t>function</a:t>
            </a:r>
          </a:p>
          <a:p>
            <a:endParaRPr lang="en-US" altLang="en-US" sz="2400" dirty="0" smtClean="0"/>
          </a:p>
          <a:p>
            <a:r>
              <a:rPr lang="en-US" altLang="en-US" sz="2400" dirty="0"/>
              <a:t>Processing descriptions are created for adding, modifying, deleting or retrieving a data object. </a:t>
            </a:r>
          </a:p>
          <a:p>
            <a:endParaRPr lang="en-US" sz="2400" dirty="0"/>
          </a:p>
        </p:txBody>
      </p:sp>
    </p:spTree>
    <p:extLst>
      <p:ext uri="{BB962C8B-B14F-4D97-AF65-F5344CB8AC3E}">
        <p14:creationId xmlns:p14="http://schemas.microsoft.com/office/powerpoint/2010/main" xmlns="" val="24446362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p:txBody>
          <a:bodyPr>
            <a:normAutofit/>
          </a:bodyPr>
          <a:lstStyle/>
          <a:p>
            <a:r>
              <a:rPr lang="en-US" sz="2400" dirty="0" smtClean="0"/>
              <a:t>Emphasizes the use of pre existing software components and the application of automatic code  generation.</a:t>
            </a:r>
            <a:endParaRPr lang="en-US" sz="2400" dirty="0"/>
          </a:p>
        </p:txBody>
      </p:sp>
    </p:spTree>
    <p:extLst>
      <p:ext uri="{BB962C8B-B14F-4D97-AF65-F5344CB8AC3E}">
        <p14:creationId xmlns:p14="http://schemas.microsoft.com/office/powerpoint/2010/main" xmlns="" val="11186437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Establishes a basic subsequent iteration.</a:t>
            </a:r>
            <a:endParaRPr lang="en-US" dirty="0"/>
          </a:p>
        </p:txBody>
      </p:sp>
    </p:spTree>
    <p:extLst>
      <p:ext uri="{BB962C8B-B14F-4D97-AF65-F5344CB8AC3E}">
        <p14:creationId xmlns:p14="http://schemas.microsoft.com/office/powerpoint/2010/main" xmlns="" val="183501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Changing nature of Software</a:t>
            </a:r>
            <a:endParaRPr lang="en-US" dirty="0"/>
          </a:p>
        </p:txBody>
      </p:sp>
      <p:sp>
        <p:nvSpPr>
          <p:cNvPr id="3" name="Content Placeholder 2"/>
          <p:cNvSpPr>
            <a:spLocks noGrp="1"/>
          </p:cNvSpPr>
          <p:nvPr>
            <p:ph idx="1"/>
          </p:nvPr>
        </p:nvSpPr>
        <p:spPr/>
        <p:txBody>
          <a:bodyPr>
            <a:normAutofit fontScale="70000" lnSpcReduction="20000"/>
          </a:bodyPr>
          <a:lstStyle/>
          <a:p>
            <a:pPr>
              <a:defRPr/>
            </a:pPr>
            <a:r>
              <a:rPr lang="en-US" b="1" dirty="0"/>
              <a:t>System Software:</a:t>
            </a:r>
            <a:r>
              <a:rPr lang="en-US" dirty="0"/>
              <a:t> System  Software is a collection of programs written to service other programs.</a:t>
            </a:r>
          </a:p>
          <a:p>
            <a:pPr marL="0" indent="0">
              <a:buNone/>
              <a:defRPr/>
            </a:pPr>
            <a:r>
              <a:rPr lang="en-US" dirty="0" smtClean="0"/>
              <a:t>Ex:(File </a:t>
            </a:r>
            <a:r>
              <a:rPr lang="en-US" dirty="0"/>
              <a:t>management utilities, Operating system  </a:t>
            </a:r>
            <a:r>
              <a:rPr lang="en-US" dirty="0" smtClean="0"/>
              <a:t>components</a:t>
            </a:r>
            <a:r>
              <a:rPr lang="en-US" dirty="0"/>
              <a:t>, Drivers, </a:t>
            </a:r>
            <a:r>
              <a:rPr lang="en-US" dirty="0" smtClean="0"/>
              <a:t>Telecommunications</a:t>
            </a:r>
            <a:r>
              <a:rPr lang="en-US" dirty="0"/>
              <a:t>)</a:t>
            </a:r>
          </a:p>
          <a:p>
            <a:pPr marL="0" indent="0">
              <a:buNone/>
              <a:defRPr/>
            </a:pPr>
            <a:endParaRPr lang="en-US" dirty="0"/>
          </a:p>
          <a:p>
            <a:pPr>
              <a:defRPr/>
            </a:pPr>
            <a:r>
              <a:rPr lang="en-US" b="1" dirty="0"/>
              <a:t>Application Software: </a:t>
            </a:r>
            <a:r>
              <a:rPr lang="en-US" dirty="0"/>
              <a:t>Application Software consists of standalone programs that solve a specific business need.</a:t>
            </a:r>
          </a:p>
          <a:p>
            <a:pPr marL="0" indent="0">
              <a:buNone/>
              <a:defRPr/>
            </a:pPr>
            <a:r>
              <a:rPr lang="en-US" dirty="0" smtClean="0"/>
              <a:t>Ex</a:t>
            </a:r>
            <a:r>
              <a:rPr lang="en-US" dirty="0"/>
              <a:t>:(Point on sales transaction processing, Billing system in shopping 	</a:t>
            </a:r>
            <a:r>
              <a:rPr lang="en-US" dirty="0" smtClean="0"/>
              <a:t>malls</a:t>
            </a:r>
            <a:r>
              <a:rPr lang="en-US" dirty="0"/>
              <a:t>.)</a:t>
            </a:r>
          </a:p>
          <a:p>
            <a:pPr marL="0" indent="0">
              <a:buNone/>
              <a:defRPr/>
            </a:pPr>
            <a:r>
              <a:rPr lang="en-US" dirty="0"/>
              <a:t> </a:t>
            </a:r>
          </a:p>
          <a:p>
            <a:pPr>
              <a:defRPr/>
            </a:pPr>
            <a:r>
              <a:rPr lang="en-US" b="1" dirty="0"/>
              <a:t>Engineering and Scientific Software: </a:t>
            </a:r>
            <a:r>
              <a:rPr lang="en-US" dirty="0"/>
              <a:t>This is the Software using different algorithms for different science and </a:t>
            </a:r>
            <a:r>
              <a:rPr lang="en-US" dirty="0" smtClean="0"/>
              <a:t>applications.</a:t>
            </a:r>
          </a:p>
          <a:p>
            <a:pPr>
              <a:defRPr/>
            </a:pPr>
            <a:r>
              <a:rPr lang="en-US" dirty="0" smtClean="0"/>
              <a:t>Ex</a:t>
            </a:r>
            <a:r>
              <a:rPr lang="en-US" dirty="0"/>
              <a:t>:(System Simulation, Computer Aided Design.)</a:t>
            </a:r>
          </a:p>
          <a:p>
            <a:endParaRPr lang="en-US" dirty="0"/>
          </a:p>
        </p:txBody>
      </p:sp>
    </p:spTree>
    <p:extLst>
      <p:ext uri="{BB962C8B-B14F-4D97-AF65-F5344CB8AC3E}">
        <p14:creationId xmlns:p14="http://schemas.microsoft.com/office/powerpoint/2010/main" xmlns="" val="3699457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altLang="en-US" sz="2400" dirty="0"/>
              <a:t>Quick initial reviews are possible</a:t>
            </a:r>
            <a:r>
              <a:rPr lang="en-US" altLang="en-US" sz="2400" dirty="0" smtClean="0"/>
              <a:t>.</a:t>
            </a:r>
          </a:p>
          <a:p>
            <a:endParaRPr lang="en-US" altLang="en-US" sz="2400" dirty="0"/>
          </a:p>
          <a:p>
            <a:r>
              <a:rPr lang="en-US" altLang="en-US" sz="2400" dirty="0"/>
              <a:t>Constant integration isolate problems and encourage customer feedback</a:t>
            </a:r>
            <a:r>
              <a:rPr lang="en-US" altLang="en-US" sz="2400" dirty="0" smtClean="0"/>
              <a:t>.</a:t>
            </a:r>
          </a:p>
          <a:p>
            <a:endParaRPr lang="en-US" altLang="en-US" sz="2400" dirty="0"/>
          </a:p>
          <a:p>
            <a:r>
              <a:rPr lang="en-IN" altLang="en-US" sz="2400" dirty="0"/>
              <a:t>Flexible and adaptable to changes</a:t>
            </a:r>
            <a:r>
              <a:rPr lang="en-IN" altLang="en-US" sz="2400" dirty="0" smtClean="0"/>
              <a:t>.</a:t>
            </a:r>
          </a:p>
          <a:p>
            <a:endParaRPr lang="en-IN" altLang="en-US" sz="2400" dirty="0"/>
          </a:p>
          <a:p>
            <a:r>
              <a:rPr lang="en-IN" altLang="en-US" sz="2400" dirty="0"/>
              <a:t>RAD realizes an overall reduction in project risk</a:t>
            </a:r>
            <a:r>
              <a:rPr lang="en-IN" altLang="en-US" sz="2400" dirty="0" smtClean="0"/>
              <a:t>.</a:t>
            </a:r>
          </a:p>
          <a:p>
            <a:endParaRPr lang="en-IN" altLang="en-US" sz="2400" dirty="0"/>
          </a:p>
          <a:p>
            <a:r>
              <a:rPr lang="en-IN" altLang="en-US" sz="2400" dirty="0"/>
              <a:t>RAD generally incorporates short development cycles - users see the RAD product quickly.</a:t>
            </a:r>
          </a:p>
          <a:p>
            <a:endParaRPr lang="en-US" sz="2400" dirty="0"/>
          </a:p>
        </p:txBody>
      </p:sp>
    </p:spTree>
    <p:extLst>
      <p:ext uri="{BB962C8B-B14F-4D97-AF65-F5344CB8AC3E}">
        <p14:creationId xmlns:p14="http://schemas.microsoft.com/office/powerpoint/2010/main" xmlns="" val="22604980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pPr>
              <a:defRPr/>
            </a:pPr>
            <a:r>
              <a:rPr lang="en-US" sz="2400" dirty="0"/>
              <a:t>Requires a systematic approach for  modularized. </a:t>
            </a:r>
            <a:endParaRPr lang="en-US" sz="2400" dirty="0" smtClean="0"/>
          </a:p>
          <a:p>
            <a:pPr>
              <a:defRPr/>
            </a:pPr>
            <a:endParaRPr lang="en-US" sz="2400" dirty="0"/>
          </a:p>
          <a:p>
            <a:pPr>
              <a:defRPr/>
            </a:pPr>
            <a:r>
              <a:rPr lang="en-US" sz="2400" dirty="0"/>
              <a:t>Requires highly skilled and well-trained developers. </a:t>
            </a:r>
            <a:endParaRPr lang="en-US" sz="2400" dirty="0" smtClean="0"/>
          </a:p>
          <a:p>
            <a:pPr>
              <a:defRPr/>
            </a:pPr>
            <a:endParaRPr lang="en-US" sz="2400" dirty="0"/>
          </a:p>
          <a:p>
            <a:pPr>
              <a:defRPr/>
            </a:pPr>
            <a:r>
              <a:rPr lang="en-IN" sz="2400" dirty="0"/>
              <a:t>Product may lose its competitive edge because of insufficient core functionality and may exhibit poor overall quality.</a:t>
            </a:r>
            <a:endParaRPr lang="en-US" sz="2400" dirty="0"/>
          </a:p>
          <a:p>
            <a:pPr marL="36512" indent="0">
              <a:buNone/>
              <a:defRPr/>
            </a:pPr>
            <a:endParaRPr lang="en-US" sz="2400" dirty="0"/>
          </a:p>
          <a:p>
            <a:endParaRPr lang="en-US" sz="2400" dirty="0"/>
          </a:p>
        </p:txBody>
      </p:sp>
    </p:spTree>
    <p:extLst>
      <p:ext uri="{BB962C8B-B14F-4D97-AF65-F5344CB8AC3E}">
        <p14:creationId xmlns:p14="http://schemas.microsoft.com/office/powerpoint/2010/main" xmlns="" val="31636311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Evolutionary Process Model</a:t>
            </a:r>
            <a:endParaRPr lang="en-US" dirty="0"/>
          </a:p>
        </p:txBody>
      </p:sp>
    </p:spTree>
    <p:extLst>
      <p:ext uri="{BB962C8B-B14F-4D97-AF65-F5344CB8AC3E}">
        <p14:creationId xmlns:p14="http://schemas.microsoft.com/office/powerpoint/2010/main" xmlns="" val="42779360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Process Model</a:t>
            </a:r>
            <a:endParaRPr lang="en-US" dirty="0"/>
          </a:p>
        </p:txBody>
      </p:sp>
      <p:sp>
        <p:nvSpPr>
          <p:cNvPr id="3" name="Content Placeholder 2"/>
          <p:cNvSpPr>
            <a:spLocks noGrp="1"/>
          </p:cNvSpPr>
          <p:nvPr>
            <p:ph idx="1"/>
          </p:nvPr>
        </p:nvSpPr>
        <p:spPr/>
        <p:txBody>
          <a:bodyPr>
            <a:normAutofit/>
          </a:bodyPr>
          <a:lstStyle/>
          <a:p>
            <a:r>
              <a:rPr lang="en-US" sz="2400" dirty="0"/>
              <a:t>R</a:t>
            </a:r>
            <a:r>
              <a:rPr lang="en-US" sz="2400" dirty="0" smtClean="0"/>
              <a:t>equirements often change as development proceeds</a:t>
            </a:r>
          </a:p>
          <a:p>
            <a:r>
              <a:rPr lang="en-US" sz="2400" dirty="0" smtClean="0"/>
              <a:t>Classic process models are not designed to deliver a production system due to their assumption on the following</a:t>
            </a:r>
          </a:p>
          <a:p>
            <a:pPr lvl="1"/>
            <a:r>
              <a:rPr lang="en-US" sz="2400" dirty="0" smtClean="0"/>
              <a:t>A complete system will be delivered after the linear sequence is completed</a:t>
            </a:r>
          </a:p>
          <a:p>
            <a:pPr lvl="1"/>
            <a:r>
              <a:rPr lang="en-US" sz="2400" dirty="0" smtClean="0"/>
              <a:t>Customers know what they want at the early stage</a:t>
            </a:r>
            <a:endParaRPr lang="en-US" sz="2400" dirty="0"/>
          </a:p>
        </p:txBody>
      </p:sp>
    </p:spTree>
    <p:extLst>
      <p:ext uri="{BB962C8B-B14F-4D97-AF65-F5344CB8AC3E}">
        <p14:creationId xmlns:p14="http://schemas.microsoft.com/office/powerpoint/2010/main" xmlns="" val="6141392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Process Model</a:t>
            </a:r>
          </a:p>
        </p:txBody>
      </p:sp>
      <p:sp>
        <p:nvSpPr>
          <p:cNvPr id="3" name="Content Placeholder 2"/>
          <p:cNvSpPr>
            <a:spLocks noGrp="1"/>
          </p:cNvSpPr>
          <p:nvPr>
            <p:ph idx="1"/>
          </p:nvPr>
        </p:nvSpPr>
        <p:spPr/>
        <p:txBody>
          <a:bodyPr>
            <a:normAutofit/>
          </a:bodyPr>
          <a:lstStyle/>
          <a:p>
            <a:r>
              <a:rPr lang="en-US" sz="2400" dirty="0" smtClean="0"/>
              <a:t>The reality in software development process is that</a:t>
            </a:r>
          </a:p>
          <a:p>
            <a:pPr lvl="1"/>
            <a:r>
              <a:rPr lang="en-US" sz="2400" dirty="0"/>
              <a:t> </a:t>
            </a:r>
            <a:r>
              <a:rPr lang="en-US" sz="2400" dirty="0" smtClean="0"/>
              <a:t>a lot of requirement changes during the production courses</a:t>
            </a:r>
          </a:p>
          <a:p>
            <a:pPr lvl="1"/>
            <a:r>
              <a:rPr lang="en-US" sz="2400" dirty="0" smtClean="0"/>
              <a:t>A lot of iterative activities and work because of the evolutionary nature of the software production</a:t>
            </a:r>
            <a:endParaRPr lang="en-US" sz="2400" dirty="0"/>
          </a:p>
        </p:txBody>
      </p:sp>
    </p:spTree>
    <p:extLst>
      <p:ext uri="{BB962C8B-B14F-4D97-AF65-F5344CB8AC3E}">
        <p14:creationId xmlns:p14="http://schemas.microsoft.com/office/powerpoint/2010/main" xmlns="" val="3281027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Evolutionary Model</a:t>
            </a:r>
            <a:endParaRPr lang="en-US" dirty="0"/>
          </a:p>
        </p:txBody>
      </p:sp>
      <p:sp>
        <p:nvSpPr>
          <p:cNvPr id="5" name="Subtitle 4"/>
          <p:cNvSpPr>
            <a:spLocks noGrp="1"/>
          </p:cNvSpPr>
          <p:nvPr>
            <p:ph type="subTitle" idx="1"/>
          </p:nvPr>
        </p:nvSpPr>
        <p:spPr/>
        <p:txBody>
          <a:bodyPr/>
          <a:lstStyle/>
          <a:p>
            <a:r>
              <a:rPr lang="en-US" dirty="0" smtClean="0"/>
              <a:t>Prototype Model</a:t>
            </a:r>
            <a:endParaRPr lang="en-US" dirty="0"/>
          </a:p>
        </p:txBody>
      </p:sp>
    </p:spTree>
    <p:extLst>
      <p:ext uri="{BB962C8B-B14F-4D97-AF65-F5344CB8AC3E}">
        <p14:creationId xmlns:p14="http://schemas.microsoft.com/office/powerpoint/2010/main" xmlns="" val="2094401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Model</a:t>
            </a:r>
            <a:endParaRPr lang="en-US" dirty="0"/>
          </a:p>
        </p:txBody>
      </p:sp>
      <p:sp>
        <p:nvSpPr>
          <p:cNvPr id="3" name="Content Placeholder 2"/>
          <p:cNvSpPr>
            <a:spLocks noGrp="1"/>
          </p:cNvSpPr>
          <p:nvPr>
            <p:ph idx="1"/>
          </p:nvPr>
        </p:nvSpPr>
        <p:spPr/>
        <p:txBody>
          <a:bodyPr>
            <a:normAutofit/>
          </a:bodyPr>
          <a:lstStyle/>
          <a:p>
            <a:r>
              <a:rPr lang="en-US" altLang="en-US" sz="2400" dirty="0" smtClean="0"/>
              <a:t>Before </a:t>
            </a:r>
            <a:r>
              <a:rPr lang="en-US" altLang="en-US" sz="2400" dirty="0"/>
              <a:t>carrying out the development of the actual software , a working </a:t>
            </a:r>
            <a:r>
              <a:rPr lang="en-US" altLang="en-US" sz="2400" b="1" i="1" dirty="0"/>
              <a:t>prototype </a:t>
            </a:r>
            <a:r>
              <a:rPr lang="en-US" altLang="en-US" sz="2400" dirty="0"/>
              <a:t> of the system should be built</a:t>
            </a:r>
            <a:r>
              <a:rPr lang="en-US" altLang="en-US" sz="2400" dirty="0" smtClean="0"/>
              <a:t>.</a:t>
            </a:r>
          </a:p>
          <a:p>
            <a:endParaRPr lang="en-US" altLang="en-US" sz="2400" dirty="0"/>
          </a:p>
          <a:p>
            <a:r>
              <a:rPr lang="en-US" altLang="en-US" sz="2400" dirty="0"/>
              <a:t>A prototype is a toy implementation of the system</a:t>
            </a:r>
            <a:endParaRPr lang="en-US" sz="2400" dirty="0"/>
          </a:p>
        </p:txBody>
      </p:sp>
    </p:spTree>
    <p:extLst>
      <p:ext uri="{BB962C8B-B14F-4D97-AF65-F5344CB8AC3E}">
        <p14:creationId xmlns:p14="http://schemas.microsoft.com/office/powerpoint/2010/main" xmlns="" val="2915486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Model</a:t>
            </a:r>
            <a:endParaRPr lang="en-US" dirty="0"/>
          </a:p>
        </p:txBody>
      </p:sp>
      <p:pic>
        <p:nvPicPr>
          <p:cNvPr id="40" name="Content Placeholder 39"/>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57841" y="1600200"/>
            <a:ext cx="6028318" cy="4525963"/>
          </a:xfrm>
        </p:spPr>
      </p:pic>
    </p:spTree>
    <p:extLst>
      <p:ext uri="{BB962C8B-B14F-4D97-AF65-F5344CB8AC3E}">
        <p14:creationId xmlns:p14="http://schemas.microsoft.com/office/powerpoint/2010/main" xmlns="" val="22451769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normAutofit/>
          </a:bodyPr>
          <a:lstStyle/>
          <a:p>
            <a:r>
              <a:rPr lang="en-US" altLang="en-US" sz="2400" dirty="0"/>
              <a:t>A prototyping model begins with requirements analysis , and the requirements of the system are defined in detail. The user is interviewed in order to know the requirements of the system.</a:t>
            </a:r>
          </a:p>
          <a:p>
            <a:endParaRPr lang="en-US" sz="2400" dirty="0"/>
          </a:p>
        </p:txBody>
      </p:sp>
    </p:spTree>
    <p:extLst>
      <p:ext uri="{BB962C8B-B14F-4D97-AF65-F5344CB8AC3E}">
        <p14:creationId xmlns:p14="http://schemas.microsoft.com/office/powerpoint/2010/main" xmlns="" val="1355289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design</a:t>
            </a:r>
            <a:endParaRPr lang="en-US" dirty="0"/>
          </a:p>
        </p:txBody>
      </p:sp>
      <p:sp>
        <p:nvSpPr>
          <p:cNvPr id="3" name="Content Placeholder 2"/>
          <p:cNvSpPr>
            <a:spLocks noGrp="1"/>
          </p:cNvSpPr>
          <p:nvPr>
            <p:ph idx="1"/>
          </p:nvPr>
        </p:nvSpPr>
        <p:spPr/>
        <p:txBody>
          <a:bodyPr>
            <a:normAutofit/>
          </a:bodyPr>
          <a:lstStyle/>
          <a:p>
            <a:r>
              <a:rPr lang="en-US" altLang="en-US" sz="2400" b="1" i="1" dirty="0"/>
              <a:t> </a:t>
            </a:r>
            <a:r>
              <a:rPr lang="en-US" altLang="en-US" sz="2400" dirty="0"/>
              <a:t>When requirements are know , a preliminary design or quick design for the system is created . It is not a detailed design , however , and includes the important aspects of the system, which gives an idea of the system to the user</a:t>
            </a:r>
            <a:endParaRPr lang="en-US" sz="2400" dirty="0"/>
          </a:p>
        </p:txBody>
      </p:sp>
    </p:spTree>
    <p:extLst>
      <p:ext uri="{BB962C8B-B14F-4D97-AF65-F5344CB8AC3E}">
        <p14:creationId xmlns:p14="http://schemas.microsoft.com/office/powerpoint/2010/main" xmlns="" val="72364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Changing nature of Software</a:t>
            </a:r>
            <a:endParaRPr lang="en-US" dirty="0"/>
          </a:p>
        </p:txBody>
      </p:sp>
      <p:sp>
        <p:nvSpPr>
          <p:cNvPr id="3" name="Content Placeholder 2"/>
          <p:cNvSpPr>
            <a:spLocks noGrp="1"/>
          </p:cNvSpPr>
          <p:nvPr>
            <p:ph idx="1"/>
          </p:nvPr>
        </p:nvSpPr>
        <p:spPr/>
        <p:txBody>
          <a:bodyPr>
            <a:normAutofit fontScale="55000" lnSpcReduction="20000"/>
          </a:bodyPr>
          <a:lstStyle/>
          <a:p>
            <a:pPr>
              <a:defRPr/>
            </a:pPr>
            <a:r>
              <a:rPr lang="en-US" b="1" dirty="0"/>
              <a:t>Embedded Software:</a:t>
            </a:r>
            <a:r>
              <a:rPr lang="en-US" dirty="0"/>
              <a:t> Embedded Software resides in read only memory and is used to control products and systems for the consumer and industrial markets. It has very limited and mysterious functions and control capability.</a:t>
            </a:r>
          </a:p>
          <a:p>
            <a:pPr marL="0" indent="0">
              <a:buNone/>
              <a:defRPr/>
            </a:pPr>
            <a:r>
              <a:rPr lang="en-US" dirty="0"/>
              <a:t> </a:t>
            </a:r>
            <a:endParaRPr lang="en-US" dirty="0" smtClean="0"/>
          </a:p>
          <a:p>
            <a:pPr marL="0" indent="0">
              <a:buNone/>
              <a:defRPr/>
            </a:pPr>
            <a:endParaRPr lang="en-US" dirty="0"/>
          </a:p>
          <a:p>
            <a:pPr>
              <a:defRPr/>
            </a:pPr>
            <a:r>
              <a:rPr lang="en-US" b="1" dirty="0"/>
              <a:t>Product-line Software:</a:t>
            </a:r>
            <a:r>
              <a:rPr lang="en-US" dirty="0"/>
              <a:t> It is designed to provide a specific facility for use by many different customers.</a:t>
            </a:r>
          </a:p>
          <a:p>
            <a:pPr marL="0" indent="0">
              <a:buNone/>
              <a:defRPr/>
            </a:pPr>
            <a:r>
              <a:rPr lang="en-US" b="1" u="sng" dirty="0" smtClean="0"/>
              <a:t>Ex:(</a:t>
            </a:r>
            <a:r>
              <a:rPr lang="en-US" dirty="0" smtClean="0"/>
              <a:t>word </a:t>
            </a:r>
            <a:r>
              <a:rPr lang="en-US" dirty="0"/>
              <a:t>processing, spread sheets, </a:t>
            </a:r>
            <a:r>
              <a:rPr lang="en-US" dirty="0" smtClean="0"/>
              <a:t>graphics</a:t>
            </a:r>
            <a:r>
              <a:rPr lang="en-US" dirty="0"/>
              <a:t>, multimedia etc.,)</a:t>
            </a:r>
          </a:p>
          <a:p>
            <a:pPr marL="0" indent="0">
              <a:buNone/>
              <a:defRPr/>
            </a:pPr>
            <a:endParaRPr lang="en-US" dirty="0" smtClean="0"/>
          </a:p>
          <a:p>
            <a:pPr marL="0" indent="0">
              <a:buNone/>
              <a:defRPr/>
            </a:pPr>
            <a:endParaRPr lang="en-US" dirty="0"/>
          </a:p>
          <a:p>
            <a:pPr>
              <a:defRPr/>
            </a:pPr>
            <a:r>
              <a:rPr lang="en-US" b="1" dirty="0"/>
              <a:t>Web based Software: </a:t>
            </a:r>
            <a:r>
              <a:rPr lang="en-US" dirty="0"/>
              <a:t>The Web pages retrieved by a browser are software that includes executable instructions.</a:t>
            </a:r>
          </a:p>
          <a:p>
            <a:pPr marL="0" indent="0">
              <a:buNone/>
              <a:defRPr/>
            </a:pPr>
            <a:r>
              <a:rPr lang="en-US" b="1" u="sng" dirty="0" smtClean="0"/>
              <a:t>Ex</a:t>
            </a:r>
            <a:r>
              <a:rPr lang="en-US" b="1" u="sng" dirty="0"/>
              <a:t>:(</a:t>
            </a:r>
            <a:r>
              <a:rPr lang="en-US" dirty="0"/>
              <a:t>Html, </a:t>
            </a:r>
            <a:r>
              <a:rPr lang="en-US" dirty="0" smtClean="0"/>
              <a:t>JavaScript, </a:t>
            </a:r>
            <a:r>
              <a:rPr lang="en-US" dirty="0"/>
              <a:t>Perl etc.,)</a:t>
            </a:r>
          </a:p>
          <a:p>
            <a:pPr marL="0" indent="0">
              <a:buNone/>
              <a:defRPr/>
            </a:pPr>
            <a:endParaRPr lang="en-US" dirty="0"/>
          </a:p>
          <a:p>
            <a:pPr>
              <a:defRPr/>
            </a:pPr>
            <a:r>
              <a:rPr lang="en-US" b="1" dirty="0"/>
              <a:t>Artificial Intelligence(AI) Software</a:t>
            </a:r>
            <a:r>
              <a:rPr lang="en-US" b="1" dirty="0" smtClean="0"/>
              <a:t>: </a:t>
            </a:r>
            <a:r>
              <a:rPr lang="en-US" dirty="0" smtClean="0"/>
              <a:t>AI </a:t>
            </a:r>
            <a:r>
              <a:rPr lang="en-US" dirty="0"/>
              <a:t>Software makes use of non numerical algorithms to solve complex problems.</a:t>
            </a:r>
          </a:p>
          <a:p>
            <a:pPr marL="0" indent="0">
              <a:buNone/>
              <a:defRPr/>
            </a:pPr>
            <a:r>
              <a:rPr lang="en-US" b="1" u="sng" dirty="0" smtClean="0"/>
              <a:t>Ex</a:t>
            </a:r>
            <a:r>
              <a:rPr lang="en-US" b="1" u="sng" dirty="0"/>
              <a:t>: (</a:t>
            </a:r>
            <a:r>
              <a:rPr lang="en-US" dirty="0"/>
              <a:t>Expert Systems, Pattern Recognition, Games etc.,)</a:t>
            </a:r>
          </a:p>
          <a:p>
            <a:endParaRPr lang="en-US" dirty="0"/>
          </a:p>
        </p:txBody>
      </p:sp>
    </p:spTree>
    <p:extLst>
      <p:ext uri="{BB962C8B-B14F-4D97-AF65-F5344CB8AC3E}">
        <p14:creationId xmlns:p14="http://schemas.microsoft.com/office/powerpoint/2010/main" xmlns="" val="41396111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a:t>
            </a:r>
            <a:endParaRPr lang="en-US" dirty="0"/>
          </a:p>
        </p:txBody>
      </p:sp>
      <p:sp>
        <p:nvSpPr>
          <p:cNvPr id="3" name="Content Placeholder 2"/>
          <p:cNvSpPr>
            <a:spLocks noGrp="1"/>
          </p:cNvSpPr>
          <p:nvPr>
            <p:ph idx="1"/>
          </p:nvPr>
        </p:nvSpPr>
        <p:spPr/>
        <p:txBody>
          <a:bodyPr>
            <a:normAutofit/>
          </a:bodyPr>
          <a:lstStyle/>
          <a:p>
            <a:r>
              <a:rPr lang="en-US" altLang="en-US" sz="2400" dirty="0"/>
              <a:t>Information gathering from quick design is modified to form a prototype . It represents a ’rough’ design of the required system.</a:t>
            </a:r>
            <a:endParaRPr lang="en-US" sz="2400" dirty="0"/>
          </a:p>
        </p:txBody>
      </p:sp>
    </p:spTree>
    <p:extLst>
      <p:ext uri="{BB962C8B-B14F-4D97-AF65-F5344CB8AC3E}">
        <p14:creationId xmlns:p14="http://schemas.microsoft.com/office/powerpoint/2010/main" xmlns="" val="10064269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delivery &amp; feedback</a:t>
            </a:r>
            <a:endParaRPr lang="en-US" dirty="0"/>
          </a:p>
        </p:txBody>
      </p:sp>
      <p:sp>
        <p:nvSpPr>
          <p:cNvPr id="3" name="Content Placeholder 2"/>
          <p:cNvSpPr>
            <a:spLocks noGrp="1"/>
          </p:cNvSpPr>
          <p:nvPr>
            <p:ph idx="1"/>
          </p:nvPr>
        </p:nvSpPr>
        <p:spPr/>
        <p:txBody>
          <a:bodyPr>
            <a:normAutofit/>
          </a:bodyPr>
          <a:lstStyle/>
          <a:p>
            <a:r>
              <a:rPr lang="en-US" altLang="en-US" sz="2400" dirty="0"/>
              <a:t>the proposed system is presented to the user for consideration as part of the development process</a:t>
            </a:r>
            <a:r>
              <a:rPr lang="en-US" altLang="en-US" sz="2400" dirty="0" smtClean="0"/>
              <a:t>.</a:t>
            </a:r>
          </a:p>
          <a:p>
            <a:endParaRPr lang="en-US" altLang="en-US" sz="2400" dirty="0"/>
          </a:p>
          <a:p>
            <a:r>
              <a:rPr lang="en-US" altLang="en-US" sz="2400" b="1" i="1" dirty="0"/>
              <a:t> </a:t>
            </a:r>
            <a:r>
              <a:rPr lang="en-US" altLang="en-US" sz="2400" dirty="0"/>
              <a:t>Once the user evaluates the prototype, it is refined according to the requirements .When the user is satisfied with the developed prototype , a final system is developed  based on the final </a:t>
            </a:r>
            <a:r>
              <a:rPr lang="en-US" altLang="en-US" sz="2400" dirty="0" smtClean="0"/>
              <a:t>prototype</a:t>
            </a:r>
          </a:p>
          <a:p>
            <a:endParaRPr lang="en-US" altLang="en-US" sz="2400" dirty="0" smtClean="0"/>
          </a:p>
          <a:p>
            <a:r>
              <a:rPr lang="en-US" altLang="en-US" sz="2400" dirty="0"/>
              <a:t>The final system is thoroughly evaluated and tested followed by routine maintenance on a continuing basis to prevent large-scale failures and to minimize downtime</a:t>
            </a:r>
            <a:endParaRPr lang="en-US" sz="2400" dirty="0"/>
          </a:p>
        </p:txBody>
      </p:sp>
    </p:spTree>
    <p:extLst>
      <p:ext uri="{BB962C8B-B14F-4D97-AF65-F5344CB8AC3E}">
        <p14:creationId xmlns:p14="http://schemas.microsoft.com/office/powerpoint/2010/main" xmlns="" val="33489807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marL="339725" indent="-339725">
              <a:spcBef>
                <a:spcPts val="700"/>
              </a:spcBef>
              <a:buClr>
                <a:srgbClr val="463416"/>
              </a:buClr>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Provides a working model to the user early in the process , enabling early assessment and increasing user confidence.</a:t>
            </a:r>
          </a:p>
          <a:p>
            <a:pPr marL="339725" indent="-339725">
              <a:spcBef>
                <a:spcPts val="7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400" dirty="0"/>
          </a:p>
          <a:p>
            <a:pPr marL="339725" indent="-339725">
              <a:spcBef>
                <a:spcPts val="700"/>
              </a:spcBef>
              <a:buClr>
                <a:srgbClr val="463416"/>
              </a:buClr>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The developer gains experience and insight by developing a prototype , thereby resulting in better implementation of requirements.</a:t>
            </a:r>
          </a:p>
          <a:p>
            <a:pPr marL="339725" indent="-339725">
              <a:spcBef>
                <a:spcPts val="7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400" dirty="0"/>
          </a:p>
          <a:p>
            <a:pPr marL="339725" indent="-339725">
              <a:spcBef>
                <a:spcPts val="700"/>
              </a:spcBef>
              <a:buClr>
                <a:srgbClr val="463416"/>
              </a:buClr>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Helps in reducing risks associated with the project.</a:t>
            </a:r>
          </a:p>
          <a:p>
            <a:endParaRPr lang="en-US" sz="2400" dirty="0"/>
          </a:p>
        </p:txBody>
      </p:sp>
    </p:spTree>
    <p:extLst>
      <p:ext uri="{BB962C8B-B14F-4D97-AF65-F5344CB8AC3E}">
        <p14:creationId xmlns:p14="http://schemas.microsoft.com/office/powerpoint/2010/main" xmlns="" val="39148446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pPr marL="339725" indent="-339725">
              <a:lnSpc>
                <a:spcPct val="90000"/>
              </a:lnSpc>
              <a:spcBef>
                <a:spcPts val="700"/>
              </a:spcBef>
              <a:buClr>
                <a:srgbClr val="463416"/>
              </a:buClr>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If the user is not satisfied with the developed prototype,  then a new prototype is developed . This process goes on until a perfect prototype evolves . Thus , this model is time consuming and expensive.</a:t>
            </a:r>
          </a:p>
          <a:p>
            <a:pPr marL="339725" indent="-339725">
              <a:lnSpc>
                <a:spcPct val="90000"/>
              </a:lnSpc>
              <a:spcBef>
                <a:spcPts val="7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400" dirty="0"/>
          </a:p>
          <a:p>
            <a:pPr marL="339725" indent="-339725">
              <a:lnSpc>
                <a:spcPct val="90000"/>
              </a:lnSpc>
              <a:spcBef>
                <a:spcPts val="700"/>
              </a:spcBef>
              <a:buClr>
                <a:srgbClr val="463416"/>
              </a:buClr>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The developer loses focus of the real purpose of prototype and compromises on the quality of the product . For example , he may apply some of the inefficient algorithms or inappropriate programming languages used in developing the prototype .</a:t>
            </a:r>
          </a:p>
          <a:p>
            <a:endParaRPr lang="en-US" sz="2400" dirty="0"/>
          </a:p>
        </p:txBody>
      </p:sp>
    </p:spTree>
    <p:extLst>
      <p:ext uri="{BB962C8B-B14F-4D97-AF65-F5344CB8AC3E}">
        <p14:creationId xmlns:p14="http://schemas.microsoft.com/office/powerpoint/2010/main" xmlns="" val="34750820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Evolutionary Model</a:t>
            </a:r>
            <a:endParaRPr lang="en-US" dirty="0"/>
          </a:p>
        </p:txBody>
      </p:sp>
      <p:sp>
        <p:nvSpPr>
          <p:cNvPr id="5" name="Subtitle 4"/>
          <p:cNvSpPr>
            <a:spLocks noGrp="1"/>
          </p:cNvSpPr>
          <p:nvPr>
            <p:ph type="subTitle" idx="1"/>
          </p:nvPr>
        </p:nvSpPr>
        <p:spPr/>
        <p:txBody>
          <a:bodyPr/>
          <a:lstStyle/>
          <a:p>
            <a:r>
              <a:rPr lang="en-US" dirty="0" smtClean="0"/>
              <a:t>Spiral Model</a:t>
            </a:r>
            <a:endParaRPr lang="en-US" dirty="0"/>
          </a:p>
        </p:txBody>
      </p:sp>
    </p:spTree>
    <p:extLst>
      <p:ext uri="{BB962C8B-B14F-4D97-AF65-F5344CB8AC3E}">
        <p14:creationId xmlns:p14="http://schemas.microsoft.com/office/powerpoint/2010/main" xmlns="" val="19559801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Proposed by Boehm</a:t>
            </a:r>
          </a:p>
          <a:p>
            <a:r>
              <a:rPr lang="en-US" sz="2400" dirty="0" smtClean="0"/>
              <a:t>Couples the iterative nature of prototype with systematic approach of the linear sequential model</a:t>
            </a:r>
          </a:p>
          <a:p>
            <a:r>
              <a:rPr lang="en-US" sz="2400" dirty="0" smtClean="0"/>
              <a:t>Has same potential of the RAD model</a:t>
            </a:r>
          </a:p>
          <a:p>
            <a:r>
              <a:rPr lang="en-US" sz="2400" dirty="0" smtClean="0"/>
              <a:t>Using the spiral model software is developed in a series of incremental releases</a:t>
            </a:r>
          </a:p>
          <a:p>
            <a:r>
              <a:rPr lang="en-US" sz="2400" dirty="0" smtClean="0"/>
              <a:t>During early iteration, increments will be a paper or prototype release</a:t>
            </a:r>
          </a:p>
          <a:p>
            <a:r>
              <a:rPr lang="en-US" sz="2400" dirty="0" smtClean="0"/>
              <a:t>During later iteration, increasingly more complete versions of the engineering system are produced</a:t>
            </a:r>
          </a:p>
          <a:p>
            <a:r>
              <a:rPr lang="en-US" sz="2400" dirty="0" smtClean="0"/>
              <a:t>Spiral model is divided into number of framework activities called </a:t>
            </a:r>
            <a:r>
              <a:rPr lang="en-US" sz="2400" smtClean="0"/>
              <a:t>tasks regions</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xmlns="" val="35978815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spiral model</a:t>
            </a:r>
            <a:endParaRPr lang="en-US" dirty="0"/>
          </a:p>
        </p:txBody>
      </p:sp>
      <p:sp>
        <p:nvSpPr>
          <p:cNvPr id="3" name="Content Placeholder 2"/>
          <p:cNvSpPr>
            <a:spLocks noGrp="1"/>
          </p:cNvSpPr>
          <p:nvPr>
            <p:ph idx="1"/>
          </p:nvPr>
        </p:nvSpPr>
        <p:spPr/>
        <p:txBody>
          <a:bodyPr>
            <a:normAutofit/>
          </a:bodyPr>
          <a:lstStyle/>
          <a:p>
            <a:r>
              <a:rPr lang="en-US" sz="2400" dirty="0" smtClean="0"/>
              <a:t>Communication</a:t>
            </a:r>
          </a:p>
          <a:p>
            <a:r>
              <a:rPr lang="en-US" sz="2400" dirty="0" smtClean="0"/>
              <a:t>Planning</a:t>
            </a:r>
          </a:p>
          <a:p>
            <a:r>
              <a:rPr lang="en-US" sz="2400" dirty="0" smtClean="0"/>
              <a:t>Risk analysis</a:t>
            </a:r>
          </a:p>
          <a:p>
            <a:r>
              <a:rPr lang="en-US" sz="2400" dirty="0" smtClean="0"/>
              <a:t>Engineering </a:t>
            </a:r>
          </a:p>
          <a:p>
            <a:r>
              <a:rPr lang="en-US" sz="2400" dirty="0" smtClean="0"/>
              <a:t>Construction and release</a:t>
            </a:r>
          </a:p>
          <a:p>
            <a:r>
              <a:rPr lang="en-US" sz="2400" dirty="0" smtClean="0"/>
              <a:t>Customer evaluation </a:t>
            </a:r>
            <a:endParaRPr lang="en-US" sz="2400" dirty="0"/>
          </a:p>
        </p:txBody>
      </p:sp>
    </p:spTree>
    <p:extLst>
      <p:ext uri="{BB962C8B-B14F-4D97-AF65-F5344CB8AC3E}">
        <p14:creationId xmlns:p14="http://schemas.microsoft.com/office/powerpoint/2010/main" xmlns="" val="2057496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Evolutionary Process Model</a:t>
            </a:r>
            <a:endParaRPr lang="en-US" dirty="0"/>
          </a:p>
        </p:txBody>
      </p:sp>
      <p:sp>
        <p:nvSpPr>
          <p:cNvPr id="5" name="Subtitle 4"/>
          <p:cNvSpPr>
            <a:spLocks noGrp="1"/>
          </p:cNvSpPr>
          <p:nvPr>
            <p:ph type="subTitle" idx="1"/>
          </p:nvPr>
        </p:nvSpPr>
        <p:spPr/>
        <p:txBody>
          <a:bodyPr/>
          <a:lstStyle/>
          <a:p>
            <a:r>
              <a:rPr lang="en-US" dirty="0" smtClean="0"/>
              <a:t>Spiral Model</a:t>
            </a:r>
            <a:endParaRPr lang="en-US" dirty="0"/>
          </a:p>
        </p:txBody>
      </p:sp>
    </p:spTree>
    <p:extLst>
      <p:ext uri="{BB962C8B-B14F-4D97-AF65-F5344CB8AC3E}">
        <p14:creationId xmlns:p14="http://schemas.microsoft.com/office/powerpoint/2010/main" xmlns="" val="8629979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9210" y="1371600"/>
            <a:ext cx="7842790" cy="5181600"/>
          </a:xfrm>
        </p:spPr>
      </p:pic>
    </p:spTree>
    <p:extLst>
      <p:ext uri="{BB962C8B-B14F-4D97-AF65-F5344CB8AC3E}">
        <p14:creationId xmlns:p14="http://schemas.microsoft.com/office/powerpoint/2010/main" xmlns="" val="1229627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normAutofit/>
          </a:bodyPr>
          <a:lstStyle/>
          <a:p>
            <a:r>
              <a:rPr lang="en-US" sz="2400" dirty="0" smtClean="0"/>
              <a:t>Task required to establish effective communication between developer and customer</a:t>
            </a:r>
          </a:p>
        </p:txBody>
      </p:sp>
    </p:spTree>
    <p:extLst>
      <p:ext uri="{BB962C8B-B14F-4D97-AF65-F5344CB8AC3E}">
        <p14:creationId xmlns:p14="http://schemas.microsoft.com/office/powerpoint/2010/main" xmlns="" val="2509948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4304</Words>
  <Application>Microsoft Office PowerPoint</Application>
  <PresentationFormat>On-screen Show (4:3)</PresentationFormat>
  <Paragraphs>624</Paragraphs>
  <Slides>116</Slides>
  <Notes>0</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Office Theme</vt:lpstr>
      <vt:lpstr>Unit I Software Engineering Model</vt:lpstr>
      <vt:lpstr>Unit Outline</vt:lpstr>
      <vt:lpstr>Chapter 1 Introduction to Software Engineering</vt:lpstr>
      <vt:lpstr>Chapter 1  Introduction to Software Engineering</vt:lpstr>
      <vt:lpstr>What is Software?</vt:lpstr>
      <vt:lpstr>Software products</vt:lpstr>
      <vt:lpstr>Characteristic of software</vt:lpstr>
      <vt:lpstr>Changing nature of Software</vt:lpstr>
      <vt:lpstr>Changing nature of Software</vt:lpstr>
      <vt:lpstr>Software Myths</vt:lpstr>
      <vt:lpstr>Types of myths</vt:lpstr>
      <vt:lpstr>Management Myth</vt:lpstr>
      <vt:lpstr>Management Myth</vt:lpstr>
      <vt:lpstr>Management Myth</vt:lpstr>
      <vt:lpstr>Customer Myths</vt:lpstr>
      <vt:lpstr>Customer Myths</vt:lpstr>
      <vt:lpstr>Customer Myths</vt:lpstr>
      <vt:lpstr>Practitioner’s Myths</vt:lpstr>
      <vt:lpstr>Practitioner’s Myths</vt:lpstr>
      <vt:lpstr>Practitioner’s Myths</vt:lpstr>
      <vt:lpstr>Practitioner’s Myths</vt:lpstr>
      <vt:lpstr>Chapter 2 Generic View of process</vt:lpstr>
      <vt:lpstr>Chapter 2 A Generic View of Process</vt:lpstr>
      <vt:lpstr>Introduction </vt:lpstr>
      <vt:lpstr>What is Software Engineering</vt:lpstr>
      <vt:lpstr>Goal of Software Engineering</vt:lpstr>
      <vt:lpstr>Software Engineering: A Layered Technology</vt:lpstr>
      <vt:lpstr>Software Engineering: A Layered Technology</vt:lpstr>
      <vt:lpstr>A Process Framework</vt:lpstr>
      <vt:lpstr>A Process Framework</vt:lpstr>
      <vt:lpstr>A Process Framework</vt:lpstr>
      <vt:lpstr>Generic Process Framework</vt:lpstr>
      <vt:lpstr>The Capability Maturity Model Integration(CMMI)</vt:lpstr>
      <vt:lpstr>The Capability Maturity Model Integration(CMMI)</vt:lpstr>
      <vt:lpstr>The Capability Maturity Model Integration(CMMI)</vt:lpstr>
      <vt:lpstr>The Capability Maturity Model Integration(CMMI)</vt:lpstr>
      <vt:lpstr>Process Pattern</vt:lpstr>
      <vt:lpstr>Process Assessment</vt:lpstr>
      <vt:lpstr>Process Assessment</vt:lpstr>
      <vt:lpstr>Process Assessment</vt:lpstr>
      <vt:lpstr>Personal Process Models</vt:lpstr>
      <vt:lpstr>Personal Process Models</vt:lpstr>
      <vt:lpstr>5 framework activities of PSP</vt:lpstr>
      <vt:lpstr>Team Software Process (TSP)</vt:lpstr>
      <vt:lpstr>Team Software Process (TSP)</vt:lpstr>
      <vt:lpstr>Framework for TSP</vt:lpstr>
      <vt:lpstr>Unit I Chapter 3 Process Models</vt:lpstr>
      <vt:lpstr>Chapter 3 Process Models</vt:lpstr>
      <vt:lpstr>Process Model</vt:lpstr>
      <vt:lpstr>Linear Sequential Model</vt:lpstr>
      <vt:lpstr>Waterfall model</vt:lpstr>
      <vt:lpstr>Feature of waterfall model</vt:lpstr>
      <vt:lpstr>Phases of waterfall model</vt:lpstr>
      <vt:lpstr>Phases of waterfall model</vt:lpstr>
      <vt:lpstr>Requirement analysis</vt:lpstr>
      <vt:lpstr>Design</vt:lpstr>
      <vt:lpstr>Design</vt:lpstr>
      <vt:lpstr>Coding </vt:lpstr>
      <vt:lpstr>Testing </vt:lpstr>
      <vt:lpstr>Maintenance</vt:lpstr>
      <vt:lpstr>Advantage of waterfall model</vt:lpstr>
      <vt:lpstr>Disadvantages of waterfall model </vt:lpstr>
      <vt:lpstr>Incremental Model</vt:lpstr>
      <vt:lpstr>Incremental Model</vt:lpstr>
      <vt:lpstr>Waterfall in incremental model</vt:lpstr>
      <vt:lpstr>Increments or builds</vt:lpstr>
      <vt:lpstr>Advantages</vt:lpstr>
      <vt:lpstr>Incremental Model</vt:lpstr>
      <vt:lpstr>RAD model</vt:lpstr>
      <vt:lpstr>Phases of RAD model</vt:lpstr>
      <vt:lpstr>RAD model</vt:lpstr>
      <vt:lpstr>Communication</vt:lpstr>
      <vt:lpstr>Planning</vt:lpstr>
      <vt:lpstr>Modelling</vt:lpstr>
      <vt:lpstr>Business modelling</vt:lpstr>
      <vt:lpstr>Data modelling </vt:lpstr>
      <vt:lpstr>Process modelling</vt:lpstr>
      <vt:lpstr>Construction</vt:lpstr>
      <vt:lpstr>Deployment</vt:lpstr>
      <vt:lpstr>Advantages</vt:lpstr>
      <vt:lpstr>Disadvantages</vt:lpstr>
      <vt:lpstr>Evolutionary Process Model</vt:lpstr>
      <vt:lpstr>Evolutionary Process Model</vt:lpstr>
      <vt:lpstr>Evolutionary Process Model</vt:lpstr>
      <vt:lpstr>Evolutionary Model</vt:lpstr>
      <vt:lpstr>Prototype Model</vt:lpstr>
      <vt:lpstr>Prototype Model</vt:lpstr>
      <vt:lpstr>Communication</vt:lpstr>
      <vt:lpstr>Quick design</vt:lpstr>
      <vt:lpstr>Construction </vt:lpstr>
      <vt:lpstr>Deployment delivery &amp; feedback</vt:lpstr>
      <vt:lpstr>Advantages</vt:lpstr>
      <vt:lpstr>Disadvantages</vt:lpstr>
      <vt:lpstr>Evolutionary Model</vt:lpstr>
      <vt:lpstr>Spiral Model</vt:lpstr>
      <vt:lpstr>Phases of spiral model</vt:lpstr>
      <vt:lpstr>Evolutionary Process Model</vt:lpstr>
      <vt:lpstr>Spiral model</vt:lpstr>
      <vt:lpstr>Communication</vt:lpstr>
      <vt:lpstr>Planning</vt:lpstr>
      <vt:lpstr>Risk analysis</vt:lpstr>
      <vt:lpstr>Engineering</vt:lpstr>
      <vt:lpstr>Construction and release</vt:lpstr>
      <vt:lpstr>Customer evaluation </vt:lpstr>
      <vt:lpstr>Evolutionary Model</vt:lpstr>
      <vt:lpstr>Concurrent Development Model</vt:lpstr>
      <vt:lpstr>2 ways to achieve the concurrency</vt:lpstr>
      <vt:lpstr>Concurrent Development Model</vt:lpstr>
      <vt:lpstr>Unified Model</vt:lpstr>
      <vt:lpstr>Unified Model</vt:lpstr>
      <vt:lpstr>Unified Model</vt:lpstr>
      <vt:lpstr>Phases of Unified Model</vt:lpstr>
      <vt:lpstr>Inception</vt:lpstr>
      <vt:lpstr>Elobration</vt:lpstr>
      <vt:lpstr>Construction</vt:lpstr>
      <vt:lpstr>Transition</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Software Engineering Model</dc:title>
  <dc:creator>HARISH</dc:creator>
  <cp:lastModifiedBy>kamma</cp:lastModifiedBy>
  <cp:revision>5</cp:revision>
  <dcterms:created xsi:type="dcterms:W3CDTF">2016-07-16T04:23:53Z</dcterms:created>
  <dcterms:modified xsi:type="dcterms:W3CDTF">2018-11-14T04:33:40Z</dcterms:modified>
</cp:coreProperties>
</file>