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302" r:id="rId45"/>
    <p:sldId id="298" r:id="rId46"/>
    <p:sldId id="299" r:id="rId47"/>
    <p:sldId id="303" r:id="rId48"/>
    <p:sldId id="300" r:id="rId49"/>
    <p:sldId id="301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4322-0039-4CC0-B91B-3269E922896D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CF21-8CE8-4E24-9759-8066334DD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Unit III</a:t>
            </a:r>
            <a:br>
              <a:rPr lang="en-US" dirty="0" smtClean="0"/>
            </a:br>
            <a:r>
              <a:rPr lang="en-US" dirty="0" smtClean="0"/>
              <a:t>Software Design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component-level design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transforms structural elements of the software architecture into a procedural description of software components.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of design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66849"/>
            <a:ext cx="6781800" cy="508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181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design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Single word statement – quality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the place where quality is fostered in software engineering. </a:t>
            </a: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provides us with representations of software that can be assessed for quality. </a:t>
            </a: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the only way that we can accurately translate a customer's requirements into a finished software product or system. </a:t>
            </a: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Without design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 risk building an unstable system—one that will fail when small changes are made; one that may be difficult to test; one whose quality cannot be assessed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Software design is an iterative process through which requirements are translated into a “blueprint” for constructing the software. </a:t>
            </a:r>
          </a:p>
          <a:p>
            <a:endParaRPr lang="en-US" sz="2000" dirty="0" smtClean="0"/>
          </a:p>
          <a:p>
            <a:r>
              <a:rPr lang="en-US" sz="2000" dirty="0" smtClean="0"/>
              <a:t>the blueprint depicts a holistic view of software. </a:t>
            </a:r>
          </a:p>
          <a:p>
            <a:endParaRPr lang="en-US" sz="2000" dirty="0" smtClean="0"/>
          </a:p>
          <a:p>
            <a:r>
              <a:rPr lang="en-US" sz="2000" dirty="0" smtClean="0"/>
              <a:t>the design is represented at a high level of abstraction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Throughout the design , the quality of the design is assessed.</a:t>
            </a:r>
          </a:p>
          <a:p>
            <a:endParaRPr lang="en-US" sz="2200" dirty="0" smtClean="0"/>
          </a:p>
          <a:p>
            <a:r>
              <a:rPr lang="en-US" sz="2200" dirty="0" smtClean="0"/>
              <a:t>3 characteristics for good design</a:t>
            </a:r>
          </a:p>
          <a:p>
            <a:pPr lvl="1"/>
            <a:r>
              <a:rPr lang="en-US" sz="2200" dirty="0" smtClean="0"/>
              <a:t>The design must implement all the explicit requirement contained in the analysis model.</a:t>
            </a:r>
          </a:p>
          <a:p>
            <a:pPr lvl="1"/>
            <a:r>
              <a:rPr lang="en-US" sz="2200" dirty="0" smtClean="0"/>
              <a:t>The design must be readable,  and a understandable guide for those who generate code</a:t>
            </a:r>
          </a:p>
          <a:p>
            <a:pPr lvl="1"/>
            <a:r>
              <a:rPr lang="en-US" sz="2200" dirty="0" smtClean="0"/>
              <a:t>The design should provide a complete picture of the software, addressing data and a behavioral domain from an implementation perspective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77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achieve 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guidelines are as follows:</a:t>
            </a:r>
          </a:p>
          <a:p>
            <a:r>
              <a:rPr lang="en-US" sz="2000" dirty="0" smtClean="0"/>
              <a:t>A design should exhibit an architectural structure that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/>
              <a:t>Has been created using recognizable design pattern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/>
              <a:t>Is composed of components that exhibit good design characteristics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/>
              <a:t>Can be implemented in an evolutionary fashion, thereby facilitating implementation and testing</a:t>
            </a:r>
          </a:p>
          <a:p>
            <a:pPr marL="400050"/>
            <a:r>
              <a:rPr lang="en-US" sz="2000" dirty="0" smtClean="0"/>
              <a:t>A design be modular, that is it should be logically partitioned into elements </a:t>
            </a:r>
          </a:p>
          <a:p>
            <a:pPr marL="400050"/>
            <a:r>
              <a:rPr lang="en-US" sz="2000" dirty="0" smtClean="0"/>
              <a:t>A design should contain distinct representation of data</a:t>
            </a:r>
          </a:p>
          <a:p>
            <a:pPr marL="400050"/>
            <a:r>
              <a:rPr lang="en-US" sz="2000" dirty="0" smtClean="0"/>
              <a:t>A design lead to data structures  that are appropriate for objects to be implemented </a:t>
            </a:r>
          </a:p>
          <a:p>
            <a:pPr marL="400050"/>
            <a:r>
              <a:rPr lang="en-US" sz="2000" dirty="0" smtClean="0"/>
              <a:t>A design should lead to components that exhibit independent functional characteristics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0631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Software design is both </a:t>
            </a:r>
            <a:r>
              <a:rPr lang="en-US" sz="2000" b="1" dirty="0" smtClean="0"/>
              <a:t>process</a:t>
            </a:r>
            <a:r>
              <a:rPr lang="en-US" sz="2000" dirty="0" smtClean="0"/>
              <a:t> and </a:t>
            </a:r>
            <a:r>
              <a:rPr lang="en-US" sz="2000" b="1" dirty="0" smtClean="0"/>
              <a:t>model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Design process : The design process is a sequence of steps that enable designers to describe all the aspects of the software to be built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Design Model : The design model is the equivalent of an architects plans for a house</a:t>
            </a:r>
          </a:p>
        </p:txBody>
      </p:sp>
    </p:spTree>
    <p:extLst>
      <p:ext uri="{BB962C8B-B14F-4D97-AF65-F5344CB8AC3E}">
        <p14:creationId xmlns:p14="http://schemas.microsoft.com/office/powerpoint/2010/main" xmlns="" val="35977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for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process should not suffer from “tunnel vision”</a:t>
            </a:r>
          </a:p>
          <a:p>
            <a:endParaRPr lang="en-US" sz="2000" dirty="0" smtClean="0"/>
          </a:p>
          <a:p>
            <a:r>
              <a:rPr lang="en-US" sz="2000" dirty="0" smtClean="0"/>
              <a:t>The design should be traceable to analysis model</a:t>
            </a:r>
          </a:p>
          <a:p>
            <a:endParaRPr lang="en-US" sz="2000" dirty="0" smtClean="0"/>
          </a:p>
          <a:p>
            <a:r>
              <a:rPr lang="en-US" sz="2000" dirty="0" smtClean="0"/>
              <a:t>The design should not reinvent the wheel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2661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Abstraction </a:t>
            </a:r>
            <a:r>
              <a:rPr lang="en-US" sz="2000" dirty="0" smtClean="0"/>
              <a:t>– data , procedural, control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Refinement</a:t>
            </a:r>
            <a:r>
              <a:rPr lang="en-US" sz="2000" dirty="0" smtClean="0"/>
              <a:t> -  elaboration of details for all abstraction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Modularity</a:t>
            </a:r>
            <a:r>
              <a:rPr lang="en-US" sz="2000" dirty="0" smtClean="0"/>
              <a:t> -  compartmentalization of data and function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Architecture </a:t>
            </a:r>
            <a:r>
              <a:rPr lang="en-US" sz="2000" dirty="0" smtClean="0"/>
              <a:t>– overall structure of data</a:t>
            </a:r>
          </a:p>
          <a:p>
            <a:endParaRPr lang="en-US" sz="2000" dirty="0" smtClean="0"/>
          </a:p>
          <a:p>
            <a:r>
              <a:rPr lang="en-US" sz="2000" b="1" dirty="0" smtClean="0"/>
              <a:t>Procedure</a:t>
            </a:r>
            <a:r>
              <a:rPr lang="en-US" sz="2000" dirty="0" smtClean="0"/>
              <a:t> -  the algorithms that achieve function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Hiding</a:t>
            </a:r>
            <a:r>
              <a:rPr lang="en-US" sz="2000" dirty="0" smtClean="0"/>
              <a:t> -  controlled interfaces</a:t>
            </a:r>
          </a:p>
        </p:txBody>
      </p:sp>
    </p:spTree>
    <p:extLst>
      <p:ext uri="{BB962C8B-B14F-4D97-AF65-F5344CB8AC3E}">
        <p14:creationId xmlns:p14="http://schemas.microsoft.com/office/powerpoint/2010/main" xmlns="" val="240926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Many levels of abstraction can be posed</a:t>
            </a:r>
          </a:p>
          <a:p>
            <a:endParaRPr lang="en-US" sz="2000" dirty="0" smtClean="0"/>
          </a:p>
          <a:p>
            <a:r>
              <a:rPr lang="en-US" sz="2000" dirty="0"/>
              <a:t>At the </a:t>
            </a:r>
            <a:r>
              <a:rPr lang="en-US" sz="2000" b="1" dirty="0"/>
              <a:t>highest level of abstraction</a:t>
            </a:r>
            <a:r>
              <a:rPr lang="en-US" sz="2000" dirty="0"/>
              <a:t>, a solution is stated in broad terms using the language of the problem environment. </a:t>
            </a:r>
            <a:endParaRPr lang="en-US" sz="2000" dirty="0" smtClean="0"/>
          </a:p>
          <a:p>
            <a:endParaRPr lang="en-US" sz="2000" dirty="0"/>
          </a:p>
          <a:p>
            <a:pPr lvl="0"/>
            <a:r>
              <a:rPr lang="en-US" sz="2000" dirty="0"/>
              <a:t>At </a:t>
            </a:r>
            <a:r>
              <a:rPr lang="en-US" sz="2000" b="1" dirty="0"/>
              <a:t>lower levels of abstraction</a:t>
            </a:r>
            <a:r>
              <a:rPr lang="en-US" sz="2000" dirty="0"/>
              <a:t>, a more procedural orientation is taken. Problem-oriented terminology is coupled with implementation- oriented terminology in an effort to state a solution. 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At the </a:t>
            </a:r>
            <a:r>
              <a:rPr lang="en-US" sz="2000" b="1" dirty="0"/>
              <a:t>lowest level of abstraction</a:t>
            </a:r>
            <a:r>
              <a:rPr lang="en-US" sz="2000" dirty="0"/>
              <a:t>, the solution is stated in a manner that can be directly implemented.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857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 concepts and Principles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procedural abstraction</a:t>
            </a:r>
            <a:r>
              <a:rPr lang="en-US" sz="2000" i="1" dirty="0"/>
              <a:t> </a:t>
            </a:r>
            <a:r>
              <a:rPr lang="en-US" sz="2000" dirty="0"/>
              <a:t>is a named sequence of instructions that has a specific and limited </a:t>
            </a:r>
            <a:r>
              <a:rPr lang="en-US" sz="2000" dirty="0" smtClean="0"/>
              <a:t>function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An </a:t>
            </a:r>
            <a:r>
              <a:rPr lang="en-US" sz="2000" b="1" dirty="0"/>
              <a:t>example of a procedural abstraction</a:t>
            </a:r>
            <a:r>
              <a:rPr lang="en-US" sz="2000" dirty="0"/>
              <a:t> would be the word </a:t>
            </a:r>
            <a:r>
              <a:rPr lang="en-US" sz="2000" i="1" dirty="0"/>
              <a:t>open </a:t>
            </a:r>
            <a:r>
              <a:rPr lang="en-US" sz="2000" dirty="0"/>
              <a:t>for a door. </a:t>
            </a:r>
            <a:r>
              <a:rPr lang="en-US" sz="2000" i="1" dirty="0"/>
              <a:t>Open </a:t>
            </a:r>
            <a:r>
              <a:rPr lang="en-US" sz="2000" dirty="0"/>
              <a:t>implies a long sequence of procedural steps (e.g., walk to the door, reach out and grasp knob, turn knob and pull door, step away from moving door, etc.).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1"/>
            <a:ext cx="4343400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7134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data abstraction</a:t>
            </a:r>
            <a:r>
              <a:rPr lang="en-US" sz="2000" i="1" dirty="0"/>
              <a:t> </a:t>
            </a:r>
            <a:r>
              <a:rPr lang="en-US" sz="2000" dirty="0"/>
              <a:t>is a named collection of data that describes a data object . </a:t>
            </a: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638800" cy="283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8562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Stepwise refinement</a:t>
            </a:r>
            <a:r>
              <a:rPr lang="en-US" sz="2000" i="1" dirty="0"/>
              <a:t>  </a:t>
            </a:r>
            <a:r>
              <a:rPr lang="en-US" sz="2000" dirty="0"/>
              <a:t>is a top-down design strategy ,A program is developed by successively refining levels of procedural detail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Refinement is actually a process of </a:t>
            </a:r>
            <a:r>
              <a:rPr lang="en-US" sz="2000" b="1" i="1" dirty="0"/>
              <a:t>elaboration</a:t>
            </a:r>
            <a:r>
              <a:rPr lang="en-US" sz="2000" i="1" dirty="0"/>
              <a:t>. </a:t>
            </a:r>
            <a:endParaRPr lang="en-US" sz="2000" dirty="0"/>
          </a:p>
          <a:p>
            <a:r>
              <a:rPr lang="en-US" sz="2000" b="1" dirty="0"/>
              <a:t>Refinement </a:t>
            </a:r>
            <a:r>
              <a:rPr lang="en-US" sz="2000" dirty="0"/>
              <a:t>helps the designer to reveal low-level details as design progresses. Both concepts aid the designer in creating a complete design model as the design evolves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5234036" cy="248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930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Modularity</a:t>
            </a:r>
            <a:r>
              <a:rPr lang="en-US" sz="2000" dirty="0"/>
              <a:t>: software is divided into separately named and addressable components, often called </a:t>
            </a:r>
            <a:r>
              <a:rPr lang="en-US" sz="2000" b="1" i="1" dirty="0"/>
              <a:t>modules</a:t>
            </a:r>
            <a:r>
              <a:rPr lang="en-US" sz="2000" i="1" dirty="0"/>
              <a:t>, </a:t>
            </a:r>
            <a:r>
              <a:rPr lang="en-US" sz="2000" dirty="0"/>
              <a:t>that are integrated to satisfy problem requirements.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572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15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and software cost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effort (cost) to develop an individual software module does decrease as the total number of modules increases.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There is a number, </a:t>
            </a:r>
            <a:r>
              <a:rPr lang="en-US" sz="2000" i="1" dirty="0"/>
              <a:t>M, </a:t>
            </a:r>
            <a:r>
              <a:rPr lang="en-US" sz="2000" dirty="0"/>
              <a:t>of modules that would result in minimum development cost, but we do not have the necessary sophistication to predict </a:t>
            </a:r>
            <a:r>
              <a:rPr lang="en-US" sz="2000" i="1" dirty="0"/>
              <a:t>M </a:t>
            </a:r>
            <a:r>
              <a:rPr lang="en-US" sz="2000" dirty="0"/>
              <a:t>with assurance.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408384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9729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Tradeoff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2 views – Size and What is inside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4572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573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important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dirty="0"/>
              <a:t>five important criteria</a:t>
            </a:r>
            <a:r>
              <a:rPr lang="en-US" sz="6200" dirty="0"/>
              <a:t> that enable us to evaluate a design method with respect to its ability to define an effective modular system</a:t>
            </a:r>
            <a:r>
              <a:rPr lang="en-US" sz="6200" dirty="0" smtClean="0"/>
              <a:t>:</a:t>
            </a:r>
          </a:p>
          <a:p>
            <a:endParaRPr lang="en-US" sz="6200" dirty="0"/>
          </a:p>
          <a:p>
            <a:pPr marL="0" indent="0">
              <a:buNone/>
            </a:pPr>
            <a:r>
              <a:rPr lang="en-US" sz="6200" b="1" dirty="0"/>
              <a:t>1.Modular decomposability. </a:t>
            </a:r>
            <a:r>
              <a:rPr lang="en-US" sz="6200" dirty="0"/>
              <a:t>If a design method provides a systematic mechanism for decomposing the problem into sub problems, it will reduce the complexity of the overall problem, thereby achieving an effective modular solution</a:t>
            </a:r>
            <a:r>
              <a:rPr lang="en-US" sz="6200" dirty="0" smtClean="0"/>
              <a:t>.</a:t>
            </a:r>
          </a:p>
          <a:p>
            <a:endParaRPr lang="en-US" sz="6200" dirty="0"/>
          </a:p>
          <a:p>
            <a:pPr marL="0" indent="0">
              <a:buNone/>
            </a:pPr>
            <a:r>
              <a:rPr lang="en-US" sz="6200" b="1" dirty="0"/>
              <a:t>2.Modular </a:t>
            </a:r>
            <a:r>
              <a:rPr lang="en-US" sz="6200" b="1" dirty="0" smtClean="0"/>
              <a:t>composability. </a:t>
            </a:r>
            <a:r>
              <a:rPr lang="en-US" sz="6200" dirty="0"/>
              <a:t>If a design method enables existing (reusable) design components to be assembled into a new system, it will yield a modular solution that does not reinvent the wheel</a:t>
            </a:r>
            <a:r>
              <a:rPr lang="en-US" sz="6200" dirty="0" smtClean="0"/>
              <a:t>.</a:t>
            </a:r>
          </a:p>
          <a:p>
            <a:endParaRPr lang="en-US" sz="6200" dirty="0"/>
          </a:p>
          <a:p>
            <a:pPr marL="0" indent="0">
              <a:buNone/>
            </a:pPr>
            <a:r>
              <a:rPr lang="en-US" sz="6200" b="1" dirty="0"/>
              <a:t>3. Modular understandability. </a:t>
            </a:r>
            <a:r>
              <a:rPr lang="en-US" sz="6200" dirty="0"/>
              <a:t>If a module can be understood as a standalone unit (without reference to other modules), it will be easier to build and easier to change</a:t>
            </a:r>
            <a:r>
              <a:rPr lang="en-US" sz="6200" dirty="0" smtClean="0"/>
              <a:t>.</a:t>
            </a:r>
          </a:p>
          <a:p>
            <a:endParaRPr lang="en-US" sz="6200" dirty="0"/>
          </a:p>
          <a:p>
            <a:pPr marL="0" indent="0">
              <a:buNone/>
            </a:pPr>
            <a:r>
              <a:rPr lang="en-US" sz="6200" b="1" dirty="0"/>
              <a:t>4. Modular continuity. </a:t>
            </a:r>
            <a:r>
              <a:rPr lang="en-US" sz="6200" dirty="0"/>
              <a:t>If small changes to the system requirements result in changes to individual modules, rather than </a:t>
            </a:r>
            <a:r>
              <a:rPr lang="en-US" sz="6200" dirty="0" smtClean="0"/>
              <a:t>system wide </a:t>
            </a:r>
            <a:r>
              <a:rPr lang="en-US" sz="6200" dirty="0"/>
              <a:t>changes, the impact of change-induced side effects will be minimized</a:t>
            </a:r>
            <a:r>
              <a:rPr lang="en-US" sz="6200" dirty="0" smtClean="0"/>
              <a:t>.</a:t>
            </a:r>
          </a:p>
          <a:p>
            <a:endParaRPr lang="en-US" sz="6200" dirty="0"/>
          </a:p>
          <a:p>
            <a:pPr marL="0" indent="0">
              <a:buNone/>
            </a:pPr>
            <a:r>
              <a:rPr lang="en-US" sz="6200" b="1" dirty="0"/>
              <a:t>5. Modular protection</a:t>
            </a:r>
            <a:r>
              <a:rPr lang="en-US" sz="6200" dirty="0"/>
              <a:t>. If an aberrant condition occurs within a module and its effects are constrained within that module, the impact of error-induced side effects will be minimized.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084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Software architecture</a:t>
            </a:r>
            <a:r>
              <a:rPr lang="en-US" sz="2000" i="1" dirty="0"/>
              <a:t> </a:t>
            </a:r>
            <a:r>
              <a:rPr lang="en-US" sz="2000" dirty="0"/>
              <a:t>alludes to “the overall structure of the software and the ways in which that structure provides conceptual integrity for a system” 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smtClean="0"/>
              <a:t>Architecture</a:t>
            </a:r>
            <a:r>
              <a:rPr lang="en-US" sz="2000" smtClean="0"/>
              <a:t> </a:t>
            </a:r>
            <a:r>
              <a:rPr lang="en-US" sz="2000" dirty="0"/>
              <a:t>is the hierarchical structure of program </a:t>
            </a:r>
            <a:r>
              <a:rPr lang="en-US" sz="2000"/>
              <a:t>components </a:t>
            </a:r>
            <a:endParaRPr lang="en-US" sz="200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1104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Structural properties. </a:t>
            </a:r>
            <a:r>
              <a:rPr lang="en-US" sz="2000" dirty="0"/>
              <a:t>This aspect of the architectural design representation defines the components of a system (e.g., modules, objects, filters)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Extra-functional </a:t>
            </a:r>
            <a:r>
              <a:rPr lang="en-US" sz="2000" b="1" dirty="0"/>
              <a:t>properties. </a:t>
            </a:r>
            <a:r>
              <a:rPr lang="en-US" sz="2000" dirty="0"/>
              <a:t>The architectural design description should address how the design architecture achieves requirements for performance, capacity, reliability, security, adaptability, and other system characteristics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7580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models 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b="1" i="1" dirty="0"/>
              <a:t>Structural models</a:t>
            </a:r>
            <a:r>
              <a:rPr lang="en-US" sz="2600" i="1" dirty="0"/>
              <a:t> </a:t>
            </a:r>
            <a:r>
              <a:rPr lang="en-US" sz="2600" dirty="0"/>
              <a:t>represent architecture as an organized collection of program components.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b="1" i="1" dirty="0"/>
              <a:t>Framework models</a:t>
            </a:r>
            <a:r>
              <a:rPr lang="en-US" sz="2600" i="1" dirty="0"/>
              <a:t>  </a:t>
            </a:r>
            <a:r>
              <a:rPr lang="en-US" sz="2600" dirty="0"/>
              <a:t>increase the level of design abstraction by attempting to identify repeatable architectural design frameworks (patterns) that are encountered in similar types of applications.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b="1" i="1" dirty="0"/>
              <a:t>Dynamic models</a:t>
            </a:r>
            <a:r>
              <a:rPr lang="en-US" sz="2600" i="1" dirty="0"/>
              <a:t> </a:t>
            </a:r>
            <a:r>
              <a:rPr lang="en-US" sz="2600" dirty="0"/>
              <a:t>address the behavioral aspects of the program architecture, indicating how the structure or system configuration may change as a function of external events.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b="1" i="1" dirty="0"/>
              <a:t>Process models</a:t>
            </a:r>
            <a:r>
              <a:rPr lang="en-US" sz="2600" i="1" dirty="0"/>
              <a:t> </a:t>
            </a:r>
            <a:r>
              <a:rPr lang="en-US" sz="2600" dirty="0"/>
              <a:t>focus on the design of the business or technical process that the system must accommodate. Finally, </a:t>
            </a:r>
            <a:r>
              <a:rPr lang="en-US" sz="2600" i="1" dirty="0"/>
              <a:t>functional models </a:t>
            </a:r>
            <a:r>
              <a:rPr lang="en-US" sz="2600" dirty="0"/>
              <a:t>can be used to represent the functional hierarchy of a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1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DESIGN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Design is an meaningful engineering representation of something that is to be built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It can be traced to a customer’s requirements and at the same time assessed for quality against a set of predefined criteria for “good” design.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In the software engineering context, design focuses on four major areas of concern: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>
                <a:latin typeface="+mj-lt"/>
                <a:cs typeface="Times New Roman" pitchFamily="18" charset="0"/>
              </a:rPr>
              <a:t>data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>
                <a:latin typeface="+mj-lt"/>
                <a:cs typeface="Times New Roman" pitchFamily="18" charset="0"/>
              </a:rPr>
              <a:t>architecture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>
                <a:latin typeface="+mj-lt"/>
                <a:cs typeface="Times New Roman" pitchFamily="18" charset="0"/>
              </a:rPr>
              <a:t>Interfaces and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>
                <a:latin typeface="+mj-lt"/>
                <a:cs typeface="Times New Roman" pitchFamily="18" charset="0"/>
              </a:rPr>
              <a:t>components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principle of </a:t>
            </a:r>
            <a:r>
              <a:rPr lang="en-US" sz="2000" b="1" i="1" dirty="0"/>
              <a:t>information hiding</a:t>
            </a:r>
            <a:r>
              <a:rPr lang="en-US" sz="2000" dirty="0"/>
              <a:t> suggests that modules be "characterized by design decisions that (each) hides from all others."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Hiding implies</a:t>
            </a:r>
            <a:r>
              <a:rPr lang="en-US" sz="2000" dirty="0"/>
              <a:t> that effective modularity can be achieved by defining a set of independent modules that communicate with one another only that information necessary to achieve software function.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Abstraction helps</a:t>
            </a:r>
            <a:r>
              <a:rPr lang="en-US" sz="2000" dirty="0"/>
              <a:t> to define </a:t>
            </a:r>
            <a:r>
              <a:rPr lang="en-US" sz="2000" dirty="0" smtClean="0"/>
              <a:t>the (or </a:t>
            </a:r>
            <a:r>
              <a:rPr lang="en-US" sz="2000" dirty="0"/>
              <a:t>informational) entities that make up the software.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Hiding defines and enforces</a:t>
            </a:r>
            <a:r>
              <a:rPr lang="en-US" sz="2000" dirty="0"/>
              <a:t> access constraints to both procedural detail within a module and any local data structure used by the module 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5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concept of </a:t>
            </a:r>
            <a:r>
              <a:rPr lang="en-US" sz="2000" b="1" i="1" dirty="0"/>
              <a:t>functional independence</a:t>
            </a:r>
            <a:r>
              <a:rPr lang="en-US" sz="2000" i="1" dirty="0"/>
              <a:t> </a:t>
            </a:r>
            <a:r>
              <a:rPr lang="en-US" sz="2000" dirty="0"/>
              <a:t>is a direct </a:t>
            </a:r>
            <a:r>
              <a:rPr lang="en-US" sz="2000" dirty="0" smtClean="0"/>
              <a:t>growth </a:t>
            </a:r>
            <a:r>
              <a:rPr lang="en-US" sz="2000" dirty="0"/>
              <a:t>of </a:t>
            </a:r>
            <a:r>
              <a:rPr lang="en-US" sz="2000" dirty="0" smtClean="0"/>
              <a:t>abstraction </a:t>
            </a:r>
            <a:r>
              <a:rPr lang="en-US" sz="2000" dirty="0"/>
              <a:t>and information </a:t>
            </a:r>
            <a:r>
              <a:rPr lang="en-US" sz="2000" dirty="0" smtClean="0"/>
              <a:t>hiding</a:t>
            </a:r>
          </a:p>
          <a:p>
            <a:endParaRPr lang="en-US" sz="2000" dirty="0"/>
          </a:p>
          <a:p>
            <a:r>
              <a:rPr lang="en-US" sz="2000" dirty="0"/>
              <a:t>Functional independence is achieved by developing modules with "single-minded" function and an "aversion" to excessive interaction with other modules.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Independent modules are easy to maintain</a:t>
            </a:r>
          </a:p>
          <a:p>
            <a:endParaRPr lang="en-US" sz="2000" dirty="0"/>
          </a:p>
          <a:p>
            <a:r>
              <a:rPr lang="en-US" sz="2000" dirty="0" smtClean="0"/>
              <a:t>Independencies is measures with 2 quantities :</a:t>
            </a:r>
          </a:p>
          <a:p>
            <a:pPr lvl="1"/>
            <a:r>
              <a:rPr lang="en-US" sz="1600" b="1" dirty="0" smtClean="0"/>
              <a:t>Coupling</a:t>
            </a:r>
          </a:p>
          <a:p>
            <a:pPr lvl="1"/>
            <a:r>
              <a:rPr lang="en-US" sz="1600" b="1" dirty="0" smtClean="0"/>
              <a:t>Cohesion</a:t>
            </a:r>
          </a:p>
          <a:p>
            <a:pPr marL="457200" lvl="1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393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/>
              <a:t>Cohesion </a:t>
            </a:r>
            <a:r>
              <a:rPr lang="en-US" sz="2000" dirty="0"/>
              <a:t>is a measure of the relative functional strength of a module.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i="1" dirty="0"/>
              <a:t>Coupling</a:t>
            </a:r>
            <a:r>
              <a:rPr lang="en-US" sz="2000" i="1" dirty="0"/>
              <a:t> </a:t>
            </a:r>
            <a:r>
              <a:rPr lang="en-US" sz="2000" dirty="0"/>
              <a:t>is a measure of the relative interdependence among modules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A cohesive module performs</a:t>
            </a:r>
            <a:r>
              <a:rPr lang="en-US" sz="2000" dirty="0"/>
              <a:t> a single task within a software procedure, requiring little interaction with procedures being performed in other parts of a program.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35052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5608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Coupling: </a:t>
            </a:r>
            <a:r>
              <a:rPr lang="en-US" sz="2000" dirty="0"/>
              <a:t>is a measure of interconnection among modules in a software structure.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Coupling depends</a:t>
            </a:r>
            <a:r>
              <a:rPr lang="en-US" sz="2000" dirty="0"/>
              <a:t> on the interface complexity between modules, the point at which entry or reference is made to a module, and what data pass across the interface.</a:t>
            </a:r>
          </a:p>
          <a:p>
            <a:endParaRPr lang="en-US" sz="2000" dirty="0" smtClean="0"/>
          </a:p>
          <a:p>
            <a:r>
              <a:rPr lang="en-US" sz="2000" dirty="0"/>
              <a:t>Simple connectivity among modules results in software that is easier to understand and less prone to a "</a:t>
            </a:r>
            <a:r>
              <a:rPr lang="en-US" sz="2000" b="1" dirty="0"/>
              <a:t>ripple effect</a:t>
            </a:r>
            <a:r>
              <a:rPr lang="en-US" sz="2000" dirty="0"/>
              <a:t>", caused when errors occur at one location and propagates through 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789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model is represented in the shape of a </a:t>
            </a:r>
            <a:r>
              <a:rPr lang="en-US" sz="2000" b="1" dirty="0" smtClean="0"/>
              <a:t>pyramid</a:t>
            </a:r>
          </a:p>
          <a:p>
            <a:endParaRPr lang="en-US" sz="2000" b="1" dirty="0" smtClean="0"/>
          </a:p>
          <a:p>
            <a:r>
              <a:rPr lang="en-US" sz="2000" dirty="0"/>
              <a:t>The symbolism of this shape is </a:t>
            </a:r>
            <a:r>
              <a:rPr lang="en-US" sz="2000" dirty="0" smtClean="0"/>
              <a:t>important.</a:t>
            </a:r>
          </a:p>
          <a:p>
            <a:endParaRPr lang="en-US" sz="2000" dirty="0" smtClean="0"/>
          </a:p>
          <a:p>
            <a:r>
              <a:rPr lang="en-US" sz="2000" dirty="0"/>
              <a:t>A pyramid is an extremely stable object with a wide base and a low center of gravity. Like the pyramid, we want to create a software design that is stable. </a:t>
            </a:r>
          </a:p>
          <a:p>
            <a:endParaRPr lang="en-US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3526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Architectural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536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software architecture of a program or computing system is the structure or structures of the system, which comprise software components, the externally visible properties of those components, </a:t>
            </a:r>
            <a:r>
              <a:rPr lang="en-US" sz="2000" dirty="0" smtClean="0"/>
              <a:t>and the </a:t>
            </a:r>
            <a:r>
              <a:rPr lang="en-US" sz="2000" dirty="0"/>
              <a:t>relationships among </a:t>
            </a:r>
            <a:r>
              <a:rPr lang="en-US" sz="2000" dirty="0" smtClean="0"/>
              <a:t>them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243861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023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is 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enables a software engineer to 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Analyze </a:t>
            </a:r>
            <a:r>
              <a:rPr lang="en-US" sz="2000" dirty="0"/>
              <a:t>the effectiveness of the design in meeting its stated </a:t>
            </a:r>
            <a:r>
              <a:rPr lang="en-US" sz="2000" dirty="0" smtClean="0"/>
              <a:t>requirements</a:t>
            </a:r>
            <a:endParaRPr lang="en-US" sz="2000" dirty="0"/>
          </a:p>
          <a:p>
            <a:pPr marL="457200" indent="-457200">
              <a:buAutoNum type="arabicParenBoth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(2) Consider architectural alternatives at a stage when making design changes is still relatively easy, and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(3) Reducing the risks associated with the construction of the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892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Three key reasons that software architecture is important:</a:t>
            </a:r>
          </a:p>
          <a:p>
            <a:pPr lvl="0"/>
            <a:r>
              <a:rPr lang="en-US" sz="2000" dirty="0"/>
              <a:t>Representations of software architecture are an enabler for communication between all parties (stakeholders</a:t>
            </a:r>
            <a:r>
              <a:rPr lang="en-US" sz="2000" dirty="0" smtClean="0"/>
              <a:t>) in the development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architecture highlights early design decisions that will have a </a:t>
            </a:r>
            <a:r>
              <a:rPr lang="en-US" sz="2000" dirty="0" smtClean="0"/>
              <a:t>high  </a:t>
            </a:r>
            <a:r>
              <a:rPr lang="en-US" sz="2000" dirty="0"/>
              <a:t>impact on all software engineering work that </a:t>
            </a:r>
            <a:r>
              <a:rPr lang="en-US" sz="2000" dirty="0" smtClean="0"/>
              <a:t>follows 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Architecture “constitutes a relatively small, intellectually graspable model of how the system is structured and how its components work together” [BAS98].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79658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levels of design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Data </a:t>
            </a:r>
            <a:r>
              <a:rPr lang="en-US" sz="2000" dirty="0" smtClean="0"/>
              <a:t>design</a:t>
            </a:r>
            <a:endParaRPr lang="en-US" sz="2000" dirty="0"/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smtClean="0"/>
              <a:t>Architectural design</a:t>
            </a:r>
          </a:p>
          <a:p>
            <a:pPr lvl="0"/>
            <a:endParaRPr lang="en-US" sz="2000" dirty="0"/>
          </a:p>
          <a:p>
            <a:r>
              <a:rPr lang="en-US" sz="2000" b="1" dirty="0"/>
              <a:t>Data design </a:t>
            </a:r>
            <a:r>
              <a:rPr lang="en-US" sz="2000" dirty="0"/>
              <a:t>enables us to represent the data component of the architecture.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Architectural design </a:t>
            </a:r>
            <a:r>
              <a:rPr lang="en-US" sz="2000" dirty="0"/>
              <a:t>focuses on the representation of the structure of software components, their properties, and interactions.</a:t>
            </a:r>
          </a:p>
          <a:p>
            <a:pPr lvl="0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267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anose="02020603050405020304" pitchFamily="18" charset="0"/>
              </a:rPr>
              <a:t>SOFTWARE DESIGN AND SOFTWARE ENGINEERING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Software design sits at the technical kernel of software engineering and is applied regardless of the software process model that is used</a:t>
            </a: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Beginning once software requirements have been analyzed and specified, software design is the first of three technical activities—design, code generation, and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Data design</a:t>
            </a:r>
            <a:r>
              <a:rPr lang="en-US" sz="2000" i="1" dirty="0"/>
              <a:t> </a:t>
            </a:r>
            <a:r>
              <a:rPr lang="en-US" sz="2000" dirty="0" smtClean="0"/>
              <a:t>(referred as </a:t>
            </a:r>
            <a:r>
              <a:rPr lang="en-US" sz="2000" i="1" dirty="0"/>
              <a:t>data architecting</a:t>
            </a:r>
            <a:r>
              <a:rPr lang="en-US" sz="2000" dirty="0"/>
              <a:t>) creates a model of data and/or information that is represented at a high level of abstraction (the customer/user’s view of data).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The structure of data has always been an important part of software design. </a:t>
            </a:r>
          </a:p>
          <a:p>
            <a:r>
              <a:rPr lang="en-US" sz="2000" dirty="0"/>
              <a:t>At the </a:t>
            </a:r>
            <a:r>
              <a:rPr lang="en-US" sz="2000" b="1" dirty="0"/>
              <a:t>program component </a:t>
            </a:r>
            <a:r>
              <a:rPr lang="en-US" sz="2000" b="1" dirty="0" smtClean="0"/>
              <a:t>level</a:t>
            </a:r>
            <a:r>
              <a:rPr lang="en-US" sz="2000" dirty="0"/>
              <a:t> </a:t>
            </a:r>
            <a:r>
              <a:rPr lang="en-US" sz="2000" dirty="0" smtClean="0"/>
              <a:t>: the </a:t>
            </a:r>
            <a:r>
              <a:rPr lang="en-US" sz="2000" dirty="0"/>
              <a:t>design of data structures and the associated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At </a:t>
            </a:r>
            <a:r>
              <a:rPr lang="en-US" sz="2000" dirty="0"/>
              <a:t>the </a:t>
            </a:r>
            <a:r>
              <a:rPr lang="en-US" sz="2000" b="1" dirty="0"/>
              <a:t>application level</a:t>
            </a:r>
            <a:r>
              <a:rPr lang="en-US" sz="2000" dirty="0"/>
              <a:t>, the translation of a data model (derived as part of requirements engineering) into a database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At </a:t>
            </a:r>
            <a:r>
              <a:rPr lang="en-US" sz="2000" dirty="0"/>
              <a:t>the </a:t>
            </a:r>
            <a:r>
              <a:rPr lang="en-US" sz="2000" b="1" dirty="0"/>
              <a:t>business level</a:t>
            </a:r>
            <a:r>
              <a:rPr lang="en-US" sz="2000" dirty="0"/>
              <a:t>, the collection of information stored in disparate databases and reorganized into a “data warehouse</a:t>
            </a:r>
            <a:r>
              <a:rPr lang="en-US" sz="2000" dirty="0" smtClean="0"/>
              <a:t>”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78313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ARCHITECTURAL STYLES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 .Data-Centered  </a:t>
            </a:r>
            <a:r>
              <a:rPr lang="en-US" sz="2000" b="1" dirty="0"/>
              <a:t>Architectures.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data store (e.g., a file or database) resides at the center of this architecture and is accessed frequently by other components that update, add, delete, or otherwise modify data within the store.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Data-centered architectures promote </a:t>
            </a:r>
            <a:r>
              <a:rPr lang="en-US" sz="2000" i="1" dirty="0" smtClean="0"/>
              <a:t>integrality. </a:t>
            </a:r>
            <a:r>
              <a:rPr lang="en-US" sz="2000" dirty="0"/>
              <a:t>That is, existing components can be changed and new client components can be added to the architecture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4038600" cy="250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92238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2 </a:t>
            </a:r>
            <a:r>
              <a:rPr lang="en-US" sz="2000" b="1" dirty="0"/>
              <a:t>Data-flow </a:t>
            </a:r>
            <a:r>
              <a:rPr lang="en-US" sz="2000" b="1" dirty="0" smtClean="0"/>
              <a:t>architectures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This architecture is applied when input data are to be transformed through a series of computational or manipulative components into output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91724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3 </a:t>
            </a:r>
            <a:r>
              <a:rPr lang="en-US" sz="2000" b="1" dirty="0"/>
              <a:t>Call and return </a:t>
            </a:r>
            <a:r>
              <a:rPr lang="en-US" sz="2000" b="1" dirty="0" smtClean="0"/>
              <a:t>architectures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This architectural style enables a software designer (system architect) to achieve a program structure that is relatively easy to modify and scale.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Sub styles of this category:</a:t>
            </a:r>
          </a:p>
          <a:p>
            <a:pPr lvl="0"/>
            <a:r>
              <a:rPr lang="en-US" sz="2000" b="1" i="1" dirty="0"/>
              <a:t>Main program/subprogram architectures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This classic program structure decomposes function into a control hierarchy where a “main” program invokes a number of program components, which in turn may invoke still other components. </a:t>
            </a:r>
          </a:p>
          <a:p>
            <a:pPr lvl="0"/>
            <a:r>
              <a:rPr lang="en-US" sz="2000" b="1" i="1" dirty="0"/>
              <a:t>Remote procedure call architectures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components of a main program/ subprogram architecture are distributed across multiple computers on a network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72958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3 Call and return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925358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7652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4. Object-oriented architectures:</a:t>
            </a:r>
          </a:p>
          <a:p>
            <a:r>
              <a:rPr lang="en-US" sz="2000" dirty="0"/>
              <a:t>The components of a system encapsulate data and the operations that must be applied to manipulate the data.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Communication </a:t>
            </a:r>
            <a:r>
              <a:rPr lang="en-US" sz="2000" dirty="0"/>
              <a:t>and coordination between components is accomplished via message passing.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58996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5 </a:t>
            </a:r>
            <a:r>
              <a:rPr lang="en-US" sz="2200" b="1" dirty="0"/>
              <a:t>Layered </a:t>
            </a:r>
            <a:r>
              <a:rPr lang="en-US" sz="2200" b="1" dirty="0" smtClean="0"/>
              <a:t>architectures:</a:t>
            </a:r>
          </a:p>
          <a:p>
            <a:r>
              <a:rPr lang="en-US" sz="2000" dirty="0"/>
              <a:t>A number of different layers are defined, each accomplishing operations that progressively become closer to the machine instruction set.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At the outer layer, components service user interface operations.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At the inner layer, components perform operating system interfacing.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Intermediate layers provide utility services and application software functions</a:t>
            </a:r>
            <a:r>
              <a:rPr lang="en-US" sz="2000" dirty="0" smtClean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63290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5 Layered architectures: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724400" cy="40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3726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REFINING THE ARCHITECTURAL </a:t>
            </a:r>
            <a:r>
              <a:rPr lang="en-US" b="1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Successful application of transform or transaction mapping is supplemented by additional documentation that is required as part of architectural design. 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7364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REFINING THE 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After the program structure has been developed and refined, the following tasks must be completed:</a:t>
            </a:r>
          </a:p>
          <a:p>
            <a:pPr lvl="0"/>
            <a:r>
              <a:rPr lang="en-US" sz="2000" dirty="0"/>
              <a:t>A processing narrative must be developed for each module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An interface description is provided for each module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Local and global data structures are defined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All design restrictions and limitations are noted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A </a:t>
            </a:r>
            <a:r>
              <a:rPr lang="en-US" sz="2000" dirty="0"/>
              <a:t>set of design reviews are conducted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Refinement is considered (if required and justified).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3910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 design</a:t>
            </a:r>
            <a:endParaRPr lang="en-US" dirty="0"/>
          </a:p>
        </p:txBody>
      </p:sp>
      <p:pic>
        <p:nvPicPr>
          <p:cNvPr id="4" name="Content Placeholder 3" descr="analyis to desig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49" y="1395444"/>
            <a:ext cx="7449951" cy="4730719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PERFORMING USER INTERFACE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Interface design focuses on the following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design of interfaces between software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design of interfaces between the software and other nonhuman producers and consumers of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design of the interface between a human and the </a:t>
            </a:r>
            <a:r>
              <a:rPr lang="en-US" altLang="en-US" sz="2000" dirty="0" smtClean="0"/>
              <a:t>computer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Graphical user interfaces (GUIs) have helped to eliminate many of the most horrific interface </a:t>
            </a:r>
            <a:r>
              <a:rPr lang="en-US" altLang="en-US" sz="2000" dirty="0" smtClean="0"/>
              <a:t>problems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However, some are still difficult to learn, hard to use, confusing, counterintuitive, unforgiving, and </a:t>
            </a:r>
            <a:r>
              <a:rPr lang="en-US" altLang="en-US" sz="2000" dirty="0" smtClean="0"/>
              <a:t>frustrating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User interface analysis and design has to do with the study of people and how they relate to technology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147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spiral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User interface development follows a spiral process </a:t>
            </a:r>
            <a:endParaRPr lang="en-US" altLang="en-US" sz="2000" dirty="0" smtClean="0"/>
          </a:p>
          <a:p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Interface analysis </a:t>
            </a:r>
            <a:r>
              <a:rPr lang="en-US" altLang="en-US" sz="2000" dirty="0"/>
              <a:t>(user, task, and environment analysis)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Focuses on the profile of the users who will interact with the system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Concentrates on users, tasks, content and work environment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Studies different models of system function (as perceived from the outside)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Delineates the human- and computer-oriented tasks that are required to achieve system </a:t>
            </a:r>
            <a:r>
              <a:rPr lang="en-US" altLang="en-US" sz="2000" dirty="0" smtClean="0"/>
              <a:t>function</a:t>
            </a:r>
          </a:p>
          <a:p>
            <a:pPr lvl="2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Interface design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Defines a set of interface </a:t>
            </a:r>
            <a:r>
              <a:rPr lang="en-US" altLang="en-US" sz="2000" u="sng" dirty="0"/>
              <a:t>objects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actions</a:t>
            </a:r>
            <a:r>
              <a:rPr lang="en-US" altLang="en-US" sz="2000" dirty="0"/>
              <a:t> (and their screen representations) that enable a user to perform all defined tasks in a manner that meets every usability goal defined for the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01612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spiral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en-US" sz="2000" b="1" dirty="0"/>
              <a:t>Interface construction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Begins with a prototype that enables usage scenarios to be evaluated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Continues with development tools to complete the </a:t>
            </a:r>
            <a:r>
              <a:rPr lang="en-US" altLang="en-US" sz="2000" dirty="0" smtClean="0"/>
              <a:t>construction</a:t>
            </a:r>
          </a:p>
          <a:p>
            <a:pPr lvl="2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Interface validation</a:t>
            </a:r>
            <a:r>
              <a:rPr lang="en-US" altLang="en-US" sz="2000" dirty="0"/>
              <a:t>, focuses on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The ability of the interface to implement every user task correctly, to accommodate all task variations, and to achieve all general user requirements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The degree to which the interface is easy to use and easy to learn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The users' acceptance of the interface as a useful tool in their 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04404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THE GOLDEN RULES OF </a:t>
            </a:r>
            <a:br>
              <a:rPr lang="en-US" altLang="en-US" b="1" dirty="0" smtClean="0"/>
            </a:br>
            <a:r>
              <a:rPr lang="en-US" altLang="en-US" b="1" dirty="0" smtClean="0"/>
              <a:t>USER INTERFACE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Place the User in </a:t>
            </a:r>
            <a:r>
              <a:rPr lang="en-US" altLang="en-US" sz="2000" dirty="0" smtClean="0"/>
              <a:t>Control</a:t>
            </a:r>
          </a:p>
          <a:p>
            <a:endParaRPr lang="en-US" altLang="en-US" sz="2000" dirty="0" smtClean="0"/>
          </a:p>
          <a:p>
            <a:r>
              <a:rPr lang="en-US" altLang="en-US" sz="2000" dirty="0"/>
              <a:t>Reduce the User's Memory </a:t>
            </a:r>
            <a:r>
              <a:rPr lang="en-US" altLang="en-US" sz="2000" dirty="0" smtClean="0"/>
              <a:t>Load</a:t>
            </a:r>
          </a:p>
          <a:p>
            <a:endParaRPr lang="en-US" altLang="en-US" sz="2000" dirty="0" smtClean="0"/>
          </a:p>
          <a:p>
            <a:r>
              <a:rPr lang="en-US" altLang="en-US" sz="2000" dirty="0"/>
              <a:t>Make the Interface Consistent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2951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the user 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/>
              <a:t>Define interaction modes in a way that does not force a user into unnecessary or undesired </a:t>
            </a:r>
            <a:r>
              <a:rPr lang="en-US" altLang="en-US" sz="2000" dirty="0" smtClean="0"/>
              <a:t>actions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Provide for flexible </a:t>
            </a:r>
            <a:r>
              <a:rPr lang="en-US" altLang="en-US" sz="2000" dirty="0" smtClean="0"/>
              <a:t>interaction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Allow user interaction to be interruptible and "</a:t>
            </a:r>
            <a:r>
              <a:rPr lang="en-US" altLang="en-US" sz="2000" dirty="0" smtClean="0"/>
              <a:t>undo"able</a:t>
            </a:r>
          </a:p>
          <a:p>
            <a:endParaRPr lang="en-US" altLang="en-US" sz="2000" dirty="0"/>
          </a:p>
          <a:p>
            <a:r>
              <a:rPr lang="en-US" altLang="en-US" sz="2000" dirty="0"/>
              <a:t>Streamline interaction as skill levels advance and allow the interaction to be </a:t>
            </a:r>
            <a:r>
              <a:rPr lang="en-US" altLang="en-US" sz="2000" dirty="0" smtClean="0"/>
              <a:t>customized</a:t>
            </a:r>
          </a:p>
          <a:p>
            <a:endParaRPr lang="en-US" altLang="en-US" sz="2000" dirty="0" smtClean="0"/>
          </a:p>
          <a:p>
            <a:r>
              <a:rPr lang="en-US" altLang="en-US" sz="2000" dirty="0"/>
              <a:t>Hide technical internals from the casual </a:t>
            </a:r>
            <a:r>
              <a:rPr lang="en-US" altLang="en-US" sz="2000" dirty="0" smtClean="0"/>
              <a:t>user</a:t>
            </a:r>
          </a:p>
          <a:p>
            <a:endParaRPr lang="en-US" altLang="en-US" sz="2000" dirty="0"/>
          </a:p>
          <a:p>
            <a:r>
              <a:rPr lang="en-US" altLang="en-US" sz="2000" dirty="0"/>
              <a:t>Design for direct interaction with objects that appear on the screen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4875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Reduce the User's Memory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Reduce demand on short-term </a:t>
            </a:r>
            <a:r>
              <a:rPr lang="en-US" altLang="en-US" sz="2000" dirty="0" smtClean="0"/>
              <a:t>memory</a:t>
            </a:r>
          </a:p>
          <a:p>
            <a:endParaRPr lang="en-US" altLang="en-US" sz="2000" dirty="0"/>
          </a:p>
          <a:p>
            <a:r>
              <a:rPr lang="en-US" altLang="en-US" sz="2000" dirty="0"/>
              <a:t>Establish meaningful </a:t>
            </a:r>
            <a:r>
              <a:rPr lang="en-US" altLang="en-US" sz="2000" dirty="0" smtClean="0"/>
              <a:t>defaults</a:t>
            </a:r>
          </a:p>
          <a:p>
            <a:endParaRPr lang="en-US" altLang="en-US" sz="2000" dirty="0"/>
          </a:p>
          <a:p>
            <a:r>
              <a:rPr lang="en-US" altLang="en-US" sz="2000" dirty="0"/>
              <a:t>Define shortcuts that are </a:t>
            </a:r>
            <a:r>
              <a:rPr lang="en-US" altLang="en-US" sz="2000" dirty="0" smtClean="0"/>
              <a:t>intuitive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visual layout of the interface should be based on a real world </a:t>
            </a:r>
            <a:r>
              <a:rPr lang="en-US" altLang="en-US" sz="2000" dirty="0" smtClean="0"/>
              <a:t>metaphor</a:t>
            </a:r>
          </a:p>
          <a:p>
            <a:endParaRPr lang="en-US" altLang="en-US" sz="2000" dirty="0"/>
          </a:p>
          <a:p>
            <a:r>
              <a:rPr lang="en-US" altLang="en-US" sz="2000" dirty="0"/>
              <a:t>Disclose information in a progressive fashion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24066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Make the Interface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/>
              <a:t>The interface should present and acquire information in a consistent </a:t>
            </a:r>
            <a:r>
              <a:rPr lang="en-US" altLang="en-US" sz="2000" dirty="0" smtClean="0"/>
              <a:t>fashion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Allow the user to put the current task into a meaningful </a:t>
            </a:r>
            <a:r>
              <a:rPr lang="en-US" altLang="en-US" sz="2000" dirty="0" smtClean="0"/>
              <a:t>context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Maintain consistency across a family of </a:t>
            </a:r>
            <a:r>
              <a:rPr lang="en-US" altLang="en-US" sz="2000" dirty="0" smtClean="0"/>
              <a:t>applications</a:t>
            </a:r>
          </a:p>
          <a:p>
            <a:endParaRPr lang="en-US" altLang="en-US" sz="2000" dirty="0"/>
          </a:p>
          <a:p>
            <a:r>
              <a:rPr lang="en-US" altLang="en-US" sz="2000" dirty="0"/>
              <a:t>If past interactive models have created user expectations, do not make changes unless there is a compelling reason to do </a:t>
            </a:r>
            <a:r>
              <a:rPr lang="en-US" altLang="en-US" sz="2000" dirty="0" smtClean="0"/>
              <a:t>so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Maintain consistency across a family of </a:t>
            </a:r>
            <a:r>
              <a:rPr lang="en-US" altLang="en-US" sz="2000" dirty="0" smtClean="0"/>
              <a:t>applications</a:t>
            </a:r>
          </a:p>
          <a:p>
            <a:endParaRPr lang="en-US" altLang="en-US" sz="2000" dirty="0" smtClean="0"/>
          </a:p>
          <a:p>
            <a:r>
              <a:rPr lang="en-US" altLang="en-US" sz="2000" dirty="0"/>
              <a:t>If past interactive models have created user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452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ELEMENTS OF THE USER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To perform user interface analysis, the practitioner needs to study and understand four elements</a:t>
            </a:r>
          </a:p>
          <a:p>
            <a:pPr lvl="1"/>
            <a:r>
              <a:rPr lang="en-US" altLang="en-US" sz="1800" dirty="0"/>
              <a:t>The </a:t>
            </a:r>
            <a:r>
              <a:rPr lang="en-US" altLang="en-US" sz="1800" u="sng" dirty="0"/>
              <a:t>users</a:t>
            </a:r>
            <a:r>
              <a:rPr lang="en-US" altLang="en-US" sz="1800" dirty="0"/>
              <a:t> who will interact with the system through the interface</a:t>
            </a:r>
          </a:p>
          <a:p>
            <a:pPr lvl="1"/>
            <a:r>
              <a:rPr lang="en-US" altLang="en-US" sz="1800" dirty="0"/>
              <a:t>The </a:t>
            </a:r>
            <a:r>
              <a:rPr lang="en-US" altLang="en-US" sz="1800" u="sng" dirty="0"/>
              <a:t>tasks</a:t>
            </a:r>
            <a:r>
              <a:rPr lang="en-US" altLang="en-US" sz="1800" dirty="0"/>
              <a:t> that end users must perform to do their work</a:t>
            </a:r>
          </a:p>
          <a:p>
            <a:pPr lvl="1"/>
            <a:r>
              <a:rPr lang="en-US" altLang="en-US" sz="1800" dirty="0"/>
              <a:t>The </a:t>
            </a:r>
            <a:r>
              <a:rPr lang="en-US" altLang="en-US" sz="1800" u="sng" dirty="0"/>
              <a:t>content</a:t>
            </a:r>
            <a:r>
              <a:rPr lang="en-US" altLang="en-US" sz="1800" dirty="0"/>
              <a:t> that is presented as part of the interface</a:t>
            </a:r>
          </a:p>
          <a:p>
            <a:pPr lvl="1"/>
            <a:r>
              <a:rPr lang="en-US" altLang="en-US" sz="1800" dirty="0"/>
              <a:t>The </a:t>
            </a:r>
            <a:r>
              <a:rPr lang="en-US" altLang="en-US" sz="1800" u="sng" dirty="0"/>
              <a:t>work environment</a:t>
            </a:r>
            <a:r>
              <a:rPr lang="en-US" altLang="en-US" sz="1800" dirty="0"/>
              <a:t> in which these tasks will be conducted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874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analyst strives to get the end user's mental model and the design model to converge by understanding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users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How these people use the </a:t>
            </a:r>
            <a:r>
              <a:rPr lang="en-US" altLang="en-US" sz="1800" dirty="0" smtClean="0"/>
              <a:t>system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Information can be obtained from</a:t>
            </a:r>
          </a:p>
          <a:p>
            <a:pPr lvl="1">
              <a:lnSpc>
                <a:spcPct val="90000"/>
              </a:lnSpc>
            </a:pPr>
            <a:r>
              <a:rPr lang="en-US" altLang="en-US" sz="1800" u="sng" dirty="0"/>
              <a:t>User interviews</a:t>
            </a:r>
            <a:r>
              <a:rPr lang="en-US" altLang="en-US" sz="1800" dirty="0"/>
              <a:t> with the end users</a:t>
            </a:r>
          </a:p>
          <a:p>
            <a:pPr lvl="1">
              <a:lnSpc>
                <a:spcPct val="90000"/>
              </a:lnSpc>
            </a:pPr>
            <a:r>
              <a:rPr lang="en-US" altLang="en-US" sz="1800" u="sng" dirty="0"/>
              <a:t>Sales input</a:t>
            </a:r>
            <a:r>
              <a:rPr lang="en-US" altLang="en-US" sz="1800" dirty="0"/>
              <a:t> from the sales people who interact with customers and users on a regular basis</a:t>
            </a:r>
          </a:p>
          <a:p>
            <a:pPr lvl="1">
              <a:lnSpc>
                <a:spcPct val="90000"/>
              </a:lnSpc>
            </a:pPr>
            <a:r>
              <a:rPr lang="en-US" altLang="en-US" sz="1800" u="sng" dirty="0"/>
              <a:t>Marketing input</a:t>
            </a:r>
            <a:r>
              <a:rPr lang="en-US" altLang="en-US" sz="1800" dirty="0"/>
              <a:t> based on a market analysis to understand how different population segments might use the software</a:t>
            </a:r>
          </a:p>
          <a:p>
            <a:pPr lvl="1">
              <a:lnSpc>
                <a:spcPct val="90000"/>
              </a:lnSpc>
            </a:pPr>
            <a:r>
              <a:rPr lang="en-US" altLang="en-US" sz="1800" u="sng" dirty="0"/>
              <a:t>Support input</a:t>
            </a:r>
            <a:r>
              <a:rPr lang="en-US" altLang="en-US" sz="1800" dirty="0"/>
              <a:t> from the support staff who are aware of what works and what doesn't, what users like and dislike, what features generate questions, and what features are 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9356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Analysis and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Task analysis strives to know and understand</a:t>
            </a:r>
          </a:p>
          <a:p>
            <a:pPr lvl="1"/>
            <a:r>
              <a:rPr lang="en-US" altLang="en-US" sz="1800" dirty="0"/>
              <a:t>The work the user performs in specific circumstances</a:t>
            </a:r>
          </a:p>
          <a:p>
            <a:pPr lvl="1"/>
            <a:r>
              <a:rPr lang="en-US" altLang="en-US" sz="1800" dirty="0"/>
              <a:t>The tasks and subtasks that will be performed as the user does the work</a:t>
            </a:r>
          </a:p>
          <a:p>
            <a:pPr lvl="1"/>
            <a:r>
              <a:rPr lang="en-US" altLang="en-US" sz="1800" dirty="0"/>
              <a:t>The specific problem domain objects that the user manipulates as work is performed</a:t>
            </a:r>
          </a:p>
          <a:p>
            <a:pPr lvl="1"/>
            <a:r>
              <a:rPr lang="en-US" altLang="en-US" sz="1800" dirty="0"/>
              <a:t>The sequence of work tasks (i.e., the workflow)</a:t>
            </a:r>
          </a:p>
          <a:p>
            <a:pPr lvl="1"/>
            <a:r>
              <a:rPr lang="en-US" altLang="en-US" sz="1800" dirty="0"/>
              <a:t>The hierarchy of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65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Software requirements, manifested by the data, functional, and behavioral models, feed the design task. </a:t>
            </a:r>
          </a:p>
          <a:p>
            <a:endParaRPr lang="en-US" sz="2200" dirty="0" smtClean="0"/>
          </a:p>
          <a:p>
            <a:r>
              <a:rPr lang="en-US" sz="2200" dirty="0" smtClean="0"/>
              <a:t>Using  any one of the design methods, the design task produces a </a:t>
            </a:r>
          </a:p>
          <a:p>
            <a:pPr lvl="1"/>
            <a:r>
              <a:rPr lang="en-US" sz="1800" dirty="0" smtClean="0"/>
              <a:t>data design</a:t>
            </a:r>
          </a:p>
          <a:p>
            <a:pPr lvl="1"/>
            <a:r>
              <a:rPr lang="en-US" sz="1800" dirty="0" smtClean="0"/>
              <a:t>an architectural design</a:t>
            </a:r>
          </a:p>
          <a:p>
            <a:pPr lvl="1"/>
            <a:r>
              <a:rPr lang="en-US" sz="1800" dirty="0" smtClean="0"/>
              <a:t>an interface design</a:t>
            </a:r>
          </a:p>
          <a:p>
            <a:pPr lvl="1"/>
            <a:r>
              <a:rPr lang="en-US" sz="1800" dirty="0" smtClean="0"/>
              <a:t>a component design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display content may range from character-based reports, to graphical displays, to multimedia </a:t>
            </a:r>
            <a:r>
              <a:rPr lang="en-US" altLang="en-US" sz="2000" dirty="0" smtClean="0"/>
              <a:t>information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Display content may be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Generated by components in other parts of the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Acquired from data stored in a database that is accessible from the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Transmitted from systems external to the application in </a:t>
            </a:r>
            <a:r>
              <a:rPr lang="en-US" altLang="en-US" sz="1800" dirty="0" smtClean="0"/>
              <a:t>question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 format and aesthetics of the content (as it is displayed by the interface) needs to be </a:t>
            </a:r>
            <a:r>
              <a:rPr lang="en-US" altLang="en-US" sz="2000" dirty="0" smtClean="0"/>
              <a:t>considered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 set of questions should be answered during content analysis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5640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INTERFACE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000" dirty="0"/>
              <a:t>User interface design is an iterative process, where each iteration elaborate and refines the information developed in the preceding </a:t>
            </a:r>
            <a:r>
              <a:rPr lang="en-US" altLang="en-US" sz="2000" dirty="0" smtClean="0"/>
              <a:t>step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000" dirty="0" smtClean="0"/>
          </a:p>
          <a:p>
            <a:pPr marL="609600" indent="-609600">
              <a:lnSpc>
                <a:spcPct val="90000"/>
              </a:lnSpc>
            </a:pPr>
            <a:endParaRPr lang="en-US" altLang="en-US" sz="2000" dirty="0"/>
          </a:p>
          <a:p>
            <a:pPr marL="609600" indent="-609600">
              <a:lnSpc>
                <a:spcPct val="90000"/>
              </a:lnSpc>
            </a:pPr>
            <a:endParaRPr lang="en-US" alt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000" dirty="0"/>
              <a:t>General steps for user interface design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en-US" sz="1800" dirty="0"/>
              <a:t>Using information developed during user interface analysis, define user interface </a:t>
            </a:r>
            <a:r>
              <a:rPr lang="en-US" altLang="en-US" sz="1800" u="sng" dirty="0"/>
              <a:t>objects</a:t>
            </a:r>
            <a:r>
              <a:rPr lang="en-US" altLang="en-US" sz="1800" dirty="0"/>
              <a:t> and </a:t>
            </a:r>
            <a:r>
              <a:rPr lang="en-US" altLang="en-US" sz="1800" u="sng" dirty="0"/>
              <a:t>actions</a:t>
            </a:r>
            <a:r>
              <a:rPr lang="en-US" altLang="en-US" sz="1800" dirty="0"/>
              <a:t> (operations)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en-US" sz="1800" dirty="0"/>
              <a:t>Define events (user actions) that will cause the state of the user interface to change; model this behavior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en-US" sz="1800" dirty="0"/>
              <a:t>Depict each interface state as it will actually look to the end user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en-US" sz="1800" dirty="0"/>
              <a:t>Indicate how the user interprets the state of the system from information provided through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414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Interface Objects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Interface objects and actions are obtained from a </a:t>
            </a:r>
            <a:r>
              <a:rPr lang="en-US" altLang="en-US" sz="2000" u="sng" dirty="0"/>
              <a:t>grammatical parse</a:t>
            </a:r>
            <a:r>
              <a:rPr lang="en-US" altLang="en-US" sz="2000" dirty="0"/>
              <a:t> of the use cases and the software problem </a:t>
            </a:r>
            <a:r>
              <a:rPr lang="en-US" altLang="en-US" sz="2000" dirty="0" smtClean="0"/>
              <a:t>statement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Interface objects are categorized into types: source, target, and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 </a:t>
            </a:r>
            <a:r>
              <a:rPr lang="en-US" altLang="en-US" sz="1800" u="sng" dirty="0"/>
              <a:t>source</a:t>
            </a:r>
            <a:r>
              <a:rPr lang="en-US" altLang="en-US" sz="1800" dirty="0"/>
              <a:t> object is dragged and dropped into a </a:t>
            </a:r>
            <a:r>
              <a:rPr lang="en-US" altLang="en-US" sz="1800" u="sng" dirty="0"/>
              <a:t>target</a:t>
            </a:r>
            <a:r>
              <a:rPr lang="en-US" altLang="en-US" sz="1800" dirty="0"/>
              <a:t> object such as to create a hardcopy of a report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An </a:t>
            </a:r>
            <a:r>
              <a:rPr lang="en-US" altLang="en-US" sz="1800" u="sng" dirty="0"/>
              <a:t>application</a:t>
            </a:r>
            <a:r>
              <a:rPr lang="en-US" altLang="en-US" sz="1800" dirty="0"/>
              <a:t> object represents application-specific data that are not directly manipulated as part of screen interaction such as a </a:t>
            </a:r>
            <a:r>
              <a:rPr lang="en-US" altLang="en-US" sz="1800" dirty="0" smtClean="0"/>
              <a:t>list</a:t>
            </a:r>
          </a:p>
          <a:p>
            <a:pPr lvl="1">
              <a:lnSpc>
                <a:spcPct val="90000"/>
              </a:lnSpc>
            </a:pPr>
            <a:endParaRPr lang="en-US" altLang="en-US" sz="1800" dirty="0" smtClean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After identifying objects and their actions, an interface designer performs </a:t>
            </a:r>
            <a:r>
              <a:rPr lang="en-US" altLang="en-US" sz="2000" u="sng" dirty="0"/>
              <a:t>screen layout</a:t>
            </a:r>
            <a:r>
              <a:rPr lang="en-US" altLang="en-US" sz="2000" dirty="0"/>
              <a:t> which involves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Graphical design and placement of icons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Definition of descriptive screen text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Specification and titling for windows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Definition of major and minor menu items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Specification of a real-world metaphor to follow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18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USER INTERFACE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Before prototyping occurs, a number of evaluation criteria can be applied during design reviews to the design model </a:t>
            </a:r>
            <a:r>
              <a:rPr lang="en-US" altLang="en-US" sz="2000" dirty="0" smtClean="0"/>
              <a:t>itself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amount of learning required by the users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Derived from the length and complexity of the written specification and its </a:t>
            </a:r>
            <a:r>
              <a:rPr lang="en-US" altLang="en-US" sz="1600" dirty="0" smtClean="0"/>
              <a:t>interfaces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interaction time and overall efficiency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Derived from the number of user tasks specified and the average number of actions per </a:t>
            </a:r>
            <a:r>
              <a:rPr lang="en-US" altLang="en-US" sz="1600" dirty="0" smtClean="0"/>
              <a:t>task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memory load on users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Derived from the number of actions, tasks, and system </a:t>
            </a:r>
            <a:r>
              <a:rPr lang="en-US" altLang="en-US" sz="1600" dirty="0" smtClean="0"/>
              <a:t>states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complexity of the interface and the degree to which it will be accepted by the user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Derived from the interface style, help facilities, and error handling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8885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and Prototype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Prototype evaluation can range from an informal test drive to a formally designed study using statistical methods and </a:t>
            </a:r>
            <a:r>
              <a:rPr lang="en-US" altLang="en-US" sz="2000" dirty="0" smtClean="0"/>
              <a:t>questionnaires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prototype evaluation cycle consists of prototype creation followed by user evaluation and back to prototype modification until all user issues are </a:t>
            </a:r>
            <a:r>
              <a:rPr lang="en-US" altLang="en-US" sz="2000" dirty="0" smtClean="0"/>
              <a:t>resolved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prototype is evaluated for </a:t>
            </a:r>
          </a:p>
          <a:p>
            <a:pPr lvl="1"/>
            <a:r>
              <a:rPr lang="en-US" altLang="en-US" sz="1800" dirty="0"/>
              <a:t>Satisfaction of user requirements</a:t>
            </a:r>
          </a:p>
          <a:p>
            <a:pPr lvl="1"/>
            <a:r>
              <a:rPr lang="en-US" altLang="en-US" sz="1800" dirty="0"/>
              <a:t>Conformance to the three golden rules of user interface design</a:t>
            </a:r>
          </a:p>
          <a:p>
            <a:pPr lvl="1"/>
            <a:r>
              <a:rPr lang="en-US" altLang="en-US" sz="1800" dirty="0"/>
              <a:t>Reconciliation of the four models of a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62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data design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transforms the information domain model created during analysis into the data structures that will be required to implement the software.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data objects and relationships defined in the entity relationship diagram and the detailed data content depicted in the data dictionary provide the basis for the data design activity.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Part of data design may occur in conjunction with the design of software architecture</a:t>
            </a:r>
            <a:r>
              <a:rPr lang="en-US" sz="2200" dirty="0" smtClean="0">
                <a:latin typeface="+mj-lt"/>
              </a:rPr>
              <a:t>. 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architectural design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defines the relationship between major structural elements of the software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architectural design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representation— the framework of a computer-based system can be derived from the system specification, the analysis model, the interaction of subsystems defined within the analysis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nterface design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describes how the software communicates within itself, with systems that inter-operate with it, and with humans who use it.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implies a flow of information (e.g., data and/or control) and a specific type of behavior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and control flow diagrams provide much of the information required for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interface design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7466969</TotalTime>
  <Words>3751</Words>
  <Application>Microsoft Office PowerPoint</Application>
  <PresentationFormat>On-screen Show (4:3)</PresentationFormat>
  <Paragraphs>437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Unit III Software Design</vt:lpstr>
      <vt:lpstr>Chapter 1 Design concepts and Principles</vt:lpstr>
      <vt:lpstr>DESIGN</vt:lpstr>
      <vt:lpstr>SOFTWARE DESIGN AND SOFTWARE ENGINEERING</vt:lpstr>
      <vt:lpstr>Analysis to design</vt:lpstr>
      <vt:lpstr>Analysis to design</vt:lpstr>
      <vt:lpstr>Data design</vt:lpstr>
      <vt:lpstr>Architectural design</vt:lpstr>
      <vt:lpstr>Interface design</vt:lpstr>
      <vt:lpstr>Component level design</vt:lpstr>
      <vt:lpstr>Dimension of design model</vt:lpstr>
      <vt:lpstr>Why is design important</vt:lpstr>
      <vt:lpstr>Design process</vt:lpstr>
      <vt:lpstr>Design and Software quality</vt:lpstr>
      <vt:lpstr>How to achieve good design</vt:lpstr>
      <vt:lpstr>DESIGN PRINCIPLES</vt:lpstr>
      <vt:lpstr>Principles for software design</vt:lpstr>
      <vt:lpstr>DESIGN CONCEPTS</vt:lpstr>
      <vt:lpstr>Abstraction </vt:lpstr>
      <vt:lpstr>Procedural abstraction</vt:lpstr>
      <vt:lpstr>Data Abstraction </vt:lpstr>
      <vt:lpstr>Refinement</vt:lpstr>
      <vt:lpstr>Modularity</vt:lpstr>
      <vt:lpstr>Module and software cost</vt:lpstr>
      <vt:lpstr>Modularity Tradeoff</vt:lpstr>
      <vt:lpstr>5 important criteria</vt:lpstr>
      <vt:lpstr>Software Architecture</vt:lpstr>
      <vt:lpstr>Architectural design properties</vt:lpstr>
      <vt:lpstr>Different models in architecture</vt:lpstr>
      <vt:lpstr>Information hiding</vt:lpstr>
      <vt:lpstr>Functional independencies</vt:lpstr>
      <vt:lpstr>Cohesion</vt:lpstr>
      <vt:lpstr>Coupling</vt:lpstr>
      <vt:lpstr>DESIGN MODEL</vt:lpstr>
      <vt:lpstr>Chapter 2 Architectural Design</vt:lpstr>
      <vt:lpstr>SOFTWARE ARCHITECTURE</vt:lpstr>
      <vt:lpstr>Architecture is a representation</vt:lpstr>
      <vt:lpstr>Importance of architecture</vt:lpstr>
      <vt:lpstr>Two levels of design pyramid</vt:lpstr>
      <vt:lpstr>DATA DESIGN</vt:lpstr>
      <vt:lpstr>ARCHITECTURAL STYLES</vt:lpstr>
      <vt:lpstr>ARCHITECTURAL STYLES</vt:lpstr>
      <vt:lpstr>ARCHITECTURAL STYLES</vt:lpstr>
      <vt:lpstr>Slide 44</vt:lpstr>
      <vt:lpstr>ARCHITECTURAL STYLES</vt:lpstr>
      <vt:lpstr>ARCHITECTURAL STYLES</vt:lpstr>
      <vt:lpstr>ARCHITECTURAL STYLES</vt:lpstr>
      <vt:lpstr>REFINING THE ARCHITECTURAL DESIGN</vt:lpstr>
      <vt:lpstr>REFINING THE ARCHITECTURAL DESIGN</vt:lpstr>
      <vt:lpstr>PERFORMING USER INTERFACE DESIGN</vt:lpstr>
      <vt:lpstr>A spiral process</vt:lpstr>
      <vt:lpstr>A spiral process</vt:lpstr>
      <vt:lpstr>THE GOLDEN RULES OF  USER INTERFACE DESIGN</vt:lpstr>
      <vt:lpstr>Place the user in control</vt:lpstr>
      <vt:lpstr>Reduce the User's Memory Load</vt:lpstr>
      <vt:lpstr>Make the Interface Consistent</vt:lpstr>
      <vt:lpstr>ELEMENTS OF THE USER INTERFACE</vt:lpstr>
      <vt:lpstr>User Analysis</vt:lpstr>
      <vt:lpstr>Task Analysis and Modeling</vt:lpstr>
      <vt:lpstr>Content Analysis</vt:lpstr>
      <vt:lpstr>USER INTERFACE DESIGN</vt:lpstr>
      <vt:lpstr>Interface Objects and Actions</vt:lpstr>
      <vt:lpstr>USER INTERFACE EVALUATION</vt:lpstr>
      <vt:lpstr>Design and Prototype 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Software Design</dc:title>
  <dc:creator>Yakobu</dc:creator>
  <cp:lastModifiedBy>kamma</cp:lastModifiedBy>
  <cp:revision>146</cp:revision>
  <dcterms:created xsi:type="dcterms:W3CDTF">2009-05-05T20:08:54Z</dcterms:created>
  <dcterms:modified xsi:type="dcterms:W3CDTF">2018-11-14T10:49:37Z</dcterms:modified>
</cp:coreProperties>
</file>