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350" r:id="rId3"/>
    <p:sldId id="258" r:id="rId4"/>
    <p:sldId id="257" r:id="rId5"/>
    <p:sldId id="259" r:id="rId6"/>
    <p:sldId id="260" r:id="rId7"/>
    <p:sldId id="261" r:id="rId8"/>
    <p:sldId id="35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352" r:id="rId19"/>
    <p:sldId id="354" r:id="rId20"/>
    <p:sldId id="355" r:id="rId21"/>
    <p:sldId id="270" r:id="rId22"/>
    <p:sldId id="351" r:id="rId23"/>
    <p:sldId id="272" r:id="rId24"/>
    <p:sldId id="275" r:id="rId25"/>
    <p:sldId id="276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9" r:id="rId54"/>
    <p:sldId id="310" r:id="rId55"/>
    <p:sldId id="311" r:id="rId56"/>
    <p:sldId id="312" r:id="rId57"/>
    <p:sldId id="313" r:id="rId58"/>
    <p:sldId id="314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5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03D16-1CBF-4EA7-B636-CE27B7F6124A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3D07-B571-490F-B27F-0B7E59358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316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94FE9-2EA1-4BD7-A6D9-F7E8A1806922}" type="slidenum">
              <a:rPr lang="en-US" altLang="en-US"/>
              <a:pPr/>
              <a:t>36</a:t>
            </a:fld>
            <a:endParaRPr lang="en-US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dirty="0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9244C-DC95-4FFA-B680-3A612011BDEC}" type="slidenum">
              <a:rPr lang="en-US" altLang="en-US"/>
              <a:pPr/>
              <a:t>49</a:t>
            </a:fld>
            <a:endParaRPr lang="en-US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dirty="0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F234E-1B36-4A43-8FF9-F33BC2B49DC5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00550" y="508000"/>
            <a:ext cx="2270125" cy="170338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948" y="2401549"/>
            <a:ext cx="6406081" cy="776054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41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1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78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34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01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83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3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94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12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66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DD6C-A25F-47AB-9031-B05C17D146E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0D0B-5C71-4F4A-9544-DF99EB8DC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isk%20Management%20Software%20Demonstration%20BarnOwl%20-%20YouTube.MK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ow%20to%20Prioritize%20Risks%20on%20Your%20Business%20Model%20-%20YouTube.MKV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Excel_97-2003_Worksheet1.xls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/>
          <a:lstStyle/>
          <a:p>
            <a:r>
              <a:rPr lang="en-US" b="1" dirty="0" smtClean="0"/>
              <a:t>Unit V</a:t>
            </a:r>
            <a:br>
              <a:rPr lang="en-US" b="1" dirty="0" smtClean="0"/>
            </a:br>
            <a:r>
              <a:rPr lang="en-US" b="1" dirty="0" smtClean="0"/>
              <a:t>Risk &amp; Quality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2693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</a:t>
            </a:r>
            <a:r>
              <a:rPr lang="en-US" sz="2000" i="1" dirty="0"/>
              <a:t>risk item </a:t>
            </a:r>
            <a:r>
              <a:rPr lang="en-US" sz="2000" i="1" dirty="0" smtClean="0"/>
              <a:t>checklist</a:t>
            </a:r>
          </a:p>
          <a:p>
            <a:r>
              <a:rPr lang="en-US" sz="2000" b="1" i="1" dirty="0"/>
              <a:t>Product size</a:t>
            </a:r>
            <a:r>
              <a:rPr lang="en-US" sz="2000" dirty="0"/>
              <a:t>—risks associated with the overall size of the software to be built or modified.</a:t>
            </a:r>
          </a:p>
          <a:p>
            <a:r>
              <a:rPr lang="en-US" sz="2000" b="1" i="1" dirty="0" smtClean="0"/>
              <a:t>Customer </a:t>
            </a:r>
            <a:r>
              <a:rPr lang="en-US" sz="2000" b="1" i="1" dirty="0"/>
              <a:t>characteristics</a:t>
            </a:r>
            <a:r>
              <a:rPr lang="en-US" sz="2000" dirty="0"/>
              <a:t>—risks associated with the sophistication of the customer and the developer's ability to communicate with the customer in a timely manner.</a:t>
            </a:r>
          </a:p>
          <a:p>
            <a:r>
              <a:rPr lang="en-US" sz="2000" b="1" i="1" dirty="0" smtClean="0"/>
              <a:t>Process </a:t>
            </a:r>
            <a:r>
              <a:rPr lang="en-US" sz="2000" b="1" i="1" dirty="0"/>
              <a:t>definition</a:t>
            </a:r>
            <a:r>
              <a:rPr lang="en-US" sz="2000" dirty="0"/>
              <a:t>—risks associated with the degree to which the software process has been defined and is followed by the development organization.</a:t>
            </a:r>
          </a:p>
          <a:p>
            <a:r>
              <a:rPr lang="en-US" sz="2000" b="1" i="1" dirty="0" smtClean="0"/>
              <a:t>Development </a:t>
            </a:r>
            <a:r>
              <a:rPr lang="en-US" sz="2000" b="1" i="1" dirty="0"/>
              <a:t>environment</a:t>
            </a:r>
            <a:r>
              <a:rPr lang="en-US" sz="2000" dirty="0"/>
              <a:t>—risks associated with the availability and quality of the tools to be used to build the product.</a:t>
            </a:r>
          </a:p>
          <a:p>
            <a:r>
              <a:rPr lang="en-US" sz="2000" b="1" i="1" dirty="0" smtClean="0"/>
              <a:t>Technology </a:t>
            </a:r>
            <a:r>
              <a:rPr lang="en-US" sz="2000" b="1" i="1" dirty="0"/>
              <a:t>to be built</a:t>
            </a:r>
            <a:r>
              <a:rPr lang="en-US" sz="2000" dirty="0"/>
              <a:t>—risks associated with the complexity of the system to be built and the "newness" of the technology. </a:t>
            </a:r>
          </a:p>
          <a:p>
            <a:r>
              <a:rPr lang="en-US" sz="2000" b="1" i="1" dirty="0" smtClean="0"/>
              <a:t>Staff </a:t>
            </a:r>
            <a:r>
              <a:rPr lang="en-US" sz="2000" b="1" i="1" dirty="0"/>
              <a:t>size and experience</a:t>
            </a:r>
            <a:r>
              <a:rPr lang="en-US" sz="2000" dirty="0"/>
              <a:t>—risks associated with the overall technical and project experience of the software engineers who will do the work.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1230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Performance risk</a:t>
            </a:r>
            <a:r>
              <a:rPr lang="en-US" sz="2000" dirty="0"/>
              <a:t>—the degree of uncertainty that the product will meet its requirements and be fit for its intended use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b="1" i="1" dirty="0"/>
              <a:t>Cost risk</a:t>
            </a:r>
            <a:r>
              <a:rPr lang="en-US" sz="2000" dirty="0"/>
              <a:t>—the degree of uncertainty that the project budget will be</a:t>
            </a:r>
          </a:p>
          <a:p>
            <a:r>
              <a:rPr lang="en-US" sz="2000" dirty="0"/>
              <a:t>maintained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b="1" i="1" dirty="0"/>
              <a:t>Support risk</a:t>
            </a:r>
            <a:r>
              <a:rPr lang="en-US" sz="2000" dirty="0"/>
              <a:t>—the degree of uncertainty that the resultant software will be easy to correct, adapt, and enhance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b="1" i="1" dirty="0"/>
              <a:t>Schedule risk</a:t>
            </a:r>
            <a:r>
              <a:rPr lang="en-US" sz="2000" dirty="0"/>
              <a:t>—the degree of uncertainty that the project schedule will be maintained and that the product will be delivered on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1425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impact of each risk on the risk component is divided into one of four impact categories—negligible, marginal, critical, or catastrophic.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43819" y="0"/>
            <a:ext cx="11535843" cy="653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476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projection or risk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Risk projection, </a:t>
            </a:r>
            <a:r>
              <a:rPr lang="en-US" sz="2000" dirty="0"/>
              <a:t>also called </a:t>
            </a:r>
            <a:r>
              <a:rPr lang="en-US" sz="2000" i="1" dirty="0"/>
              <a:t>risk estimation, it </a:t>
            </a:r>
            <a:r>
              <a:rPr lang="en-US" sz="2000" dirty="0"/>
              <a:t>attempts to rate each risk in two ways—the likelihood of the risk occurrence and the consequences of the risk occurrence.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7593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our </a:t>
            </a:r>
            <a:r>
              <a:rPr lang="en-US" dirty="0"/>
              <a:t>risk projection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1.Establish </a:t>
            </a:r>
            <a:r>
              <a:rPr lang="en-US" sz="2000" dirty="0"/>
              <a:t>a scale that reflects the perceived likelihood of a </a:t>
            </a:r>
            <a:r>
              <a:rPr lang="en-US" sz="2000" dirty="0" smtClean="0"/>
              <a:t>risk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 </a:t>
            </a:r>
            <a:r>
              <a:rPr lang="en-US" sz="2000" dirty="0"/>
              <a:t>Delineate the consequences of the </a:t>
            </a:r>
            <a:r>
              <a:rPr lang="en-US" sz="2000" dirty="0" smtClean="0"/>
              <a:t>risk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/>
              <a:t>Estimate the impact of the risk on the project and the </a:t>
            </a:r>
            <a:r>
              <a:rPr lang="en-US" sz="2000" dirty="0" smtClean="0"/>
              <a:t>product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/>
              <a:t>Note the overall accuracy of the risk projection so that there will be no misunderstandings.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392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Table – A sample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448" y="1699887"/>
            <a:ext cx="6813351" cy="439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555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risk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b="1" i="1" dirty="0"/>
              <a:t>nature</a:t>
            </a:r>
            <a:r>
              <a:rPr lang="en-US" sz="1800" i="1" dirty="0"/>
              <a:t> </a:t>
            </a:r>
            <a:r>
              <a:rPr lang="en-US" sz="1800" dirty="0"/>
              <a:t>of the risk indicates the problems that are likely if it occurs.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Three factors of risk affect the consequences if it occurs: risk nature, risk scope and risk timing.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i="1" dirty="0"/>
              <a:t>nature</a:t>
            </a:r>
            <a:r>
              <a:rPr lang="en-US" sz="1800" i="1" dirty="0"/>
              <a:t> </a:t>
            </a:r>
            <a:r>
              <a:rPr lang="en-US" sz="1800" dirty="0"/>
              <a:t>of the risk indicates the problems that are likely if it occurs.  </a:t>
            </a:r>
          </a:p>
          <a:p>
            <a:r>
              <a:rPr lang="en-US" sz="1800" dirty="0"/>
              <a:t>The </a:t>
            </a:r>
            <a:r>
              <a:rPr lang="en-US" sz="1800" b="1" i="1" dirty="0"/>
              <a:t>scope</a:t>
            </a:r>
            <a:r>
              <a:rPr lang="en-US" sz="1800" i="1" dirty="0"/>
              <a:t> </a:t>
            </a:r>
            <a:r>
              <a:rPr lang="en-US" sz="1800" dirty="0"/>
              <a:t>of a risk combines the severity  </a:t>
            </a:r>
          </a:p>
          <a:p>
            <a:r>
              <a:rPr lang="en-US" sz="1800" dirty="0"/>
              <a:t>The </a:t>
            </a:r>
            <a:r>
              <a:rPr lang="en-US" sz="1800" b="1" i="1" dirty="0"/>
              <a:t>timing</a:t>
            </a:r>
            <a:r>
              <a:rPr lang="en-US" sz="1800" i="1" dirty="0"/>
              <a:t> </a:t>
            </a:r>
            <a:r>
              <a:rPr lang="en-US" sz="1800" dirty="0"/>
              <a:t>of a risk considers when and for how long the impact will be felt. 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following steps are recommended to determine the overall consequences of a risk:</a:t>
            </a:r>
          </a:p>
          <a:p>
            <a:r>
              <a:rPr lang="en-US" sz="1800" b="1" dirty="0"/>
              <a:t>1. </a:t>
            </a:r>
            <a:r>
              <a:rPr lang="en-US" sz="1800" dirty="0"/>
              <a:t>Determine the average probability of occurrence value for each risk component.</a:t>
            </a:r>
          </a:p>
          <a:p>
            <a:r>
              <a:rPr lang="en-US" sz="1800" b="1" dirty="0"/>
              <a:t>2. </a:t>
            </a:r>
            <a:r>
              <a:rPr lang="en-US" sz="1800" dirty="0"/>
              <a:t>Determine the impact for each component based on the criteria below shown.</a:t>
            </a:r>
          </a:p>
          <a:p>
            <a:r>
              <a:rPr lang="en-US" sz="1800" b="1" dirty="0"/>
              <a:t>3. </a:t>
            </a:r>
            <a:r>
              <a:rPr lang="en-US" sz="1800" dirty="0"/>
              <a:t>Complete the risk table and calculate the risk exposure.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55808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risk avoidance(mitigation)</a:t>
            </a:r>
          </a:p>
          <a:p>
            <a:pPr marL="0" indent="0">
              <a:buNone/>
            </a:pPr>
            <a:r>
              <a:rPr lang="en-US" dirty="0"/>
              <a:t>• risk monitoring</a:t>
            </a:r>
          </a:p>
          <a:p>
            <a:pPr marL="0" indent="0">
              <a:buNone/>
            </a:pPr>
            <a:r>
              <a:rPr lang="en-US" dirty="0"/>
              <a:t>• risk management and contingency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842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mitigate this risk, project management must develop a strategy for reducing turnover. Among the possible steps to be taken are</a:t>
            </a:r>
          </a:p>
          <a:p>
            <a:pPr marL="0" indent="0">
              <a:buNone/>
            </a:pPr>
            <a:r>
              <a:rPr lang="en-US" sz="2000" dirty="0"/>
              <a:t>• Meet with current staff to determine causes for turnover (e.g., poor working conditions, low pay, and competitive job market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• Mitigate those causes that are under our control before the project starts.</a:t>
            </a:r>
          </a:p>
          <a:p>
            <a:pPr marL="0" indent="0">
              <a:buNone/>
            </a:pPr>
            <a:r>
              <a:rPr lang="en-US" sz="2000" dirty="0" smtClean="0"/>
              <a:t>Once </a:t>
            </a:r>
            <a:r>
              <a:rPr lang="en-US" sz="2000" dirty="0"/>
              <a:t>the project commences, assume turnover will occur and develop techniques to ensure continuity when people leave.</a:t>
            </a:r>
          </a:p>
          <a:p>
            <a:pPr marL="0" indent="0">
              <a:buNone/>
            </a:pPr>
            <a:r>
              <a:rPr lang="en-US" sz="2000" dirty="0"/>
              <a:t>• Organize project teams so that information about each development activity is widely dispersed.</a:t>
            </a:r>
          </a:p>
          <a:p>
            <a:pPr marL="0" indent="0">
              <a:buNone/>
            </a:pPr>
            <a:r>
              <a:rPr lang="en-US" sz="2000" dirty="0"/>
              <a:t>• Define documentation standards and establish mechanisms to be sure that documents are developed in a timely manner.</a:t>
            </a:r>
          </a:p>
          <a:p>
            <a:pPr marL="0" indent="0">
              <a:buNone/>
            </a:pPr>
            <a:r>
              <a:rPr lang="en-US" sz="2000" dirty="0"/>
              <a:t>• Conduct peer reviews of all work (so that more than one person is "up to speed”).</a:t>
            </a:r>
          </a:p>
          <a:p>
            <a:pPr marL="0" indent="0">
              <a:buNone/>
            </a:pPr>
            <a:r>
              <a:rPr lang="en-US" sz="2000" dirty="0"/>
              <a:t>• Assign a backup staff member for every critical technologist.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3159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case of high staff turnover, the following factors can be monitored: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• General attitude of team members based on project pressures.</a:t>
            </a:r>
          </a:p>
          <a:p>
            <a:r>
              <a:rPr lang="en-US" sz="2000" dirty="0"/>
              <a:t>• The degree to which the team has jelled.</a:t>
            </a:r>
          </a:p>
          <a:p>
            <a:r>
              <a:rPr lang="en-US" sz="2000" dirty="0"/>
              <a:t>• Interpersonal relationships among team members.</a:t>
            </a:r>
          </a:p>
          <a:p>
            <a:r>
              <a:rPr lang="en-US" sz="2000" dirty="0"/>
              <a:t>• Potential problems with compensation and benefits.</a:t>
            </a:r>
          </a:p>
          <a:p>
            <a:r>
              <a:rPr lang="en-US" sz="2000" dirty="0"/>
              <a:t>• The availability of jobs within the company and outside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4593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I</a:t>
            </a:r>
            <a:br>
              <a:rPr lang="en-US" b="1" dirty="0" smtClean="0"/>
            </a:br>
            <a:r>
              <a:rPr lang="en-US" b="1" dirty="0" smtClean="0"/>
              <a:t>Risk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2773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or Contingency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Risk management and contingency planning </a:t>
            </a:r>
            <a:r>
              <a:rPr lang="en-US" sz="2000" dirty="0"/>
              <a:t>assumes that mitigation efforts have failed and that the </a:t>
            </a:r>
            <a:r>
              <a:rPr lang="en-US" sz="2000" dirty="0" smtClean="0"/>
              <a:t>.risk </a:t>
            </a:r>
            <a:r>
              <a:rPr lang="en-US" sz="2000" dirty="0"/>
              <a:t>has become a reality</a:t>
            </a:r>
          </a:p>
        </p:txBody>
      </p:sp>
    </p:spTree>
    <p:extLst>
      <p:ext uri="{BB962C8B-B14F-4D97-AF65-F5344CB8AC3E}">
        <p14:creationId xmlns:p14="http://schemas.microsoft.com/office/powerpoint/2010/main" xmlns="" val="118850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Risk </a:t>
            </a:r>
            <a:r>
              <a:rPr lang="en-US" sz="2000" dirty="0"/>
              <a:t>Mitigation, Monitoring and Management </a:t>
            </a:r>
            <a:r>
              <a:rPr lang="en-US" sz="2000" dirty="0" smtClean="0"/>
              <a:t>Plan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Risk monitoring is a project tracking activity with three primary objectives: </a:t>
            </a:r>
          </a:p>
          <a:p>
            <a:pPr marL="0" indent="0">
              <a:buNone/>
            </a:pPr>
            <a:r>
              <a:rPr lang="en-US" sz="2000" dirty="0"/>
              <a:t>(1) to assess whether predicted risks do occur</a:t>
            </a:r>
          </a:p>
          <a:p>
            <a:pPr marL="0" indent="0">
              <a:buNone/>
            </a:pPr>
            <a:r>
              <a:rPr lang="en-US" sz="2000" dirty="0"/>
              <a:t>(2) to ensure that risk aversion steps defined for the risk are being properly applied</a:t>
            </a:r>
          </a:p>
          <a:p>
            <a:pPr marL="0" indent="0">
              <a:buNone/>
            </a:pPr>
            <a:r>
              <a:rPr lang="en-US" sz="2000" dirty="0"/>
              <a:t>(3) to collect information that can be used for future risk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416307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management using Barnowl tool</a:t>
            </a:r>
          </a:p>
          <a:p>
            <a:r>
              <a:rPr lang="en-US" dirty="0" smtClean="0">
                <a:hlinkClick r:id="rId2" action="ppaction://hlinkfile"/>
              </a:rPr>
              <a:t>Risk Management Software Demonstration </a:t>
            </a:r>
            <a:r>
              <a:rPr lang="en-US" dirty="0" err="1" smtClean="0">
                <a:hlinkClick r:id="rId2" action="ppaction://hlinkfile"/>
              </a:rPr>
              <a:t>BarnOwl</a:t>
            </a:r>
            <a:r>
              <a:rPr lang="en-US" dirty="0" smtClean="0">
                <a:hlinkClick r:id="rId2" action="ppaction://hlinkfile"/>
              </a:rPr>
              <a:t> - </a:t>
            </a:r>
            <a:r>
              <a:rPr lang="en-US" dirty="0" err="1" smtClean="0">
                <a:hlinkClick r:id="rId2" action="ppaction://hlinkfile"/>
              </a:rPr>
              <a:t>YouTube.MKV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00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II</a:t>
            </a:r>
            <a:br>
              <a:rPr lang="en-US" b="1" dirty="0" smtClean="0"/>
            </a:br>
            <a:r>
              <a:rPr lang="en-US" b="1" dirty="0" smtClean="0"/>
              <a:t>Quality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13185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Software Quality Management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Concerned with ensuring the required level of quality is achieved in a software </a:t>
            </a:r>
            <a:r>
              <a:rPr lang="en-US" altLang="en-US" sz="2000" dirty="0" smtClean="0"/>
              <a:t>product</a:t>
            </a:r>
          </a:p>
          <a:p>
            <a:endParaRPr lang="en-US" altLang="en-US" sz="2000" dirty="0"/>
          </a:p>
          <a:p>
            <a:r>
              <a:rPr lang="en-US" altLang="en-US" sz="2000" dirty="0"/>
              <a:t>Involves the definition of appropriate quality standards and the definition of procedures to ensure that these standards are </a:t>
            </a:r>
            <a:r>
              <a:rPr lang="en-US" altLang="en-US" sz="2000" dirty="0" smtClean="0"/>
              <a:t>followed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Works best when a ‘quality culture’ is created where quality if seen as everyone’s responsibility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421477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Definition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Quality means that a product satisfies the demands of its </a:t>
            </a:r>
            <a:r>
              <a:rPr lang="en-US" altLang="en-US" sz="2000" dirty="0" smtClean="0"/>
              <a:t>specifications</a:t>
            </a:r>
          </a:p>
          <a:p>
            <a:endParaRPr lang="en-US" altLang="en-US" sz="2000" dirty="0"/>
          </a:p>
          <a:p>
            <a:r>
              <a:rPr lang="en-US" altLang="en-US" sz="2000" dirty="0"/>
              <a:t>It also means achieving a high level of customer satisfaction with the </a:t>
            </a:r>
            <a:r>
              <a:rPr lang="en-US" altLang="en-US" sz="2000" dirty="0" smtClean="0"/>
              <a:t>product</a:t>
            </a:r>
          </a:p>
          <a:p>
            <a:endParaRPr lang="en-US" altLang="en-US" sz="2000" dirty="0"/>
          </a:p>
          <a:p>
            <a:r>
              <a:rPr lang="en-US" altLang="en-US" sz="2000" dirty="0"/>
              <a:t>In software systems this is difficult</a:t>
            </a:r>
          </a:p>
          <a:p>
            <a:pPr lvl="1"/>
            <a:r>
              <a:rPr lang="en-US" altLang="en-US" sz="2000" dirty="0"/>
              <a:t>customer quality requirements (e.g. efficiency or reliability) often conflict with developer quality requirements (e.g. maintainability or reusability)</a:t>
            </a:r>
          </a:p>
          <a:p>
            <a:pPr lvl="1"/>
            <a:r>
              <a:rPr lang="en-US" altLang="en-US" sz="2000" dirty="0"/>
              <a:t>software specifications are often incomplete, inconsistent, or ambiguous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0943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Quality Management Activities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51816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Quality assurance</a:t>
            </a:r>
          </a:p>
          <a:p>
            <a:pPr lvl="1"/>
            <a:r>
              <a:rPr lang="en-US" altLang="en-US" sz="2000" dirty="0"/>
              <a:t>establishing organizational quality standards and procedures</a:t>
            </a:r>
          </a:p>
          <a:p>
            <a:r>
              <a:rPr lang="en-US" altLang="en-US" sz="2000" dirty="0"/>
              <a:t>Quality planning</a:t>
            </a:r>
          </a:p>
          <a:p>
            <a:pPr lvl="1"/>
            <a:r>
              <a:rPr lang="en-US" altLang="en-US" sz="2000" dirty="0"/>
              <a:t>selecting and modifying applicable quality standards and procedures for a particular project</a:t>
            </a:r>
          </a:p>
          <a:p>
            <a:r>
              <a:rPr lang="en-US" altLang="en-US" sz="2000" dirty="0"/>
              <a:t>Quality control</a:t>
            </a:r>
          </a:p>
          <a:p>
            <a:pPr lvl="1"/>
            <a:r>
              <a:rPr lang="en-US" altLang="en-US" sz="2000" dirty="0"/>
              <a:t>ensuring quality standards and procedures are followed by development team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Note: Quality management should be separated from project management to ensure independence.</a:t>
            </a:r>
          </a:p>
        </p:txBody>
      </p:sp>
    </p:spTree>
    <p:extLst>
      <p:ext uri="{BB962C8B-B14F-4D97-AF65-F5344CB8AC3E}">
        <p14:creationId xmlns:p14="http://schemas.microsoft.com/office/powerpoint/2010/main" xmlns="" val="65058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QUALITY STANDARDS</a:t>
            </a:r>
            <a:endParaRPr lang="en-US" alt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46482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Key to effective quality </a:t>
            </a:r>
            <a:r>
              <a:rPr lang="en-US" altLang="en-US" sz="2000" dirty="0" smtClean="0"/>
              <a:t>management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Product standards define the characteristics exhibited by all components (e.g. programming style issues</a:t>
            </a:r>
            <a:r>
              <a:rPr lang="en-US" altLang="en-US" sz="2000" dirty="0" smtClean="0"/>
              <a:t>)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Process standards describe how a software process is to be </a:t>
            </a:r>
            <a:r>
              <a:rPr lang="en-US" altLang="en-US" sz="2000" dirty="0" smtClean="0"/>
              <a:t>implemented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Should encapsulate best practices - this helps avoid repeating past </a:t>
            </a:r>
            <a:r>
              <a:rPr lang="en-US" altLang="en-US" sz="2000" dirty="0" smtClean="0"/>
              <a:t>mistakes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Provide continuity by giving new team members a means to understand the organizational priorities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63259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and Product Standards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86200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000" u="sng" dirty="0"/>
              <a:t>Product </a:t>
            </a:r>
            <a:r>
              <a:rPr lang="en-US" altLang="en-US" sz="2000" u="sng" dirty="0" smtClean="0"/>
              <a:t>Standards</a:t>
            </a: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Design </a:t>
            </a:r>
            <a:r>
              <a:rPr lang="en-US" altLang="en-US" sz="2000" dirty="0"/>
              <a:t>review </a:t>
            </a:r>
            <a:r>
              <a:rPr lang="en-US" altLang="en-US" sz="2000" dirty="0" smtClean="0"/>
              <a:t>form</a:t>
            </a:r>
          </a:p>
          <a:p>
            <a:pPr>
              <a:buFontTx/>
              <a:buNone/>
            </a:pPr>
            <a:r>
              <a:rPr lang="en-US" altLang="en-US" sz="2000" dirty="0" smtClean="0"/>
              <a:t>Document </a:t>
            </a:r>
            <a:r>
              <a:rPr lang="en-US" altLang="en-US" sz="2000" dirty="0"/>
              <a:t>naming </a:t>
            </a:r>
            <a:r>
              <a:rPr lang="en-US" altLang="en-US" sz="2000" dirty="0" smtClean="0"/>
              <a:t>standards</a:t>
            </a:r>
          </a:p>
          <a:p>
            <a:pPr>
              <a:buFontTx/>
              <a:buNone/>
            </a:pPr>
            <a:r>
              <a:rPr lang="en-US" altLang="en-US" sz="2000" dirty="0" smtClean="0"/>
              <a:t>Function </a:t>
            </a:r>
            <a:r>
              <a:rPr lang="en-US" altLang="en-US" sz="2000" dirty="0"/>
              <a:t>prototype </a:t>
            </a:r>
            <a:r>
              <a:rPr lang="en-US" altLang="en-US" sz="2000" dirty="0" smtClean="0"/>
              <a:t>format</a:t>
            </a:r>
          </a:p>
          <a:p>
            <a:pPr>
              <a:buFontTx/>
              <a:buNone/>
            </a:pPr>
            <a:r>
              <a:rPr lang="en-US" altLang="en-US" sz="2000" dirty="0" smtClean="0"/>
              <a:t>Programming </a:t>
            </a:r>
            <a:r>
              <a:rPr lang="en-US" altLang="en-US" sz="2000" dirty="0"/>
              <a:t>style </a:t>
            </a:r>
            <a:r>
              <a:rPr lang="en-US" altLang="en-US" sz="2000" dirty="0" smtClean="0"/>
              <a:t>standards</a:t>
            </a:r>
          </a:p>
          <a:p>
            <a:pPr>
              <a:buFontTx/>
              <a:buNone/>
            </a:pPr>
            <a:r>
              <a:rPr lang="en-US" altLang="en-US" sz="2000" dirty="0" smtClean="0"/>
              <a:t>Project </a:t>
            </a:r>
            <a:r>
              <a:rPr lang="en-US" altLang="en-US" sz="2000" dirty="0"/>
              <a:t>plan </a:t>
            </a:r>
            <a:r>
              <a:rPr lang="en-US" altLang="en-US" sz="2000" dirty="0" smtClean="0"/>
              <a:t>format</a:t>
            </a:r>
          </a:p>
          <a:p>
            <a:pPr>
              <a:buFontTx/>
              <a:buNone/>
            </a:pPr>
            <a:r>
              <a:rPr lang="en-US" altLang="en-US" sz="2000" dirty="0" smtClean="0"/>
              <a:t>Change </a:t>
            </a:r>
            <a:r>
              <a:rPr lang="en-US" altLang="en-US" sz="2000" dirty="0"/>
              <a:t>request form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38862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u="sng" dirty="0"/>
              <a:t>Process </a:t>
            </a:r>
            <a:r>
              <a:rPr lang="en-US" altLang="en-US" sz="2000" u="sng" dirty="0" smtClean="0"/>
              <a:t>Standards</a:t>
            </a: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Design </a:t>
            </a:r>
            <a:r>
              <a:rPr lang="en-US" altLang="en-US" sz="2000" dirty="0"/>
              <a:t>review </a:t>
            </a:r>
            <a:r>
              <a:rPr lang="en-US" altLang="en-US" sz="2000" dirty="0" smtClean="0"/>
              <a:t>guidelines</a:t>
            </a:r>
          </a:p>
          <a:p>
            <a:pPr>
              <a:buFontTx/>
              <a:buNone/>
            </a:pPr>
            <a:r>
              <a:rPr lang="en-US" altLang="en-US" sz="2000" dirty="0" smtClean="0"/>
              <a:t>Document </a:t>
            </a:r>
            <a:r>
              <a:rPr lang="en-US" altLang="en-US" sz="2000" dirty="0"/>
              <a:t>submission </a:t>
            </a:r>
            <a:r>
              <a:rPr lang="en-US" altLang="en-US" sz="2000" dirty="0" smtClean="0"/>
              <a:t>procedures</a:t>
            </a:r>
          </a:p>
          <a:p>
            <a:pPr>
              <a:buFontTx/>
              <a:buNone/>
            </a:pPr>
            <a:r>
              <a:rPr lang="en-US" altLang="en-US" sz="2000" dirty="0" smtClean="0"/>
              <a:t>Version </a:t>
            </a:r>
            <a:r>
              <a:rPr lang="en-US" altLang="en-US" sz="2000" dirty="0"/>
              <a:t>release </a:t>
            </a:r>
            <a:r>
              <a:rPr lang="en-US" altLang="en-US" sz="2000" dirty="0" smtClean="0"/>
              <a:t>process</a:t>
            </a:r>
          </a:p>
          <a:p>
            <a:pPr>
              <a:buFontTx/>
              <a:buNone/>
            </a:pPr>
            <a:r>
              <a:rPr lang="en-US" altLang="en-US" sz="2000" dirty="0" smtClean="0"/>
              <a:t>Project </a:t>
            </a:r>
            <a:r>
              <a:rPr lang="en-US" altLang="en-US" sz="2000" dirty="0"/>
              <a:t>plan approval </a:t>
            </a:r>
            <a:r>
              <a:rPr lang="en-US" altLang="en-US" sz="2000" dirty="0" smtClean="0"/>
              <a:t>procedure</a:t>
            </a:r>
          </a:p>
          <a:p>
            <a:pPr>
              <a:buFontTx/>
              <a:buNone/>
            </a:pPr>
            <a:r>
              <a:rPr lang="en-US" altLang="en-US" sz="2000" dirty="0" smtClean="0"/>
              <a:t>Change </a:t>
            </a:r>
            <a:r>
              <a:rPr lang="en-US" altLang="en-US" sz="2000" dirty="0"/>
              <a:t>control </a:t>
            </a:r>
            <a:r>
              <a:rPr lang="en-US" altLang="en-US" sz="2000" dirty="0" smtClean="0"/>
              <a:t>process</a:t>
            </a:r>
          </a:p>
          <a:p>
            <a:pPr>
              <a:buFontTx/>
              <a:buNone/>
            </a:pPr>
            <a:r>
              <a:rPr lang="en-US" altLang="en-US" sz="2000" dirty="0" smtClean="0"/>
              <a:t>Test </a:t>
            </a:r>
            <a:r>
              <a:rPr lang="en-US" altLang="en-US" sz="2000" dirty="0"/>
              <a:t>data recording procedures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37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Standards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Sometimes viewed by software engineers as neither up-to-date or relevant to the current </a:t>
            </a:r>
            <a:r>
              <a:rPr lang="en-US" altLang="en-US" sz="2000" dirty="0" smtClean="0"/>
              <a:t>project</a:t>
            </a:r>
          </a:p>
          <a:p>
            <a:endParaRPr lang="en-US" altLang="en-US" sz="2000" dirty="0"/>
          </a:p>
          <a:p>
            <a:r>
              <a:rPr lang="en-US" altLang="en-US" sz="2000" dirty="0"/>
              <a:t>Can involve lots of bureaucratic form completion and </a:t>
            </a:r>
            <a:r>
              <a:rPr lang="en-US" altLang="en-US" sz="2000" dirty="0" smtClean="0"/>
              <a:t>submission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Often not supported directly by software tools and this can mean lots of manual work to maintain standards</a:t>
            </a:r>
          </a:p>
        </p:txBody>
      </p:sp>
    </p:spTree>
    <p:extLst>
      <p:ext uri="{BB962C8B-B14F-4D97-AF65-F5344CB8AC3E}">
        <p14:creationId xmlns:p14="http://schemas.microsoft.com/office/powerpoint/2010/main" xmlns="" val="216976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Risk can be defined as a potential problem which may happen or may not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Risk </a:t>
            </a:r>
            <a:r>
              <a:rPr lang="en-US" sz="2000" dirty="0"/>
              <a:t>analysis and management are a series of steps that help a software team to understand and manage uncertainty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3200400"/>
            <a:ext cx="2590800" cy="3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11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Standards Development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Should involve practitioners in their </a:t>
            </a:r>
            <a:r>
              <a:rPr lang="en-US" altLang="en-US" sz="2000" dirty="0" smtClean="0"/>
              <a:t>development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Engineers must understand the rationale behind each </a:t>
            </a:r>
            <a:r>
              <a:rPr lang="en-US" altLang="en-US" sz="2000" dirty="0" smtClean="0"/>
              <a:t>standard</a:t>
            </a:r>
          </a:p>
          <a:p>
            <a:endParaRPr lang="en-US" altLang="en-US" sz="2000" dirty="0"/>
          </a:p>
          <a:p>
            <a:r>
              <a:rPr lang="en-US" altLang="en-US" sz="2000" dirty="0"/>
              <a:t>Standards must be reviewed and revised regularly to avoid obsolescence and credibility problems with </a:t>
            </a:r>
            <a:r>
              <a:rPr lang="en-US" altLang="en-US" sz="2000" dirty="0" smtClean="0"/>
              <a:t>practitioners</a:t>
            </a:r>
          </a:p>
          <a:p>
            <a:endParaRPr lang="en-US" altLang="en-US" sz="2000" dirty="0"/>
          </a:p>
          <a:p>
            <a:r>
              <a:rPr lang="en-US" altLang="en-US" sz="2000" dirty="0"/>
              <a:t>Detailed standards need tool support to eliminate the “too much clerical work” excuse for not following the standards </a:t>
            </a:r>
          </a:p>
        </p:txBody>
      </p:sp>
    </p:spTree>
    <p:extLst>
      <p:ext uri="{BB962C8B-B14F-4D97-AF65-F5344CB8AC3E}">
        <p14:creationId xmlns:p14="http://schemas.microsoft.com/office/powerpoint/2010/main" xmlns="" val="2875811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Documentation Standards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Documentation process standards</a:t>
            </a:r>
          </a:p>
          <a:p>
            <a:pPr lvl="1"/>
            <a:r>
              <a:rPr lang="en-US" altLang="en-US" sz="2000" dirty="0"/>
              <a:t>describe how documents are to be developed, validated, and </a:t>
            </a:r>
            <a:r>
              <a:rPr lang="en-US" altLang="en-US" sz="2000" dirty="0" smtClean="0"/>
              <a:t>maintained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Document standards</a:t>
            </a:r>
          </a:p>
          <a:p>
            <a:pPr lvl="1"/>
            <a:r>
              <a:rPr lang="en-US" altLang="en-US" sz="2000" dirty="0"/>
              <a:t>concerned with document content, structure, and </a:t>
            </a:r>
            <a:r>
              <a:rPr lang="en-US" altLang="en-US" sz="2000" dirty="0" smtClean="0"/>
              <a:t>appearance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Document interchange </a:t>
            </a:r>
            <a:r>
              <a:rPr lang="en-US" altLang="en-US" sz="2000" dirty="0" smtClean="0"/>
              <a:t>standards</a:t>
            </a:r>
            <a:endParaRPr lang="en-US" altLang="en-US" sz="2000" dirty="0"/>
          </a:p>
          <a:p>
            <a:pPr lvl="1"/>
            <a:r>
              <a:rPr lang="en-US" altLang="en-US" sz="2000" dirty="0"/>
              <a:t>specify how documents are to be stored and shared between different documentation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3039421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9144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en-US" dirty="0"/>
              <a:t>Documentation process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17650"/>
            <a:ext cx="742156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119647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Document Standards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Document identification standards</a:t>
            </a:r>
          </a:p>
          <a:p>
            <a:pPr lvl="1"/>
            <a:r>
              <a:rPr lang="en-US" altLang="en-US" sz="2000" dirty="0"/>
              <a:t>how documents are </a:t>
            </a:r>
            <a:r>
              <a:rPr lang="en-US" altLang="en-US" sz="2000" dirty="0" smtClean="0"/>
              <a:t>labeled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Document structure standards</a:t>
            </a:r>
          </a:p>
          <a:p>
            <a:pPr lvl="1"/>
            <a:r>
              <a:rPr lang="en-US" altLang="en-US" sz="2000" dirty="0"/>
              <a:t>organization of project </a:t>
            </a:r>
            <a:r>
              <a:rPr lang="en-US" altLang="en-US" sz="2000" dirty="0" smtClean="0"/>
              <a:t>documents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Document presentation </a:t>
            </a:r>
            <a:r>
              <a:rPr lang="en-US" altLang="en-US" sz="2000" dirty="0" smtClean="0"/>
              <a:t>standards</a:t>
            </a:r>
            <a:endParaRPr lang="en-US" altLang="en-US" sz="2000" dirty="0"/>
          </a:p>
          <a:p>
            <a:pPr lvl="1"/>
            <a:r>
              <a:rPr lang="en-US" altLang="en-US" sz="2000" dirty="0"/>
              <a:t>fonts, styles, logos, etc</a:t>
            </a:r>
            <a:r>
              <a:rPr lang="en-US" altLang="en-US" sz="2000" dirty="0" smtClean="0"/>
              <a:t>.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Document update standards</a:t>
            </a:r>
          </a:p>
          <a:p>
            <a:pPr lvl="1"/>
            <a:r>
              <a:rPr lang="en-US" altLang="en-US" sz="2000" dirty="0"/>
              <a:t>change control and version definition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54879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Document Interchange Standards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Allow documents produced on different computers, using different tools to be exchanged among team members</a:t>
            </a:r>
          </a:p>
          <a:p>
            <a:r>
              <a:rPr lang="en-US" altLang="en-US" sz="2800" dirty="0"/>
              <a:t>The lifetime of many word processing systems is often less than the lifetime of the software being documented, document archival can be tricky</a:t>
            </a:r>
          </a:p>
          <a:p>
            <a:r>
              <a:rPr lang="en-US" altLang="en-US" sz="2800" dirty="0"/>
              <a:t>Document interchange standards like XML are beginning to emerge as partial solutions to these problems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249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Process-Based Quality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Product quality is influenced by the quality of its production </a:t>
            </a:r>
            <a:r>
              <a:rPr lang="en-US" altLang="en-US" sz="2000" dirty="0" smtClean="0"/>
              <a:t>process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This relationship is easy the see in the manufacture of goods, it is more complex for software production because</a:t>
            </a:r>
          </a:p>
          <a:p>
            <a:pPr lvl="1"/>
            <a:r>
              <a:rPr lang="en-US" altLang="en-US" sz="2000" dirty="0"/>
              <a:t>the application of individual skills and experience is particularly important in software development</a:t>
            </a:r>
          </a:p>
          <a:p>
            <a:pPr lvl="1"/>
            <a:r>
              <a:rPr lang="en-US" altLang="en-US" sz="2000" dirty="0"/>
              <a:t>external factors (e.g. application novelty or need to accelerate schedule) are more likely to impair quality</a:t>
            </a:r>
          </a:p>
        </p:txBody>
      </p:sp>
    </p:spTree>
    <p:extLst>
      <p:ext uri="{BB962C8B-B14F-4D97-AF65-F5344CB8AC3E}">
        <p14:creationId xmlns:p14="http://schemas.microsoft.com/office/powerpoint/2010/main" xmlns="" val="835330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en-US" dirty="0"/>
              <a:t>Process-Based Quality Activities</a:t>
            </a:r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0" y="2486025"/>
            <a:ext cx="8880475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65573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Quality Overview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Determine the process standards to be used (e.g. review procedures, configuration management, etc</a:t>
            </a:r>
            <a:r>
              <a:rPr lang="en-US" altLang="en-US" sz="2000" dirty="0" smtClean="0"/>
              <a:t>.)</a:t>
            </a:r>
          </a:p>
          <a:p>
            <a:endParaRPr lang="en-US" altLang="en-US" sz="2000" dirty="0"/>
          </a:p>
          <a:p>
            <a:r>
              <a:rPr lang="en-US" altLang="en-US" sz="2000" dirty="0"/>
              <a:t>Monitor the development process to ensure standards are being </a:t>
            </a:r>
            <a:r>
              <a:rPr lang="en-US" altLang="en-US" sz="2000" dirty="0" smtClean="0"/>
              <a:t>followed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Report process findings to project manger and customer</a:t>
            </a:r>
            <a:r>
              <a:rPr lang="en-GB" altLang="en-US" sz="2000" dirty="0"/>
              <a:t>Process-based quality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89142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QUALITY PLAN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Identifies the most significant quality attributes appropriate for the </a:t>
            </a:r>
            <a:r>
              <a:rPr lang="en-US" altLang="en-US" sz="2000" dirty="0" smtClean="0"/>
              <a:t>product</a:t>
            </a:r>
          </a:p>
          <a:p>
            <a:endParaRPr lang="en-US" altLang="en-US" sz="2000" dirty="0"/>
          </a:p>
          <a:p>
            <a:r>
              <a:rPr lang="en-US" altLang="en-US" sz="2000" dirty="0"/>
              <a:t>Defines the assessment process in detail for each quality </a:t>
            </a:r>
            <a:r>
              <a:rPr lang="en-US" altLang="en-US" sz="2000" dirty="0" smtClean="0"/>
              <a:t>attribute</a:t>
            </a:r>
          </a:p>
          <a:p>
            <a:endParaRPr lang="en-US" altLang="en-US" sz="2000" dirty="0"/>
          </a:p>
          <a:p>
            <a:r>
              <a:rPr lang="en-US" altLang="en-US" sz="2000" dirty="0"/>
              <a:t>Indicates which organization standards should be applied and defines new standards as necessary</a:t>
            </a:r>
          </a:p>
        </p:txBody>
      </p:sp>
    </p:spTree>
    <p:extLst>
      <p:ext uri="{BB962C8B-B14F-4D97-AF65-F5344CB8AC3E}">
        <p14:creationId xmlns:p14="http://schemas.microsoft.com/office/powerpoint/2010/main" xmlns="" val="1609358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Plan Components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Product </a:t>
            </a:r>
            <a:r>
              <a:rPr lang="en-US" altLang="en-US" sz="2000" dirty="0" smtClean="0"/>
              <a:t>introduction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Product </a:t>
            </a:r>
            <a:r>
              <a:rPr lang="en-US" altLang="en-US" sz="2000" dirty="0" smtClean="0"/>
              <a:t>plans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Process </a:t>
            </a:r>
            <a:r>
              <a:rPr lang="en-US" altLang="en-US" sz="2000" dirty="0" smtClean="0"/>
              <a:t>descriptions</a:t>
            </a:r>
          </a:p>
          <a:p>
            <a:endParaRPr lang="en-US" altLang="en-US" sz="2000" dirty="0"/>
          </a:p>
          <a:p>
            <a:r>
              <a:rPr lang="en-US" altLang="en-US" sz="2000" dirty="0"/>
              <a:t>Quality </a:t>
            </a:r>
            <a:r>
              <a:rPr lang="en-US" altLang="en-US" sz="2000" dirty="0" smtClean="0"/>
              <a:t>goals</a:t>
            </a:r>
          </a:p>
          <a:p>
            <a:endParaRPr lang="en-US" altLang="en-US" sz="2000" dirty="0"/>
          </a:p>
          <a:p>
            <a:r>
              <a:rPr lang="en-US" altLang="en-US" sz="2000" dirty="0"/>
              <a:t>Risks and risk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5984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MANAGEMENT STRATEGIES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Reactive </a:t>
            </a:r>
            <a:r>
              <a:rPr lang="en-US" sz="2000" b="1" dirty="0" smtClean="0"/>
              <a:t>strategy</a:t>
            </a:r>
          </a:p>
          <a:p>
            <a:pPr marL="0" indent="0" algn="ctr">
              <a:buNone/>
            </a:pPr>
            <a:endParaRPr lang="en-US" sz="2000" b="1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strategy is “never worry about problems until they happened”.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software team does nothing about risks until something goes wrong.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something goes wrong then, the team flies into action in an attempt to correct the problem rapidly and this is often called a </a:t>
            </a:r>
            <a:r>
              <a:rPr lang="en-US" sz="2000" i="1" dirty="0"/>
              <a:t>fire fighting mode.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9617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Quality 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 smtClean="0"/>
              <a:t>Safety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Security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Reliability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Resilience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Robustness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Understandability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Testability</a:t>
            </a:r>
          </a:p>
          <a:p>
            <a:endParaRPr lang="en-US" altLang="en-US" sz="2000" dirty="0"/>
          </a:p>
          <a:p>
            <a:r>
              <a:rPr lang="en-US" altLang="en-US" sz="2000" dirty="0"/>
              <a:t>Adaptability</a:t>
            </a:r>
          </a:p>
          <a:p>
            <a:endParaRPr lang="en-US" altLang="en-US" sz="2000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 smtClean="0"/>
              <a:t>Modularity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Complexity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Portability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Usability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Accessibility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Reusability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Efficiency</a:t>
            </a:r>
          </a:p>
          <a:p>
            <a:endParaRPr lang="en-US" altLang="en-US" sz="2000" dirty="0"/>
          </a:p>
          <a:p>
            <a:r>
              <a:rPr lang="en-US" altLang="en-US" sz="2000" dirty="0"/>
              <a:t>Learnability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96722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QUALITY CONTROL</a:t>
            </a:r>
            <a:endParaRPr lang="en-US" altLang="en-US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Examines the software development process to ensure that all relevant procedures and standards are being </a:t>
            </a:r>
            <a:r>
              <a:rPr lang="en-US" altLang="en-US" sz="2000" dirty="0" smtClean="0"/>
              <a:t>followed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Two basic approaches</a:t>
            </a:r>
          </a:p>
          <a:p>
            <a:pPr lvl="1"/>
            <a:r>
              <a:rPr lang="en-US" altLang="en-US" sz="2000" dirty="0"/>
              <a:t>quality reviews</a:t>
            </a:r>
          </a:p>
          <a:p>
            <a:pPr lvl="1"/>
            <a:r>
              <a:rPr lang="en-US" altLang="en-US" sz="2000" dirty="0"/>
              <a:t>software measurement and assessment</a:t>
            </a:r>
          </a:p>
        </p:txBody>
      </p:sp>
    </p:spTree>
    <p:extLst>
      <p:ext uri="{BB962C8B-B14F-4D97-AF65-F5344CB8AC3E}">
        <p14:creationId xmlns:p14="http://schemas.microsoft.com/office/powerpoint/2010/main" xmlns="" val="2619858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343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Reviews are the principle means of validating both process and product </a:t>
            </a:r>
            <a:r>
              <a:rPr lang="en-US" altLang="en-US" sz="2000" dirty="0" smtClean="0"/>
              <a:t>quality</a:t>
            </a:r>
          </a:p>
          <a:p>
            <a:endParaRPr lang="en-US" altLang="en-US" sz="2000" dirty="0"/>
          </a:p>
          <a:p>
            <a:r>
              <a:rPr lang="en-US" altLang="en-US" sz="2000" dirty="0"/>
              <a:t>Basic procedure is to have a group of people examine a process artifact to find potential </a:t>
            </a:r>
            <a:r>
              <a:rPr lang="en-US" altLang="en-US" sz="2000" dirty="0" smtClean="0"/>
              <a:t>problems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Common software review types include</a:t>
            </a:r>
          </a:p>
          <a:p>
            <a:pPr lvl="1"/>
            <a:r>
              <a:rPr lang="en-US" altLang="en-US" sz="2000" dirty="0"/>
              <a:t>defect inspection and removal (product)</a:t>
            </a:r>
          </a:p>
          <a:p>
            <a:pPr lvl="1"/>
            <a:r>
              <a:rPr lang="en-US" altLang="en-US" sz="2000" dirty="0"/>
              <a:t>progress reviews (product and process)</a:t>
            </a:r>
          </a:p>
          <a:p>
            <a:pPr lvl="1"/>
            <a:r>
              <a:rPr lang="en-US" altLang="en-US" sz="2000" dirty="0"/>
              <a:t>quality reviews (product and standards)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72299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Reviews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Group of knowledgeable people examines a software component and its </a:t>
            </a:r>
            <a:r>
              <a:rPr lang="en-US" altLang="en-US" sz="2000" dirty="0" smtClean="0"/>
              <a:t>documentation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Code, design models, specifications, test plans, standards, etc. can be subjected to </a:t>
            </a:r>
            <a:r>
              <a:rPr lang="en-US" altLang="en-US" sz="2000" dirty="0" smtClean="0"/>
              <a:t>review</a:t>
            </a:r>
          </a:p>
          <a:p>
            <a:endParaRPr lang="en-US" altLang="en-US" sz="2000" dirty="0"/>
          </a:p>
          <a:p>
            <a:r>
              <a:rPr lang="en-US" altLang="en-US" sz="2000" dirty="0"/>
              <a:t>Once an artifact has been reviewed and ‘signed off’ by the reviewers, management has given its approval to proceed to the next stage of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078104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Review Process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Select a review </a:t>
            </a:r>
            <a:r>
              <a:rPr lang="en-US" altLang="en-US" sz="2000" dirty="0" smtClean="0"/>
              <a:t>team</a:t>
            </a:r>
          </a:p>
          <a:p>
            <a:endParaRPr lang="en-US" altLang="en-US" sz="2000" dirty="0"/>
          </a:p>
          <a:p>
            <a:r>
              <a:rPr lang="en-US" altLang="en-US" sz="2000" dirty="0"/>
              <a:t>Arrange a time and place for the </a:t>
            </a:r>
            <a:r>
              <a:rPr lang="en-US" altLang="en-US" sz="2000" dirty="0" smtClean="0"/>
              <a:t>review</a:t>
            </a:r>
          </a:p>
          <a:p>
            <a:endParaRPr lang="en-US" altLang="en-US" sz="2000" dirty="0"/>
          </a:p>
          <a:p>
            <a:r>
              <a:rPr lang="en-US" altLang="en-US" sz="2000" dirty="0"/>
              <a:t>Distribute documents to </a:t>
            </a:r>
            <a:r>
              <a:rPr lang="en-US" altLang="en-US" sz="2000" dirty="0" smtClean="0"/>
              <a:t>review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Conduct the </a:t>
            </a:r>
            <a:r>
              <a:rPr lang="en-US" altLang="en-US" sz="2000" dirty="0" smtClean="0"/>
              <a:t>review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Complete the review </a:t>
            </a:r>
            <a:r>
              <a:rPr lang="en-US" altLang="en-US" sz="2000" dirty="0" smtClean="0"/>
              <a:t>forms</a:t>
            </a:r>
          </a:p>
          <a:p>
            <a:endParaRPr lang="en-US" altLang="en-US" sz="2000" dirty="0"/>
          </a:p>
          <a:p>
            <a:r>
              <a:rPr lang="en-US" altLang="en-US" sz="2000" dirty="0"/>
              <a:t>Decide whether to approve artifacts or have them reworked and review them again</a:t>
            </a:r>
          </a:p>
        </p:txBody>
      </p:sp>
    </p:spTree>
    <p:extLst>
      <p:ext uri="{BB962C8B-B14F-4D97-AF65-F5344CB8AC3E}">
        <p14:creationId xmlns:p14="http://schemas.microsoft.com/office/powerpoint/2010/main" xmlns="" val="2305423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Purposes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Quality function</a:t>
            </a:r>
          </a:p>
          <a:p>
            <a:pPr lvl="1"/>
            <a:r>
              <a:rPr lang="en-US" altLang="en-US" sz="2000" dirty="0"/>
              <a:t>part of the general quality management </a:t>
            </a:r>
            <a:r>
              <a:rPr lang="en-US" altLang="en-US" sz="2000" dirty="0" smtClean="0"/>
              <a:t>process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Project management function</a:t>
            </a:r>
          </a:p>
          <a:p>
            <a:pPr lvl="1"/>
            <a:r>
              <a:rPr lang="en-US" altLang="en-US" sz="2000" dirty="0"/>
              <a:t>provide information to project </a:t>
            </a:r>
            <a:r>
              <a:rPr lang="en-US" altLang="en-US" sz="2000" dirty="0" smtClean="0"/>
              <a:t>managers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Training and communication function</a:t>
            </a:r>
          </a:p>
          <a:p>
            <a:pPr lvl="1"/>
            <a:r>
              <a:rPr lang="en-US" altLang="en-US" sz="2000" dirty="0"/>
              <a:t>product knowledge is shared among development team members</a:t>
            </a:r>
          </a:p>
        </p:txBody>
      </p:sp>
    </p:spTree>
    <p:extLst>
      <p:ext uri="{BB962C8B-B14F-4D97-AF65-F5344CB8AC3E}">
        <p14:creationId xmlns:p14="http://schemas.microsoft.com/office/powerpoint/2010/main" xmlns="" val="1422514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Review Results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Purpose is the discovery of system defects and </a:t>
            </a:r>
            <a:r>
              <a:rPr lang="en-US" altLang="en-US" sz="2000" dirty="0" smtClean="0"/>
              <a:t>inconsistencies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Review comments need to be classified as</a:t>
            </a:r>
          </a:p>
          <a:p>
            <a:pPr lvl="1"/>
            <a:r>
              <a:rPr lang="en-US" altLang="en-US" sz="2000" dirty="0"/>
              <a:t>no action (no changes to artifact are required)</a:t>
            </a:r>
          </a:p>
          <a:p>
            <a:pPr lvl="1"/>
            <a:r>
              <a:rPr lang="en-US" altLang="en-US" sz="2000" dirty="0"/>
              <a:t>refer for repair (author needs to correct faults)</a:t>
            </a:r>
          </a:p>
          <a:p>
            <a:pPr lvl="1"/>
            <a:r>
              <a:rPr lang="en-US" altLang="en-US" sz="2000" dirty="0"/>
              <a:t>reconsider overall design (problem identified impacts other design components</a:t>
            </a:r>
            <a:r>
              <a:rPr lang="en-US" altLang="en-US" sz="2000" dirty="0" smtClean="0"/>
              <a:t>)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Requirement and specification problems may require involvement of client to resolve</a:t>
            </a:r>
          </a:p>
        </p:txBody>
      </p:sp>
    </p:spTree>
    <p:extLst>
      <p:ext uri="{BB962C8B-B14F-4D97-AF65-F5344CB8AC3E}">
        <p14:creationId xmlns:p14="http://schemas.microsoft.com/office/powerpoint/2010/main" xmlns="" val="1964409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Software Measurement and Metrics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Software measurement is concerned with deriving a numeric value for an attribute of a software product or </a:t>
            </a:r>
            <a:r>
              <a:rPr lang="en-US" altLang="en-US" sz="2000" dirty="0" smtClean="0"/>
              <a:t>process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This allows for object comparisons </a:t>
            </a:r>
            <a:r>
              <a:rPr lang="en-US" altLang="en-US" sz="2000" dirty="0" smtClean="0"/>
              <a:t>between </a:t>
            </a:r>
            <a:r>
              <a:rPr lang="en-US" altLang="en-US" sz="2000" dirty="0"/>
              <a:t>techniques or </a:t>
            </a:r>
            <a:r>
              <a:rPr lang="en-US" altLang="en-US" sz="2000" dirty="0" smtClean="0"/>
              <a:t>processes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systematic use of measurement is essential to process improvement programs</a:t>
            </a:r>
          </a:p>
        </p:txBody>
      </p:sp>
    </p:spTree>
    <p:extLst>
      <p:ext uri="{BB962C8B-B14F-4D97-AF65-F5344CB8AC3E}">
        <p14:creationId xmlns:p14="http://schemas.microsoft.com/office/powerpoint/2010/main" xmlns="" val="2302981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SOFTWARE METRIC</a:t>
            </a:r>
            <a:endParaRPr lang="en-US" altLang="en-US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Any type of measurement that relates to a software system, process, or document</a:t>
            </a:r>
          </a:p>
          <a:p>
            <a:pPr lvl="1"/>
            <a:r>
              <a:rPr lang="en-US" altLang="en-US" sz="2000" dirty="0" smtClean="0"/>
              <a:t>LOC, person-months, function points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Metrics allow for the quantification of the software or a software process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May be used to predict product attributes or to control the software process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98986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en-US" dirty="0"/>
              <a:t>Predictor and Control Metrics</a:t>
            </a:r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530350"/>
            <a:ext cx="7102475" cy="4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67255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MANAGEMENT STRATEGIES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Proactive strategy</a:t>
            </a:r>
          </a:p>
          <a:p>
            <a:pPr marL="0" indent="0" algn="ctr">
              <a:buNone/>
            </a:pPr>
            <a:endParaRPr lang="en-US" sz="2000" b="1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proactive strategy begins long before technical work is initiated.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Potential </a:t>
            </a:r>
            <a:r>
              <a:rPr lang="en-US" sz="2000" dirty="0"/>
              <a:t>risks are identified, their probability and impact are assessed, and they are ranked by importance.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Then</a:t>
            </a:r>
            <a:r>
              <a:rPr lang="en-US" sz="2000" dirty="0"/>
              <a:t>, the software team establishes a plan for managing risk.</a:t>
            </a:r>
          </a:p>
        </p:txBody>
      </p:sp>
    </p:spTree>
    <p:extLst>
      <p:ext uri="{BB962C8B-B14F-4D97-AF65-F5344CB8AC3E}">
        <p14:creationId xmlns:p14="http://schemas.microsoft.com/office/powerpoint/2010/main" xmlns="" val="723408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Metrics Assumptions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The software property of interest can be </a:t>
            </a:r>
            <a:r>
              <a:rPr lang="en-US" altLang="en-US" sz="2000" dirty="0" smtClean="0"/>
              <a:t>measured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There is a known relationship between what we want to measure and what we want to </a:t>
            </a:r>
            <a:r>
              <a:rPr lang="en-US" altLang="en-US" sz="2000" dirty="0" smtClean="0"/>
              <a:t>know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relationship has been formalized and </a:t>
            </a:r>
            <a:r>
              <a:rPr lang="en-US" altLang="en-US" sz="2000" dirty="0" smtClean="0"/>
              <a:t>validated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It may be difficult to relate what can be measured to desirable quality attributes</a:t>
            </a:r>
          </a:p>
        </p:txBody>
      </p:sp>
    </p:spTree>
    <p:extLst>
      <p:ext uri="{BB962C8B-B14F-4D97-AF65-F5344CB8AC3E}">
        <p14:creationId xmlns:p14="http://schemas.microsoft.com/office/powerpoint/2010/main" xmlns="" val="41057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Measurement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The software measurement process may be part of a quality control </a:t>
            </a:r>
            <a:r>
              <a:rPr lang="en-US" altLang="en-US" sz="2000" dirty="0" smtClean="0"/>
              <a:t>process</a:t>
            </a:r>
          </a:p>
          <a:p>
            <a:endParaRPr lang="en-US" altLang="en-US" sz="2000" dirty="0"/>
          </a:p>
          <a:p>
            <a:r>
              <a:rPr lang="en-US" altLang="en-US" sz="2000" dirty="0"/>
              <a:t>Data collected during the measurement process should be maintained as an organizational strategic </a:t>
            </a:r>
            <a:r>
              <a:rPr lang="en-US" altLang="en-US" sz="2000" dirty="0" smtClean="0"/>
              <a:t>resource</a:t>
            </a:r>
          </a:p>
          <a:p>
            <a:endParaRPr lang="en-US" altLang="en-US" sz="2000" dirty="0"/>
          </a:p>
          <a:p>
            <a:r>
              <a:rPr lang="en-US" altLang="en-US" sz="2000" dirty="0"/>
              <a:t>Establishing a measurement database allows comparisons between and across projects</a:t>
            </a:r>
          </a:p>
        </p:txBody>
      </p:sp>
    </p:spTree>
    <p:extLst>
      <p:ext uri="{BB962C8B-B14F-4D97-AF65-F5344CB8AC3E}">
        <p14:creationId xmlns:p14="http://schemas.microsoft.com/office/powerpoint/2010/main" xmlns="" val="4159810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 Measurement Process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Choose measurement to be </a:t>
            </a:r>
            <a:r>
              <a:rPr lang="en-US" altLang="en-US" sz="2000" dirty="0" smtClean="0"/>
              <a:t>made</a:t>
            </a:r>
          </a:p>
          <a:p>
            <a:endParaRPr lang="en-US" altLang="en-US" sz="2000" dirty="0"/>
          </a:p>
          <a:p>
            <a:r>
              <a:rPr lang="en-US" altLang="en-US" sz="2000" dirty="0"/>
              <a:t>Select components to be </a:t>
            </a:r>
            <a:r>
              <a:rPr lang="en-US" altLang="en-US" sz="2000" dirty="0" smtClean="0"/>
              <a:t>assessed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Measure component </a:t>
            </a:r>
            <a:r>
              <a:rPr lang="en-US" altLang="en-US" sz="2000" dirty="0" smtClean="0"/>
              <a:t>characteristics</a:t>
            </a:r>
          </a:p>
          <a:p>
            <a:endParaRPr lang="en-US" altLang="en-US" sz="2000" dirty="0"/>
          </a:p>
          <a:p>
            <a:r>
              <a:rPr lang="en-US" altLang="en-US" sz="2000" dirty="0"/>
              <a:t>Identify anomalous </a:t>
            </a:r>
            <a:r>
              <a:rPr lang="en-US" altLang="en-US" sz="2000" dirty="0" smtClean="0"/>
              <a:t>measurements</a:t>
            </a:r>
          </a:p>
          <a:p>
            <a:endParaRPr lang="en-US" altLang="en-US" sz="2000" dirty="0"/>
          </a:p>
          <a:p>
            <a:r>
              <a:rPr lang="en-US" altLang="en-US" sz="2000" dirty="0"/>
              <a:t> Analyze anomalous components</a:t>
            </a:r>
          </a:p>
        </p:txBody>
      </p:sp>
    </p:spTree>
    <p:extLst>
      <p:ext uri="{BB962C8B-B14F-4D97-AF65-F5344CB8AC3E}">
        <p14:creationId xmlns:p14="http://schemas.microsoft.com/office/powerpoint/2010/main" xmlns="" val="373742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 Metric Classes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Dynamic metrics</a:t>
            </a:r>
          </a:p>
          <a:p>
            <a:pPr lvl="1"/>
            <a:r>
              <a:rPr lang="en-US" altLang="en-US" sz="2000" dirty="0"/>
              <a:t>measurements made on executing program</a:t>
            </a:r>
          </a:p>
          <a:p>
            <a:pPr lvl="1"/>
            <a:r>
              <a:rPr lang="en-US" altLang="en-US" sz="2000" dirty="0"/>
              <a:t>help assess things like efficiency and </a:t>
            </a:r>
            <a:r>
              <a:rPr lang="en-US" altLang="en-US" sz="2000" dirty="0" smtClean="0"/>
              <a:t>reliability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Static metrics</a:t>
            </a:r>
          </a:p>
          <a:p>
            <a:pPr lvl="1"/>
            <a:r>
              <a:rPr lang="en-US" altLang="en-US" sz="2000" dirty="0"/>
              <a:t>measurements made of some system representation</a:t>
            </a:r>
          </a:p>
          <a:p>
            <a:pPr lvl="1"/>
            <a:r>
              <a:rPr lang="en-US" altLang="en-US" sz="2000" dirty="0"/>
              <a:t>help assess things like complexity, understandability,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893377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and Static Metrics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Dynamic metrics</a:t>
            </a:r>
          </a:p>
          <a:p>
            <a:pPr lvl="1"/>
            <a:r>
              <a:rPr lang="en-US" altLang="en-US" sz="2000" dirty="0"/>
              <a:t>closely related to software quality attributes</a:t>
            </a:r>
          </a:p>
          <a:p>
            <a:pPr lvl="1"/>
            <a:r>
              <a:rPr lang="en-US" altLang="en-US" sz="2000" dirty="0"/>
              <a:t>it is fairly easy to measure response time (performance) or number of failures (reliability</a:t>
            </a:r>
            <a:r>
              <a:rPr lang="en-US" altLang="en-US" sz="2000" dirty="0" smtClean="0"/>
              <a:t>)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Static metrics</a:t>
            </a:r>
          </a:p>
          <a:p>
            <a:pPr lvl="1"/>
            <a:r>
              <a:rPr lang="en-US" altLang="en-US" sz="2000" dirty="0"/>
              <a:t>are indirectly related to quality attributes</a:t>
            </a:r>
          </a:p>
          <a:p>
            <a:pPr lvl="1"/>
            <a:r>
              <a:rPr lang="en-US" altLang="en-US" sz="2000" dirty="0"/>
              <a:t>you may need to use statistics to derive relationships between static metrics and attributes like complexity or maintainability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970726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Metrics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Fan-in</a:t>
            </a:r>
          </a:p>
          <a:p>
            <a:pPr lvl="1"/>
            <a:r>
              <a:rPr lang="en-US" altLang="en-US" sz="2000" dirty="0"/>
              <a:t>number of functions that call a particular </a:t>
            </a:r>
            <a:r>
              <a:rPr lang="en-US" altLang="en-US" sz="2000" dirty="0" smtClean="0"/>
              <a:t>function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Fan-out</a:t>
            </a:r>
          </a:p>
          <a:p>
            <a:pPr lvl="1"/>
            <a:r>
              <a:rPr lang="en-US" altLang="en-US" sz="2000" dirty="0"/>
              <a:t>number of functions called by a particular </a:t>
            </a:r>
            <a:r>
              <a:rPr lang="en-US" altLang="en-US" sz="2000" dirty="0" smtClean="0"/>
              <a:t>function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Length of code</a:t>
            </a:r>
          </a:p>
          <a:p>
            <a:pPr lvl="1"/>
            <a:r>
              <a:rPr lang="en-US" altLang="en-US" sz="2000" dirty="0"/>
              <a:t>size of program (LOC or KLOC</a:t>
            </a:r>
            <a:r>
              <a:rPr lang="en-US" altLang="en-US" sz="2000" dirty="0" smtClean="0"/>
              <a:t>)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 err="1"/>
              <a:t>Cyclomatic</a:t>
            </a:r>
            <a:r>
              <a:rPr lang="en-US" altLang="en-US" sz="2000" dirty="0"/>
              <a:t> complexity</a:t>
            </a:r>
          </a:p>
          <a:p>
            <a:pPr lvl="1"/>
            <a:r>
              <a:rPr lang="en-US" altLang="en-US" sz="2000" dirty="0"/>
              <a:t>measures control complexity inside program</a:t>
            </a:r>
          </a:p>
          <a:p>
            <a:r>
              <a:rPr lang="en-US" altLang="en-US" sz="2000" dirty="0"/>
              <a:t>Fog index</a:t>
            </a:r>
          </a:p>
          <a:p>
            <a:pPr lvl="1"/>
            <a:r>
              <a:rPr lang="en-US" altLang="en-US" sz="2000" dirty="0"/>
              <a:t>average word and sentence lengths in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466378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Static Metrics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Depth of inheritance tree</a:t>
            </a:r>
          </a:p>
          <a:p>
            <a:pPr lvl="1"/>
            <a:r>
              <a:rPr lang="en-US" altLang="en-US" sz="2000" dirty="0"/>
              <a:t>distance between root class and </a:t>
            </a:r>
            <a:r>
              <a:rPr lang="en-US" altLang="en-US" sz="2000" dirty="0" smtClean="0"/>
              <a:t>instances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Method fan-in/fan-out</a:t>
            </a:r>
          </a:p>
          <a:p>
            <a:pPr lvl="1"/>
            <a:r>
              <a:rPr lang="en-US" altLang="en-US" sz="2000" dirty="0"/>
              <a:t>wise to distinguish between method calls within a class and between </a:t>
            </a:r>
            <a:r>
              <a:rPr lang="en-US" altLang="en-US" sz="2000" dirty="0" smtClean="0"/>
              <a:t>classes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Weighted class methods per class</a:t>
            </a:r>
          </a:p>
          <a:p>
            <a:pPr lvl="1"/>
            <a:r>
              <a:rPr lang="en-US" altLang="en-US" sz="2000" dirty="0"/>
              <a:t>number of methods in a class weighted by complexity of each </a:t>
            </a:r>
            <a:r>
              <a:rPr lang="en-US" altLang="en-US" sz="2000" dirty="0" smtClean="0"/>
              <a:t>method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Number of overriding operations</a:t>
            </a:r>
          </a:p>
          <a:p>
            <a:pPr lvl="1"/>
            <a:r>
              <a:rPr lang="en-US" altLang="en-US" sz="2000" dirty="0"/>
              <a:t>superclass operations redefined in subclass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746279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Customer Satisfaction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PVM (valid problems per user month</a:t>
            </a:r>
            <a:r>
              <a:rPr lang="en-US" altLang="en-US" sz="2000" dirty="0" smtClean="0"/>
              <a:t>)</a:t>
            </a:r>
          </a:p>
          <a:p>
            <a:endParaRPr lang="en-US" altLang="en-US" sz="2000" dirty="0"/>
          </a:p>
          <a:p>
            <a:r>
              <a:rPr lang="en-US" altLang="en-US" sz="2000" dirty="0"/>
              <a:t>How do you improve PVM?</a:t>
            </a:r>
          </a:p>
          <a:p>
            <a:pPr lvl="1"/>
            <a:r>
              <a:rPr lang="en-US" altLang="en-US" sz="2000" dirty="0"/>
              <a:t>Reduce product defect injection rates during development</a:t>
            </a:r>
          </a:p>
          <a:p>
            <a:pPr lvl="1"/>
            <a:r>
              <a:rPr lang="en-US" altLang="en-US" sz="2000" dirty="0"/>
              <a:t>Improve support, usability, documentation, communication, or training</a:t>
            </a:r>
          </a:p>
          <a:p>
            <a:pPr lvl="1"/>
            <a:r>
              <a:rPr lang="en-US" altLang="en-US" sz="2000" dirty="0"/>
              <a:t>Increase sales of installed licenses (spreads same number of problems over more user months)</a:t>
            </a:r>
          </a:p>
        </p:txBody>
      </p:sp>
    </p:spTree>
    <p:extLst>
      <p:ext uri="{BB962C8B-B14F-4D97-AF65-F5344CB8AC3E}">
        <p14:creationId xmlns:p14="http://schemas.microsoft.com/office/powerpoint/2010/main" xmlns="" val="1290120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Maintenance Metrics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Defect arrivals by time </a:t>
            </a:r>
            <a:r>
              <a:rPr lang="en-US" altLang="en-US" sz="2000" dirty="0" smtClean="0"/>
              <a:t>interval</a:t>
            </a:r>
          </a:p>
          <a:p>
            <a:endParaRPr lang="en-US" altLang="en-US" sz="2000" dirty="0"/>
          </a:p>
          <a:p>
            <a:r>
              <a:rPr lang="en-US" altLang="en-US" sz="2000" dirty="0"/>
              <a:t>Customer problem </a:t>
            </a:r>
            <a:r>
              <a:rPr lang="en-US" altLang="en-US" sz="2000" dirty="0" smtClean="0"/>
              <a:t>calls</a:t>
            </a:r>
          </a:p>
          <a:p>
            <a:endParaRPr lang="en-US" altLang="en-US" sz="2000" dirty="0"/>
          </a:p>
          <a:p>
            <a:r>
              <a:rPr lang="en-US" altLang="en-US" sz="2000" dirty="0"/>
              <a:t>Backlog management index (BMI)</a:t>
            </a:r>
          </a:p>
          <a:p>
            <a:pPr lvl="1">
              <a:buFontTx/>
              <a:buNone/>
            </a:pPr>
            <a:r>
              <a:rPr lang="en-US" altLang="en-US" sz="2000" dirty="0"/>
              <a:t>100% * (# problems fixed this month)/(# arriving this month</a:t>
            </a:r>
            <a:r>
              <a:rPr lang="en-US" altLang="en-US" sz="2000" dirty="0" smtClean="0"/>
              <a:t>)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Percent of delinquent </a:t>
            </a:r>
            <a:r>
              <a:rPr lang="en-US" altLang="en-US" sz="2000" dirty="0" smtClean="0"/>
              <a:t>fixes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100% * (# fixes by that exceed fix time standards)/(total # fixes)</a:t>
            </a:r>
          </a:p>
        </p:txBody>
      </p:sp>
    </p:spTree>
    <p:extLst>
      <p:ext uri="{BB962C8B-B14F-4D97-AF65-F5344CB8AC3E}">
        <p14:creationId xmlns:p14="http://schemas.microsoft.com/office/powerpoint/2010/main" xmlns="" val="502201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1000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SOFTWARE QUALITY ASSURANCE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737100"/>
          </a:xfrm>
        </p:spPr>
        <p:txBody>
          <a:bodyPr>
            <a:normAutofit/>
          </a:bodyPr>
          <a:lstStyle/>
          <a:p>
            <a:pPr marL="397764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Systematic activities providing evidence of the fitness for use of the total software </a:t>
            </a:r>
            <a:r>
              <a:rPr lang="en-US" sz="2000" dirty="0" smtClean="0"/>
              <a:t>product.</a:t>
            </a:r>
          </a:p>
          <a:p>
            <a:pPr marL="512064" indent="-4572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512064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It </a:t>
            </a:r>
            <a:r>
              <a:rPr lang="en-US" sz="2000" dirty="0"/>
              <a:t>is achieved through the use of established guidelines for quality control to ensure integrity and prolonged life of </a:t>
            </a:r>
            <a:r>
              <a:rPr lang="en-US" sz="2000" dirty="0" smtClean="0"/>
              <a:t>software.</a:t>
            </a:r>
          </a:p>
          <a:p>
            <a:pPr marL="512064" indent="-4572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512064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It </a:t>
            </a:r>
            <a:r>
              <a:rPr lang="en-US" sz="2000" dirty="0"/>
              <a:t>is a planned effort to ensure that a software product </a:t>
            </a:r>
            <a:r>
              <a:rPr lang="en-US" sz="2000" dirty="0" smtClean="0"/>
              <a:t>fulfills </a:t>
            </a:r>
            <a:r>
              <a:rPr lang="en-US" sz="2000" dirty="0"/>
              <a:t>criteria and has additional attributes specific to the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306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Risk always involves two characteristics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b="1" i="1" dirty="0"/>
              <a:t>Uncertainty</a:t>
            </a:r>
            <a:r>
              <a:rPr lang="en-US" sz="2000" dirty="0"/>
              <a:t>—the risk may or may not happen; that is, there are no 100% probable risks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 smtClean="0"/>
              <a:t>Loss</a:t>
            </a:r>
            <a:r>
              <a:rPr lang="en-US" sz="2000" dirty="0" smtClean="0"/>
              <a:t>—if </a:t>
            </a:r>
            <a:r>
              <a:rPr lang="en-US" sz="2000" dirty="0"/>
              <a:t>the risk becomes a reality, unwanted consequences or losses will occur.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00116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/>
              <a:t> Software </a:t>
            </a:r>
            <a:r>
              <a:rPr lang="en-US" sz="4000" b="0" dirty="0"/>
              <a:t>Quality Assurance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/>
          <a:lstStyle/>
          <a:p>
            <a:pPr marL="512064" indent="-4572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It is the collection of activities and functions used to monitor and control a software project so that specific objectives are achieved with the desired level of </a:t>
            </a:r>
            <a:r>
              <a:rPr lang="en-US" sz="2000" dirty="0" smtClean="0"/>
              <a:t>confidence.</a:t>
            </a:r>
          </a:p>
          <a:p>
            <a:pPr marL="512064" indent="-457200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512064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It </a:t>
            </a:r>
            <a:r>
              <a:rPr lang="en-US" sz="2000" dirty="0"/>
              <a:t>is not the sole responsibility of the software quality assurance group but is determined by the </a:t>
            </a:r>
            <a:r>
              <a:rPr lang="en-US" sz="2000" dirty="0" smtClean="0"/>
              <a:t>consensus </a:t>
            </a:r>
            <a:r>
              <a:rPr lang="en-US" sz="2000" dirty="0"/>
              <a:t>of the </a:t>
            </a:r>
            <a:r>
              <a:rPr lang="en-US" sz="2000" dirty="0" smtClean="0"/>
              <a:t>project </a:t>
            </a:r>
            <a:r>
              <a:rPr lang="en-US" sz="2000" dirty="0"/>
              <a:t>manager ,project leader, project personnel, and the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86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162800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/>
              <a:t>Components of Quality Assurance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58846"/>
            <a:ext cx="5105400" cy="499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50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    QUALITY CONTROL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/>
          <a:lstStyle/>
          <a:p>
            <a:pPr marL="512064" indent="-4572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000" dirty="0"/>
              <a:t>Quality control is defined as the processes and methods used to monitor work and observe whether requirements are met</a:t>
            </a:r>
            <a:r>
              <a:rPr lang="en-US" sz="2000" dirty="0" smtClean="0"/>
              <a:t>. It </a:t>
            </a:r>
            <a:r>
              <a:rPr lang="en-US" sz="2000" dirty="0"/>
              <a:t>focuses on reviews and removal of defects before shipment of </a:t>
            </a:r>
            <a:r>
              <a:rPr lang="en-US" sz="2000" dirty="0" smtClean="0"/>
              <a:t>products.</a:t>
            </a:r>
          </a:p>
          <a:p>
            <a:pPr marL="512064" indent="-45720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 marL="512064" indent="-4572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000" dirty="0" smtClean="0"/>
              <a:t>For </a:t>
            </a:r>
            <a:r>
              <a:rPr lang="en-US" sz="2000" dirty="0"/>
              <a:t>small </a:t>
            </a:r>
            <a:r>
              <a:rPr lang="en-US" sz="2000" dirty="0" smtClean="0"/>
              <a:t>projects the </a:t>
            </a:r>
            <a:r>
              <a:rPr lang="en-US" sz="2000" dirty="0"/>
              <a:t>project personnel’s peer group or the department’s software quality coordinator can inspect the </a:t>
            </a:r>
            <a:r>
              <a:rPr lang="en-US" sz="2000" dirty="0" smtClean="0"/>
              <a:t>documents on </a:t>
            </a:r>
            <a:r>
              <a:rPr lang="en-US" sz="2000" dirty="0"/>
              <a:t>large </a:t>
            </a:r>
            <a:r>
              <a:rPr lang="en-US" sz="2000" dirty="0" smtClean="0"/>
              <a:t>projects, </a:t>
            </a:r>
            <a:r>
              <a:rPr lang="en-US" sz="2000" dirty="0"/>
              <a:t>a configuration control board may be responsible for quality </a:t>
            </a:r>
            <a:r>
              <a:rPr lang="en-US" sz="2000" dirty="0" smtClean="0"/>
              <a:t>control.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352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/>
              <a:t>Software Configuration </a:t>
            </a:r>
            <a:r>
              <a:rPr lang="en-US" sz="4400" b="0" dirty="0" smtClean="0"/>
              <a:t>Management</a:t>
            </a:r>
            <a:endParaRPr lang="en-US" sz="4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00200"/>
            <a:ext cx="7848600" cy="4406900"/>
          </a:xfrm>
        </p:spPr>
        <p:txBody>
          <a:bodyPr/>
          <a:lstStyle/>
          <a:p>
            <a:pPr marL="397764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It </a:t>
            </a:r>
            <a:r>
              <a:rPr lang="en-US" sz="2000" dirty="0"/>
              <a:t>is concerned with the labeling, tracking and controlling changes in the software elements of a system</a:t>
            </a:r>
            <a:r>
              <a:rPr lang="en-US" sz="2000" dirty="0" smtClean="0"/>
              <a:t>.</a:t>
            </a:r>
          </a:p>
          <a:p>
            <a:pPr marL="397764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97764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It consists of activities that ensure that design and code are defined and cannot be changed without a review of the effect of the change itself and its documentation.</a:t>
            </a:r>
          </a:p>
          <a:p>
            <a:pPr marL="512064" indent="-457200">
              <a:buFont typeface="Wingdings" pitchFamily="2" charset="2"/>
              <a:buChar char="Ø"/>
              <a:defRPr/>
            </a:pPr>
            <a:endParaRPr lang="en-US" sz="2800" dirty="0"/>
          </a:p>
          <a:p>
            <a:pPr marL="512064" indent="-457200"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44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6205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Elements of software configuration </a:t>
            </a:r>
            <a:r>
              <a:rPr lang="en-US" sz="4400" b="0" dirty="0" smtClean="0"/>
              <a:t>management</a:t>
            </a:r>
            <a:endParaRPr lang="en-US" sz="4400" b="0" dirty="0"/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1524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SCM</a:t>
            </a:r>
            <a:endParaRPr lang="en-US" sz="2000" b="1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5198659" y="1752600"/>
            <a:ext cx="2286000" cy="612648"/>
          </a:xfrm>
          <a:prstGeom prst="callout1">
            <a:avLst>
              <a:gd name="adj1" fmla="val 49937"/>
              <a:gd name="adj2" fmla="val -3557"/>
              <a:gd name="adj3" fmla="val 344178"/>
              <a:gd name="adj4" fmla="val -11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Identification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198659" y="2895600"/>
            <a:ext cx="2221173" cy="609600"/>
          </a:xfrm>
          <a:prstGeom prst="callout1">
            <a:avLst>
              <a:gd name="adj1" fmla="val 49937"/>
              <a:gd name="adj2" fmla="val -3557"/>
              <a:gd name="adj3" fmla="val 159181"/>
              <a:gd name="adj4" fmla="val -115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9" name="Line Callout 1 (No Border) 8"/>
          <p:cNvSpPr/>
          <p:nvPr/>
        </p:nvSpPr>
        <p:spPr>
          <a:xfrm>
            <a:off x="5198659" y="3962400"/>
            <a:ext cx="2286000" cy="612648"/>
          </a:xfrm>
          <a:prstGeom prst="callout1">
            <a:avLst>
              <a:gd name="adj1" fmla="val 49937"/>
              <a:gd name="adj2" fmla="val -3557"/>
              <a:gd name="adj3" fmla="val -7793"/>
              <a:gd name="adj4" fmla="val -114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Building</a:t>
            </a:r>
          </a:p>
        </p:txBody>
      </p:sp>
      <p:sp>
        <p:nvSpPr>
          <p:cNvPr id="12" name="Line Callout 1 (No Border) 11"/>
          <p:cNvSpPr/>
          <p:nvPr/>
        </p:nvSpPr>
        <p:spPr>
          <a:xfrm>
            <a:off x="5198659" y="5036024"/>
            <a:ext cx="2286000" cy="612648"/>
          </a:xfrm>
          <a:prstGeom prst="callout1">
            <a:avLst>
              <a:gd name="adj1" fmla="val 49937"/>
              <a:gd name="adj2" fmla="val -3557"/>
              <a:gd name="adj3" fmla="val -181551"/>
              <a:gd name="adj4" fmla="val -116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6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848600" cy="11620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Component Identification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/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/>
              <a:t>A basic software configuration management activity is to identify the Software components that make up deliverable at each point of </a:t>
            </a:r>
            <a:r>
              <a:rPr lang="en-US" sz="2000" dirty="0" smtClean="0"/>
              <a:t>development.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order to mange the development process one must  establish methods and name the component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6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620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VERSION CONTROL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/>
          <a:lstStyle/>
          <a:p>
            <a:pPr marL="397764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Software is frequently changed as it evolves through a succession of temporary states called </a:t>
            </a:r>
            <a:r>
              <a:rPr lang="en-US" sz="2000" dirty="0" smtClean="0"/>
              <a:t>versions.</a:t>
            </a:r>
            <a:endParaRPr lang="en-US" sz="2000" dirty="0"/>
          </a:p>
          <a:p>
            <a:pPr marL="397764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97764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A </a:t>
            </a:r>
            <a:r>
              <a:rPr lang="en-US" sz="2000" dirty="0"/>
              <a:t>software configuration </a:t>
            </a:r>
            <a:r>
              <a:rPr lang="en-US" sz="2000" dirty="0" smtClean="0"/>
              <a:t>management facility </a:t>
            </a:r>
          </a:p>
          <a:p>
            <a:pPr marL="397764" indent="-342900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for </a:t>
            </a:r>
            <a:r>
              <a:rPr lang="en-US" sz="2000" dirty="0"/>
              <a:t>controlling versions is a software configuration management repository or library.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017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67600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/>
              <a:t>Configuration Building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>
            <a:norm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/>
              <a:t>To build a software configuration one needs to identify the correct components versions and execute the component build procedures. This is often called Configuration </a:t>
            </a:r>
            <a:r>
              <a:rPr lang="en-US" sz="2000" dirty="0" smtClean="0"/>
              <a:t>building.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Software </a:t>
            </a:r>
            <a:r>
              <a:rPr lang="en-US" sz="2000" dirty="0"/>
              <a:t>configuration management uses different approaches for selecting versions</a:t>
            </a:r>
            <a:r>
              <a:rPr lang="en-US" sz="2000" dirty="0" smtClean="0"/>
              <a:t>. The </a:t>
            </a:r>
            <a:r>
              <a:rPr lang="en-US" sz="2000" dirty="0"/>
              <a:t>simplest method is to maintain all the component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616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58200" cy="11620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CHANGE CONTROL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Software Change control is the process by which a modification  to a software component is proposed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Modification of a configuration has four elements </a:t>
            </a:r>
            <a:r>
              <a:rPr lang="en-US" sz="20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 1) A </a:t>
            </a:r>
            <a:r>
              <a:rPr lang="en-US" sz="2000" dirty="0"/>
              <a:t>change </a:t>
            </a:r>
            <a:r>
              <a:rPr lang="en-US" sz="2000" dirty="0" smtClean="0"/>
              <a:t>request.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2)An </a:t>
            </a:r>
            <a:r>
              <a:rPr lang="en-US" sz="2000" dirty="0"/>
              <a:t>impact analysis of the </a:t>
            </a:r>
            <a:r>
              <a:rPr lang="en-US" sz="2000" dirty="0" smtClean="0"/>
              <a:t>change.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3)A </a:t>
            </a:r>
            <a:r>
              <a:rPr lang="en-US" sz="2000" dirty="0"/>
              <a:t>set of modifications and additions of </a:t>
            </a:r>
            <a:r>
              <a:rPr lang="en-US" sz="2000" dirty="0" smtClean="0"/>
              <a:t>new components.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4)A </a:t>
            </a:r>
            <a:r>
              <a:rPr lang="en-US" sz="2000" dirty="0"/>
              <a:t>method for reliably installing new </a:t>
            </a:r>
            <a:r>
              <a:rPr lang="en-US" sz="2000" dirty="0" smtClean="0"/>
              <a:t>components.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194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/>
              <a:t>Software Quality Assurance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7848600" cy="4572000"/>
          </a:xfrm>
        </p:spPr>
        <p:txBody>
          <a:bodyPr/>
          <a:lstStyle/>
          <a:p>
            <a:pPr marL="512064" indent="-457200">
              <a:buFont typeface="Wingdings" pitchFamily="2" charset="2"/>
              <a:buChar char="Ø"/>
            </a:pPr>
            <a:endParaRPr lang="en-US" sz="2800" dirty="0" smtClean="0"/>
          </a:p>
          <a:p>
            <a:pPr marL="512064" indent="-457200">
              <a:buFont typeface="Wingdings" pitchFamily="2" charset="2"/>
              <a:buChar char="Ø"/>
            </a:pPr>
            <a:r>
              <a:rPr lang="en-US" sz="2800" dirty="0" smtClean="0"/>
              <a:t>Software </a:t>
            </a:r>
            <a:r>
              <a:rPr lang="en-US" sz="2800" dirty="0"/>
              <a:t>quality assurance plan is an outline of quality measures to ensure quality levels within a software development effort</a:t>
            </a:r>
            <a:r>
              <a:rPr lang="en-US" sz="2800" dirty="0" smtClean="0"/>
              <a:t>.</a:t>
            </a:r>
          </a:p>
          <a:p>
            <a:pPr marL="512064" indent="-457200">
              <a:buFont typeface="Wingdings" pitchFamily="2" charset="2"/>
              <a:buChar char="Ø"/>
            </a:pPr>
            <a:endParaRPr lang="en-US" sz="2800" dirty="0"/>
          </a:p>
          <a:p>
            <a:pPr marL="512064" indent="-457200">
              <a:buFont typeface="Wingdings" pitchFamily="2" charset="2"/>
              <a:buChar char="Ø"/>
            </a:pPr>
            <a:r>
              <a:rPr lang="en-US" sz="2800" dirty="0"/>
              <a:t>The plan provides the framework and guidelines for development of understandable and maintainable code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644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RISK CATEGORIES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Project </a:t>
            </a:r>
            <a:r>
              <a:rPr lang="en-US" sz="2000" b="1" dirty="0" smtClean="0"/>
              <a:t>risks</a:t>
            </a:r>
            <a:r>
              <a:rPr lang="en-US" sz="2000" dirty="0" smtClean="0"/>
              <a:t> - </a:t>
            </a:r>
            <a:r>
              <a:rPr lang="en-US" sz="2000" dirty="0"/>
              <a:t>threat to the project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Technical </a:t>
            </a:r>
            <a:r>
              <a:rPr lang="en-US" sz="2000" b="1" dirty="0" smtClean="0"/>
              <a:t>risk </a:t>
            </a:r>
            <a:r>
              <a:rPr lang="en-US" sz="2000" dirty="0" smtClean="0"/>
              <a:t>- </a:t>
            </a:r>
            <a:r>
              <a:rPr lang="en-US" sz="2000" dirty="0"/>
              <a:t>threat to the quality and timeline of the software to be produced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Business </a:t>
            </a:r>
            <a:r>
              <a:rPr lang="en-US" sz="2000" b="1" dirty="0" smtClean="0"/>
              <a:t>risks </a:t>
            </a:r>
            <a:r>
              <a:rPr lang="en-US" sz="2000" dirty="0" smtClean="0"/>
              <a:t>- </a:t>
            </a:r>
            <a:r>
              <a:rPr lang="en-US" sz="2000" i="1" dirty="0" smtClean="0"/>
              <a:t> </a:t>
            </a:r>
            <a:r>
              <a:rPr lang="en-US" sz="2000" dirty="0"/>
              <a:t>threat to the possibility of the software to be built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Known risks </a:t>
            </a:r>
            <a:r>
              <a:rPr lang="en-US" sz="2000" dirty="0" smtClean="0"/>
              <a:t>- </a:t>
            </a:r>
            <a:r>
              <a:rPr lang="en-US" sz="2000" dirty="0"/>
              <a:t>are those that can be uncovered after careful evaluation of the project plan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Predictable risks </a:t>
            </a:r>
            <a:r>
              <a:rPr lang="en-US" sz="2000" dirty="0" smtClean="0"/>
              <a:t>- </a:t>
            </a:r>
            <a:r>
              <a:rPr lang="en-US" sz="2000" dirty="0"/>
              <a:t>are extrapolated from past project experience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Unpredictable risks </a:t>
            </a:r>
            <a:r>
              <a:rPr lang="en-US" sz="2000" dirty="0" smtClean="0"/>
              <a:t>- </a:t>
            </a:r>
            <a:r>
              <a:rPr lang="en-US" sz="2000" dirty="0"/>
              <a:t>They can and do occur, but they are extremely difficult to identify in advance.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3189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87" y="685800"/>
            <a:ext cx="8229600" cy="953069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/>
              <a:t>Who involves quality assurance activities?</a:t>
            </a:r>
          </a:p>
        </p:txBody>
      </p:sp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1028700" y="2947988"/>
            <a:ext cx="7010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l"/>
            <a:endParaRPr lang="en-US" sz="1600"/>
          </a:p>
          <a:p>
            <a:pPr algn="l"/>
            <a:endParaRPr lang="en-US" sz="1600"/>
          </a:p>
          <a:p>
            <a:pPr algn="l"/>
            <a:endParaRPr lang="en-US" sz="1600"/>
          </a:p>
          <a:p>
            <a:pPr algn="l"/>
            <a:endParaRPr lang="en-US" sz="1600"/>
          </a:p>
        </p:txBody>
      </p:sp>
      <p:sp>
        <p:nvSpPr>
          <p:cNvPr id="5" name="Text Box 1042"/>
          <p:cNvSpPr txBox="1">
            <a:spLocks noChangeArrowheads="1"/>
          </p:cNvSpPr>
          <p:nvPr/>
        </p:nvSpPr>
        <p:spPr bwMode="auto">
          <a:xfrm>
            <a:off x="158087" y="2057400"/>
            <a:ext cx="8839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dirty="0" smtClean="0">
                <a:latin typeface="+mj-lt"/>
              </a:rPr>
              <a:t>Software </a:t>
            </a:r>
            <a:r>
              <a:rPr lang="en-US" sz="2000" b="0" i="0" dirty="0">
                <a:latin typeface="+mj-lt"/>
              </a:rPr>
              <a:t>engineers, project managers, customers, sale people, SQA group</a:t>
            </a:r>
          </a:p>
          <a:p>
            <a:pPr algn="l"/>
            <a:endParaRPr lang="en-US" sz="2000" b="0" i="0" dirty="0">
              <a:latin typeface="+mj-lt"/>
            </a:endParaRPr>
          </a:p>
          <a:p>
            <a:pPr algn="l"/>
            <a:r>
              <a:rPr lang="en-US" sz="2000" b="0" i="0" dirty="0">
                <a:latin typeface="+mj-lt"/>
              </a:rPr>
              <a:t>Engineers involved the quality assurance work:</a:t>
            </a:r>
          </a:p>
          <a:p>
            <a:pPr algn="l"/>
            <a:r>
              <a:rPr lang="en-US" sz="2000" b="0" i="0" dirty="0">
                <a:latin typeface="+mj-lt"/>
              </a:rPr>
              <a:t>	- apply technical methods and measures</a:t>
            </a:r>
          </a:p>
          <a:p>
            <a:pPr algn="l"/>
            <a:r>
              <a:rPr lang="en-US" sz="2000" b="0" i="0" dirty="0">
                <a:latin typeface="+mj-lt"/>
              </a:rPr>
              <a:t>	- conduct formal technical review</a:t>
            </a:r>
          </a:p>
          <a:p>
            <a:pPr algn="l"/>
            <a:r>
              <a:rPr lang="en-US" sz="2000" b="0" i="0" dirty="0">
                <a:latin typeface="+mj-lt"/>
              </a:rPr>
              <a:t>	- perform well-planned software testing</a:t>
            </a:r>
          </a:p>
          <a:p>
            <a:pPr algn="l"/>
            <a:endParaRPr lang="en-US" sz="2000" b="0" i="0" dirty="0">
              <a:latin typeface="+mj-lt"/>
            </a:endParaRPr>
          </a:p>
          <a:p>
            <a:pPr algn="l"/>
            <a:r>
              <a:rPr lang="en-US" sz="2000" b="0" i="0" dirty="0">
                <a:latin typeface="+mj-lt"/>
              </a:rPr>
              <a:t>The SQA group’s role -&gt; serves as the customer’s in-house representative</a:t>
            </a:r>
          </a:p>
          <a:p>
            <a:pPr algn="l"/>
            <a:r>
              <a:rPr lang="en-US" sz="2000" b="0" i="0" dirty="0">
                <a:latin typeface="+mj-lt"/>
              </a:rPr>
              <a:t>		assist the software engineering team in achieving high-quality</a:t>
            </a:r>
          </a:p>
          <a:p>
            <a:pPr algn="l"/>
            <a:endParaRPr lang="en-US" sz="2000" b="0" i="0" dirty="0">
              <a:latin typeface="+mj-lt"/>
            </a:endParaRPr>
          </a:p>
          <a:p>
            <a:pPr algn="l"/>
            <a:r>
              <a:rPr lang="en-US" sz="2000" b="0" i="0" dirty="0">
                <a:latin typeface="+mj-lt"/>
              </a:rPr>
              <a:t>The SQA group’s responsibility:</a:t>
            </a:r>
          </a:p>
          <a:p>
            <a:pPr algn="l"/>
            <a:r>
              <a:rPr lang="en-US" sz="2000" b="0" i="0" dirty="0">
                <a:latin typeface="+mj-lt"/>
              </a:rPr>
              <a:t>	- quality assurance planning oversight, record keeping, analysis and reporting</a:t>
            </a:r>
          </a:p>
          <a:p>
            <a:pPr algn="l"/>
            <a:endParaRPr lang="en-US" sz="2000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4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82000" cy="869950"/>
          </a:xfrm>
        </p:spPr>
        <p:txBody>
          <a:bodyPr/>
          <a:lstStyle/>
          <a:p>
            <a:pPr algn="ctr"/>
            <a:r>
              <a:rPr lang="en-US" sz="4000" b="0" dirty="0"/>
              <a:t>What is software reviews?</a:t>
            </a:r>
          </a:p>
        </p:txBody>
      </p:sp>
      <p:sp>
        <p:nvSpPr>
          <p:cNvPr id="6" name="Text Box 11"/>
          <p:cNvSpPr txBox="1">
            <a:spLocks noGrp="1" noChangeArrowheads="1"/>
          </p:cNvSpPr>
          <p:nvPr>
            <p:ph type="body" idx="2"/>
          </p:nvPr>
        </p:nvSpPr>
        <p:spPr bwMode="auto">
          <a:xfrm>
            <a:off x="685800" y="1394157"/>
            <a:ext cx="784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dirty="0"/>
              <a:t>	- a “filter” for the software engineering process.</a:t>
            </a:r>
          </a:p>
          <a:p>
            <a:pPr algn="l"/>
            <a:endParaRPr lang="en-US" sz="2000" b="0" i="0" dirty="0"/>
          </a:p>
          <a:p>
            <a:pPr algn="l"/>
            <a:r>
              <a:rPr lang="en-US" sz="2000" b="0" i="0" dirty="0"/>
              <a:t>Purpose: serves to uncover errors in analysis, design, coding, and testing.</a:t>
            </a:r>
          </a:p>
          <a:p>
            <a:pPr algn="l"/>
            <a:endParaRPr lang="en-US" sz="2000" b="0" i="0" dirty="0"/>
          </a:p>
          <a:p>
            <a:pPr algn="l"/>
            <a:r>
              <a:rPr lang="en-US" sz="2000" b="0" i="0" dirty="0" smtClean="0"/>
              <a:t>A review </a:t>
            </a:r>
            <a:r>
              <a:rPr lang="en-US" sz="2000" b="0" i="0" dirty="0"/>
              <a:t>--&gt; a way to</a:t>
            </a:r>
          </a:p>
          <a:p>
            <a:pPr algn="l"/>
            <a:r>
              <a:rPr lang="en-US" sz="2000" b="0" i="0" dirty="0"/>
              <a:t>	- identify the needed improvements of the parts in a product </a:t>
            </a:r>
          </a:p>
          <a:p>
            <a:pPr algn="l"/>
            <a:r>
              <a:rPr lang="en-US" sz="2000" b="0" i="0" dirty="0"/>
              <a:t>	- confirm the improvement parts of a product.</a:t>
            </a:r>
          </a:p>
          <a:p>
            <a:pPr algn="l"/>
            <a:r>
              <a:rPr lang="en-US" sz="2000" b="0" i="0" dirty="0"/>
              <a:t>	- achieve technical work of more uniform, predicable, and manageable</a:t>
            </a:r>
            <a:r>
              <a:rPr lang="en-US" sz="2000" b="0" i="0" dirty="0" smtClean="0"/>
              <a:t>.</a:t>
            </a:r>
            <a:endParaRPr lang="en-US" sz="2000" b="0" i="0" dirty="0"/>
          </a:p>
        </p:txBody>
      </p:sp>
    </p:spTree>
    <p:extLst>
      <p:ext uri="{BB962C8B-B14F-4D97-AF65-F5344CB8AC3E}">
        <p14:creationId xmlns:p14="http://schemas.microsoft.com/office/powerpoint/2010/main" xmlns="" val="22977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67600" cy="116205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/>
              <a:t>Objectives of </a:t>
            </a:r>
            <a:r>
              <a:rPr lang="en-US" sz="4400" b="0" dirty="0" smtClean="0"/>
              <a:t>FTR:</a:t>
            </a:r>
            <a:endParaRPr lang="en-US" sz="4400" b="0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body" idx="2"/>
          </p:nvPr>
        </p:nvSpPr>
        <p:spPr bwMode="auto">
          <a:xfrm>
            <a:off x="685800" y="1435100"/>
            <a:ext cx="78486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i="1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dirty="0"/>
              <a:t>Formal reviews: (design to an audience of customers, management, and staff)</a:t>
            </a:r>
          </a:p>
          <a:p>
            <a:pPr algn="l"/>
            <a:r>
              <a:rPr lang="en-US" sz="2000" b="0" i="0" dirty="0"/>
              <a:t>		Walkthrough, inspection, and round-robin </a:t>
            </a:r>
            <a:r>
              <a:rPr lang="en-US" sz="2000" b="0" i="0" dirty="0" smtClean="0"/>
              <a:t>reviews</a:t>
            </a:r>
          </a:p>
          <a:p>
            <a:pPr algn="l"/>
            <a:endParaRPr lang="en-US" sz="2000" b="0" i="0" dirty="0"/>
          </a:p>
          <a:p>
            <a:pPr algn="l"/>
            <a:r>
              <a:rPr lang="en-US" sz="2000" b="0" i="0" dirty="0" smtClean="0"/>
              <a:t>- </a:t>
            </a:r>
            <a:r>
              <a:rPr lang="en-US" sz="2000" b="0" i="0" dirty="0"/>
              <a:t>to uncover errors in function, logic, or implementation</a:t>
            </a:r>
          </a:p>
          <a:p>
            <a:pPr algn="l"/>
            <a:r>
              <a:rPr lang="en-US" sz="2000" b="0" i="0" dirty="0"/>
              <a:t>- to verify the software under review meets its requirements</a:t>
            </a:r>
          </a:p>
          <a:p>
            <a:pPr algn="l"/>
            <a:r>
              <a:rPr lang="en-US" sz="2000" b="0" i="0" dirty="0"/>
              <a:t>- to ensure that the software has been represented according to predefined standards</a:t>
            </a:r>
          </a:p>
          <a:p>
            <a:pPr algn="l"/>
            <a:r>
              <a:rPr lang="en-US" sz="2000" b="0" i="0" dirty="0"/>
              <a:t>- to develop software in a uniform </a:t>
            </a:r>
            <a:r>
              <a:rPr lang="en-US" sz="2000" b="0" i="0" dirty="0" smtClean="0"/>
              <a:t>manner</a:t>
            </a:r>
            <a:endParaRPr lang="en-US" sz="2000" b="0" i="0" dirty="0"/>
          </a:p>
          <a:p>
            <a:pPr algn="l"/>
            <a:endParaRPr lang="en-US" sz="2000" b="0" i="0" dirty="0"/>
          </a:p>
          <a:p>
            <a:pPr algn="l"/>
            <a:r>
              <a:rPr lang="en-US" sz="2000" b="0" i="0" dirty="0"/>
              <a:t>Review meeting’s constraints</a:t>
            </a:r>
            <a:r>
              <a:rPr lang="en-US" sz="2000" b="0" i="0" dirty="0" smtClean="0"/>
              <a:t>:</a:t>
            </a:r>
            <a:endParaRPr lang="en-US" sz="2000" b="0" i="0" dirty="0"/>
          </a:p>
          <a:p>
            <a:pPr algn="l"/>
            <a:r>
              <a:rPr lang="en-US" sz="2000" b="0" i="0" dirty="0"/>
              <a:t>- focus </a:t>
            </a:r>
            <a:r>
              <a:rPr lang="en-US" sz="2000" b="0" i="0" dirty="0" smtClean="0"/>
              <a:t>on a specific part of a software product</a:t>
            </a:r>
            <a:endParaRPr lang="en-US" sz="2000" b="0" i="0" dirty="0"/>
          </a:p>
        </p:txBody>
      </p:sp>
    </p:spTree>
    <p:extLst>
      <p:ext uri="{BB962C8B-B14F-4D97-AF65-F5344CB8AC3E}">
        <p14:creationId xmlns:p14="http://schemas.microsoft.com/office/powerpoint/2010/main" xmlns="" val="20708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67600" cy="11620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QUALITY STANDARDS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00200"/>
            <a:ext cx="8229600" cy="3352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ISO9000 (</a:t>
            </a:r>
            <a:r>
              <a:rPr lang="en-US" sz="2000" dirty="0"/>
              <a:t>International Organization for </a:t>
            </a:r>
            <a:r>
              <a:rPr lang="en-US" sz="2000" dirty="0" smtClean="0"/>
              <a:t>Standardization)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CMM (Capability </a:t>
            </a:r>
            <a:r>
              <a:rPr lang="en-US" sz="2000" dirty="0"/>
              <a:t>Maturity </a:t>
            </a:r>
            <a:r>
              <a:rPr lang="en-US" sz="2000" dirty="0" smtClean="0"/>
              <a:t>Model 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PCMM (</a:t>
            </a:r>
            <a:r>
              <a:rPr lang="en-US" sz="2000" dirty="0"/>
              <a:t>People Capability Maturity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CMMI (</a:t>
            </a:r>
            <a:r>
              <a:rPr lang="en-US" sz="2000" dirty="0"/>
              <a:t>Capability Maturity Model </a:t>
            </a:r>
            <a:r>
              <a:rPr lang="en-US" sz="2000" dirty="0" smtClean="0"/>
              <a:t>Integration)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552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 9000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International set of standards for quality </a:t>
            </a:r>
            <a:r>
              <a:rPr lang="en-US" altLang="en-US" sz="2000" dirty="0" smtClean="0"/>
              <a:t>management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Quality standards and procedures must be documented in an organizational quality </a:t>
            </a:r>
            <a:r>
              <a:rPr lang="en-US" altLang="en-US" sz="2000" dirty="0" smtClean="0"/>
              <a:t>manual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 external body is often used to certify that the quality manual conforms to ISO 9000 </a:t>
            </a:r>
            <a:r>
              <a:rPr lang="en-US" altLang="en-US" sz="2000" dirty="0" smtClean="0"/>
              <a:t>standards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Many customers are demanding that suppliers are ISO 9000 certified</a:t>
            </a:r>
          </a:p>
        </p:txBody>
      </p:sp>
    </p:spTree>
    <p:extLst>
      <p:ext uri="{BB962C8B-B14F-4D97-AF65-F5344CB8AC3E}">
        <p14:creationId xmlns:p14="http://schemas.microsoft.com/office/powerpoint/2010/main" xmlns="" val="789976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75663" cy="110807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en-US"/>
              <a:t>ISO 9000 and quality management</a:t>
            </a:r>
          </a:p>
        </p:txBody>
      </p:sp>
      <p:pic>
        <p:nvPicPr>
          <p:cNvPr id="717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55750"/>
            <a:ext cx="789305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485374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1CD1CBA1-B36C-481D-9C09-3DA5A86EEED8}" type="slidenum">
              <a:rPr lang="en-US" altLang="en-US"/>
              <a:pPr/>
              <a:t>76</a:t>
            </a:fld>
            <a:r>
              <a:rPr lang="en-US" altLang="en-US"/>
              <a:t> of 146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CMMI?</a:t>
            </a:r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323975"/>
            <a:ext cx="7885112" cy="50561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CMMI (Capability Maturity Model Integration) is a proven industry </a:t>
            </a:r>
            <a:r>
              <a:rPr lang="en-GB" altLang="en-US" sz="2000" dirty="0">
                <a:solidFill>
                  <a:schemeClr val="accent1"/>
                </a:solidFill>
              </a:rPr>
              <a:t>framework</a:t>
            </a:r>
            <a:r>
              <a:rPr lang="en-GB" altLang="en-US" sz="2000" dirty="0"/>
              <a:t> to improve product quality and development efficiency for </a:t>
            </a:r>
            <a:r>
              <a:rPr lang="en-GB" altLang="en-US" sz="2000" dirty="0">
                <a:solidFill>
                  <a:schemeClr val="accent1"/>
                </a:solidFill>
              </a:rPr>
              <a:t>both</a:t>
            </a:r>
            <a:r>
              <a:rPr lang="en-GB" altLang="en-US" sz="2000" dirty="0"/>
              <a:t> hardware and software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Sponsored by US Department of Defence in cooperation with </a:t>
            </a:r>
            <a:r>
              <a:rPr lang="en-US" altLang="en-US" sz="2000" dirty="0"/>
              <a:t>Carnegie Mellon University and the Software Engineering Institute (SEI)</a:t>
            </a:r>
            <a:endParaRPr lang="en-GB" altLang="en-US" sz="2000" dirty="0"/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Many companies have been involved in CMMI definition such as </a:t>
            </a:r>
            <a:r>
              <a:rPr lang="en-GB" altLang="en-US" sz="2000" u="sng" dirty="0"/>
              <a:t>Motorola</a:t>
            </a:r>
            <a:r>
              <a:rPr lang="en-GB" altLang="en-US" sz="2000" dirty="0"/>
              <a:t> and </a:t>
            </a:r>
            <a:r>
              <a:rPr lang="en-GB" altLang="en-US" sz="2000" u="sng" dirty="0"/>
              <a:t>Ericsson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CMMI has been established as a model to improve business </a:t>
            </a:r>
            <a:r>
              <a:rPr lang="en-GB" altLang="en-US" sz="2000" dirty="0" smtClean="0"/>
              <a:t>results</a:t>
            </a:r>
          </a:p>
          <a:p>
            <a:pPr lvl="1">
              <a:lnSpc>
                <a:spcPct val="80000"/>
              </a:lnSpc>
            </a:pPr>
            <a:endParaRPr lang="en-GB" altLang="en-US" sz="2000" dirty="0"/>
          </a:p>
          <a:p>
            <a:pPr lvl="1">
              <a:lnSpc>
                <a:spcPct val="80000"/>
              </a:lnSpc>
            </a:pPr>
            <a:endParaRPr lang="en-GB" altLang="en-US" sz="2000" dirty="0" smtClean="0"/>
          </a:p>
          <a:p>
            <a:pPr>
              <a:lnSpc>
                <a:spcPct val="80000"/>
              </a:lnSpc>
            </a:pPr>
            <a:r>
              <a:rPr lang="en-GB" altLang="en-US" sz="2000" dirty="0" smtClean="0"/>
              <a:t>CMMI</a:t>
            </a:r>
            <a:r>
              <a:rPr lang="en-GB" altLang="en-US" sz="2000" dirty="0"/>
              <a:t>, staged, uses 5 levels to describe the maturity of the organization, same as predecessor CMM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Vastly improved version of the CMM 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Emphasis on business needs, integration and institutionalization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20717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77D7F7EB-94BC-410F-898B-2110C3C594CF}" type="slidenum">
              <a:rPr lang="en-US" altLang="en-US"/>
              <a:pPr/>
              <a:t>77</a:t>
            </a:fld>
            <a:r>
              <a:rPr lang="en-US" altLang="en-US"/>
              <a:t> of 146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can CMMI help?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295400"/>
            <a:ext cx="7885112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CMMI provides a way to focus and manage hardware and software development from product inception through deployment and maintenance.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ISO/TL9000 are still required. CMMI interfaces well with them. CMMI and TL are complementary - both are needed since they address different aspects.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cs typeface="Arial" charset="0"/>
              </a:rPr>
              <a:t>ISO/TL9000 is a </a:t>
            </a:r>
            <a:r>
              <a:rPr lang="en-US" altLang="en-US" sz="2000" u="sng" dirty="0">
                <a:cs typeface="Arial" charset="0"/>
              </a:rPr>
              <a:t>process compliance standard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cs typeface="Arial" charset="0"/>
              </a:rPr>
              <a:t>CMMI is a </a:t>
            </a:r>
            <a:r>
              <a:rPr lang="en-US" altLang="en-US" sz="2000" u="sng" dirty="0">
                <a:cs typeface="Arial" charset="0"/>
              </a:rPr>
              <a:t>process improvement </a:t>
            </a:r>
            <a:r>
              <a:rPr lang="en-US" altLang="en-US" sz="2000" u="sng" dirty="0" smtClean="0">
                <a:cs typeface="Arial" charset="0"/>
              </a:rPr>
              <a:t>model</a:t>
            </a:r>
          </a:p>
          <a:p>
            <a:pPr lvl="2">
              <a:lnSpc>
                <a:spcPct val="80000"/>
              </a:lnSpc>
            </a:pPr>
            <a:endParaRPr lang="en-US" altLang="en-US" sz="2000" u="sng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Behavioral changes are needed at both management and staff levels.  Examples: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Increased personal accountability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Tighter links between Product Management, Development, SCN, etc</a:t>
            </a:r>
            <a:r>
              <a:rPr lang="en-US" alt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Initially a lot of investment required – but, </a:t>
            </a:r>
            <a:r>
              <a:rPr lang="en-US" altLang="en-US" sz="2000" u="sng" dirty="0"/>
              <a:t>if properly managed</a:t>
            </a:r>
            <a:r>
              <a:rPr lang="en-US" altLang="en-US" sz="2000" dirty="0"/>
              <a:t>, we will be more efficient and productive while turning out products with consistently higher quality.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2218928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EA5A1292-6014-4EC3-90F1-FCC3ADE7FCEA}" type="slidenum">
              <a:rPr lang="en-US" altLang="en-US"/>
              <a:pPr/>
              <a:t>78</a:t>
            </a:fld>
            <a:r>
              <a:rPr lang="en-US" altLang="en-US"/>
              <a:t> of 146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228600"/>
            <a:ext cx="7883525" cy="65722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CMMI Models within the Framework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211263"/>
            <a:ext cx="8534400" cy="5257800"/>
          </a:xfrm>
        </p:spPr>
        <p:txBody>
          <a:bodyPr/>
          <a:lstStyle/>
          <a:p>
            <a:pPr marL="342900" indent="-342900"/>
            <a:r>
              <a:rPr lang="en-US" altLang="zh-CN" sz="2200" dirty="0">
                <a:ea typeface="宋体" pitchFamily="2" charset="-122"/>
              </a:rPr>
              <a:t>Models:</a:t>
            </a:r>
          </a:p>
          <a:p>
            <a:pPr marL="742950" lvl="1" indent="-285750"/>
            <a:r>
              <a:rPr lang="en-US" altLang="zh-CN" sz="1800" b="1" dirty="0">
                <a:solidFill>
                  <a:schemeClr val="accent1"/>
                </a:solidFill>
                <a:ea typeface="宋体" pitchFamily="2" charset="-122"/>
              </a:rPr>
              <a:t>Systems Engineering + Software Engineering (</a:t>
            </a:r>
            <a:r>
              <a:rPr lang="en-US" altLang="zh-CN" sz="1800" b="1" u="sng" dirty="0">
                <a:solidFill>
                  <a:schemeClr val="accent1"/>
                </a:solidFill>
                <a:ea typeface="宋体" pitchFamily="2" charset="-122"/>
              </a:rPr>
              <a:t>SE/SW</a:t>
            </a:r>
            <a:r>
              <a:rPr lang="en-US" altLang="zh-CN" sz="1800" b="1" dirty="0">
                <a:solidFill>
                  <a:schemeClr val="accent1"/>
                </a:solidFill>
                <a:ea typeface="宋体" pitchFamily="2" charset="-122"/>
              </a:rPr>
              <a:t>)</a:t>
            </a:r>
          </a:p>
          <a:p>
            <a:pPr marL="742950" lvl="1" indent="-285750"/>
            <a:r>
              <a:rPr lang="en-US" altLang="zh-CN" sz="1800" dirty="0">
                <a:ea typeface="宋体" pitchFamily="2" charset="-122"/>
              </a:rPr>
              <a:t>Systems Engineering + Software Engineering + Integrated Product and Process Development (IPPD) </a:t>
            </a:r>
          </a:p>
          <a:p>
            <a:pPr marL="742950" lvl="1" indent="-285750"/>
            <a:r>
              <a:rPr lang="en-US" altLang="zh-CN" sz="1800" dirty="0">
                <a:ea typeface="宋体" pitchFamily="2" charset="-122"/>
              </a:rPr>
              <a:t>Systems Engineering + Software Engineering + Integrated Product and Process Development + Supplier Sourcing (SS)</a:t>
            </a:r>
          </a:p>
          <a:p>
            <a:pPr marL="742950" lvl="1" indent="-285750"/>
            <a:r>
              <a:rPr lang="en-US" altLang="zh-CN" sz="1800" dirty="0">
                <a:ea typeface="宋体" pitchFamily="2" charset="-122"/>
              </a:rPr>
              <a:t>Software Engineering only</a:t>
            </a:r>
          </a:p>
          <a:p>
            <a:pPr marL="342900" indent="-342900"/>
            <a:r>
              <a:rPr lang="en-US" altLang="zh-CN" sz="2200" dirty="0">
                <a:ea typeface="宋体" pitchFamily="2" charset="-122"/>
              </a:rPr>
              <a:t>Representation options:</a:t>
            </a:r>
          </a:p>
          <a:p>
            <a:pPr marL="742950" lvl="1" indent="-285750"/>
            <a:r>
              <a:rPr lang="en-US" altLang="zh-CN" sz="1800" b="1" dirty="0">
                <a:solidFill>
                  <a:schemeClr val="accent1"/>
                </a:solidFill>
                <a:ea typeface="宋体" pitchFamily="2" charset="-122"/>
              </a:rPr>
              <a:t>Staged</a:t>
            </a:r>
            <a:r>
              <a:rPr lang="en-US" altLang="zh-CN" sz="1800" dirty="0">
                <a:solidFill>
                  <a:schemeClr val="accent1"/>
                </a:solidFill>
                <a:ea typeface="宋体" pitchFamily="2" charset="-122"/>
              </a:rPr>
              <a:t> </a:t>
            </a:r>
          </a:p>
          <a:p>
            <a:pPr marL="742950" lvl="1" indent="-285750"/>
            <a:r>
              <a:rPr lang="en-US" altLang="zh-CN" sz="1800" dirty="0">
                <a:ea typeface="宋体" pitchFamily="2" charset="-122"/>
              </a:rPr>
              <a:t>Continuous</a:t>
            </a:r>
          </a:p>
          <a:p>
            <a:pPr marL="342900" indent="-342900"/>
            <a:r>
              <a:rPr lang="en-GB" altLang="en-US" sz="2000" dirty="0"/>
              <a:t>The CMMI definition of “Systems Engineering” -</a:t>
            </a:r>
          </a:p>
          <a:p>
            <a:pPr marL="742950" lvl="1" indent="-285750">
              <a:buFontTx/>
              <a:buNone/>
            </a:pPr>
            <a:r>
              <a:rPr lang="en-GB" altLang="en-US" sz="1800" dirty="0">
                <a:solidFill>
                  <a:srgbClr val="008000"/>
                </a:solidFill>
              </a:rPr>
              <a:t>	 “The </a:t>
            </a:r>
            <a:r>
              <a:rPr lang="en-GB" altLang="en-US" sz="1800" u="sng" dirty="0">
                <a:solidFill>
                  <a:srgbClr val="008000"/>
                </a:solidFill>
              </a:rPr>
              <a:t>interdisciplinary approach</a:t>
            </a:r>
            <a:r>
              <a:rPr lang="en-GB" altLang="en-US" sz="1800" dirty="0">
                <a:solidFill>
                  <a:srgbClr val="008000"/>
                </a:solidFill>
              </a:rPr>
              <a:t> governing the </a:t>
            </a:r>
            <a:r>
              <a:rPr lang="en-GB" altLang="en-US" sz="1800" u="sng" dirty="0">
                <a:solidFill>
                  <a:srgbClr val="008000"/>
                </a:solidFill>
              </a:rPr>
              <a:t>total technical and managerial</a:t>
            </a:r>
            <a:r>
              <a:rPr lang="en-GB" altLang="en-US" sz="1800" dirty="0">
                <a:solidFill>
                  <a:srgbClr val="008000"/>
                </a:solidFill>
              </a:rPr>
              <a:t> effort required to transform a set of </a:t>
            </a:r>
            <a:r>
              <a:rPr lang="en-GB" altLang="en-US" sz="1800" u="sng" dirty="0">
                <a:solidFill>
                  <a:srgbClr val="008000"/>
                </a:solidFill>
              </a:rPr>
              <a:t>customer needs</a:t>
            </a:r>
            <a:r>
              <a:rPr lang="en-GB" altLang="en-US" sz="1800" dirty="0">
                <a:solidFill>
                  <a:srgbClr val="008000"/>
                </a:solidFill>
              </a:rPr>
              <a:t>, </a:t>
            </a:r>
            <a:r>
              <a:rPr lang="en-GB" altLang="en-US" sz="1800" u="sng" dirty="0">
                <a:solidFill>
                  <a:srgbClr val="008000"/>
                </a:solidFill>
              </a:rPr>
              <a:t>expectations</a:t>
            </a:r>
            <a:r>
              <a:rPr lang="en-GB" altLang="en-US" sz="1800" dirty="0">
                <a:solidFill>
                  <a:srgbClr val="008000"/>
                </a:solidFill>
              </a:rPr>
              <a:t> and constraints into a </a:t>
            </a:r>
            <a:r>
              <a:rPr lang="en-GB" altLang="en-US" sz="1800" u="sng" dirty="0">
                <a:solidFill>
                  <a:srgbClr val="008000"/>
                </a:solidFill>
              </a:rPr>
              <a:t>product solution</a:t>
            </a:r>
            <a:r>
              <a:rPr lang="en-GB" altLang="en-US" sz="1800" dirty="0">
                <a:solidFill>
                  <a:srgbClr val="008000"/>
                </a:solidFill>
              </a:rPr>
              <a:t> and to </a:t>
            </a:r>
            <a:r>
              <a:rPr lang="en-GB" altLang="en-US" sz="1800" u="sng" dirty="0">
                <a:solidFill>
                  <a:srgbClr val="008000"/>
                </a:solidFill>
              </a:rPr>
              <a:t>support</a:t>
            </a:r>
            <a:r>
              <a:rPr lang="en-GB" altLang="en-US" sz="1800" dirty="0">
                <a:solidFill>
                  <a:srgbClr val="008000"/>
                </a:solidFill>
              </a:rPr>
              <a:t> that solution throughout the </a:t>
            </a:r>
            <a:r>
              <a:rPr lang="en-GB" altLang="en-US" sz="1800" u="sng" dirty="0">
                <a:solidFill>
                  <a:srgbClr val="008000"/>
                </a:solidFill>
              </a:rPr>
              <a:t>product’s life</a:t>
            </a:r>
            <a:r>
              <a:rPr lang="en-GB" altLang="en-US" sz="1800" dirty="0">
                <a:solidFill>
                  <a:srgbClr val="008000"/>
                </a:solidFill>
              </a:rPr>
              <a:t>.”  </a:t>
            </a:r>
            <a:r>
              <a:rPr lang="en-GB" altLang="en-US" sz="1800" b="1" dirty="0">
                <a:solidFill>
                  <a:srgbClr val="008000"/>
                </a:solidFill>
              </a:rPr>
              <a:t>This includes both hardware and software.</a:t>
            </a:r>
          </a:p>
        </p:txBody>
      </p:sp>
    </p:spTree>
    <p:extLst>
      <p:ext uri="{BB962C8B-B14F-4D97-AF65-F5344CB8AC3E}">
        <p14:creationId xmlns:p14="http://schemas.microsoft.com/office/powerpoint/2010/main" xmlns="" val="383788932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00C12592-2FF2-4957-A84D-AD8E6720D0A6}" type="slidenum">
              <a:rPr lang="en-US" altLang="en-US"/>
              <a:pPr/>
              <a:t>79</a:t>
            </a:fld>
            <a:r>
              <a:rPr lang="en-US" altLang="en-US" dirty="0"/>
              <a:t> of 146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1000" y="304800"/>
            <a:ext cx="853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1pPr>
            <a:lvl2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6pPr>
            <a:lvl7pPr marL="9144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7pPr>
            <a:lvl8pPr marL="13716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8pPr>
            <a:lvl9pPr marL="18288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CMMI Staged Representation - 5 Maturity Levels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257675" y="126365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Level  5 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257175" y="5724525"/>
            <a:ext cx="1792288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CC3300">
                  <a:gamma/>
                  <a:shade val="46275"/>
                  <a:invGamma/>
                </a:srgbClr>
              </a:gs>
              <a:gs pos="100000">
                <a:srgbClr val="CC330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Initial</a:t>
            </a:r>
            <a:r>
              <a:rPr lang="en-US" altLang="en-US" sz="1600" b="1" dirty="0"/>
              <a:t>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85800" y="5429250"/>
            <a:ext cx="1044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Level  1  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590800" y="6019800"/>
            <a:ext cx="617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Processes are unpredictable, poorly controlled, reactive.  </a:t>
            </a:r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1117600" y="4672013"/>
            <a:ext cx="1792288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Managed</a:t>
            </a:r>
            <a:r>
              <a:rPr lang="en-US" altLang="en-US" sz="1600" dirty="0"/>
              <a:t> 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663700" y="4391025"/>
            <a:ext cx="1101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Level  2  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352800" y="4876800"/>
            <a:ext cx="54006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Processes are planned, documented, performed, monitored, and controlled at the </a:t>
            </a:r>
            <a:r>
              <a:rPr lang="en-US" altLang="en-US" sz="1600" b="1" dirty="0">
                <a:solidFill>
                  <a:schemeClr val="accent1"/>
                </a:solidFill>
              </a:rPr>
              <a:t>project</a:t>
            </a:r>
            <a:r>
              <a:rPr lang="en-US" altLang="en-US" sz="1600" b="1" dirty="0"/>
              <a:t> level.  Often reactive.</a:t>
            </a:r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1978025" y="3690938"/>
            <a:ext cx="1790700" cy="70008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9900FF">
                  <a:gamma/>
                  <a:shade val="46275"/>
                  <a:invGamma/>
                </a:srgbClr>
              </a:gs>
              <a:gs pos="100000">
                <a:srgbClr val="9900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Defined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2495550" y="3395663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Level  3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4572000" y="3581400"/>
            <a:ext cx="47783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Processes are well characterized and understood.  Processes, standards, procedures, tools, etc. are defined at the </a:t>
            </a:r>
            <a:r>
              <a:rPr lang="en-US" altLang="en-US" sz="1600" b="1" dirty="0">
                <a:solidFill>
                  <a:schemeClr val="accent1"/>
                </a:solidFill>
              </a:rPr>
              <a:t>organizational (Organization X )</a:t>
            </a:r>
            <a:r>
              <a:rPr lang="en-US" altLang="en-US" sz="1600" b="1" dirty="0">
                <a:solidFill>
                  <a:srgbClr val="F42E00"/>
                </a:solidFill>
              </a:rPr>
              <a:t> </a:t>
            </a:r>
            <a:r>
              <a:rPr lang="en-US" altLang="en-US" sz="1600" b="1" dirty="0"/>
              <a:t>level.  Proactive.</a:t>
            </a:r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2909888" y="2566988"/>
            <a:ext cx="1790700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Quantitatively</a:t>
            </a:r>
            <a:r>
              <a:rPr lang="en-US" altLang="en-US" sz="1600" b="1" dirty="0"/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Managed</a:t>
            </a:r>
            <a:r>
              <a:rPr lang="en-US" altLang="en-US" sz="1600" dirty="0"/>
              <a:t>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462338" y="2271713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Level  4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5245100" y="2590800"/>
            <a:ext cx="3898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Processes are controlled using statistical and other quantitative techniques.</a:t>
            </a:r>
          </a:p>
        </p:txBody>
      </p:sp>
      <p:sp>
        <p:nvSpPr>
          <p:cNvPr id="81936" name="AutoShape 16"/>
          <p:cNvSpPr>
            <a:spLocks noChangeArrowheads="1"/>
          </p:cNvSpPr>
          <p:nvPr/>
        </p:nvSpPr>
        <p:spPr bwMode="auto">
          <a:xfrm>
            <a:off x="3768725" y="1600200"/>
            <a:ext cx="1792288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8000">
                  <a:gamma/>
                  <a:shade val="46275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Optimizing</a:t>
            </a:r>
            <a:r>
              <a:rPr lang="en-US" altLang="en-US" sz="1600" dirty="0"/>
              <a:t> </a:t>
            </a:r>
          </a:p>
        </p:txBody>
      </p:sp>
      <p:sp>
        <p:nvSpPr>
          <p:cNvPr id="81937" name="AutoShape 17"/>
          <p:cNvSpPr>
            <a:spLocks noChangeArrowheads="1"/>
          </p:cNvSpPr>
          <p:nvPr/>
        </p:nvSpPr>
        <p:spPr bwMode="auto">
          <a:xfrm rot="2212552">
            <a:off x="2479675" y="5499100"/>
            <a:ext cx="285750" cy="492125"/>
          </a:xfrm>
          <a:prstGeom prst="upArrow">
            <a:avLst>
              <a:gd name="adj1" fmla="val 50000"/>
              <a:gd name="adj2" fmla="val 43056"/>
            </a:avLst>
          </a:prstGeom>
          <a:solidFill>
            <a:srgbClr val="999999"/>
          </a:solidFill>
          <a:ln w="9525">
            <a:solidFill>
              <a:srgbClr val="99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8" name="AutoShape 18"/>
          <p:cNvSpPr>
            <a:spLocks noChangeArrowheads="1"/>
          </p:cNvSpPr>
          <p:nvPr/>
        </p:nvSpPr>
        <p:spPr bwMode="auto">
          <a:xfrm rot="2212552">
            <a:off x="3340100" y="4518025"/>
            <a:ext cx="285750" cy="490538"/>
          </a:xfrm>
          <a:prstGeom prst="upArrow">
            <a:avLst>
              <a:gd name="adj1" fmla="val 50000"/>
              <a:gd name="adj2" fmla="val 42917"/>
            </a:avLst>
          </a:prstGeom>
          <a:solidFill>
            <a:srgbClr val="9999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9" name="AutoShape 19"/>
          <p:cNvSpPr>
            <a:spLocks noChangeArrowheads="1"/>
          </p:cNvSpPr>
          <p:nvPr/>
        </p:nvSpPr>
        <p:spPr bwMode="auto">
          <a:xfrm rot="2212552">
            <a:off x="4191000" y="3505200"/>
            <a:ext cx="285750" cy="490538"/>
          </a:xfrm>
          <a:prstGeom prst="upArrow">
            <a:avLst>
              <a:gd name="adj1" fmla="val 50000"/>
              <a:gd name="adj2" fmla="val 42917"/>
            </a:avLst>
          </a:prstGeom>
          <a:solidFill>
            <a:srgbClr val="9999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0" name="AutoShape 20"/>
          <p:cNvSpPr>
            <a:spLocks noChangeArrowheads="1"/>
          </p:cNvSpPr>
          <p:nvPr/>
        </p:nvSpPr>
        <p:spPr bwMode="auto">
          <a:xfrm rot="2212552">
            <a:off x="5203825" y="2271713"/>
            <a:ext cx="285750" cy="492125"/>
          </a:xfrm>
          <a:prstGeom prst="upArrow">
            <a:avLst>
              <a:gd name="adj1" fmla="val 50000"/>
              <a:gd name="adj2" fmla="val 43056"/>
            </a:avLst>
          </a:prstGeom>
          <a:solidFill>
            <a:srgbClr val="9999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 rot="-3063224">
            <a:off x="1251744" y="2855119"/>
            <a:ext cx="2090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i="1" dirty="0"/>
              <a:t>Process Maturity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715000" y="1219200"/>
            <a:ext cx="3200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/>
              <a:t>Process performance continually improved through incremental and innovative technological improvements. </a:t>
            </a:r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3019425" y="1524000"/>
            <a:ext cx="571500" cy="725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4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How to Prioritize Risks on Your Business Model - </a:t>
            </a:r>
            <a:r>
              <a:rPr lang="en-US" dirty="0" err="1" smtClean="0">
                <a:hlinkClick r:id="rId2" action="ppaction://hlinkfile"/>
              </a:rPr>
              <a:t>YouTube.MKV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7436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12672B37-32EB-471F-A6AD-136A56039F3E}" type="slidenum">
              <a:rPr lang="en-US" altLang="en-US"/>
              <a:pPr/>
              <a:t>80</a:t>
            </a:fld>
            <a:r>
              <a:rPr lang="en-US" altLang="en-US" dirty="0"/>
              <a:t> of 146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83525" cy="7556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Maturity Level 1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Initial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31163" cy="3816350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Maturity Level 1 deals with 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performed</a:t>
            </a:r>
            <a:r>
              <a:rPr lang="en-US" altLang="zh-CN" sz="2000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processes.</a:t>
            </a:r>
          </a:p>
          <a:p>
            <a:pPr>
              <a:spcBef>
                <a:spcPct val="60000"/>
              </a:spcBef>
            </a:pPr>
            <a:r>
              <a:rPr lang="en-US" altLang="en-US" sz="2000" dirty="0">
                <a:ea typeface="宋体" pitchFamily="2" charset="-122"/>
              </a:rPr>
              <a:t>Processes are unpredictable, poorly controlled, reactive.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spcBef>
                <a:spcPct val="60000"/>
              </a:spcBef>
            </a:pPr>
            <a:r>
              <a:rPr lang="en-US" altLang="zh-CN" sz="2000" dirty="0">
                <a:ea typeface="宋体" pitchFamily="2" charset="-122"/>
              </a:rPr>
              <a:t>The process performance may not be stable and may not meet specific objectives such as quality, cost, and schedule, but useful work can be done.</a:t>
            </a:r>
          </a:p>
          <a:p>
            <a:pPr>
              <a:spcBef>
                <a:spcPct val="60000"/>
              </a:spcBef>
            </a:pPr>
            <a:endParaRPr lang="en-US" altLang="zh-CN" sz="2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08301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966E6FFF-3FFF-4EC0-9970-6E9FE76377D6}" type="slidenum">
              <a:rPr lang="en-US" altLang="en-US"/>
              <a:pPr/>
              <a:t>81</a:t>
            </a:fld>
            <a:r>
              <a:rPr lang="en-US" altLang="en-US" dirty="0"/>
              <a:t> of 146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83525" cy="7493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Maturity Level 2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Managed </a:t>
            </a:r>
            <a:r>
              <a:rPr lang="en-US" altLang="zh-CN" u="sng" dirty="0">
                <a:ea typeface="宋体" pitchFamily="2" charset="-122"/>
              </a:rPr>
              <a:t>at the Project Level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31162" cy="478155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Maturity Level 2 deals with </a:t>
            </a:r>
            <a:r>
              <a:rPr lang="en-US" altLang="zh-CN" sz="2200" dirty="0">
                <a:solidFill>
                  <a:srgbClr val="0000CC"/>
                </a:solidFill>
                <a:ea typeface="宋体" pitchFamily="2" charset="-122"/>
              </a:rPr>
              <a:t>managed</a:t>
            </a:r>
            <a:r>
              <a:rPr lang="en-US" altLang="zh-CN" sz="2200" dirty="0">
                <a:ea typeface="宋体" pitchFamily="2" charset="-122"/>
              </a:rPr>
              <a:t> processes</a:t>
            </a:r>
            <a:r>
              <a:rPr lang="en-US" altLang="zh-CN" sz="2200" dirty="0" smtClean="0">
                <a:ea typeface="宋体" pitchFamily="2" charset="-122"/>
              </a:rPr>
              <a:t>.</a:t>
            </a:r>
          </a:p>
          <a:p>
            <a:pPr marL="342900" indent="-342900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A managed process is a performed process that is also: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solidFill>
                  <a:schemeClr val="folHlink"/>
                </a:solidFill>
                <a:ea typeface="宋体" pitchFamily="2" charset="-122"/>
              </a:rPr>
              <a:t>Planned</a:t>
            </a:r>
            <a:r>
              <a:rPr lang="en-US" altLang="zh-CN" sz="2000" dirty="0">
                <a:ea typeface="宋体" pitchFamily="2" charset="-122"/>
              </a:rPr>
              <a:t> and executed in accordance with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policy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Employs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skilled people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Adequate resources</a:t>
            </a:r>
            <a:r>
              <a:rPr lang="en-US" altLang="zh-CN" sz="2000" dirty="0">
                <a:ea typeface="宋体" pitchFamily="2" charset="-122"/>
              </a:rPr>
              <a:t> are available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Controlled outputs are produced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Stakeholders</a:t>
            </a:r>
            <a:r>
              <a:rPr lang="en-US" altLang="zh-CN" sz="2000" dirty="0">
                <a:ea typeface="宋体" pitchFamily="2" charset="-122"/>
              </a:rPr>
              <a:t> are involved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The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process</a:t>
            </a:r>
            <a:r>
              <a:rPr lang="en-US" altLang="zh-CN" sz="2000" dirty="0">
                <a:ea typeface="宋体" pitchFamily="2" charset="-122"/>
              </a:rPr>
              <a:t> is reviewed and evaluated for adherence to requirements </a:t>
            </a:r>
            <a:endParaRPr lang="en-US" altLang="zh-CN" sz="2000" dirty="0" smtClean="0">
              <a:ea typeface="宋体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en-US" sz="2200" dirty="0">
                <a:ea typeface="宋体" pitchFamily="2" charset="-122"/>
              </a:rPr>
              <a:t>Processes are planned, documented, performed, monitored, and controlled at the </a:t>
            </a:r>
            <a:r>
              <a:rPr lang="en-US" altLang="en-US" sz="2200" dirty="0">
                <a:solidFill>
                  <a:schemeClr val="accent1"/>
                </a:solidFill>
                <a:ea typeface="宋体" pitchFamily="2" charset="-122"/>
              </a:rPr>
              <a:t>project </a:t>
            </a:r>
            <a:r>
              <a:rPr lang="en-US" altLang="en-US" sz="2200" dirty="0">
                <a:ea typeface="宋体" pitchFamily="2" charset="-122"/>
              </a:rPr>
              <a:t>level.  Often reactive</a:t>
            </a:r>
            <a:r>
              <a:rPr lang="en-US" altLang="en-US" sz="2200" dirty="0" smtClean="0">
                <a:ea typeface="宋体" pitchFamily="2" charset="-122"/>
              </a:rPr>
              <a:t>.</a:t>
            </a:r>
          </a:p>
          <a:p>
            <a:pPr marL="342900" indent="-342900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The managed process comes closer to achieving the specific objectives such as quality, cost, and schedule.</a:t>
            </a:r>
          </a:p>
        </p:txBody>
      </p:sp>
    </p:spTree>
    <p:extLst>
      <p:ext uri="{BB962C8B-B14F-4D97-AF65-F5344CB8AC3E}">
        <p14:creationId xmlns:p14="http://schemas.microsoft.com/office/powerpoint/2010/main" xmlns="" val="318278080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13143B3B-BBD5-47FF-8081-90FB536B3451}" type="slidenum">
              <a:rPr lang="en-US" altLang="en-US"/>
              <a:pPr/>
              <a:t>82</a:t>
            </a:fld>
            <a:r>
              <a:rPr lang="en-US" altLang="en-US" dirty="0"/>
              <a:t> of 146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83525" cy="7493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Maturity Level 3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Defined </a:t>
            </a:r>
            <a:r>
              <a:rPr lang="en-US" altLang="zh-CN" u="sng" dirty="0">
                <a:ea typeface="宋体" pitchFamily="2" charset="-122"/>
              </a:rPr>
              <a:t>at the Organization Level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07363" cy="481965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Maturity Level 3 deals with 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defined </a:t>
            </a:r>
            <a:r>
              <a:rPr lang="en-US" altLang="zh-CN" sz="2000" dirty="0">
                <a:ea typeface="宋体" pitchFamily="2" charset="-122"/>
              </a:rPr>
              <a:t>processes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A defined process is a managed process that: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Well defined, understood, deployed and executed across the entire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</a:rPr>
              <a:t>organization</a:t>
            </a:r>
            <a:r>
              <a:rPr lang="en-US" altLang="zh-CN" sz="2000" dirty="0">
                <a:ea typeface="宋体" pitchFamily="2" charset="-122"/>
              </a:rPr>
              <a:t>.  Proactive.</a:t>
            </a:r>
          </a:p>
          <a:p>
            <a:pPr lvl="1"/>
            <a:r>
              <a:rPr lang="en-US" altLang="en-US" sz="2000" dirty="0">
                <a:ea typeface="宋体" pitchFamily="2" charset="-122"/>
              </a:rPr>
              <a:t>Processes, standards, procedures, tools, etc. are defined at the organizational (Organization X ) level.  Project or local tailoring</a:t>
            </a:r>
            <a:r>
              <a:rPr lang="en-US" altLang="zh-CN" sz="2000" dirty="0">
                <a:ea typeface="宋体" pitchFamily="2" charset="-122"/>
              </a:rPr>
              <a:t> is allowed, however it must be based on the organization’s set of standard processes and defined per the organization’s tailoring guidelines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lvl="1"/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Major portions of the organization cannot “opt out.”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18411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4A76D12A-F6CA-48D8-88E9-4E4D6ABE2A00}" type="slidenum">
              <a:rPr lang="en-US" altLang="en-US"/>
              <a:pPr/>
              <a:t>83</a:t>
            </a:fld>
            <a:r>
              <a:rPr lang="en-US" altLang="en-US" dirty="0"/>
              <a:t> of 146</a:t>
            </a: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1pPr>
            <a:lvl2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6pPr>
            <a:lvl7pPr marL="9144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7pPr>
            <a:lvl8pPr marL="13716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8pPr>
            <a:lvl9pPr marL="1828800" algn="ct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Behaviors at the Five Levels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39738" y="1062038"/>
            <a:ext cx="8267700" cy="5240337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Rectangle 4" descr="Horizontal brick"/>
          <p:cNvSpPr>
            <a:spLocks noChangeArrowheads="1"/>
          </p:cNvSpPr>
          <p:nvPr/>
        </p:nvSpPr>
        <p:spPr bwMode="auto">
          <a:xfrm>
            <a:off x="446088" y="1068388"/>
            <a:ext cx="8255000" cy="323850"/>
          </a:xfrm>
          <a:prstGeom prst="rect">
            <a:avLst/>
          </a:prstGeom>
          <a:pattFill prst="horzBrick">
            <a:fgClr>
              <a:srgbClr val="66FFFF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6088" y="1463675"/>
            <a:ext cx="8255000" cy="4903788"/>
          </a:xfrm>
          <a:prstGeom prst="rect">
            <a:avLst/>
          </a:prstGeom>
          <a:solidFill>
            <a:srgbClr val="99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8070" name="Freeform 6"/>
          <p:cNvSpPr>
            <a:spLocks/>
          </p:cNvSpPr>
          <p:nvPr/>
        </p:nvSpPr>
        <p:spPr bwMode="auto">
          <a:xfrm>
            <a:off x="995363" y="5651500"/>
            <a:ext cx="277812" cy="558800"/>
          </a:xfrm>
          <a:custGeom>
            <a:avLst/>
            <a:gdLst>
              <a:gd name="T0" fmla="*/ 0 w 191"/>
              <a:gd name="T1" fmla="*/ 375 h 375"/>
              <a:gd name="T2" fmla="*/ 191 w 191"/>
              <a:gd name="T3" fmla="*/ 375 h 375"/>
              <a:gd name="T4" fmla="*/ 191 w 191"/>
              <a:gd name="T5" fmla="*/ 351 h 375"/>
              <a:gd name="T6" fmla="*/ 159 w 191"/>
              <a:gd name="T7" fmla="*/ 351 h 375"/>
              <a:gd name="T8" fmla="*/ 135 w 191"/>
              <a:gd name="T9" fmla="*/ 343 h 375"/>
              <a:gd name="T10" fmla="*/ 127 w 191"/>
              <a:gd name="T11" fmla="*/ 336 h 375"/>
              <a:gd name="T12" fmla="*/ 119 w 191"/>
              <a:gd name="T13" fmla="*/ 320 h 375"/>
              <a:gd name="T14" fmla="*/ 119 w 191"/>
              <a:gd name="T15" fmla="*/ 0 h 375"/>
              <a:gd name="T16" fmla="*/ 103 w 191"/>
              <a:gd name="T17" fmla="*/ 0 h 375"/>
              <a:gd name="T18" fmla="*/ 79 w 191"/>
              <a:gd name="T19" fmla="*/ 0 h 375"/>
              <a:gd name="T20" fmla="*/ 48 w 191"/>
              <a:gd name="T21" fmla="*/ 8 h 375"/>
              <a:gd name="T22" fmla="*/ 24 w 191"/>
              <a:gd name="T23" fmla="*/ 16 h 375"/>
              <a:gd name="T24" fmla="*/ 0 w 191"/>
              <a:gd name="T25" fmla="*/ 16 h 375"/>
              <a:gd name="T26" fmla="*/ 0 w 191"/>
              <a:gd name="T27" fmla="*/ 32 h 375"/>
              <a:gd name="T28" fmla="*/ 8 w 191"/>
              <a:gd name="T29" fmla="*/ 32 h 375"/>
              <a:gd name="T30" fmla="*/ 16 w 191"/>
              <a:gd name="T31" fmla="*/ 32 h 375"/>
              <a:gd name="T32" fmla="*/ 40 w 191"/>
              <a:gd name="T33" fmla="*/ 39 h 375"/>
              <a:gd name="T34" fmla="*/ 56 w 191"/>
              <a:gd name="T35" fmla="*/ 47 h 375"/>
              <a:gd name="T36" fmla="*/ 63 w 191"/>
              <a:gd name="T37" fmla="*/ 55 h 375"/>
              <a:gd name="T38" fmla="*/ 63 w 191"/>
              <a:gd name="T39" fmla="*/ 78 h 375"/>
              <a:gd name="T40" fmla="*/ 63 w 191"/>
              <a:gd name="T41" fmla="*/ 320 h 375"/>
              <a:gd name="T42" fmla="*/ 63 w 191"/>
              <a:gd name="T43" fmla="*/ 336 h 375"/>
              <a:gd name="T44" fmla="*/ 48 w 191"/>
              <a:gd name="T45" fmla="*/ 343 h 375"/>
              <a:gd name="T46" fmla="*/ 32 w 191"/>
              <a:gd name="T47" fmla="*/ 351 h 375"/>
              <a:gd name="T48" fmla="*/ 0 w 191"/>
              <a:gd name="T49" fmla="*/ 351 h 375"/>
              <a:gd name="T50" fmla="*/ 0 w 191"/>
              <a:gd name="T51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1" h="375">
                <a:moveTo>
                  <a:pt x="0" y="375"/>
                </a:moveTo>
                <a:lnTo>
                  <a:pt x="191" y="375"/>
                </a:lnTo>
                <a:lnTo>
                  <a:pt x="191" y="351"/>
                </a:lnTo>
                <a:lnTo>
                  <a:pt x="159" y="351"/>
                </a:lnTo>
                <a:lnTo>
                  <a:pt x="135" y="343"/>
                </a:lnTo>
                <a:lnTo>
                  <a:pt x="127" y="336"/>
                </a:lnTo>
                <a:lnTo>
                  <a:pt x="119" y="320"/>
                </a:lnTo>
                <a:lnTo>
                  <a:pt x="119" y="0"/>
                </a:lnTo>
                <a:lnTo>
                  <a:pt x="103" y="0"/>
                </a:lnTo>
                <a:lnTo>
                  <a:pt x="79" y="0"/>
                </a:lnTo>
                <a:lnTo>
                  <a:pt x="48" y="8"/>
                </a:lnTo>
                <a:lnTo>
                  <a:pt x="24" y="16"/>
                </a:lnTo>
                <a:lnTo>
                  <a:pt x="0" y="16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40" y="39"/>
                </a:lnTo>
                <a:lnTo>
                  <a:pt x="56" y="47"/>
                </a:lnTo>
                <a:lnTo>
                  <a:pt x="63" y="55"/>
                </a:lnTo>
                <a:lnTo>
                  <a:pt x="63" y="78"/>
                </a:lnTo>
                <a:lnTo>
                  <a:pt x="63" y="320"/>
                </a:lnTo>
                <a:lnTo>
                  <a:pt x="63" y="336"/>
                </a:lnTo>
                <a:lnTo>
                  <a:pt x="48" y="343"/>
                </a:lnTo>
                <a:lnTo>
                  <a:pt x="32" y="351"/>
                </a:lnTo>
                <a:lnTo>
                  <a:pt x="0" y="351"/>
                </a:lnTo>
                <a:lnTo>
                  <a:pt x="0" y="375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71" name="Freeform 7"/>
          <p:cNvSpPr>
            <a:spLocks/>
          </p:cNvSpPr>
          <p:nvPr/>
        </p:nvSpPr>
        <p:spPr bwMode="auto">
          <a:xfrm>
            <a:off x="995363" y="5651500"/>
            <a:ext cx="277812" cy="558800"/>
          </a:xfrm>
          <a:custGeom>
            <a:avLst/>
            <a:gdLst>
              <a:gd name="T0" fmla="*/ 0 w 191"/>
              <a:gd name="T1" fmla="*/ 375 h 375"/>
              <a:gd name="T2" fmla="*/ 191 w 191"/>
              <a:gd name="T3" fmla="*/ 375 h 375"/>
              <a:gd name="T4" fmla="*/ 191 w 191"/>
              <a:gd name="T5" fmla="*/ 351 h 375"/>
              <a:gd name="T6" fmla="*/ 159 w 191"/>
              <a:gd name="T7" fmla="*/ 351 h 375"/>
              <a:gd name="T8" fmla="*/ 135 w 191"/>
              <a:gd name="T9" fmla="*/ 343 h 375"/>
              <a:gd name="T10" fmla="*/ 127 w 191"/>
              <a:gd name="T11" fmla="*/ 336 h 375"/>
              <a:gd name="T12" fmla="*/ 119 w 191"/>
              <a:gd name="T13" fmla="*/ 320 h 375"/>
              <a:gd name="T14" fmla="*/ 119 w 191"/>
              <a:gd name="T15" fmla="*/ 0 h 375"/>
              <a:gd name="T16" fmla="*/ 103 w 191"/>
              <a:gd name="T17" fmla="*/ 0 h 375"/>
              <a:gd name="T18" fmla="*/ 79 w 191"/>
              <a:gd name="T19" fmla="*/ 0 h 375"/>
              <a:gd name="T20" fmla="*/ 48 w 191"/>
              <a:gd name="T21" fmla="*/ 8 h 375"/>
              <a:gd name="T22" fmla="*/ 24 w 191"/>
              <a:gd name="T23" fmla="*/ 16 h 375"/>
              <a:gd name="T24" fmla="*/ 0 w 191"/>
              <a:gd name="T25" fmla="*/ 16 h 375"/>
              <a:gd name="T26" fmla="*/ 0 w 191"/>
              <a:gd name="T27" fmla="*/ 32 h 375"/>
              <a:gd name="T28" fmla="*/ 8 w 191"/>
              <a:gd name="T29" fmla="*/ 32 h 375"/>
              <a:gd name="T30" fmla="*/ 16 w 191"/>
              <a:gd name="T31" fmla="*/ 32 h 375"/>
              <a:gd name="T32" fmla="*/ 40 w 191"/>
              <a:gd name="T33" fmla="*/ 39 h 375"/>
              <a:gd name="T34" fmla="*/ 56 w 191"/>
              <a:gd name="T35" fmla="*/ 47 h 375"/>
              <a:gd name="T36" fmla="*/ 63 w 191"/>
              <a:gd name="T37" fmla="*/ 55 h 375"/>
              <a:gd name="T38" fmla="*/ 63 w 191"/>
              <a:gd name="T39" fmla="*/ 78 h 375"/>
              <a:gd name="T40" fmla="*/ 63 w 191"/>
              <a:gd name="T41" fmla="*/ 320 h 375"/>
              <a:gd name="T42" fmla="*/ 63 w 191"/>
              <a:gd name="T43" fmla="*/ 336 h 375"/>
              <a:gd name="T44" fmla="*/ 48 w 191"/>
              <a:gd name="T45" fmla="*/ 343 h 375"/>
              <a:gd name="T46" fmla="*/ 32 w 191"/>
              <a:gd name="T47" fmla="*/ 351 h 375"/>
              <a:gd name="T48" fmla="*/ 0 w 191"/>
              <a:gd name="T49" fmla="*/ 351 h 375"/>
              <a:gd name="T50" fmla="*/ 0 w 191"/>
              <a:gd name="T51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1" h="375">
                <a:moveTo>
                  <a:pt x="0" y="375"/>
                </a:moveTo>
                <a:lnTo>
                  <a:pt x="191" y="375"/>
                </a:lnTo>
                <a:lnTo>
                  <a:pt x="191" y="351"/>
                </a:lnTo>
                <a:lnTo>
                  <a:pt x="159" y="351"/>
                </a:lnTo>
                <a:lnTo>
                  <a:pt x="135" y="343"/>
                </a:lnTo>
                <a:lnTo>
                  <a:pt x="127" y="336"/>
                </a:lnTo>
                <a:lnTo>
                  <a:pt x="119" y="320"/>
                </a:lnTo>
                <a:lnTo>
                  <a:pt x="119" y="0"/>
                </a:lnTo>
                <a:lnTo>
                  <a:pt x="103" y="0"/>
                </a:lnTo>
                <a:lnTo>
                  <a:pt x="79" y="0"/>
                </a:lnTo>
                <a:lnTo>
                  <a:pt x="48" y="8"/>
                </a:lnTo>
                <a:lnTo>
                  <a:pt x="24" y="16"/>
                </a:lnTo>
                <a:lnTo>
                  <a:pt x="0" y="16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40" y="39"/>
                </a:lnTo>
                <a:lnTo>
                  <a:pt x="56" y="47"/>
                </a:lnTo>
                <a:lnTo>
                  <a:pt x="63" y="55"/>
                </a:lnTo>
                <a:lnTo>
                  <a:pt x="63" y="78"/>
                </a:lnTo>
                <a:lnTo>
                  <a:pt x="63" y="320"/>
                </a:lnTo>
                <a:lnTo>
                  <a:pt x="63" y="336"/>
                </a:lnTo>
                <a:lnTo>
                  <a:pt x="48" y="343"/>
                </a:lnTo>
                <a:lnTo>
                  <a:pt x="32" y="351"/>
                </a:lnTo>
                <a:lnTo>
                  <a:pt x="0" y="351"/>
                </a:lnTo>
                <a:lnTo>
                  <a:pt x="0" y="375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803275" y="5791200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Initial</a:t>
            </a:r>
          </a:p>
        </p:txBody>
      </p:sp>
      <p:grpSp>
        <p:nvGrpSpPr>
          <p:cNvPr id="88073" name="Group 9"/>
          <p:cNvGrpSpPr>
            <a:grpSpLocks/>
          </p:cNvGrpSpPr>
          <p:nvPr/>
        </p:nvGrpSpPr>
        <p:grpSpPr bwMode="auto">
          <a:xfrm>
            <a:off x="588963" y="4699000"/>
            <a:ext cx="1117600" cy="568325"/>
            <a:chOff x="139" y="3014"/>
            <a:chExt cx="767" cy="382"/>
          </a:xfrm>
        </p:grpSpPr>
        <p:sp>
          <p:nvSpPr>
            <p:cNvPr id="88074" name="Freeform 10"/>
            <p:cNvSpPr>
              <a:spLocks/>
            </p:cNvSpPr>
            <p:nvPr/>
          </p:nvSpPr>
          <p:spPr bwMode="auto">
            <a:xfrm>
              <a:off x="362" y="3014"/>
              <a:ext cx="295" cy="382"/>
            </a:xfrm>
            <a:custGeom>
              <a:avLst/>
              <a:gdLst>
                <a:gd name="T0" fmla="*/ 8 w 295"/>
                <a:gd name="T1" fmla="*/ 382 h 382"/>
                <a:gd name="T2" fmla="*/ 271 w 295"/>
                <a:gd name="T3" fmla="*/ 382 h 382"/>
                <a:gd name="T4" fmla="*/ 295 w 295"/>
                <a:gd name="T5" fmla="*/ 281 h 382"/>
                <a:gd name="T6" fmla="*/ 271 w 295"/>
                <a:gd name="T7" fmla="*/ 273 h 382"/>
                <a:gd name="T8" fmla="*/ 263 w 295"/>
                <a:gd name="T9" fmla="*/ 304 h 382"/>
                <a:gd name="T10" fmla="*/ 247 w 295"/>
                <a:gd name="T11" fmla="*/ 328 h 382"/>
                <a:gd name="T12" fmla="*/ 223 w 295"/>
                <a:gd name="T13" fmla="*/ 335 h 382"/>
                <a:gd name="T14" fmla="*/ 183 w 295"/>
                <a:gd name="T15" fmla="*/ 343 h 382"/>
                <a:gd name="T16" fmla="*/ 64 w 295"/>
                <a:gd name="T17" fmla="*/ 343 h 382"/>
                <a:gd name="T18" fmla="*/ 80 w 295"/>
                <a:gd name="T19" fmla="*/ 328 h 382"/>
                <a:gd name="T20" fmla="*/ 119 w 295"/>
                <a:gd name="T21" fmla="*/ 296 h 382"/>
                <a:gd name="T22" fmla="*/ 167 w 295"/>
                <a:gd name="T23" fmla="*/ 265 h 382"/>
                <a:gd name="T24" fmla="*/ 199 w 295"/>
                <a:gd name="T25" fmla="*/ 234 h 382"/>
                <a:gd name="T26" fmla="*/ 223 w 295"/>
                <a:gd name="T27" fmla="*/ 203 h 382"/>
                <a:gd name="T28" fmla="*/ 247 w 295"/>
                <a:gd name="T29" fmla="*/ 179 h 382"/>
                <a:gd name="T30" fmla="*/ 263 w 295"/>
                <a:gd name="T31" fmla="*/ 148 h 382"/>
                <a:gd name="T32" fmla="*/ 271 w 295"/>
                <a:gd name="T33" fmla="*/ 125 h 382"/>
                <a:gd name="T34" fmla="*/ 271 w 295"/>
                <a:gd name="T35" fmla="*/ 101 h 382"/>
                <a:gd name="T36" fmla="*/ 263 w 295"/>
                <a:gd name="T37" fmla="*/ 63 h 382"/>
                <a:gd name="T38" fmla="*/ 239 w 295"/>
                <a:gd name="T39" fmla="*/ 31 h 382"/>
                <a:gd name="T40" fmla="*/ 191 w 295"/>
                <a:gd name="T41" fmla="*/ 8 h 382"/>
                <a:gd name="T42" fmla="*/ 143 w 295"/>
                <a:gd name="T43" fmla="*/ 0 h 382"/>
                <a:gd name="T44" fmla="*/ 88 w 295"/>
                <a:gd name="T45" fmla="*/ 8 h 382"/>
                <a:gd name="T46" fmla="*/ 48 w 295"/>
                <a:gd name="T47" fmla="*/ 31 h 382"/>
                <a:gd name="T48" fmla="*/ 16 w 295"/>
                <a:gd name="T49" fmla="*/ 63 h 382"/>
                <a:gd name="T50" fmla="*/ 8 w 295"/>
                <a:gd name="T51" fmla="*/ 101 h 382"/>
                <a:gd name="T52" fmla="*/ 8 w 295"/>
                <a:gd name="T53" fmla="*/ 125 h 382"/>
                <a:gd name="T54" fmla="*/ 16 w 295"/>
                <a:gd name="T55" fmla="*/ 140 h 382"/>
                <a:gd name="T56" fmla="*/ 24 w 295"/>
                <a:gd name="T57" fmla="*/ 148 h 382"/>
                <a:gd name="T58" fmla="*/ 40 w 295"/>
                <a:gd name="T59" fmla="*/ 148 h 382"/>
                <a:gd name="T60" fmla="*/ 56 w 295"/>
                <a:gd name="T61" fmla="*/ 148 h 382"/>
                <a:gd name="T62" fmla="*/ 64 w 295"/>
                <a:gd name="T63" fmla="*/ 140 h 382"/>
                <a:gd name="T64" fmla="*/ 72 w 295"/>
                <a:gd name="T65" fmla="*/ 133 h 382"/>
                <a:gd name="T66" fmla="*/ 72 w 295"/>
                <a:gd name="T67" fmla="*/ 117 h 382"/>
                <a:gd name="T68" fmla="*/ 72 w 295"/>
                <a:gd name="T69" fmla="*/ 109 h 382"/>
                <a:gd name="T70" fmla="*/ 64 w 295"/>
                <a:gd name="T71" fmla="*/ 101 h 382"/>
                <a:gd name="T72" fmla="*/ 56 w 295"/>
                <a:gd name="T73" fmla="*/ 86 h 382"/>
                <a:gd name="T74" fmla="*/ 56 w 295"/>
                <a:gd name="T75" fmla="*/ 78 h 382"/>
                <a:gd name="T76" fmla="*/ 64 w 295"/>
                <a:gd name="T77" fmla="*/ 63 h 382"/>
                <a:gd name="T78" fmla="*/ 80 w 295"/>
                <a:gd name="T79" fmla="*/ 39 h 382"/>
                <a:gd name="T80" fmla="*/ 104 w 295"/>
                <a:gd name="T81" fmla="*/ 31 h 382"/>
                <a:gd name="T82" fmla="*/ 127 w 295"/>
                <a:gd name="T83" fmla="*/ 31 h 382"/>
                <a:gd name="T84" fmla="*/ 167 w 295"/>
                <a:gd name="T85" fmla="*/ 31 h 382"/>
                <a:gd name="T86" fmla="*/ 191 w 295"/>
                <a:gd name="T87" fmla="*/ 47 h 382"/>
                <a:gd name="T88" fmla="*/ 207 w 295"/>
                <a:gd name="T89" fmla="*/ 70 h 382"/>
                <a:gd name="T90" fmla="*/ 207 w 295"/>
                <a:gd name="T91" fmla="*/ 101 h 382"/>
                <a:gd name="T92" fmla="*/ 207 w 295"/>
                <a:gd name="T93" fmla="*/ 125 h 382"/>
                <a:gd name="T94" fmla="*/ 199 w 295"/>
                <a:gd name="T95" fmla="*/ 156 h 382"/>
                <a:gd name="T96" fmla="*/ 183 w 295"/>
                <a:gd name="T97" fmla="*/ 179 h 382"/>
                <a:gd name="T98" fmla="*/ 159 w 295"/>
                <a:gd name="T99" fmla="*/ 211 h 382"/>
                <a:gd name="T100" fmla="*/ 135 w 295"/>
                <a:gd name="T101" fmla="*/ 242 h 382"/>
                <a:gd name="T102" fmla="*/ 96 w 295"/>
                <a:gd name="T103" fmla="*/ 273 h 382"/>
                <a:gd name="T104" fmla="*/ 56 w 295"/>
                <a:gd name="T105" fmla="*/ 304 h 382"/>
                <a:gd name="T106" fmla="*/ 0 w 295"/>
                <a:gd name="T107" fmla="*/ 343 h 382"/>
                <a:gd name="T108" fmla="*/ 8 w 295"/>
                <a:gd name="T10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5" h="382">
                  <a:moveTo>
                    <a:pt x="8" y="382"/>
                  </a:moveTo>
                  <a:lnTo>
                    <a:pt x="271" y="382"/>
                  </a:lnTo>
                  <a:lnTo>
                    <a:pt x="295" y="281"/>
                  </a:lnTo>
                  <a:lnTo>
                    <a:pt x="271" y="273"/>
                  </a:lnTo>
                  <a:lnTo>
                    <a:pt x="263" y="304"/>
                  </a:lnTo>
                  <a:lnTo>
                    <a:pt x="247" y="328"/>
                  </a:lnTo>
                  <a:lnTo>
                    <a:pt x="223" y="335"/>
                  </a:lnTo>
                  <a:lnTo>
                    <a:pt x="183" y="343"/>
                  </a:lnTo>
                  <a:lnTo>
                    <a:pt x="64" y="343"/>
                  </a:lnTo>
                  <a:lnTo>
                    <a:pt x="80" y="328"/>
                  </a:lnTo>
                  <a:lnTo>
                    <a:pt x="119" y="296"/>
                  </a:lnTo>
                  <a:lnTo>
                    <a:pt x="167" y="265"/>
                  </a:lnTo>
                  <a:lnTo>
                    <a:pt x="199" y="234"/>
                  </a:lnTo>
                  <a:lnTo>
                    <a:pt x="223" y="203"/>
                  </a:lnTo>
                  <a:lnTo>
                    <a:pt x="247" y="179"/>
                  </a:lnTo>
                  <a:lnTo>
                    <a:pt x="263" y="148"/>
                  </a:lnTo>
                  <a:lnTo>
                    <a:pt x="271" y="125"/>
                  </a:lnTo>
                  <a:lnTo>
                    <a:pt x="271" y="101"/>
                  </a:lnTo>
                  <a:lnTo>
                    <a:pt x="263" y="63"/>
                  </a:lnTo>
                  <a:lnTo>
                    <a:pt x="239" y="31"/>
                  </a:lnTo>
                  <a:lnTo>
                    <a:pt x="191" y="8"/>
                  </a:lnTo>
                  <a:lnTo>
                    <a:pt x="143" y="0"/>
                  </a:lnTo>
                  <a:lnTo>
                    <a:pt x="88" y="8"/>
                  </a:lnTo>
                  <a:lnTo>
                    <a:pt x="48" y="31"/>
                  </a:lnTo>
                  <a:lnTo>
                    <a:pt x="16" y="63"/>
                  </a:lnTo>
                  <a:lnTo>
                    <a:pt x="8" y="101"/>
                  </a:lnTo>
                  <a:lnTo>
                    <a:pt x="8" y="125"/>
                  </a:lnTo>
                  <a:lnTo>
                    <a:pt x="16" y="140"/>
                  </a:lnTo>
                  <a:lnTo>
                    <a:pt x="24" y="148"/>
                  </a:lnTo>
                  <a:lnTo>
                    <a:pt x="40" y="148"/>
                  </a:lnTo>
                  <a:lnTo>
                    <a:pt x="56" y="148"/>
                  </a:lnTo>
                  <a:lnTo>
                    <a:pt x="64" y="140"/>
                  </a:lnTo>
                  <a:lnTo>
                    <a:pt x="72" y="133"/>
                  </a:lnTo>
                  <a:lnTo>
                    <a:pt x="72" y="117"/>
                  </a:lnTo>
                  <a:lnTo>
                    <a:pt x="72" y="109"/>
                  </a:lnTo>
                  <a:lnTo>
                    <a:pt x="64" y="101"/>
                  </a:lnTo>
                  <a:lnTo>
                    <a:pt x="56" y="86"/>
                  </a:lnTo>
                  <a:lnTo>
                    <a:pt x="56" y="78"/>
                  </a:lnTo>
                  <a:lnTo>
                    <a:pt x="64" y="63"/>
                  </a:lnTo>
                  <a:lnTo>
                    <a:pt x="80" y="39"/>
                  </a:lnTo>
                  <a:lnTo>
                    <a:pt x="104" y="31"/>
                  </a:lnTo>
                  <a:lnTo>
                    <a:pt x="127" y="31"/>
                  </a:lnTo>
                  <a:lnTo>
                    <a:pt x="167" y="31"/>
                  </a:lnTo>
                  <a:lnTo>
                    <a:pt x="191" y="47"/>
                  </a:lnTo>
                  <a:lnTo>
                    <a:pt x="207" y="70"/>
                  </a:lnTo>
                  <a:lnTo>
                    <a:pt x="207" y="101"/>
                  </a:lnTo>
                  <a:lnTo>
                    <a:pt x="207" y="125"/>
                  </a:lnTo>
                  <a:lnTo>
                    <a:pt x="199" y="156"/>
                  </a:lnTo>
                  <a:lnTo>
                    <a:pt x="183" y="179"/>
                  </a:lnTo>
                  <a:lnTo>
                    <a:pt x="159" y="211"/>
                  </a:lnTo>
                  <a:lnTo>
                    <a:pt x="135" y="242"/>
                  </a:lnTo>
                  <a:lnTo>
                    <a:pt x="96" y="273"/>
                  </a:lnTo>
                  <a:lnTo>
                    <a:pt x="56" y="304"/>
                  </a:lnTo>
                  <a:lnTo>
                    <a:pt x="0" y="343"/>
                  </a:lnTo>
                  <a:lnTo>
                    <a:pt x="8" y="38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75" name="Freeform 11"/>
            <p:cNvSpPr>
              <a:spLocks/>
            </p:cNvSpPr>
            <p:nvPr/>
          </p:nvSpPr>
          <p:spPr bwMode="auto">
            <a:xfrm>
              <a:off x="362" y="3014"/>
              <a:ext cx="295" cy="382"/>
            </a:xfrm>
            <a:custGeom>
              <a:avLst/>
              <a:gdLst>
                <a:gd name="T0" fmla="*/ 8 w 295"/>
                <a:gd name="T1" fmla="*/ 382 h 382"/>
                <a:gd name="T2" fmla="*/ 271 w 295"/>
                <a:gd name="T3" fmla="*/ 382 h 382"/>
                <a:gd name="T4" fmla="*/ 295 w 295"/>
                <a:gd name="T5" fmla="*/ 281 h 382"/>
                <a:gd name="T6" fmla="*/ 271 w 295"/>
                <a:gd name="T7" fmla="*/ 273 h 382"/>
                <a:gd name="T8" fmla="*/ 263 w 295"/>
                <a:gd name="T9" fmla="*/ 304 h 382"/>
                <a:gd name="T10" fmla="*/ 247 w 295"/>
                <a:gd name="T11" fmla="*/ 328 h 382"/>
                <a:gd name="T12" fmla="*/ 223 w 295"/>
                <a:gd name="T13" fmla="*/ 335 h 382"/>
                <a:gd name="T14" fmla="*/ 183 w 295"/>
                <a:gd name="T15" fmla="*/ 343 h 382"/>
                <a:gd name="T16" fmla="*/ 64 w 295"/>
                <a:gd name="T17" fmla="*/ 343 h 382"/>
                <a:gd name="T18" fmla="*/ 80 w 295"/>
                <a:gd name="T19" fmla="*/ 328 h 382"/>
                <a:gd name="T20" fmla="*/ 119 w 295"/>
                <a:gd name="T21" fmla="*/ 296 h 382"/>
                <a:gd name="T22" fmla="*/ 167 w 295"/>
                <a:gd name="T23" fmla="*/ 265 h 382"/>
                <a:gd name="T24" fmla="*/ 199 w 295"/>
                <a:gd name="T25" fmla="*/ 234 h 382"/>
                <a:gd name="T26" fmla="*/ 223 w 295"/>
                <a:gd name="T27" fmla="*/ 203 h 382"/>
                <a:gd name="T28" fmla="*/ 247 w 295"/>
                <a:gd name="T29" fmla="*/ 179 h 382"/>
                <a:gd name="T30" fmla="*/ 263 w 295"/>
                <a:gd name="T31" fmla="*/ 148 h 382"/>
                <a:gd name="T32" fmla="*/ 271 w 295"/>
                <a:gd name="T33" fmla="*/ 125 h 382"/>
                <a:gd name="T34" fmla="*/ 271 w 295"/>
                <a:gd name="T35" fmla="*/ 101 h 382"/>
                <a:gd name="T36" fmla="*/ 263 w 295"/>
                <a:gd name="T37" fmla="*/ 63 h 382"/>
                <a:gd name="T38" fmla="*/ 239 w 295"/>
                <a:gd name="T39" fmla="*/ 31 h 382"/>
                <a:gd name="T40" fmla="*/ 191 w 295"/>
                <a:gd name="T41" fmla="*/ 8 h 382"/>
                <a:gd name="T42" fmla="*/ 143 w 295"/>
                <a:gd name="T43" fmla="*/ 0 h 382"/>
                <a:gd name="T44" fmla="*/ 88 w 295"/>
                <a:gd name="T45" fmla="*/ 8 h 382"/>
                <a:gd name="T46" fmla="*/ 48 w 295"/>
                <a:gd name="T47" fmla="*/ 31 h 382"/>
                <a:gd name="T48" fmla="*/ 16 w 295"/>
                <a:gd name="T49" fmla="*/ 63 h 382"/>
                <a:gd name="T50" fmla="*/ 8 w 295"/>
                <a:gd name="T51" fmla="*/ 101 h 382"/>
                <a:gd name="T52" fmla="*/ 8 w 295"/>
                <a:gd name="T53" fmla="*/ 125 h 382"/>
                <a:gd name="T54" fmla="*/ 16 w 295"/>
                <a:gd name="T55" fmla="*/ 140 h 382"/>
                <a:gd name="T56" fmla="*/ 24 w 295"/>
                <a:gd name="T57" fmla="*/ 148 h 382"/>
                <a:gd name="T58" fmla="*/ 40 w 295"/>
                <a:gd name="T59" fmla="*/ 148 h 382"/>
                <a:gd name="T60" fmla="*/ 56 w 295"/>
                <a:gd name="T61" fmla="*/ 148 h 382"/>
                <a:gd name="T62" fmla="*/ 64 w 295"/>
                <a:gd name="T63" fmla="*/ 140 h 382"/>
                <a:gd name="T64" fmla="*/ 72 w 295"/>
                <a:gd name="T65" fmla="*/ 133 h 382"/>
                <a:gd name="T66" fmla="*/ 72 w 295"/>
                <a:gd name="T67" fmla="*/ 117 h 382"/>
                <a:gd name="T68" fmla="*/ 72 w 295"/>
                <a:gd name="T69" fmla="*/ 109 h 382"/>
                <a:gd name="T70" fmla="*/ 64 w 295"/>
                <a:gd name="T71" fmla="*/ 101 h 382"/>
                <a:gd name="T72" fmla="*/ 56 w 295"/>
                <a:gd name="T73" fmla="*/ 86 h 382"/>
                <a:gd name="T74" fmla="*/ 56 w 295"/>
                <a:gd name="T75" fmla="*/ 78 h 382"/>
                <a:gd name="T76" fmla="*/ 64 w 295"/>
                <a:gd name="T77" fmla="*/ 63 h 382"/>
                <a:gd name="T78" fmla="*/ 80 w 295"/>
                <a:gd name="T79" fmla="*/ 39 h 382"/>
                <a:gd name="T80" fmla="*/ 104 w 295"/>
                <a:gd name="T81" fmla="*/ 31 h 382"/>
                <a:gd name="T82" fmla="*/ 127 w 295"/>
                <a:gd name="T83" fmla="*/ 31 h 382"/>
                <a:gd name="T84" fmla="*/ 167 w 295"/>
                <a:gd name="T85" fmla="*/ 31 h 382"/>
                <a:gd name="T86" fmla="*/ 191 w 295"/>
                <a:gd name="T87" fmla="*/ 47 h 382"/>
                <a:gd name="T88" fmla="*/ 207 w 295"/>
                <a:gd name="T89" fmla="*/ 70 h 382"/>
                <a:gd name="T90" fmla="*/ 207 w 295"/>
                <a:gd name="T91" fmla="*/ 101 h 382"/>
                <a:gd name="T92" fmla="*/ 207 w 295"/>
                <a:gd name="T93" fmla="*/ 125 h 382"/>
                <a:gd name="T94" fmla="*/ 199 w 295"/>
                <a:gd name="T95" fmla="*/ 156 h 382"/>
                <a:gd name="T96" fmla="*/ 183 w 295"/>
                <a:gd name="T97" fmla="*/ 179 h 382"/>
                <a:gd name="T98" fmla="*/ 159 w 295"/>
                <a:gd name="T99" fmla="*/ 211 h 382"/>
                <a:gd name="T100" fmla="*/ 135 w 295"/>
                <a:gd name="T101" fmla="*/ 242 h 382"/>
                <a:gd name="T102" fmla="*/ 96 w 295"/>
                <a:gd name="T103" fmla="*/ 273 h 382"/>
                <a:gd name="T104" fmla="*/ 56 w 295"/>
                <a:gd name="T105" fmla="*/ 304 h 382"/>
                <a:gd name="T106" fmla="*/ 0 w 295"/>
                <a:gd name="T107" fmla="*/ 343 h 382"/>
                <a:gd name="T108" fmla="*/ 8 w 295"/>
                <a:gd name="T10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5" h="382">
                  <a:moveTo>
                    <a:pt x="8" y="382"/>
                  </a:moveTo>
                  <a:lnTo>
                    <a:pt x="271" y="382"/>
                  </a:lnTo>
                  <a:lnTo>
                    <a:pt x="295" y="281"/>
                  </a:lnTo>
                  <a:lnTo>
                    <a:pt x="271" y="273"/>
                  </a:lnTo>
                  <a:lnTo>
                    <a:pt x="263" y="304"/>
                  </a:lnTo>
                  <a:lnTo>
                    <a:pt x="247" y="328"/>
                  </a:lnTo>
                  <a:lnTo>
                    <a:pt x="223" y="335"/>
                  </a:lnTo>
                  <a:lnTo>
                    <a:pt x="183" y="343"/>
                  </a:lnTo>
                  <a:lnTo>
                    <a:pt x="64" y="343"/>
                  </a:lnTo>
                  <a:lnTo>
                    <a:pt x="80" y="328"/>
                  </a:lnTo>
                  <a:lnTo>
                    <a:pt x="119" y="296"/>
                  </a:lnTo>
                  <a:lnTo>
                    <a:pt x="167" y="265"/>
                  </a:lnTo>
                  <a:lnTo>
                    <a:pt x="199" y="234"/>
                  </a:lnTo>
                  <a:lnTo>
                    <a:pt x="223" y="203"/>
                  </a:lnTo>
                  <a:lnTo>
                    <a:pt x="247" y="179"/>
                  </a:lnTo>
                  <a:lnTo>
                    <a:pt x="263" y="148"/>
                  </a:lnTo>
                  <a:lnTo>
                    <a:pt x="271" y="125"/>
                  </a:lnTo>
                  <a:lnTo>
                    <a:pt x="271" y="101"/>
                  </a:lnTo>
                  <a:lnTo>
                    <a:pt x="263" y="63"/>
                  </a:lnTo>
                  <a:lnTo>
                    <a:pt x="239" y="31"/>
                  </a:lnTo>
                  <a:lnTo>
                    <a:pt x="191" y="8"/>
                  </a:lnTo>
                  <a:lnTo>
                    <a:pt x="143" y="0"/>
                  </a:lnTo>
                  <a:lnTo>
                    <a:pt x="88" y="8"/>
                  </a:lnTo>
                  <a:lnTo>
                    <a:pt x="48" y="31"/>
                  </a:lnTo>
                  <a:lnTo>
                    <a:pt x="16" y="63"/>
                  </a:lnTo>
                  <a:lnTo>
                    <a:pt x="8" y="101"/>
                  </a:lnTo>
                  <a:lnTo>
                    <a:pt x="8" y="125"/>
                  </a:lnTo>
                  <a:lnTo>
                    <a:pt x="16" y="140"/>
                  </a:lnTo>
                  <a:lnTo>
                    <a:pt x="24" y="148"/>
                  </a:lnTo>
                  <a:lnTo>
                    <a:pt x="40" y="148"/>
                  </a:lnTo>
                  <a:lnTo>
                    <a:pt x="56" y="148"/>
                  </a:lnTo>
                  <a:lnTo>
                    <a:pt x="64" y="140"/>
                  </a:lnTo>
                  <a:lnTo>
                    <a:pt x="72" y="133"/>
                  </a:lnTo>
                  <a:lnTo>
                    <a:pt x="72" y="117"/>
                  </a:lnTo>
                  <a:lnTo>
                    <a:pt x="72" y="109"/>
                  </a:lnTo>
                  <a:lnTo>
                    <a:pt x="64" y="101"/>
                  </a:lnTo>
                  <a:lnTo>
                    <a:pt x="56" y="86"/>
                  </a:lnTo>
                  <a:lnTo>
                    <a:pt x="56" y="78"/>
                  </a:lnTo>
                  <a:lnTo>
                    <a:pt x="64" y="63"/>
                  </a:lnTo>
                  <a:lnTo>
                    <a:pt x="80" y="39"/>
                  </a:lnTo>
                  <a:lnTo>
                    <a:pt x="104" y="31"/>
                  </a:lnTo>
                  <a:lnTo>
                    <a:pt x="127" y="31"/>
                  </a:lnTo>
                  <a:lnTo>
                    <a:pt x="167" y="31"/>
                  </a:lnTo>
                  <a:lnTo>
                    <a:pt x="191" y="47"/>
                  </a:lnTo>
                  <a:lnTo>
                    <a:pt x="207" y="70"/>
                  </a:lnTo>
                  <a:lnTo>
                    <a:pt x="207" y="101"/>
                  </a:lnTo>
                  <a:lnTo>
                    <a:pt x="207" y="125"/>
                  </a:lnTo>
                  <a:lnTo>
                    <a:pt x="199" y="156"/>
                  </a:lnTo>
                  <a:lnTo>
                    <a:pt x="183" y="179"/>
                  </a:lnTo>
                  <a:lnTo>
                    <a:pt x="159" y="211"/>
                  </a:lnTo>
                  <a:lnTo>
                    <a:pt x="135" y="242"/>
                  </a:lnTo>
                  <a:lnTo>
                    <a:pt x="96" y="273"/>
                  </a:lnTo>
                  <a:lnTo>
                    <a:pt x="56" y="304"/>
                  </a:lnTo>
                  <a:lnTo>
                    <a:pt x="0" y="343"/>
                  </a:lnTo>
                  <a:lnTo>
                    <a:pt x="8" y="38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76" name="Rectangle 12"/>
            <p:cNvSpPr>
              <a:spLocks noChangeArrowheads="1"/>
            </p:cNvSpPr>
            <p:nvPr/>
          </p:nvSpPr>
          <p:spPr bwMode="auto">
            <a:xfrm>
              <a:off x="139" y="3115"/>
              <a:ext cx="76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  Managed</a:t>
              </a:r>
              <a:endParaRPr lang="en-US" altLang="en-US" sz="2400" b="1" dirty="0"/>
            </a:p>
          </p:txBody>
        </p:sp>
      </p:grpSp>
      <p:grpSp>
        <p:nvGrpSpPr>
          <p:cNvPr id="88077" name="Group 13"/>
          <p:cNvGrpSpPr>
            <a:grpSpLocks/>
          </p:cNvGrpSpPr>
          <p:nvPr/>
        </p:nvGrpSpPr>
        <p:grpSpPr bwMode="auto">
          <a:xfrm>
            <a:off x="776288" y="3709988"/>
            <a:ext cx="838200" cy="581025"/>
            <a:chOff x="267" y="2351"/>
            <a:chExt cx="576" cy="390"/>
          </a:xfrm>
        </p:grpSpPr>
        <p:sp>
          <p:nvSpPr>
            <p:cNvPr id="88078" name="Freeform 14"/>
            <p:cNvSpPr>
              <a:spLocks/>
            </p:cNvSpPr>
            <p:nvPr/>
          </p:nvSpPr>
          <p:spPr bwMode="auto">
            <a:xfrm>
              <a:off x="362" y="2351"/>
              <a:ext cx="295" cy="390"/>
            </a:xfrm>
            <a:custGeom>
              <a:avLst/>
              <a:gdLst>
                <a:gd name="T0" fmla="*/ 223 w 295"/>
                <a:gd name="T1" fmla="*/ 156 h 390"/>
                <a:gd name="T2" fmla="*/ 271 w 295"/>
                <a:gd name="T3" fmla="*/ 117 h 390"/>
                <a:gd name="T4" fmla="*/ 263 w 295"/>
                <a:gd name="T5" fmla="*/ 55 h 390"/>
                <a:gd name="T6" fmla="*/ 199 w 295"/>
                <a:gd name="T7" fmla="*/ 0 h 390"/>
                <a:gd name="T8" fmla="*/ 96 w 295"/>
                <a:gd name="T9" fmla="*/ 8 h 390"/>
                <a:gd name="T10" fmla="*/ 32 w 295"/>
                <a:gd name="T11" fmla="*/ 55 h 390"/>
                <a:gd name="T12" fmla="*/ 24 w 295"/>
                <a:gd name="T13" fmla="*/ 102 h 390"/>
                <a:gd name="T14" fmla="*/ 40 w 295"/>
                <a:gd name="T15" fmla="*/ 117 h 390"/>
                <a:gd name="T16" fmla="*/ 64 w 295"/>
                <a:gd name="T17" fmla="*/ 125 h 390"/>
                <a:gd name="T18" fmla="*/ 80 w 295"/>
                <a:gd name="T19" fmla="*/ 110 h 390"/>
                <a:gd name="T20" fmla="*/ 80 w 295"/>
                <a:gd name="T21" fmla="*/ 86 h 390"/>
                <a:gd name="T22" fmla="*/ 72 w 295"/>
                <a:gd name="T23" fmla="*/ 71 h 390"/>
                <a:gd name="T24" fmla="*/ 80 w 295"/>
                <a:gd name="T25" fmla="*/ 47 h 390"/>
                <a:gd name="T26" fmla="*/ 119 w 295"/>
                <a:gd name="T27" fmla="*/ 24 h 390"/>
                <a:gd name="T28" fmla="*/ 175 w 295"/>
                <a:gd name="T29" fmla="*/ 24 h 390"/>
                <a:gd name="T30" fmla="*/ 207 w 295"/>
                <a:gd name="T31" fmla="*/ 63 h 390"/>
                <a:gd name="T32" fmla="*/ 207 w 295"/>
                <a:gd name="T33" fmla="*/ 117 h 390"/>
                <a:gd name="T34" fmla="*/ 159 w 295"/>
                <a:gd name="T35" fmla="*/ 156 h 390"/>
                <a:gd name="T36" fmla="*/ 119 w 295"/>
                <a:gd name="T37" fmla="*/ 164 h 390"/>
                <a:gd name="T38" fmla="*/ 104 w 295"/>
                <a:gd name="T39" fmla="*/ 164 h 390"/>
                <a:gd name="T40" fmla="*/ 112 w 295"/>
                <a:gd name="T41" fmla="*/ 188 h 390"/>
                <a:gd name="T42" fmla="*/ 127 w 295"/>
                <a:gd name="T43" fmla="*/ 188 h 390"/>
                <a:gd name="T44" fmla="*/ 207 w 295"/>
                <a:gd name="T45" fmla="*/ 203 h 390"/>
                <a:gd name="T46" fmla="*/ 231 w 295"/>
                <a:gd name="T47" fmla="*/ 273 h 390"/>
                <a:gd name="T48" fmla="*/ 207 w 295"/>
                <a:gd name="T49" fmla="*/ 336 h 390"/>
                <a:gd name="T50" fmla="*/ 143 w 295"/>
                <a:gd name="T51" fmla="*/ 359 h 390"/>
                <a:gd name="T52" fmla="*/ 88 w 295"/>
                <a:gd name="T53" fmla="*/ 351 h 390"/>
                <a:gd name="T54" fmla="*/ 64 w 295"/>
                <a:gd name="T55" fmla="*/ 320 h 390"/>
                <a:gd name="T56" fmla="*/ 64 w 295"/>
                <a:gd name="T57" fmla="*/ 305 h 390"/>
                <a:gd name="T58" fmla="*/ 64 w 295"/>
                <a:gd name="T59" fmla="*/ 281 h 390"/>
                <a:gd name="T60" fmla="*/ 48 w 295"/>
                <a:gd name="T61" fmla="*/ 266 h 390"/>
                <a:gd name="T62" fmla="*/ 24 w 295"/>
                <a:gd name="T63" fmla="*/ 266 h 390"/>
                <a:gd name="T64" fmla="*/ 0 w 295"/>
                <a:gd name="T65" fmla="*/ 289 h 390"/>
                <a:gd name="T66" fmla="*/ 8 w 295"/>
                <a:gd name="T67" fmla="*/ 336 h 390"/>
                <a:gd name="T68" fmla="*/ 80 w 295"/>
                <a:gd name="T69" fmla="*/ 382 h 390"/>
                <a:gd name="T70" fmla="*/ 199 w 295"/>
                <a:gd name="T71" fmla="*/ 382 h 390"/>
                <a:gd name="T72" fmla="*/ 287 w 295"/>
                <a:gd name="T73" fmla="*/ 320 h 390"/>
                <a:gd name="T74" fmla="*/ 287 w 295"/>
                <a:gd name="T75" fmla="*/ 234 h 390"/>
                <a:gd name="T76" fmla="*/ 239 w 295"/>
                <a:gd name="T77" fmla="*/ 1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5" h="390">
                  <a:moveTo>
                    <a:pt x="191" y="172"/>
                  </a:moveTo>
                  <a:lnTo>
                    <a:pt x="223" y="156"/>
                  </a:lnTo>
                  <a:lnTo>
                    <a:pt x="255" y="141"/>
                  </a:lnTo>
                  <a:lnTo>
                    <a:pt x="271" y="117"/>
                  </a:lnTo>
                  <a:lnTo>
                    <a:pt x="279" y="94"/>
                  </a:lnTo>
                  <a:lnTo>
                    <a:pt x="263" y="55"/>
                  </a:lnTo>
                  <a:lnTo>
                    <a:pt x="239" y="24"/>
                  </a:lnTo>
                  <a:lnTo>
                    <a:pt x="199" y="0"/>
                  </a:lnTo>
                  <a:lnTo>
                    <a:pt x="151" y="0"/>
                  </a:lnTo>
                  <a:lnTo>
                    <a:pt x="96" y="8"/>
                  </a:lnTo>
                  <a:lnTo>
                    <a:pt x="56" y="24"/>
                  </a:lnTo>
                  <a:lnTo>
                    <a:pt x="32" y="55"/>
                  </a:lnTo>
                  <a:lnTo>
                    <a:pt x="24" y="86"/>
                  </a:lnTo>
                  <a:lnTo>
                    <a:pt x="24" y="102"/>
                  </a:lnTo>
                  <a:lnTo>
                    <a:pt x="32" y="117"/>
                  </a:lnTo>
                  <a:lnTo>
                    <a:pt x="40" y="117"/>
                  </a:lnTo>
                  <a:lnTo>
                    <a:pt x="56" y="125"/>
                  </a:lnTo>
                  <a:lnTo>
                    <a:pt x="64" y="125"/>
                  </a:lnTo>
                  <a:lnTo>
                    <a:pt x="72" y="117"/>
                  </a:lnTo>
                  <a:lnTo>
                    <a:pt x="80" y="110"/>
                  </a:lnTo>
                  <a:lnTo>
                    <a:pt x="80" y="94"/>
                  </a:lnTo>
                  <a:lnTo>
                    <a:pt x="80" y="86"/>
                  </a:lnTo>
                  <a:lnTo>
                    <a:pt x="80" y="78"/>
                  </a:lnTo>
                  <a:lnTo>
                    <a:pt x="72" y="71"/>
                  </a:lnTo>
                  <a:lnTo>
                    <a:pt x="72" y="63"/>
                  </a:lnTo>
                  <a:lnTo>
                    <a:pt x="80" y="47"/>
                  </a:lnTo>
                  <a:lnTo>
                    <a:pt x="96" y="32"/>
                  </a:lnTo>
                  <a:lnTo>
                    <a:pt x="119" y="24"/>
                  </a:lnTo>
                  <a:lnTo>
                    <a:pt x="143" y="24"/>
                  </a:lnTo>
                  <a:lnTo>
                    <a:pt x="175" y="24"/>
                  </a:lnTo>
                  <a:lnTo>
                    <a:pt x="191" y="39"/>
                  </a:lnTo>
                  <a:lnTo>
                    <a:pt x="207" y="63"/>
                  </a:lnTo>
                  <a:lnTo>
                    <a:pt x="215" y="94"/>
                  </a:lnTo>
                  <a:lnTo>
                    <a:pt x="207" y="117"/>
                  </a:lnTo>
                  <a:lnTo>
                    <a:pt x="191" y="141"/>
                  </a:lnTo>
                  <a:lnTo>
                    <a:pt x="159" y="156"/>
                  </a:lnTo>
                  <a:lnTo>
                    <a:pt x="127" y="164"/>
                  </a:lnTo>
                  <a:lnTo>
                    <a:pt x="119" y="164"/>
                  </a:lnTo>
                  <a:lnTo>
                    <a:pt x="112" y="164"/>
                  </a:lnTo>
                  <a:lnTo>
                    <a:pt x="104" y="164"/>
                  </a:lnTo>
                  <a:lnTo>
                    <a:pt x="104" y="188"/>
                  </a:lnTo>
                  <a:lnTo>
                    <a:pt x="112" y="188"/>
                  </a:lnTo>
                  <a:lnTo>
                    <a:pt x="119" y="188"/>
                  </a:lnTo>
                  <a:lnTo>
                    <a:pt x="127" y="188"/>
                  </a:lnTo>
                  <a:lnTo>
                    <a:pt x="175" y="188"/>
                  </a:lnTo>
                  <a:lnTo>
                    <a:pt x="207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12"/>
                  </a:lnTo>
                  <a:lnTo>
                    <a:pt x="207" y="336"/>
                  </a:lnTo>
                  <a:lnTo>
                    <a:pt x="175" y="359"/>
                  </a:lnTo>
                  <a:lnTo>
                    <a:pt x="143" y="359"/>
                  </a:lnTo>
                  <a:lnTo>
                    <a:pt x="112" y="359"/>
                  </a:lnTo>
                  <a:lnTo>
                    <a:pt x="88" y="351"/>
                  </a:lnTo>
                  <a:lnTo>
                    <a:pt x="64" y="336"/>
                  </a:lnTo>
                  <a:lnTo>
                    <a:pt x="64" y="320"/>
                  </a:lnTo>
                  <a:lnTo>
                    <a:pt x="64" y="312"/>
                  </a:lnTo>
                  <a:lnTo>
                    <a:pt x="64" y="305"/>
                  </a:lnTo>
                  <a:lnTo>
                    <a:pt x="64" y="297"/>
                  </a:lnTo>
                  <a:lnTo>
                    <a:pt x="64" y="281"/>
                  </a:lnTo>
                  <a:lnTo>
                    <a:pt x="56" y="273"/>
                  </a:lnTo>
                  <a:lnTo>
                    <a:pt x="48" y="266"/>
                  </a:lnTo>
                  <a:lnTo>
                    <a:pt x="40" y="266"/>
                  </a:lnTo>
                  <a:lnTo>
                    <a:pt x="24" y="266"/>
                  </a:lnTo>
                  <a:lnTo>
                    <a:pt x="8" y="273"/>
                  </a:lnTo>
                  <a:lnTo>
                    <a:pt x="0" y="289"/>
                  </a:lnTo>
                  <a:lnTo>
                    <a:pt x="0" y="305"/>
                  </a:lnTo>
                  <a:lnTo>
                    <a:pt x="8" y="336"/>
                  </a:lnTo>
                  <a:lnTo>
                    <a:pt x="40" y="359"/>
                  </a:lnTo>
                  <a:lnTo>
                    <a:pt x="80" y="382"/>
                  </a:lnTo>
                  <a:lnTo>
                    <a:pt x="135" y="390"/>
                  </a:lnTo>
                  <a:lnTo>
                    <a:pt x="199" y="382"/>
                  </a:lnTo>
                  <a:lnTo>
                    <a:pt x="247" y="359"/>
                  </a:lnTo>
                  <a:lnTo>
                    <a:pt x="287" y="320"/>
                  </a:lnTo>
                  <a:lnTo>
                    <a:pt x="295" y="273"/>
                  </a:lnTo>
                  <a:lnTo>
                    <a:pt x="287" y="234"/>
                  </a:lnTo>
                  <a:lnTo>
                    <a:pt x="271" y="203"/>
                  </a:lnTo>
                  <a:lnTo>
                    <a:pt x="239" y="188"/>
                  </a:lnTo>
                  <a:lnTo>
                    <a:pt x="191" y="17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79" name="Freeform 15"/>
            <p:cNvSpPr>
              <a:spLocks/>
            </p:cNvSpPr>
            <p:nvPr/>
          </p:nvSpPr>
          <p:spPr bwMode="auto">
            <a:xfrm>
              <a:off x="362" y="2351"/>
              <a:ext cx="295" cy="390"/>
            </a:xfrm>
            <a:custGeom>
              <a:avLst/>
              <a:gdLst>
                <a:gd name="T0" fmla="*/ 223 w 295"/>
                <a:gd name="T1" fmla="*/ 156 h 390"/>
                <a:gd name="T2" fmla="*/ 271 w 295"/>
                <a:gd name="T3" fmla="*/ 117 h 390"/>
                <a:gd name="T4" fmla="*/ 263 w 295"/>
                <a:gd name="T5" fmla="*/ 55 h 390"/>
                <a:gd name="T6" fmla="*/ 199 w 295"/>
                <a:gd name="T7" fmla="*/ 0 h 390"/>
                <a:gd name="T8" fmla="*/ 96 w 295"/>
                <a:gd name="T9" fmla="*/ 8 h 390"/>
                <a:gd name="T10" fmla="*/ 32 w 295"/>
                <a:gd name="T11" fmla="*/ 55 h 390"/>
                <a:gd name="T12" fmla="*/ 24 w 295"/>
                <a:gd name="T13" fmla="*/ 102 h 390"/>
                <a:gd name="T14" fmla="*/ 40 w 295"/>
                <a:gd name="T15" fmla="*/ 117 h 390"/>
                <a:gd name="T16" fmla="*/ 64 w 295"/>
                <a:gd name="T17" fmla="*/ 125 h 390"/>
                <a:gd name="T18" fmla="*/ 80 w 295"/>
                <a:gd name="T19" fmla="*/ 110 h 390"/>
                <a:gd name="T20" fmla="*/ 80 w 295"/>
                <a:gd name="T21" fmla="*/ 86 h 390"/>
                <a:gd name="T22" fmla="*/ 72 w 295"/>
                <a:gd name="T23" fmla="*/ 71 h 390"/>
                <a:gd name="T24" fmla="*/ 80 w 295"/>
                <a:gd name="T25" fmla="*/ 47 h 390"/>
                <a:gd name="T26" fmla="*/ 119 w 295"/>
                <a:gd name="T27" fmla="*/ 24 h 390"/>
                <a:gd name="T28" fmla="*/ 175 w 295"/>
                <a:gd name="T29" fmla="*/ 24 h 390"/>
                <a:gd name="T30" fmla="*/ 207 w 295"/>
                <a:gd name="T31" fmla="*/ 63 h 390"/>
                <a:gd name="T32" fmla="*/ 207 w 295"/>
                <a:gd name="T33" fmla="*/ 117 h 390"/>
                <a:gd name="T34" fmla="*/ 159 w 295"/>
                <a:gd name="T35" fmla="*/ 156 h 390"/>
                <a:gd name="T36" fmla="*/ 119 w 295"/>
                <a:gd name="T37" fmla="*/ 164 h 390"/>
                <a:gd name="T38" fmla="*/ 104 w 295"/>
                <a:gd name="T39" fmla="*/ 164 h 390"/>
                <a:gd name="T40" fmla="*/ 112 w 295"/>
                <a:gd name="T41" fmla="*/ 188 h 390"/>
                <a:gd name="T42" fmla="*/ 127 w 295"/>
                <a:gd name="T43" fmla="*/ 188 h 390"/>
                <a:gd name="T44" fmla="*/ 207 w 295"/>
                <a:gd name="T45" fmla="*/ 203 h 390"/>
                <a:gd name="T46" fmla="*/ 231 w 295"/>
                <a:gd name="T47" fmla="*/ 273 h 390"/>
                <a:gd name="T48" fmla="*/ 207 w 295"/>
                <a:gd name="T49" fmla="*/ 336 h 390"/>
                <a:gd name="T50" fmla="*/ 143 w 295"/>
                <a:gd name="T51" fmla="*/ 359 h 390"/>
                <a:gd name="T52" fmla="*/ 88 w 295"/>
                <a:gd name="T53" fmla="*/ 351 h 390"/>
                <a:gd name="T54" fmla="*/ 64 w 295"/>
                <a:gd name="T55" fmla="*/ 320 h 390"/>
                <a:gd name="T56" fmla="*/ 64 w 295"/>
                <a:gd name="T57" fmla="*/ 305 h 390"/>
                <a:gd name="T58" fmla="*/ 64 w 295"/>
                <a:gd name="T59" fmla="*/ 281 h 390"/>
                <a:gd name="T60" fmla="*/ 48 w 295"/>
                <a:gd name="T61" fmla="*/ 266 h 390"/>
                <a:gd name="T62" fmla="*/ 24 w 295"/>
                <a:gd name="T63" fmla="*/ 266 h 390"/>
                <a:gd name="T64" fmla="*/ 0 w 295"/>
                <a:gd name="T65" fmla="*/ 289 h 390"/>
                <a:gd name="T66" fmla="*/ 8 w 295"/>
                <a:gd name="T67" fmla="*/ 336 h 390"/>
                <a:gd name="T68" fmla="*/ 80 w 295"/>
                <a:gd name="T69" fmla="*/ 382 h 390"/>
                <a:gd name="T70" fmla="*/ 199 w 295"/>
                <a:gd name="T71" fmla="*/ 382 h 390"/>
                <a:gd name="T72" fmla="*/ 287 w 295"/>
                <a:gd name="T73" fmla="*/ 320 h 390"/>
                <a:gd name="T74" fmla="*/ 287 w 295"/>
                <a:gd name="T75" fmla="*/ 234 h 390"/>
                <a:gd name="T76" fmla="*/ 239 w 295"/>
                <a:gd name="T77" fmla="*/ 1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5" h="390">
                  <a:moveTo>
                    <a:pt x="191" y="172"/>
                  </a:moveTo>
                  <a:lnTo>
                    <a:pt x="223" y="156"/>
                  </a:lnTo>
                  <a:lnTo>
                    <a:pt x="255" y="141"/>
                  </a:lnTo>
                  <a:lnTo>
                    <a:pt x="271" y="117"/>
                  </a:lnTo>
                  <a:lnTo>
                    <a:pt x="279" y="94"/>
                  </a:lnTo>
                  <a:lnTo>
                    <a:pt x="263" y="55"/>
                  </a:lnTo>
                  <a:lnTo>
                    <a:pt x="239" y="24"/>
                  </a:lnTo>
                  <a:lnTo>
                    <a:pt x="199" y="0"/>
                  </a:lnTo>
                  <a:lnTo>
                    <a:pt x="151" y="0"/>
                  </a:lnTo>
                  <a:lnTo>
                    <a:pt x="96" y="8"/>
                  </a:lnTo>
                  <a:lnTo>
                    <a:pt x="56" y="24"/>
                  </a:lnTo>
                  <a:lnTo>
                    <a:pt x="32" y="55"/>
                  </a:lnTo>
                  <a:lnTo>
                    <a:pt x="24" y="86"/>
                  </a:lnTo>
                  <a:lnTo>
                    <a:pt x="24" y="102"/>
                  </a:lnTo>
                  <a:lnTo>
                    <a:pt x="32" y="117"/>
                  </a:lnTo>
                  <a:lnTo>
                    <a:pt x="40" y="117"/>
                  </a:lnTo>
                  <a:lnTo>
                    <a:pt x="56" y="125"/>
                  </a:lnTo>
                  <a:lnTo>
                    <a:pt x="64" y="125"/>
                  </a:lnTo>
                  <a:lnTo>
                    <a:pt x="72" y="117"/>
                  </a:lnTo>
                  <a:lnTo>
                    <a:pt x="80" y="110"/>
                  </a:lnTo>
                  <a:lnTo>
                    <a:pt x="80" y="94"/>
                  </a:lnTo>
                  <a:lnTo>
                    <a:pt x="80" y="86"/>
                  </a:lnTo>
                  <a:lnTo>
                    <a:pt x="80" y="78"/>
                  </a:lnTo>
                  <a:lnTo>
                    <a:pt x="72" y="71"/>
                  </a:lnTo>
                  <a:lnTo>
                    <a:pt x="72" y="63"/>
                  </a:lnTo>
                  <a:lnTo>
                    <a:pt x="80" y="47"/>
                  </a:lnTo>
                  <a:lnTo>
                    <a:pt x="96" y="32"/>
                  </a:lnTo>
                  <a:lnTo>
                    <a:pt x="119" y="24"/>
                  </a:lnTo>
                  <a:lnTo>
                    <a:pt x="143" y="24"/>
                  </a:lnTo>
                  <a:lnTo>
                    <a:pt x="175" y="24"/>
                  </a:lnTo>
                  <a:lnTo>
                    <a:pt x="191" y="39"/>
                  </a:lnTo>
                  <a:lnTo>
                    <a:pt x="207" y="63"/>
                  </a:lnTo>
                  <a:lnTo>
                    <a:pt x="215" y="94"/>
                  </a:lnTo>
                  <a:lnTo>
                    <a:pt x="207" y="117"/>
                  </a:lnTo>
                  <a:lnTo>
                    <a:pt x="191" y="141"/>
                  </a:lnTo>
                  <a:lnTo>
                    <a:pt x="159" y="156"/>
                  </a:lnTo>
                  <a:lnTo>
                    <a:pt x="127" y="164"/>
                  </a:lnTo>
                  <a:lnTo>
                    <a:pt x="119" y="164"/>
                  </a:lnTo>
                  <a:lnTo>
                    <a:pt x="112" y="164"/>
                  </a:lnTo>
                  <a:lnTo>
                    <a:pt x="104" y="164"/>
                  </a:lnTo>
                  <a:lnTo>
                    <a:pt x="104" y="188"/>
                  </a:lnTo>
                  <a:lnTo>
                    <a:pt x="112" y="188"/>
                  </a:lnTo>
                  <a:lnTo>
                    <a:pt x="119" y="188"/>
                  </a:lnTo>
                  <a:lnTo>
                    <a:pt x="127" y="188"/>
                  </a:lnTo>
                  <a:lnTo>
                    <a:pt x="175" y="188"/>
                  </a:lnTo>
                  <a:lnTo>
                    <a:pt x="207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12"/>
                  </a:lnTo>
                  <a:lnTo>
                    <a:pt x="207" y="336"/>
                  </a:lnTo>
                  <a:lnTo>
                    <a:pt x="175" y="359"/>
                  </a:lnTo>
                  <a:lnTo>
                    <a:pt x="143" y="359"/>
                  </a:lnTo>
                  <a:lnTo>
                    <a:pt x="112" y="359"/>
                  </a:lnTo>
                  <a:lnTo>
                    <a:pt x="88" y="351"/>
                  </a:lnTo>
                  <a:lnTo>
                    <a:pt x="64" y="336"/>
                  </a:lnTo>
                  <a:lnTo>
                    <a:pt x="64" y="320"/>
                  </a:lnTo>
                  <a:lnTo>
                    <a:pt x="64" y="312"/>
                  </a:lnTo>
                  <a:lnTo>
                    <a:pt x="64" y="305"/>
                  </a:lnTo>
                  <a:lnTo>
                    <a:pt x="64" y="297"/>
                  </a:lnTo>
                  <a:lnTo>
                    <a:pt x="64" y="281"/>
                  </a:lnTo>
                  <a:lnTo>
                    <a:pt x="56" y="273"/>
                  </a:lnTo>
                  <a:lnTo>
                    <a:pt x="48" y="266"/>
                  </a:lnTo>
                  <a:lnTo>
                    <a:pt x="40" y="266"/>
                  </a:lnTo>
                  <a:lnTo>
                    <a:pt x="24" y="266"/>
                  </a:lnTo>
                  <a:lnTo>
                    <a:pt x="8" y="273"/>
                  </a:lnTo>
                  <a:lnTo>
                    <a:pt x="0" y="289"/>
                  </a:lnTo>
                  <a:lnTo>
                    <a:pt x="0" y="305"/>
                  </a:lnTo>
                  <a:lnTo>
                    <a:pt x="8" y="336"/>
                  </a:lnTo>
                  <a:lnTo>
                    <a:pt x="40" y="359"/>
                  </a:lnTo>
                  <a:lnTo>
                    <a:pt x="80" y="382"/>
                  </a:lnTo>
                  <a:lnTo>
                    <a:pt x="135" y="390"/>
                  </a:lnTo>
                  <a:lnTo>
                    <a:pt x="199" y="382"/>
                  </a:lnTo>
                  <a:lnTo>
                    <a:pt x="247" y="359"/>
                  </a:lnTo>
                  <a:lnTo>
                    <a:pt x="287" y="320"/>
                  </a:lnTo>
                  <a:lnTo>
                    <a:pt x="295" y="273"/>
                  </a:lnTo>
                  <a:lnTo>
                    <a:pt x="287" y="234"/>
                  </a:lnTo>
                  <a:lnTo>
                    <a:pt x="271" y="203"/>
                  </a:lnTo>
                  <a:lnTo>
                    <a:pt x="239" y="188"/>
                  </a:lnTo>
                  <a:lnTo>
                    <a:pt x="191" y="17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267" y="2452"/>
              <a:ext cx="5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Defined</a:t>
              </a:r>
              <a:endParaRPr lang="en-US" altLang="en-US" sz="2400" b="1" dirty="0"/>
            </a:p>
          </p:txBody>
        </p:sp>
      </p:grp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903288" y="2595563"/>
            <a:ext cx="461962" cy="557212"/>
            <a:chOff x="354" y="1603"/>
            <a:chExt cx="318" cy="374"/>
          </a:xfrm>
        </p:grpSpPr>
        <p:sp>
          <p:nvSpPr>
            <p:cNvPr id="88082" name="Freeform 18"/>
            <p:cNvSpPr>
              <a:spLocks/>
            </p:cNvSpPr>
            <p:nvPr/>
          </p:nvSpPr>
          <p:spPr bwMode="auto">
            <a:xfrm>
              <a:off x="354" y="1603"/>
              <a:ext cx="318" cy="374"/>
            </a:xfrm>
            <a:custGeom>
              <a:avLst/>
              <a:gdLst>
                <a:gd name="T0" fmla="*/ 127 w 318"/>
                <a:gd name="T1" fmla="*/ 374 h 374"/>
                <a:gd name="T2" fmla="*/ 287 w 318"/>
                <a:gd name="T3" fmla="*/ 374 h 374"/>
                <a:gd name="T4" fmla="*/ 287 w 318"/>
                <a:gd name="T5" fmla="*/ 359 h 374"/>
                <a:gd name="T6" fmla="*/ 263 w 318"/>
                <a:gd name="T7" fmla="*/ 351 h 374"/>
                <a:gd name="T8" fmla="*/ 247 w 318"/>
                <a:gd name="T9" fmla="*/ 351 h 374"/>
                <a:gd name="T10" fmla="*/ 239 w 318"/>
                <a:gd name="T11" fmla="*/ 335 h 374"/>
                <a:gd name="T12" fmla="*/ 231 w 318"/>
                <a:gd name="T13" fmla="*/ 320 h 374"/>
                <a:gd name="T14" fmla="*/ 231 w 318"/>
                <a:gd name="T15" fmla="*/ 273 h 374"/>
                <a:gd name="T16" fmla="*/ 303 w 318"/>
                <a:gd name="T17" fmla="*/ 273 h 374"/>
                <a:gd name="T18" fmla="*/ 318 w 318"/>
                <a:gd name="T19" fmla="*/ 242 h 374"/>
                <a:gd name="T20" fmla="*/ 231 w 318"/>
                <a:gd name="T21" fmla="*/ 242 h 374"/>
                <a:gd name="T22" fmla="*/ 231 w 318"/>
                <a:gd name="T23" fmla="*/ 0 h 374"/>
                <a:gd name="T24" fmla="*/ 183 w 318"/>
                <a:gd name="T25" fmla="*/ 0 h 374"/>
                <a:gd name="T26" fmla="*/ 143 w 318"/>
                <a:gd name="T27" fmla="*/ 62 h 374"/>
                <a:gd name="T28" fmla="*/ 96 w 318"/>
                <a:gd name="T29" fmla="*/ 125 h 374"/>
                <a:gd name="T30" fmla="*/ 48 w 318"/>
                <a:gd name="T31" fmla="*/ 187 h 374"/>
                <a:gd name="T32" fmla="*/ 0 w 318"/>
                <a:gd name="T33" fmla="*/ 250 h 374"/>
                <a:gd name="T34" fmla="*/ 8 w 318"/>
                <a:gd name="T35" fmla="*/ 273 h 374"/>
                <a:gd name="T36" fmla="*/ 175 w 318"/>
                <a:gd name="T37" fmla="*/ 273 h 374"/>
                <a:gd name="T38" fmla="*/ 175 w 318"/>
                <a:gd name="T39" fmla="*/ 320 h 374"/>
                <a:gd name="T40" fmla="*/ 175 w 318"/>
                <a:gd name="T41" fmla="*/ 335 h 374"/>
                <a:gd name="T42" fmla="*/ 167 w 318"/>
                <a:gd name="T43" fmla="*/ 343 h 374"/>
                <a:gd name="T44" fmla="*/ 151 w 318"/>
                <a:gd name="T45" fmla="*/ 351 h 374"/>
                <a:gd name="T46" fmla="*/ 127 w 318"/>
                <a:gd name="T47" fmla="*/ 359 h 374"/>
                <a:gd name="T48" fmla="*/ 127 w 318"/>
                <a:gd name="T4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374">
                  <a:moveTo>
                    <a:pt x="127" y="374"/>
                  </a:moveTo>
                  <a:lnTo>
                    <a:pt x="287" y="374"/>
                  </a:lnTo>
                  <a:lnTo>
                    <a:pt x="287" y="359"/>
                  </a:lnTo>
                  <a:lnTo>
                    <a:pt x="263" y="351"/>
                  </a:lnTo>
                  <a:lnTo>
                    <a:pt x="247" y="351"/>
                  </a:lnTo>
                  <a:lnTo>
                    <a:pt x="239" y="335"/>
                  </a:lnTo>
                  <a:lnTo>
                    <a:pt x="231" y="320"/>
                  </a:lnTo>
                  <a:lnTo>
                    <a:pt x="231" y="273"/>
                  </a:lnTo>
                  <a:lnTo>
                    <a:pt x="303" y="273"/>
                  </a:lnTo>
                  <a:lnTo>
                    <a:pt x="318" y="242"/>
                  </a:lnTo>
                  <a:lnTo>
                    <a:pt x="231" y="242"/>
                  </a:lnTo>
                  <a:lnTo>
                    <a:pt x="231" y="0"/>
                  </a:lnTo>
                  <a:lnTo>
                    <a:pt x="183" y="0"/>
                  </a:lnTo>
                  <a:lnTo>
                    <a:pt x="143" y="62"/>
                  </a:lnTo>
                  <a:lnTo>
                    <a:pt x="96" y="125"/>
                  </a:lnTo>
                  <a:lnTo>
                    <a:pt x="48" y="187"/>
                  </a:lnTo>
                  <a:lnTo>
                    <a:pt x="0" y="250"/>
                  </a:lnTo>
                  <a:lnTo>
                    <a:pt x="8" y="273"/>
                  </a:lnTo>
                  <a:lnTo>
                    <a:pt x="175" y="273"/>
                  </a:lnTo>
                  <a:lnTo>
                    <a:pt x="175" y="320"/>
                  </a:lnTo>
                  <a:lnTo>
                    <a:pt x="175" y="335"/>
                  </a:lnTo>
                  <a:lnTo>
                    <a:pt x="167" y="343"/>
                  </a:lnTo>
                  <a:lnTo>
                    <a:pt x="151" y="351"/>
                  </a:lnTo>
                  <a:lnTo>
                    <a:pt x="127" y="359"/>
                  </a:lnTo>
                  <a:lnTo>
                    <a:pt x="127" y="37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19"/>
            <p:cNvSpPr>
              <a:spLocks/>
            </p:cNvSpPr>
            <p:nvPr/>
          </p:nvSpPr>
          <p:spPr bwMode="auto">
            <a:xfrm>
              <a:off x="354" y="1603"/>
              <a:ext cx="318" cy="374"/>
            </a:xfrm>
            <a:custGeom>
              <a:avLst/>
              <a:gdLst>
                <a:gd name="T0" fmla="*/ 127 w 318"/>
                <a:gd name="T1" fmla="*/ 374 h 374"/>
                <a:gd name="T2" fmla="*/ 287 w 318"/>
                <a:gd name="T3" fmla="*/ 374 h 374"/>
                <a:gd name="T4" fmla="*/ 287 w 318"/>
                <a:gd name="T5" fmla="*/ 359 h 374"/>
                <a:gd name="T6" fmla="*/ 263 w 318"/>
                <a:gd name="T7" fmla="*/ 351 h 374"/>
                <a:gd name="T8" fmla="*/ 247 w 318"/>
                <a:gd name="T9" fmla="*/ 351 h 374"/>
                <a:gd name="T10" fmla="*/ 239 w 318"/>
                <a:gd name="T11" fmla="*/ 335 h 374"/>
                <a:gd name="T12" fmla="*/ 231 w 318"/>
                <a:gd name="T13" fmla="*/ 320 h 374"/>
                <a:gd name="T14" fmla="*/ 231 w 318"/>
                <a:gd name="T15" fmla="*/ 273 h 374"/>
                <a:gd name="T16" fmla="*/ 303 w 318"/>
                <a:gd name="T17" fmla="*/ 273 h 374"/>
                <a:gd name="T18" fmla="*/ 318 w 318"/>
                <a:gd name="T19" fmla="*/ 242 h 374"/>
                <a:gd name="T20" fmla="*/ 231 w 318"/>
                <a:gd name="T21" fmla="*/ 242 h 374"/>
                <a:gd name="T22" fmla="*/ 231 w 318"/>
                <a:gd name="T23" fmla="*/ 0 h 374"/>
                <a:gd name="T24" fmla="*/ 183 w 318"/>
                <a:gd name="T25" fmla="*/ 0 h 374"/>
                <a:gd name="T26" fmla="*/ 143 w 318"/>
                <a:gd name="T27" fmla="*/ 62 h 374"/>
                <a:gd name="T28" fmla="*/ 96 w 318"/>
                <a:gd name="T29" fmla="*/ 125 h 374"/>
                <a:gd name="T30" fmla="*/ 48 w 318"/>
                <a:gd name="T31" fmla="*/ 187 h 374"/>
                <a:gd name="T32" fmla="*/ 0 w 318"/>
                <a:gd name="T33" fmla="*/ 250 h 374"/>
                <a:gd name="T34" fmla="*/ 8 w 318"/>
                <a:gd name="T35" fmla="*/ 273 h 374"/>
                <a:gd name="T36" fmla="*/ 175 w 318"/>
                <a:gd name="T37" fmla="*/ 273 h 374"/>
                <a:gd name="T38" fmla="*/ 175 w 318"/>
                <a:gd name="T39" fmla="*/ 320 h 374"/>
                <a:gd name="T40" fmla="*/ 175 w 318"/>
                <a:gd name="T41" fmla="*/ 335 h 374"/>
                <a:gd name="T42" fmla="*/ 167 w 318"/>
                <a:gd name="T43" fmla="*/ 343 h 374"/>
                <a:gd name="T44" fmla="*/ 151 w 318"/>
                <a:gd name="T45" fmla="*/ 351 h 374"/>
                <a:gd name="T46" fmla="*/ 127 w 318"/>
                <a:gd name="T47" fmla="*/ 359 h 374"/>
                <a:gd name="T48" fmla="*/ 127 w 318"/>
                <a:gd name="T4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374">
                  <a:moveTo>
                    <a:pt x="127" y="374"/>
                  </a:moveTo>
                  <a:lnTo>
                    <a:pt x="287" y="374"/>
                  </a:lnTo>
                  <a:lnTo>
                    <a:pt x="287" y="359"/>
                  </a:lnTo>
                  <a:lnTo>
                    <a:pt x="263" y="351"/>
                  </a:lnTo>
                  <a:lnTo>
                    <a:pt x="247" y="351"/>
                  </a:lnTo>
                  <a:lnTo>
                    <a:pt x="239" y="335"/>
                  </a:lnTo>
                  <a:lnTo>
                    <a:pt x="231" y="320"/>
                  </a:lnTo>
                  <a:lnTo>
                    <a:pt x="231" y="273"/>
                  </a:lnTo>
                  <a:lnTo>
                    <a:pt x="303" y="273"/>
                  </a:lnTo>
                  <a:lnTo>
                    <a:pt x="318" y="242"/>
                  </a:lnTo>
                  <a:lnTo>
                    <a:pt x="231" y="242"/>
                  </a:lnTo>
                  <a:lnTo>
                    <a:pt x="231" y="0"/>
                  </a:lnTo>
                  <a:lnTo>
                    <a:pt x="183" y="0"/>
                  </a:lnTo>
                  <a:lnTo>
                    <a:pt x="143" y="62"/>
                  </a:lnTo>
                  <a:lnTo>
                    <a:pt x="96" y="125"/>
                  </a:lnTo>
                  <a:lnTo>
                    <a:pt x="48" y="187"/>
                  </a:lnTo>
                  <a:lnTo>
                    <a:pt x="0" y="250"/>
                  </a:lnTo>
                  <a:lnTo>
                    <a:pt x="8" y="273"/>
                  </a:lnTo>
                  <a:lnTo>
                    <a:pt x="175" y="273"/>
                  </a:lnTo>
                  <a:lnTo>
                    <a:pt x="175" y="320"/>
                  </a:lnTo>
                  <a:lnTo>
                    <a:pt x="175" y="335"/>
                  </a:lnTo>
                  <a:lnTo>
                    <a:pt x="167" y="343"/>
                  </a:lnTo>
                  <a:lnTo>
                    <a:pt x="151" y="351"/>
                  </a:lnTo>
                  <a:lnTo>
                    <a:pt x="127" y="359"/>
                  </a:lnTo>
                  <a:lnTo>
                    <a:pt x="127" y="37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Freeform 20"/>
            <p:cNvSpPr>
              <a:spLocks/>
            </p:cNvSpPr>
            <p:nvPr/>
          </p:nvSpPr>
          <p:spPr bwMode="auto">
            <a:xfrm>
              <a:off x="394" y="1650"/>
              <a:ext cx="135" cy="195"/>
            </a:xfrm>
            <a:custGeom>
              <a:avLst/>
              <a:gdLst>
                <a:gd name="T0" fmla="*/ 135 w 135"/>
                <a:gd name="T1" fmla="*/ 195 h 195"/>
                <a:gd name="T2" fmla="*/ 0 w 135"/>
                <a:gd name="T3" fmla="*/ 195 h 195"/>
                <a:gd name="T4" fmla="*/ 32 w 135"/>
                <a:gd name="T5" fmla="*/ 148 h 195"/>
                <a:gd name="T6" fmla="*/ 64 w 135"/>
                <a:gd name="T7" fmla="*/ 101 h 195"/>
                <a:gd name="T8" fmla="*/ 95 w 135"/>
                <a:gd name="T9" fmla="*/ 62 h 195"/>
                <a:gd name="T10" fmla="*/ 119 w 135"/>
                <a:gd name="T11" fmla="*/ 31 h 195"/>
                <a:gd name="T12" fmla="*/ 135 w 135"/>
                <a:gd name="T13" fmla="*/ 0 h 195"/>
                <a:gd name="T14" fmla="*/ 135 w 135"/>
                <a:gd name="T1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95">
                  <a:moveTo>
                    <a:pt x="135" y="195"/>
                  </a:moveTo>
                  <a:lnTo>
                    <a:pt x="0" y="195"/>
                  </a:lnTo>
                  <a:lnTo>
                    <a:pt x="32" y="148"/>
                  </a:lnTo>
                  <a:lnTo>
                    <a:pt x="64" y="101"/>
                  </a:lnTo>
                  <a:lnTo>
                    <a:pt x="95" y="62"/>
                  </a:lnTo>
                  <a:lnTo>
                    <a:pt x="119" y="31"/>
                  </a:lnTo>
                  <a:lnTo>
                    <a:pt x="135" y="0"/>
                  </a:lnTo>
                  <a:lnTo>
                    <a:pt x="135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5" name="Freeform 21"/>
            <p:cNvSpPr>
              <a:spLocks/>
            </p:cNvSpPr>
            <p:nvPr/>
          </p:nvSpPr>
          <p:spPr bwMode="auto">
            <a:xfrm>
              <a:off x="394" y="1650"/>
              <a:ext cx="135" cy="195"/>
            </a:xfrm>
            <a:custGeom>
              <a:avLst/>
              <a:gdLst>
                <a:gd name="T0" fmla="*/ 135 w 135"/>
                <a:gd name="T1" fmla="*/ 195 h 195"/>
                <a:gd name="T2" fmla="*/ 0 w 135"/>
                <a:gd name="T3" fmla="*/ 195 h 195"/>
                <a:gd name="T4" fmla="*/ 32 w 135"/>
                <a:gd name="T5" fmla="*/ 148 h 195"/>
                <a:gd name="T6" fmla="*/ 64 w 135"/>
                <a:gd name="T7" fmla="*/ 101 h 195"/>
                <a:gd name="T8" fmla="*/ 95 w 135"/>
                <a:gd name="T9" fmla="*/ 62 h 195"/>
                <a:gd name="T10" fmla="*/ 119 w 135"/>
                <a:gd name="T11" fmla="*/ 31 h 195"/>
                <a:gd name="T12" fmla="*/ 135 w 135"/>
                <a:gd name="T13" fmla="*/ 0 h 195"/>
                <a:gd name="T14" fmla="*/ 135 w 135"/>
                <a:gd name="T1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95">
                  <a:moveTo>
                    <a:pt x="135" y="195"/>
                  </a:moveTo>
                  <a:lnTo>
                    <a:pt x="0" y="195"/>
                  </a:lnTo>
                  <a:lnTo>
                    <a:pt x="32" y="148"/>
                  </a:lnTo>
                  <a:lnTo>
                    <a:pt x="64" y="101"/>
                  </a:lnTo>
                  <a:lnTo>
                    <a:pt x="95" y="62"/>
                  </a:lnTo>
                  <a:lnTo>
                    <a:pt x="119" y="31"/>
                  </a:lnTo>
                  <a:lnTo>
                    <a:pt x="135" y="0"/>
                  </a:lnTo>
                  <a:lnTo>
                    <a:pt x="135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473075" y="2733675"/>
            <a:ext cx="15113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Quantitatively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Managed</a:t>
            </a:r>
            <a:endParaRPr lang="en-US" altLang="en-US" sz="2400" b="1" dirty="0"/>
          </a:p>
        </p:txBody>
      </p:sp>
      <p:grpSp>
        <p:nvGrpSpPr>
          <p:cNvPr id="88087" name="Group 23"/>
          <p:cNvGrpSpPr>
            <a:grpSpLocks/>
          </p:cNvGrpSpPr>
          <p:nvPr/>
        </p:nvGrpSpPr>
        <p:grpSpPr bwMode="auto">
          <a:xfrm>
            <a:off x="625475" y="1631950"/>
            <a:ext cx="1181100" cy="603250"/>
            <a:chOff x="155" y="956"/>
            <a:chExt cx="811" cy="405"/>
          </a:xfrm>
        </p:grpSpPr>
        <p:sp>
          <p:nvSpPr>
            <p:cNvPr id="88088" name="Freeform 24"/>
            <p:cNvSpPr>
              <a:spLocks/>
            </p:cNvSpPr>
            <p:nvPr/>
          </p:nvSpPr>
          <p:spPr bwMode="auto">
            <a:xfrm>
              <a:off x="362" y="956"/>
              <a:ext cx="295" cy="405"/>
            </a:xfrm>
            <a:custGeom>
              <a:avLst/>
              <a:gdLst>
                <a:gd name="T0" fmla="*/ 56 w 295"/>
                <a:gd name="T1" fmla="*/ 179 h 405"/>
                <a:gd name="T2" fmla="*/ 64 w 295"/>
                <a:gd name="T3" fmla="*/ 156 h 405"/>
                <a:gd name="T4" fmla="*/ 64 w 295"/>
                <a:gd name="T5" fmla="*/ 133 h 405"/>
                <a:gd name="T6" fmla="*/ 64 w 295"/>
                <a:gd name="T7" fmla="*/ 117 h 405"/>
                <a:gd name="T8" fmla="*/ 64 w 295"/>
                <a:gd name="T9" fmla="*/ 101 h 405"/>
                <a:gd name="T10" fmla="*/ 64 w 295"/>
                <a:gd name="T11" fmla="*/ 62 h 405"/>
                <a:gd name="T12" fmla="*/ 247 w 295"/>
                <a:gd name="T13" fmla="*/ 62 h 405"/>
                <a:gd name="T14" fmla="*/ 255 w 295"/>
                <a:gd name="T15" fmla="*/ 0 h 405"/>
                <a:gd name="T16" fmla="*/ 239 w 295"/>
                <a:gd name="T17" fmla="*/ 0 h 405"/>
                <a:gd name="T18" fmla="*/ 231 w 295"/>
                <a:gd name="T19" fmla="*/ 8 h 405"/>
                <a:gd name="T20" fmla="*/ 223 w 295"/>
                <a:gd name="T21" fmla="*/ 16 h 405"/>
                <a:gd name="T22" fmla="*/ 207 w 295"/>
                <a:gd name="T23" fmla="*/ 16 h 405"/>
                <a:gd name="T24" fmla="*/ 191 w 295"/>
                <a:gd name="T25" fmla="*/ 23 h 405"/>
                <a:gd name="T26" fmla="*/ 32 w 295"/>
                <a:gd name="T27" fmla="*/ 23 h 405"/>
                <a:gd name="T28" fmla="*/ 32 w 295"/>
                <a:gd name="T29" fmla="*/ 86 h 405"/>
                <a:gd name="T30" fmla="*/ 32 w 295"/>
                <a:gd name="T31" fmla="*/ 117 h 405"/>
                <a:gd name="T32" fmla="*/ 24 w 295"/>
                <a:gd name="T33" fmla="*/ 156 h 405"/>
                <a:gd name="T34" fmla="*/ 24 w 295"/>
                <a:gd name="T35" fmla="*/ 187 h 405"/>
                <a:gd name="T36" fmla="*/ 24 w 295"/>
                <a:gd name="T37" fmla="*/ 218 h 405"/>
                <a:gd name="T38" fmla="*/ 48 w 295"/>
                <a:gd name="T39" fmla="*/ 226 h 405"/>
                <a:gd name="T40" fmla="*/ 64 w 295"/>
                <a:gd name="T41" fmla="*/ 203 h 405"/>
                <a:gd name="T42" fmla="*/ 88 w 295"/>
                <a:gd name="T43" fmla="*/ 187 h 405"/>
                <a:gd name="T44" fmla="*/ 112 w 295"/>
                <a:gd name="T45" fmla="*/ 179 h 405"/>
                <a:gd name="T46" fmla="*/ 135 w 295"/>
                <a:gd name="T47" fmla="*/ 172 h 405"/>
                <a:gd name="T48" fmla="*/ 175 w 295"/>
                <a:gd name="T49" fmla="*/ 179 h 405"/>
                <a:gd name="T50" fmla="*/ 199 w 295"/>
                <a:gd name="T51" fmla="*/ 203 h 405"/>
                <a:gd name="T52" fmla="*/ 223 w 295"/>
                <a:gd name="T53" fmla="*/ 234 h 405"/>
                <a:gd name="T54" fmla="*/ 231 w 295"/>
                <a:gd name="T55" fmla="*/ 273 h 405"/>
                <a:gd name="T56" fmla="*/ 223 w 295"/>
                <a:gd name="T57" fmla="*/ 320 h 405"/>
                <a:gd name="T58" fmla="*/ 199 w 295"/>
                <a:gd name="T59" fmla="*/ 351 h 405"/>
                <a:gd name="T60" fmla="*/ 167 w 295"/>
                <a:gd name="T61" fmla="*/ 374 h 405"/>
                <a:gd name="T62" fmla="*/ 127 w 295"/>
                <a:gd name="T63" fmla="*/ 382 h 405"/>
                <a:gd name="T64" fmla="*/ 104 w 295"/>
                <a:gd name="T65" fmla="*/ 374 h 405"/>
                <a:gd name="T66" fmla="*/ 80 w 295"/>
                <a:gd name="T67" fmla="*/ 366 h 405"/>
                <a:gd name="T68" fmla="*/ 72 w 295"/>
                <a:gd name="T69" fmla="*/ 359 h 405"/>
                <a:gd name="T70" fmla="*/ 64 w 295"/>
                <a:gd name="T71" fmla="*/ 343 h 405"/>
                <a:gd name="T72" fmla="*/ 64 w 295"/>
                <a:gd name="T73" fmla="*/ 335 h 405"/>
                <a:gd name="T74" fmla="*/ 72 w 295"/>
                <a:gd name="T75" fmla="*/ 327 h 405"/>
                <a:gd name="T76" fmla="*/ 72 w 295"/>
                <a:gd name="T77" fmla="*/ 320 h 405"/>
                <a:gd name="T78" fmla="*/ 64 w 295"/>
                <a:gd name="T79" fmla="*/ 304 h 405"/>
                <a:gd name="T80" fmla="*/ 64 w 295"/>
                <a:gd name="T81" fmla="*/ 296 h 405"/>
                <a:gd name="T82" fmla="*/ 48 w 295"/>
                <a:gd name="T83" fmla="*/ 288 h 405"/>
                <a:gd name="T84" fmla="*/ 40 w 295"/>
                <a:gd name="T85" fmla="*/ 288 h 405"/>
                <a:gd name="T86" fmla="*/ 24 w 295"/>
                <a:gd name="T87" fmla="*/ 288 h 405"/>
                <a:gd name="T88" fmla="*/ 8 w 295"/>
                <a:gd name="T89" fmla="*/ 296 h 405"/>
                <a:gd name="T90" fmla="*/ 8 w 295"/>
                <a:gd name="T91" fmla="*/ 312 h 405"/>
                <a:gd name="T92" fmla="*/ 0 w 295"/>
                <a:gd name="T93" fmla="*/ 327 h 405"/>
                <a:gd name="T94" fmla="*/ 8 w 295"/>
                <a:gd name="T95" fmla="*/ 351 h 405"/>
                <a:gd name="T96" fmla="*/ 40 w 295"/>
                <a:gd name="T97" fmla="*/ 382 h 405"/>
                <a:gd name="T98" fmla="*/ 80 w 295"/>
                <a:gd name="T99" fmla="*/ 398 h 405"/>
                <a:gd name="T100" fmla="*/ 135 w 295"/>
                <a:gd name="T101" fmla="*/ 405 h 405"/>
                <a:gd name="T102" fmla="*/ 199 w 295"/>
                <a:gd name="T103" fmla="*/ 398 h 405"/>
                <a:gd name="T104" fmla="*/ 247 w 295"/>
                <a:gd name="T105" fmla="*/ 366 h 405"/>
                <a:gd name="T106" fmla="*/ 287 w 295"/>
                <a:gd name="T107" fmla="*/ 320 h 405"/>
                <a:gd name="T108" fmla="*/ 295 w 295"/>
                <a:gd name="T109" fmla="*/ 265 h 405"/>
                <a:gd name="T110" fmla="*/ 287 w 295"/>
                <a:gd name="T111" fmla="*/ 218 h 405"/>
                <a:gd name="T112" fmla="*/ 255 w 295"/>
                <a:gd name="T113" fmla="*/ 179 h 405"/>
                <a:gd name="T114" fmla="*/ 207 w 295"/>
                <a:gd name="T115" fmla="*/ 156 h 405"/>
                <a:gd name="T116" fmla="*/ 159 w 295"/>
                <a:gd name="T117" fmla="*/ 140 h 405"/>
                <a:gd name="T118" fmla="*/ 127 w 295"/>
                <a:gd name="T119" fmla="*/ 148 h 405"/>
                <a:gd name="T120" fmla="*/ 104 w 295"/>
                <a:gd name="T121" fmla="*/ 148 h 405"/>
                <a:gd name="T122" fmla="*/ 80 w 295"/>
                <a:gd name="T123" fmla="*/ 164 h 405"/>
                <a:gd name="T124" fmla="*/ 56 w 295"/>
                <a:gd name="T125" fmla="*/ 17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5" h="405">
                  <a:moveTo>
                    <a:pt x="56" y="179"/>
                  </a:moveTo>
                  <a:lnTo>
                    <a:pt x="64" y="156"/>
                  </a:lnTo>
                  <a:lnTo>
                    <a:pt x="64" y="133"/>
                  </a:lnTo>
                  <a:lnTo>
                    <a:pt x="64" y="117"/>
                  </a:lnTo>
                  <a:lnTo>
                    <a:pt x="64" y="101"/>
                  </a:lnTo>
                  <a:lnTo>
                    <a:pt x="64" y="62"/>
                  </a:lnTo>
                  <a:lnTo>
                    <a:pt x="247" y="62"/>
                  </a:lnTo>
                  <a:lnTo>
                    <a:pt x="255" y="0"/>
                  </a:lnTo>
                  <a:lnTo>
                    <a:pt x="239" y="0"/>
                  </a:lnTo>
                  <a:lnTo>
                    <a:pt x="231" y="8"/>
                  </a:lnTo>
                  <a:lnTo>
                    <a:pt x="223" y="16"/>
                  </a:lnTo>
                  <a:lnTo>
                    <a:pt x="207" y="16"/>
                  </a:lnTo>
                  <a:lnTo>
                    <a:pt x="191" y="23"/>
                  </a:lnTo>
                  <a:lnTo>
                    <a:pt x="32" y="23"/>
                  </a:lnTo>
                  <a:lnTo>
                    <a:pt x="32" y="86"/>
                  </a:lnTo>
                  <a:lnTo>
                    <a:pt x="32" y="117"/>
                  </a:lnTo>
                  <a:lnTo>
                    <a:pt x="24" y="156"/>
                  </a:lnTo>
                  <a:lnTo>
                    <a:pt x="24" y="187"/>
                  </a:lnTo>
                  <a:lnTo>
                    <a:pt x="24" y="218"/>
                  </a:lnTo>
                  <a:lnTo>
                    <a:pt x="48" y="226"/>
                  </a:lnTo>
                  <a:lnTo>
                    <a:pt x="64" y="203"/>
                  </a:lnTo>
                  <a:lnTo>
                    <a:pt x="88" y="187"/>
                  </a:lnTo>
                  <a:lnTo>
                    <a:pt x="112" y="179"/>
                  </a:lnTo>
                  <a:lnTo>
                    <a:pt x="135" y="172"/>
                  </a:lnTo>
                  <a:lnTo>
                    <a:pt x="175" y="179"/>
                  </a:lnTo>
                  <a:lnTo>
                    <a:pt x="199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20"/>
                  </a:lnTo>
                  <a:lnTo>
                    <a:pt x="199" y="351"/>
                  </a:lnTo>
                  <a:lnTo>
                    <a:pt x="167" y="374"/>
                  </a:lnTo>
                  <a:lnTo>
                    <a:pt x="127" y="382"/>
                  </a:lnTo>
                  <a:lnTo>
                    <a:pt x="104" y="374"/>
                  </a:lnTo>
                  <a:lnTo>
                    <a:pt x="80" y="366"/>
                  </a:lnTo>
                  <a:lnTo>
                    <a:pt x="72" y="359"/>
                  </a:lnTo>
                  <a:lnTo>
                    <a:pt x="64" y="343"/>
                  </a:lnTo>
                  <a:lnTo>
                    <a:pt x="64" y="335"/>
                  </a:lnTo>
                  <a:lnTo>
                    <a:pt x="72" y="327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64" y="296"/>
                  </a:lnTo>
                  <a:lnTo>
                    <a:pt x="48" y="288"/>
                  </a:lnTo>
                  <a:lnTo>
                    <a:pt x="40" y="288"/>
                  </a:lnTo>
                  <a:lnTo>
                    <a:pt x="24" y="288"/>
                  </a:lnTo>
                  <a:lnTo>
                    <a:pt x="8" y="296"/>
                  </a:lnTo>
                  <a:lnTo>
                    <a:pt x="8" y="312"/>
                  </a:lnTo>
                  <a:lnTo>
                    <a:pt x="0" y="327"/>
                  </a:lnTo>
                  <a:lnTo>
                    <a:pt x="8" y="351"/>
                  </a:lnTo>
                  <a:lnTo>
                    <a:pt x="40" y="382"/>
                  </a:lnTo>
                  <a:lnTo>
                    <a:pt x="80" y="398"/>
                  </a:lnTo>
                  <a:lnTo>
                    <a:pt x="135" y="405"/>
                  </a:lnTo>
                  <a:lnTo>
                    <a:pt x="199" y="398"/>
                  </a:lnTo>
                  <a:lnTo>
                    <a:pt x="247" y="366"/>
                  </a:lnTo>
                  <a:lnTo>
                    <a:pt x="287" y="320"/>
                  </a:lnTo>
                  <a:lnTo>
                    <a:pt x="295" y="265"/>
                  </a:lnTo>
                  <a:lnTo>
                    <a:pt x="287" y="218"/>
                  </a:lnTo>
                  <a:lnTo>
                    <a:pt x="255" y="179"/>
                  </a:lnTo>
                  <a:lnTo>
                    <a:pt x="207" y="156"/>
                  </a:lnTo>
                  <a:lnTo>
                    <a:pt x="159" y="140"/>
                  </a:lnTo>
                  <a:lnTo>
                    <a:pt x="127" y="148"/>
                  </a:lnTo>
                  <a:lnTo>
                    <a:pt x="104" y="148"/>
                  </a:lnTo>
                  <a:lnTo>
                    <a:pt x="80" y="164"/>
                  </a:lnTo>
                  <a:lnTo>
                    <a:pt x="56" y="17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9" name="Freeform 25"/>
            <p:cNvSpPr>
              <a:spLocks/>
            </p:cNvSpPr>
            <p:nvPr/>
          </p:nvSpPr>
          <p:spPr bwMode="auto">
            <a:xfrm>
              <a:off x="362" y="956"/>
              <a:ext cx="295" cy="405"/>
            </a:xfrm>
            <a:custGeom>
              <a:avLst/>
              <a:gdLst>
                <a:gd name="T0" fmla="*/ 56 w 295"/>
                <a:gd name="T1" fmla="*/ 179 h 405"/>
                <a:gd name="T2" fmla="*/ 64 w 295"/>
                <a:gd name="T3" fmla="*/ 156 h 405"/>
                <a:gd name="T4" fmla="*/ 64 w 295"/>
                <a:gd name="T5" fmla="*/ 133 h 405"/>
                <a:gd name="T6" fmla="*/ 64 w 295"/>
                <a:gd name="T7" fmla="*/ 117 h 405"/>
                <a:gd name="T8" fmla="*/ 64 w 295"/>
                <a:gd name="T9" fmla="*/ 101 h 405"/>
                <a:gd name="T10" fmla="*/ 64 w 295"/>
                <a:gd name="T11" fmla="*/ 62 h 405"/>
                <a:gd name="T12" fmla="*/ 247 w 295"/>
                <a:gd name="T13" fmla="*/ 62 h 405"/>
                <a:gd name="T14" fmla="*/ 255 w 295"/>
                <a:gd name="T15" fmla="*/ 0 h 405"/>
                <a:gd name="T16" fmla="*/ 239 w 295"/>
                <a:gd name="T17" fmla="*/ 0 h 405"/>
                <a:gd name="T18" fmla="*/ 231 w 295"/>
                <a:gd name="T19" fmla="*/ 8 h 405"/>
                <a:gd name="T20" fmla="*/ 223 w 295"/>
                <a:gd name="T21" fmla="*/ 16 h 405"/>
                <a:gd name="T22" fmla="*/ 207 w 295"/>
                <a:gd name="T23" fmla="*/ 16 h 405"/>
                <a:gd name="T24" fmla="*/ 191 w 295"/>
                <a:gd name="T25" fmla="*/ 23 h 405"/>
                <a:gd name="T26" fmla="*/ 32 w 295"/>
                <a:gd name="T27" fmla="*/ 23 h 405"/>
                <a:gd name="T28" fmla="*/ 32 w 295"/>
                <a:gd name="T29" fmla="*/ 86 h 405"/>
                <a:gd name="T30" fmla="*/ 32 w 295"/>
                <a:gd name="T31" fmla="*/ 117 h 405"/>
                <a:gd name="T32" fmla="*/ 24 w 295"/>
                <a:gd name="T33" fmla="*/ 156 h 405"/>
                <a:gd name="T34" fmla="*/ 24 w 295"/>
                <a:gd name="T35" fmla="*/ 187 h 405"/>
                <a:gd name="T36" fmla="*/ 24 w 295"/>
                <a:gd name="T37" fmla="*/ 218 h 405"/>
                <a:gd name="T38" fmla="*/ 48 w 295"/>
                <a:gd name="T39" fmla="*/ 226 h 405"/>
                <a:gd name="T40" fmla="*/ 64 w 295"/>
                <a:gd name="T41" fmla="*/ 203 h 405"/>
                <a:gd name="T42" fmla="*/ 88 w 295"/>
                <a:gd name="T43" fmla="*/ 187 h 405"/>
                <a:gd name="T44" fmla="*/ 112 w 295"/>
                <a:gd name="T45" fmla="*/ 179 h 405"/>
                <a:gd name="T46" fmla="*/ 135 w 295"/>
                <a:gd name="T47" fmla="*/ 172 h 405"/>
                <a:gd name="T48" fmla="*/ 175 w 295"/>
                <a:gd name="T49" fmla="*/ 179 h 405"/>
                <a:gd name="T50" fmla="*/ 199 w 295"/>
                <a:gd name="T51" fmla="*/ 203 h 405"/>
                <a:gd name="T52" fmla="*/ 223 w 295"/>
                <a:gd name="T53" fmla="*/ 234 h 405"/>
                <a:gd name="T54" fmla="*/ 231 w 295"/>
                <a:gd name="T55" fmla="*/ 273 h 405"/>
                <a:gd name="T56" fmla="*/ 223 w 295"/>
                <a:gd name="T57" fmla="*/ 320 h 405"/>
                <a:gd name="T58" fmla="*/ 199 w 295"/>
                <a:gd name="T59" fmla="*/ 351 h 405"/>
                <a:gd name="T60" fmla="*/ 167 w 295"/>
                <a:gd name="T61" fmla="*/ 374 h 405"/>
                <a:gd name="T62" fmla="*/ 127 w 295"/>
                <a:gd name="T63" fmla="*/ 382 h 405"/>
                <a:gd name="T64" fmla="*/ 104 w 295"/>
                <a:gd name="T65" fmla="*/ 374 h 405"/>
                <a:gd name="T66" fmla="*/ 80 w 295"/>
                <a:gd name="T67" fmla="*/ 366 h 405"/>
                <a:gd name="T68" fmla="*/ 72 w 295"/>
                <a:gd name="T69" fmla="*/ 359 h 405"/>
                <a:gd name="T70" fmla="*/ 64 w 295"/>
                <a:gd name="T71" fmla="*/ 343 h 405"/>
                <a:gd name="T72" fmla="*/ 64 w 295"/>
                <a:gd name="T73" fmla="*/ 335 h 405"/>
                <a:gd name="T74" fmla="*/ 72 w 295"/>
                <a:gd name="T75" fmla="*/ 327 h 405"/>
                <a:gd name="T76" fmla="*/ 72 w 295"/>
                <a:gd name="T77" fmla="*/ 320 h 405"/>
                <a:gd name="T78" fmla="*/ 64 w 295"/>
                <a:gd name="T79" fmla="*/ 304 h 405"/>
                <a:gd name="T80" fmla="*/ 64 w 295"/>
                <a:gd name="T81" fmla="*/ 296 h 405"/>
                <a:gd name="T82" fmla="*/ 48 w 295"/>
                <a:gd name="T83" fmla="*/ 288 h 405"/>
                <a:gd name="T84" fmla="*/ 40 w 295"/>
                <a:gd name="T85" fmla="*/ 288 h 405"/>
                <a:gd name="T86" fmla="*/ 24 w 295"/>
                <a:gd name="T87" fmla="*/ 288 h 405"/>
                <a:gd name="T88" fmla="*/ 8 w 295"/>
                <a:gd name="T89" fmla="*/ 296 h 405"/>
                <a:gd name="T90" fmla="*/ 8 w 295"/>
                <a:gd name="T91" fmla="*/ 312 h 405"/>
                <a:gd name="T92" fmla="*/ 0 w 295"/>
                <a:gd name="T93" fmla="*/ 327 h 405"/>
                <a:gd name="T94" fmla="*/ 8 w 295"/>
                <a:gd name="T95" fmla="*/ 351 h 405"/>
                <a:gd name="T96" fmla="*/ 40 w 295"/>
                <a:gd name="T97" fmla="*/ 382 h 405"/>
                <a:gd name="T98" fmla="*/ 80 w 295"/>
                <a:gd name="T99" fmla="*/ 398 h 405"/>
                <a:gd name="T100" fmla="*/ 135 w 295"/>
                <a:gd name="T101" fmla="*/ 405 h 405"/>
                <a:gd name="T102" fmla="*/ 199 w 295"/>
                <a:gd name="T103" fmla="*/ 398 h 405"/>
                <a:gd name="T104" fmla="*/ 247 w 295"/>
                <a:gd name="T105" fmla="*/ 366 h 405"/>
                <a:gd name="T106" fmla="*/ 287 w 295"/>
                <a:gd name="T107" fmla="*/ 320 h 405"/>
                <a:gd name="T108" fmla="*/ 295 w 295"/>
                <a:gd name="T109" fmla="*/ 265 h 405"/>
                <a:gd name="T110" fmla="*/ 287 w 295"/>
                <a:gd name="T111" fmla="*/ 218 h 405"/>
                <a:gd name="T112" fmla="*/ 255 w 295"/>
                <a:gd name="T113" fmla="*/ 179 h 405"/>
                <a:gd name="T114" fmla="*/ 207 w 295"/>
                <a:gd name="T115" fmla="*/ 156 h 405"/>
                <a:gd name="T116" fmla="*/ 159 w 295"/>
                <a:gd name="T117" fmla="*/ 140 h 405"/>
                <a:gd name="T118" fmla="*/ 127 w 295"/>
                <a:gd name="T119" fmla="*/ 148 h 405"/>
                <a:gd name="T120" fmla="*/ 104 w 295"/>
                <a:gd name="T121" fmla="*/ 148 h 405"/>
                <a:gd name="T122" fmla="*/ 80 w 295"/>
                <a:gd name="T123" fmla="*/ 164 h 405"/>
                <a:gd name="T124" fmla="*/ 56 w 295"/>
                <a:gd name="T125" fmla="*/ 17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5" h="405">
                  <a:moveTo>
                    <a:pt x="56" y="179"/>
                  </a:moveTo>
                  <a:lnTo>
                    <a:pt x="64" y="156"/>
                  </a:lnTo>
                  <a:lnTo>
                    <a:pt x="64" y="133"/>
                  </a:lnTo>
                  <a:lnTo>
                    <a:pt x="64" y="117"/>
                  </a:lnTo>
                  <a:lnTo>
                    <a:pt x="64" y="101"/>
                  </a:lnTo>
                  <a:lnTo>
                    <a:pt x="64" y="62"/>
                  </a:lnTo>
                  <a:lnTo>
                    <a:pt x="247" y="62"/>
                  </a:lnTo>
                  <a:lnTo>
                    <a:pt x="255" y="0"/>
                  </a:lnTo>
                  <a:lnTo>
                    <a:pt x="239" y="0"/>
                  </a:lnTo>
                  <a:lnTo>
                    <a:pt x="231" y="8"/>
                  </a:lnTo>
                  <a:lnTo>
                    <a:pt x="223" y="16"/>
                  </a:lnTo>
                  <a:lnTo>
                    <a:pt x="207" y="16"/>
                  </a:lnTo>
                  <a:lnTo>
                    <a:pt x="191" y="23"/>
                  </a:lnTo>
                  <a:lnTo>
                    <a:pt x="32" y="23"/>
                  </a:lnTo>
                  <a:lnTo>
                    <a:pt x="32" y="86"/>
                  </a:lnTo>
                  <a:lnTo>
                    <a:pt x="32" y="117"/>
                  </a:lnTo>
                  <a:lnTo>
                    <a:pt x="24" y="156"/>
                  </a:lnTo>
                  <a:lnTo>
                    <a:pt x="24" y="187"/>
                  </a:lnTo>
                  <a:lnTo>
                    <a:pt x="24" y="218"/>
                  </a:lnTo>
                  <a:lnTo>
                    <a:pt x="48" y="226"/>
                  </a:lnTo>
                  <a:lnTo>
                    <a:pt x="64" y="203"/>
                  </a:lnTo>
                  <a:lnTo>
                    <a:pt x="88" y="187"/>
                  </a:lnTo>
                  <a:lnTo>
                    <a:pt x="112" y="179"/>
                  </a:lnTo>
                  <a:lnTo>
                    <a:pt x="135" y="172"/>
                  </a:lnTo>
                  <a:lnTo>
                    <a:pt x="175" y="179"/>
                  </a:lnTo>
                  <a:lnTo>
                    <a:pt x="199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20"/>
                  </a:lnTo>
                  <a:lnTo>
                    <a:pt x="199" y="351"/>
                  </a:lnTo>
                  <a:lnTo>
                    <a:pt x="167" y="374"/>
                  </a:lnTo>
                  <a:lnTo>
                    <a:pt x="127" y="382"/>
                  </a:lnTo>
                  <a:lnTo>
                    <a:pt x="104" y="374"/>
                  </a:lnTo>
                  <a:lnTo>
                    <a:pt x="80" y="366"/>
                  </a:lnTo>
                  <a:lnTo>
                    <a:pt x="72" y="359"/>
                  </a:lnTo>
                  <a:lnTo>
                    <a:pt x="64" y="343"/>
                  </a:lnTo>
                  <a:lnTo>
                    <a:pt x="64" y="335"/>
                  </a:lnTo>
                  <a:lnTo>
                    <a:pt x="72" y="327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64" y="296"/>
                  </a:lnTo>
                  <a:lnTo>
                    <a:pt x="48" y="288"/>
                  </a:lnTo>
                  <a:lnTo>
                    <a:pt x="40" y="288"/>
                  </a:lnTo>
                  <a:lnTo>
                    <a:pt x="24" y="288"/>
                  </a:lnTo>
                  <a:lnTo>
                    <a:pt x="8" y="296"/>
                  </a:lnTo>
                  <a:lnTo>
                    <a:pt x="8" y="312"/>
                  </a:lnTo>
                  <a:lnTo>
                    <a:pt x="0" y="327"/>
                  </a:lnTo>
                  <a:lnTo>
                    <a:pt x="8" y="351"/>
                  </a:lnTo>
                  <a:lnTo>
                    <a:pt x="40" y="382"/>
                  </a:lnTo>
                  <a:lnTo>
                    <a:pt x="80" y="398"/>
                  </a:lnTo>
                  <a:lnTo>
                    <a:pt x="135" y="405"/>
                  </a:lnTo>
                  <a:lnTo>
                    <a:pt x="199" y="398"/>
                  </a:lnTo>
                  <a:lnTo>
                    <a:pt x="247" y="366"/>
                  </a:lnTo>
                  <a:lnTo>
                    <a:pt x="287" y="320"/>
                  </a:lnTo>
                  <a:lnTo>
                    <a:pt x="295" y="265"/>
                  </a:lnTo>
                  <a:lnTo>
                    <a:pt x="287" y="218"/>
                  </a:lnTo>
                  <a:lnTo>
                    <a:pt x="255" y="179"/>
                  </a:lnTo>
                  <a:lnTo>
                    <a:pt x="207" y="156"/>
                  </a:lnTo>
                  <a:lnTo>
                    <a:pt x="159" y="140"/>
                  </a:lnTo>
                  <a:lnTo>
                    <a:pt x="127" y="148"/>
                  </a:lnTo>
                  <a:lnTo>
                    <a:pt x="104" y="148"/>
                  </a:lnTo>
                  <a:lnTo>
                    <a:pt x="80" y="164"/>
                  </a:lnTo>
                  <a:lnTo>
                    <a:pt x="56" y="17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155" y="1065"/>
              <a:ext cx="8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Optimizing</a:t>
              </a:r>
              <a:endParaRPr lang="en-US" altLang="en-US" sz="2400" b="1" dirty="0"/>
            </a:p>
          </p:txBody>
        </p:sp>
      </p:grp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39738" y="2374900"/>
            <a:ext cx="8256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>
            <a:off x="439738" y="3467100"/>
            <a:ext cx="8256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>
            <a:off x="439738" y="4548188"/>
            <a:ext cx="825658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>
            <a:off x="439738" y="5534025"/>
            <a:ext cx="8256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>
            <a:off x="1984375" y="1062038"/>
            <a:ext cx="1588" cy="522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2054225" y="5630863"/>
            <a:ext cx="246221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Process is unpredictable,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poorly controlled, and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reactive</a:t>
            </a:r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041525" y="4683125"/>
            <a:ext cx="2439988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Process is characterized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for projects and is often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reactive</a:t>
            </a:r>
          </a:p>
        </p:txBody>
      </p:sp>
      <p:sp>
        <p:nvSpPr>
          <p:cNvPr id="88098" name="Rectangle 34"/>
          <p:cNvSpPr>
            <a:spLocks noChangeArrowheads="1"/>
          </p:cNvSpPr>
          <p:nvPr/>
        </p:nvSpPr>
        <p:spPr bwMode="auto">
          <a:xfrm>
            <a:off x="2039938" y="3683000"/>
            <a:ext cx="23828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Process is characterized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for the organization and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is proactive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 b="1" dirty="0"/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2041525" y="2711450"/>
            <a:ext cx="20320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Process is measured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and controlled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2054225" y="1687513"/>
            <a:ext cx="24749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Focus is on continuous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quantitative improvement</a:t>
            </a:r>
          </a:p>
        </p:txBody>
      </p:sp>
      <p:sp>
        <p:nvSpPr>
          <p:cNvPr id="88101" name="Line 37"/>
          <p:cNvSpPr>
            <a:spLocks noChangeShapeType="1"/>
          </p:cNvSpPr>
          <p:nvPr/>
        </p:nvSpPr>
        <p:spPr bwMode="auto">
          <a:xfrm>
            <a:off x="4573588" y="1062038"/>
            <a:ext cx="1587" cy="522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542925" y="11001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Maturity Level</a:t>
            </a:r>
            <a:endParaRPr lang="en-US" altLang="en-US" sz="1600" b="1" dirty="0"/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2136775" y="1100138"/>
            <a:ext cx="2314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Process Characteristics</a:t>
            </a:r>
            <a:endParaRPr lang="en-US" altLang="en-US" sz="1600" b="1" dirty="0"/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5565775" y="1101725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Behaviors</a:t>
            </a:r>
            <a:endParaRPr lang="en-US" altLang="en-US" sz="1600" b="1" dirty="0"/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702175" y="1552575"/>
            <a:ext cx="2633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Focus on "fire prevention";</a:t>
            </a:r>
            <a:endParaRPr lang="en-US" altLang="en-US" sz="1600" b="1" dirty="0"/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4702175" y="1760538"/>
            <a:ext cx="2824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improvement anticipated and</a:t>
            </a:r>
            <a:endParaRPr lang="en-US" altLang="en-US" sz="1600" b="1" dirty="0"/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4702175" y="1970088"/>
            <a:ext cx="304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desired, and impacts assessed.</a:t>
            </a:r>
            <a:endParaRPr lang="en-US" altLang="en-US" sz="1600" b="1" dirty="0"/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4689475" y="2698750"/>
            <a:ext cx="3595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Greater sense of teamwork and inter-</a:t>
            </a:r>
            <a:endParaRPr lang="en-US" altLang="en-US" sz="1600" b="1" dirty="0"/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4689475" y="2906713"/>
            <a:ext cx="1352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dependencies</a:t>
            </a:r>
            <a:endParaRPr lang="en-US" altLang="en-US" sz="1600" b="1" dirty="0"/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4702175" y="3582988"/>
            <a:ext cx="3343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Reliance on defined process.  People understand, support and follow the process.</a:t>
            </a:r>
            <a:endParaRPr lang="en-US" altLang="en-US" sz="1600" b="1" dirty="0"/>
          </a:p>
        </p:txBody>
      </p:sp>
      <p:grpSp>
        <p:nvGrpSpPr>
          <p:cNvPr id="88111" name="Group 47"/>
          <p:cNvGrpSpPr>
            <a:grpSpLocks/>
          </p:cNvGrpSpPr>
          <p:nvPr/>
        </p:nvGrpSpPr>
        <p:grpSpPr bwMode="auto">
          <a:xfrm>
            <a:off x="4702175" y="4667250"/>
            <a:ext cx="3513138" cy="663575"/>
            <a:chOff x="2962" y="2913"/>
            <a:chExt cx="2213" cy="418"/>
          </a:xfrm>
        </p:grpSpPr>
        <p:sp>
          <p:nvSpPr>
            <p:cNvPr id="88112" name="Rectangle 48"/>
            <p:cNvSpPr>
              <a:spLocks noChangeArrowheads="1"/>
            </p:cNvSpPr>
            <p:nvPr/>
          </p:nvSpPr>
          <p:spPr bwMode="auto">
            <a:xfrm>
              <a:off x="2962" y="2913"/>
              <a:ext cx="2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</a:rPr>
                <a:t>Over reliance on experience of good</a:t>
              </a:r>
              <a:endParaRPr lang="en-US" altLang="en-US" sz="1600" b="1" dirty="0"/>
            </a:p>
          </p:txBody>
        </p:sp>
        <p:sp>
          <p:nvSpPr>
            <p:cNvPr id="88113" name="Rectangle 49"/>
            <p:cNvSpPr>
              <a:spLocks noChangeArrowheads="1"/>
            </p:cNvSpPr>
            <p:nvPr/>
          </p:nvSpPr>
          <p:spPr bwMode="auto">
            <a:xfrm>
              <a:off x="2962" y="3045"/>
              <a:ext cx="2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</a:rPr>
                <a:t>people – when they go, the process</a:t>
              </a:r>
              <a:endParaRPr lang="en-US" altLang="en-US" sz="1600" b="1" dirty="0"/>
            </a:p>
          </p:txBody>
        </p:sp>
        <p:sp>
          <p:nvSpPr>
            <p:cNvPr id="88114" name="Rectangle 50"/>
            <p:cNvSpPr>
              <a:spLocks noChangeArrowheads="1"/>
            </p:cNvSpPr>
            <p:nvPr/>
          </p:nvSpPr>
          <p:spPr bwMode="auto">
            <a:xfrm>
              <a:off x="2962" y="3177"/>
              <a:ext cx="10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</a:rPr>
                <a:t>goes. “Heroics.”</a:t>
              </a:r>
              <a:endParaRPr lang="en-US" altLang="en-US" sz="1600" b="1" dirty="0"/>
            </a:p>
          </p:txBody>
        </p:sp>
      </p:grpSp>
      <p:sp>
        <p:nvSpPr>
          <p:cNvPr id="88115" name="Rectangle 51"/>
          <p:cNvSpPr>
            <a:spLocks noChangeArrowheads="1"/>
          </p:cNvSpPr>
          <p:nvPr/>
        </p:nvSpPr>
        <p:spPr bwMode="auto">
          <a:xfrm>
            <a:off x="4711700" y="5614988"/>
            <a:ext cx="2341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Focus on "fire fighting";</a:t>
            </a:r>
            <a:endParaRPr lang="en-US" altLang="en-US" sz="1600" b="1" dirty="0"/>
          </a:p>
        </p:txBody>
      </p:sp>
      <p:sp>
        <p:nvSpPr>
          <p:cNvPr id="88116" name="Rectangle 52"/>
          <p:cNvSpPr>
            <a:spLocks noChangeArrowheads="1"/>
          </p:cNvSpPr>
          <p:nvPr/>
        </p:nvSpPr>
        <p:spPr bwMode="auto">
          <a:xfrm>
            <a:off x="4711700" y="5824538"/>
            <a:ext cx="3471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effectiveness low – frustration high.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659624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34917084-9DE1-4A46-B332-6FA56F583DF4}" type="slidenum">
              <a:rPr lang="en-US" altLang="en-US"/>
              <a:pPr/>
              <a:t>84</a:t>
            </a:fld>
            <a:r>
              <a:rPr lang="en-US" altLang="en-US" dirty="0"/>
              <a:t> of 146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CMMI Components</a:t>
            </a:r>
            <a:endParaRPr lang="en-US" altLang="en-US" dirty="0">
              <a:ea typeface="宋体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z="2200" dirty="0">
                <a:ea typeface="宋体" pitchFamily="2" charset="-122"/>
              </a:rPr>
              <a:t>Within each of the 5 Maturity Levels, there are basic functions that need to be performed – these are called 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</a:rPr>
              <a:t>Process Areas (PAs).</a:t>
            </a:r>
          </a:p>
          <a:p>
            <a:pPr marL="342900" indent="-342900"/>
            <a:r>
              <a:rPr lang="en-US" altLang="zh-CN" sz="2200" dirty="0">
                <a:ea typeface="宋体" pitchFamily="2" charset="-122"/>
              </a:rPr>
              <a:t>For Maturity Level 2 there are 7 Process Areas that must be completely satisfied.</a:t>
            </a:r>
          </a:p>
          <a:p>
            <a:pPr marL="342900" indent="-342900"/>
            <a:r>
              <a:rPr lang="en-US" altLang="zh-CN" sz="2200" dirty="0">
                <a:ea typeface="宋体" pitchFamily="2" charset="-122"/>
              </a:rPr>
              <a:t>For Maturity Level 3 there are 11 Process Areas that must be completely satisfied.</a:t>
            </a:r>
          </a:p>
          <a:p>
            <a:pPr marL="342900" indent="-342900"/>
            <a:r>
              <a:rPr lang="en-US" altLang="en-US" sz="2200" dirty="0">
                <a:ea typeface="宋体" pitchFamily="2" charset="-122"/>
              </a:rPr>
              <a:t>Given the interactions and overlap, it becomes more efficient to work the Maturity Level 2 and 3 issues concurrently.</a:t>
            </a:r>
          </a:p>
          <a:p>
            <a:pPr marL="342900" indent="-342900"/>
            <a:r>
              <a:rPr lang="en-US" altLang="en-US" sz="2200" dirty="0">
                <a:ea typeface="宋体" pitchFamily="2" charset="-122"/>
              </a:rPr>
              <a:t>Within each PA there are </a:t>
            </a:r>
            <a:r>
              <a:rPr lang="en-US" altLang="en-US" sz="2200" dirty="0">
                <a:solidFill>
                  <a:schemeClr val="accent1"/>
                </a:solidFill>
                <a:ea typeface="宋体" pitchFamily="2" charset="-122"/>
              </a:rPr>
              <a:t>Goals</a:t>
            </a:r>
            <a:r>
              <a:rPr lang="en-US" altLang="en-US" sz="2200" dirty="0">
                <a:ea typeface="宋体" pitchFamily="2" charset="-122"/>
              </a:rPr>
              <a:t> to be achieved and within each Goal there are </a:t>
            </a:r>
            <a:r>
              <a:rPr lang="en-US" altLang="en-US" sz="2200" dirty="0">
                <a:solidFill>
                  <a:schemeClr val="accent1"/>
                </a:solidFill>
                <a:ea typeface="宋体" pitchFamily="2" charset="-122"/>
              </a:rPr>
              <a:t>Practices</a:t>
            </a:r>
            <a:r>
              <a:rPr lang="en-US" altLang="en-US" sz="2200" dirty="0">
                <a:ea typeface="宋体" pitchFamily="2" charset="-122"/>
              </a:rPr>
              <a:t>, work products, etc. to be followed that will support each of the Goals.</a:t>
            </a:r>
          </a:p>
        </p:txBody>
      </p:sp>
    </p:spTree>
    <p:extLst>
      <p:ext uri="{BB962C8B-B14F-4D97-AF65-F5344CB8AC3E}">
        <p14:creationId xmlns:p14="http://schemas.microsoft.com/office/powerpoint/2010/main" xmlns="" val="57223351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E357239F-DDCA-40A7-B5D0-165B7F563AB2}" type="slidenum">
              <a:rPr lang="en-US" altLang="en-US"/>
              <a:pPr/>
              <a:t>85</a:t>
            </a:fld>
            <a:r>
              <a:rPr lang="en-US" altLang="en-US" dirty="0"/>
              <a:t> of 146</a:t>
            </a: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249238" y="1700213"/>
          <a:ext cx="8612187" cy="3741737"/>
        </p:xfrm>
        <a:graphic>
          <a:graphicData uri="http://schemas.openxmlformats.org/presentationml/2006/ole">
            <p:oleObj spid="_x0000_s1035" name="Worksheet" r:id="rId4" imgW="8391449" imgH="2991002" progId="Excel.Sheet.8">
              <p:embed/>
            </p:oleObj>
          </a:graphicData>
        </a:graphic>
      </p:graphicFrame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038225" y="4572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accent1"/>
                </a:solidFill>
              </a:rPr>
              <a:t>CMMI Process Areas</a:t>
            </a:r>
          </a:p>
        </p:txBody>
      </p:sp>
    </p:spTree>
    <p:extLst>
      <p:ext uri="{BB962C8B-B14F-4D97-AF65-F5344CB8AC3E}">
        <p14:creationId xmlns:p14="http://schemas.microsoft.com/office/powerpoint/2010/main" xmlns="" val="756835647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0A90BB55-1E64-456A-B23F-3BB888FB5CF3}" type="slidenum">
              <a:rPr lang="en-US" altLang="en-US"/>
              <a:pPr/>
              <a:t>86</a:t>
            </a:fld>
            <a:r>
              <a:rPr lang="en-US" altLang="en-US" dirty="0"/>
              <a:t> of 146</a:t>
            </a: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09600" y="176213"/>
            <a:ext cx="8534400" cy="6238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68" name="Rectangle 156"/>
          <p:cNvSpPr>
            <a:spLocks noChangeArrowheads="1"/>
          </p:cNvSpPr>
          <p:nvPr/>
        </p:nvSpPr>
        <p:spPr bwMode="auto">
          <a:xfrm>
            <a:off x="1219200" y="474663"/>
            <a:ext cx="73993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69" name="Rectangle 157"/>
          <p:cNvSpPr>
            <a:spLocks noChangeArrowheads="1"/>
          </p:cNvSpPr>
          <p:nvPr/>
        </p:nvSpPr>
        <p:spPr bwMode="auto">
          <a:xfrm>
            <a:off x="1412875" y="447675"/>
            <a:ext cx="661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3000" b="1" dirty="0">
                <a:solidFill>
                  <a:schemeClr val="accent1"/>
                </a:solidFill>
                <a:latin typeface="Verdana" pitchFamily="34" charset="0"/>
              </a:rPr>
              <a:t>CMMI Terminology &amp; Structure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90270" name="Group 158"/>
          <p:cNvGrpSpPr>
            <a:grpSpLocks/>
          </p:cNvGrpSpPr>
          <p:nvPr/>
        </p:nvGrpSpPr>
        <p:grpSpPr bwMode="auto">
          <a:xfrm>
            <a:off x="4267200" y="1514475"/>
            <a:ext cx="103188" cy="371475"/>
            <a:chOff x="2688" y="954"/>
            <a:chExt cx="65" cy="234"/>
          </a:xfrm>
        </p:grpSpPr>
        <p:sp>
          <p:nvSpPr>
            <p:cNvPr id="90271" name="Line 159"/>
            <p:cNvSpPr>
              <a:spLocks noChangeShapeType="1"/>
            </p:cNvSpPr>
            <p:nvPr/>
          </p:nvSpPr>
          <p:spPr bwMode="auto">
            <a:xfrm>
              <a:off x="2720" y="954"/>
              <a:ext cx="1" cy="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72" name="Freeform 160"/>
            <p:cNvSpPr>
              <a:spLocks/>
            </p:cNvSpPr>
            <p:nvPr/>
          </p:nvSpPr>
          <p:spPr bwMode="auto">
            <a:xfrm>
              <a:off x="2688" y="1125"/>
              <a:ext cx="65" cy="63"/>
            </a:xfrm>
            <a:custGeom>
              <a:avLst/>
              <a:gdLst>
                <a:gd name="T0" fmla="*/ 0 w 65"/>
                <a:gd name="T1" fmla="*/ 0 h 63"/>
                <a:gd name="T2" fmla="*/ 34 w 65"/>
                <a:gd name="T3" fmla="*/ 63 h 63"/>
                <a:gd name="T4" fmla="*/ 65 w 65"/>
                <a:gd name="T5" fmla="*/ 0 h 63"/>
                <a:gd name="T6" fmla="*/ 0 w 6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3">
                  <a:moveTo>
                    <a:pt x="0" y="0"/>
                  </a:moveTo>
                  <a:lnTo>
                    <a:pt x="34" y="6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273" name="Freeform 161"/>
          <p:cNvSpPr>
            <a:spLocks/>
          </p:cNvSpPr>
          <p:nvPr/>
        </p:nvSpPr>
        <p:spPr bwMode="auto">
          <a:xfrm>
            <a:off x="3544888" y="1255713"/>
            <a:ext cx="1657350" cy="258762"/>
          </a:xfrm>
          <a:custGeom>
            <a:avLst/>
            <a:gdLst>
              <a:gd name="T0" fmla="*/ 21 w 1044"/>
              <a:gd name="T1" fmla="*/ 0 h 163"/>
              <a:gd name="T2" fmla="*/ 13 w 1044"/>
              <a:gd name="T3" fmla="*/ 2 h 163"/>
              <a:gd name="T4" fmla="*/ 6 w 1044"/>
              <a:gd name="T5" fmla="*/ 5 h 163"/>
              <a:gd name="T6" fmla="*/ 2 w 1044"/>
              <a:gd name="T7" fmla="*/ 13 h 163"/>
              <a:gd name="T8" fmla="*/ 0 w 1044"/>
              <a:gd name="T9" fmla="*/ 20 h 163"/>
              <a:gd name="T10" fmla="*/ 0 w 1044"/>
              <a:gd name="T11" fmla="*/ 143 h 163"/>
              <a:gd name="T12" fmla="*/ 2 w 1044"/>
              <a:gd name="T13" fmla="*/ 150 h 163"/>
              <a:gd name="T14" fmla="*/ 6 w 1044"/>
              <a:gd name="T15" fmla="*/ 158 h 163"/>
              <a:gd name="T16" fmla="*/ 13 w 1044"/>
              <a:gd name="T17" fmla="*/ 161 h 163"/>
              <a:gd name="T18" fmla="*/ 21 w 1044"/>
              <a:gd name="T19" fmla="*/ 163 h 163"/>
              <a:gd name="T20" fmla="*/ 1024 w 1044"/>
              <a:gd name="T21" fmla="*/ 163 h 163"/>
              <a:gd name="T22" fmla="*/ 1031 w 1044"/>
              <a:gd name="T23" fmla="*/ 161 h 163"/>
              <a:gd name="T24" fmla="*/ 1038 w 1044"/>
              <a:gd name="T25" fmla="*/ 158 h 163"/>
              <a:gd name="T26" fmla="*/ 1042 w 1044"/>
              <a:gd name="T27" fmla="*/ 150 h 163"/>
              <a:gd name="T28" fmla="*/ 1044 w 1044"/>
              <a:gd name="T29" fmla="*/ 143 h 163"/>
              <a:gd name="T30" fmla="*/ 1044 w 1044"/>
              <a:gd name="T31" fmla="*/ 20 h 163"/>
              <a:gd name="T32" fmla="*/ 1042 w 1044"/>
              <a:gd name="T33" fmla="*/ 13 h 163"/>
              <a:gd name="T34" fmla="*/ 1038 w 1044"/>
              <a:gd name="T35" fmla="*/ 5 h 163"/>
              <a:gd name="T36" fmla="*/ 1031 w 1044"/>
              <a:gd name="T37" fmla="*/ 2 h 163"/>
              <a:gd name="T38" fmla="*/ 1024 w 1044"/>
              <a:gd name="T39" fmla="*/ 0 h 163"/>
              <a:gd name="T40" fmla="*/ 21 w 1044"/>
              <a:gd name="T4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4" h="163">
                <a:moveTo>
                  <a:pt x="21" y="0"/>
                </a:move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0"/>
                </a:lnTo>
                <a:lnTo>
                  <a:pt x="0" y="143"/>
                </a:lnTo>
                <a:lnTo>
                  <a:pt x="2" y="150"/>
                </a:lnTo>
                <a:lnTo>
                  <a:pt x="6" y="158"/>
                </a:lnTo>
                <a:lnTo>
                  <a:pt x="13" y="161"/>
                </a:lnTo>
                <a:lnTo>
                  <a:pt x="21" y="163"/>
                </a:lnTo>
                <a:lnTo>
                  <a:pt x="1024" y="163"/>
                </a:lnTo>
                <a:lnTo>
                  <a:pt x="1031" y="161"/>
                </a:lnTo>
                <a:lnTo>
                  <a:pt x="1038" y="158"/>
                </a:lnTo>
                <a:lnTo>
                  <a:pt x="1042" y="150"/>
                </a:lnTo>
                <a:lnTo>
                  <a:pt x="1044" y="143"/>
                </a:lnTo>
                <a:lnTo>
                  <a:pt x="1044" y="20"/>
                </a:lnTo>
                <a:lnTo>
                  <a:pt x="1042" y="13"/>
                </a:lnTo>
                <a:lnTo>
                  <a:pt x="1038" y="5"/>
                </a:lnTo>
                <a:lnTo>
                  <a:pt x="1031" y="2"/>
                </a:lnTo>
                <a:lnTo>
                  <a:pt x="1024" y="0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274" name="Rectangle 162"/>
          <p:cNvSpPr>
            <a:spLocks noChangeArrowheads="1"/>
          </p:cNvSpPr>
          <p:nvPr/>
        </p:nvSpPr>
        <p:spPr bwMode="auto">
          <a:xfrm>
            <a:off x="3663950" y="1304925"/>
            <a:ext cx="1362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Maturity Levels (1</a:t>
            </a:r>
            <a:endParaRPr lang="en-US" altLang="en-US" sz="2400" dirty="0"/>
          </a:p>
        </p:txBody>
      </p:sp>
      <p:sp>
        <p:nvSpPr>
          <p:cNvPr id="90275" name="Rectangle 163"/>
          <p:cNvSpPr>
            <a:spLocks noChangeArrowheads="1"/>
          </p:cNvSpPr>
          <p:nvPr/>
        </p:nvSpPr>
        <p:spPr bwMode="auto">
          <a:xfrm>
            <a:off x="4862513" y="1304925"/>
            <a:ext cx="123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-</a:t>
            </a:r>
            <a:endParaRPr lang="en-US" altLang="en-US" sz="2400" dirty="0"/>
          </a:p>
        </p:txBody>
      </p:sp>
      <p:sp>
        <p:nvSpPr>
          <p:cNvPr id="90276" name="Rectangle 164"/>
          <p:cNvSpPr>
            <a:spLocks noChangeArrowheads="1"/>
          </p:cNvSpPr>
          <p:nvPr/>
        </p:nvSpPr>
        <p:spPr bwMode="auto">
          <a:xfrm>
            <a:off x="4951413" y="1304925"/>
            <a:ext cx="2095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5)</a:t>
            </a:r>
            <a:endParaRPr lang="en-US" altLang="en-US" sz="2400" dirty="0"/>
          </a:p>
        </p:txBody>
      </p:sp>
      <p:sp>
        <p:nvSpPr>
          <p:cNvPr id="90277" name="Oval 165"/>
          <p:cNvSpPr>
            <a:spLocks noChangeArrowheads="1"/>
          </p:cNvSpPr>
          <p:nvPr/>
        </p:nvSpPr>
        <p:spPr bwMode="auto">
          <a:xfrm>
            <a:off x="4651375" y="4038600"/>
            <a:ext cx="819150" cy="755650"/>
          </a:xfrm>
          <a:prstGeom prst="ellipse">
            <a:avLst/>
          </a:prstGeom>
          <a:solidFill>
            <a:srgbClr val="0000FF"/>
          </a:solidFill>
          <a:ln w="11113">
            <a:solidFill>
              <a:srgbClr val="6600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278" name="Rectangle 166"/>
          <p:cNvSpPr>
            <a:spLocks noChangeArrowheads="1"/>
          </p:cNvSpPr>
          <p:nvPr/>
        </p:nvSpPr>
        <p:spPr bwMode="auto">
          <a:xfrm>
            <a:off x="4792663" y="4248150"/>
            <a:ext cx="6429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Generic</a:t>
            </a:r>
            <a:endParaRPr lang="en-US" altLang="en-US" sz="2400" dirty="0"/>
          </a:p>
        </p:txBody>
      </p:sp>
      <p:sp>
        <p:nvSpPr>
          <p:cNvPr id="90279" name="Rectangle 167"/>
          <p:cNvSpPr>
            <a:spLocks noChangeArrowheads="1"/>
          </p:cNvSpPr>
          <p:nvPr/>
        </p:nvSpPr>
        <p:spPr bwMode="auto">
          <a:xfrm>
            <a:off x="4745038" y="4418013"/>
            <a:ext cx="754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Practices</a:t>
            </a:r>
            <a:endParaRPr lang="en-US" altLang="en-US" sz="2400" dirty="0"/>
          </a:p>
        </p:txBody>
      </p:sp>
      <p:sp>
        <p:nvSpPr>
          <p:cNvPr id="90280" name="Oval 168"/>
          <p:cNvSpPr>
            <a:spLocks noChangeArrowheads="1"/>
          </p:cNvSpPr>
          <p:nvPr/>
        </p:nvSpPr>
        <p:spPr bwMode="auto">
          <a:xfrm>
            <a:off x="4521200" y="2401888"/>
            <a:ext cx="1125538" cy="407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6600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281" name="Rectangle 169"/>
          <p:cNvSpPr>
            <a:spLocks noChangeArrowheads="1"/>
          </p:cNvSpPr>
          <p:nvPr/>
        </p:nvSpPr>
        <p:spPr bwMode="auto">
          <a:xfrm>
            <a:off x="4816475" y="2439988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Generic</a:t>
            </a:r>
            <a:endParaRPr lang="en-US" altLang="en-US" sz="2400" dirty="0"/>
          </a:p>
        </p:txBody>
      </p:sp>
      <p:sp>
        <p:nvSpPr>
          <p:cNvPr id="90282" name="Rectangle 170"/>
          <p:cNvSpPr>
            <a:spLocks noChangeArrowheads="1"/>
          </p:cNvSpPr>
          <p:nvPr/>
        </p:nvSpPr>
        <p:spPr bwMode="auto">
          <a:xfrm>
            <a:off x="4883150" y="261143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Goals</a:t>
            </a:r>
            <a:endParaRPr lang="en-US" altLang="en-US" sz="2400" dirty="0"/>
          </a:p>
        </p:txBody>
      </p:sp>
      <p:grpSp>
        <p:nvGrpSpPr>
          <p:cNvPr id="90283" name="Group 171"/>
          <p:cNvGrpSpPr>
            <a:grpSpLocks/>
          </p:cNvGrpSpPr>
          <p:nvPr/>
        </p:nvGrpSpPr>
        <p:grpSpPr bwMode="auto">
          <a:xfrm>
            <a:off x="2946400" y="1535113"/>
            <a:ext cx="790575" cy="285750"/>
            <a:chOff x="1856" y="967"/>
            <a:chExt cx="498" cy="180"/>
          </a:xfrm>
        </p:grpSpPr>
        <p:sp>
          <p:nvSpPr>
            <p:cNvPr id="90284" name="Line 172"/>
            <p:cNvSpPr>
              <a:spLocks noChangeShapeType="1"/>
            </p:cNvSpPr>
            <p:nvPr/>
          </p:nvSpPr>
          <p:spPr bwMode="auto">
            <a:xfrm flipH="1">
              <a:off x="1912" y="967"/>
              <a:ext cx="442" cy="14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85" name="Freeform 173"/>
            <p:cNvSpPr>
              <a:spLocks/>
            </p:cNvSpPr>
            <p:nvPr/>
          </p:nvSpPr>
          <p:spPr bwMode="auto">
            <a:xfrm>
              <a:off x="1856" y="1086"/>
              <a:ext cx="71" cy="61"/>
            </a:xfrm>
            <a:custGeom>
              <a:avLst/>
              <a:gdLst>
                <a:gd name="T0" fmla="*/ 51 w 71"/>
                <a:gd name="T1" fmla="*/ 0 h 61"/>
                <a:gd name="T2" fmla="*/ 0 w 71"/>
                <a:gd name="T3" fmla="*/ 50 h 61"/>
                <a:gd name="T4" fmla="*/ 71 w 71"/>
                <a:gd name="T5" fmla="*/ 61 h 61"/>
                <a:gd name="T6" fmla="*/ 51 w 71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1">
                  <a:moveTo>
                    <a:pt x="51" y="0"/>
                  </a:moveTo>
                  <a:lnTo>
                    <a:pt x="0" y="50"/>
                  </a:lnTo>
                  <a:lnTo>
                    <a:pt x="71" y="6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286" name="Freeform 174"/>
          <p:cNvSpPr>
            <a:spLocks/>
          </p:cNvSpPr>
          <p:nvPr/>
        </p:nvSpPr>
        <p:spPr bwMode="auto">
          <a:xfrm>
            <a:off x="3544888" y="1882775"/>
            <a:ext cx="1557337" cy="257175"/>
          </a:xfrm>
          <a:custGeom>
            <a:avLst/>
            <a:gdLst>
              <a:gd name="T0" fmla="*/ 21 w 981"/>
              <a:gd name="T1" fmla="*/ 0 h 162"/>
              <a:gd name="T2" fmla="*/ 13 w 981"/>
              <a:gd name="T3" fmla="*/ 2 h 162"/>
              <a:gd name="T4" fmla="*/ 6 w 981"/>
              <a:gd name="T5" fmla="*/ 6 h 162"/>
              <a:gd name="T6" fmla="*/ 2 w 981"/>
              <a:gd name="T7" fmla="*/ 12 h 162"/>
              <a:gd name="T8" fmla="*/ 0 w 981"/>
              <a:gd name="T9" fmla="*/ 21 h 162"/>
              <a:gd name="T10" fmla="*/ 0 w 981"/>
              <a:gd name="T11" fmla="*/ 143 h 162"/>
              <a:gd name="T12" fmla="*/ 2 w 981"/>
              <a:gd name="T13" fmla="*/ 151 h 162"/>
              <a:gd name="T14" fmla="*/ 6 w 981"/>
              <a:gd name="T15" fmla="*/ 156 h 162"/>
              <a:gd name="T16" fmla="*/ 13 w 981"/>
              <a:gd name="T17" fmla="*/ 160 h 162"/>
              <a:gd name="T18" fmla="*/ 21 w 981"/>
              <a:gd name="T19" fmla="*/ 162 h 162"/>
              <a:gd name="T20" fmla="*/ 960 w 981"/>
              <a:gd name="T21" fmla="*/ 162 h 162"/>
              <a:gd name="T22" fmla="*/ 968 w 981"/>
              <a:gd name="T23" fmla="*/ 160 h 162"/>
              <a:gd name="T24" fmla="*/ 975 w 981"/>
              <a:gd name="T25" fmla="*/ 156 h 162"/>
              <a:gd name="T26" fmla="*/ 979 w 981"/>
              <a:gd name="T27" fmla="*/ 151 h 162"/>
              <a:gd name="T28" fmla="*/ 981 w 981"/>
              <a:gd name="T29" fmla="*/ 143 h 162"/>
              <a:gd name="T30" fmla="*/ 981 w 981"/>
              <a:gd name="T31" fmla="*/ 21 h 162"/>
              <a:gd name="T32" fmla="*/ 979 w 981"/>
              <a:gd name="T33" fmla="*/ 12 h 162"/>
              <a:gd name="T34" fmla="*/ 975 w 981"/>
              <a:gd name="T35" fmla="*/ 6 h 162"/>
              <a:gd name="T36" fmla="*/ 968 w 981"/>
              <a:gd name="T37" fmla="*/ 2 h 162"/>
              <a:gd name="T38" fmla="*/ 960 w 981"/>
              <a:gd name="T39" fmla="*/ 0 h 162"/>
              <a:gd name="T40" fmla="*/ 21 w 981"/>
              <a:gd name="T4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1" h="162">
                <a:moveTo>
                  <a:pt x="21" y="0"/>
                </a:moveTo>
                <a:lnTo>
                  <a:pt x="13" y="2"/>
                </a:lnTo>
                <a:lnTo>
                  <a:pt x="6" y="6"/>
                </a:lnTo>
                <a:lnTo>
                  <a:pt x="2" y="12"/>
                </a:lnTo>
                <a:lnTo>
                  <a:pt x="0" y="21"/>
                </a:lnTo>
                <a:lnTo>
                  <a:pt x="0" y="143"/>
                </a:lnTo>
                <a:lnTo>
                  <a:pt x="2" y="151"/>
                </a:lnTo>
                <a:lnTo>
                  <a:pt x="6" y="156"/>
                </a:lnTo>
                <a:lnTo>
                  <a:pt x="13" y="160"/>
                </a:lnTo>
                <a:lnTo>
                  <a:pt x="21" y="162"/>
                </a:lnTo>
                <a:lnTo>
                  <a:pt x="960" y="162"/>
                </a:lnTo>
                <a:lnTo>
                  <a:pt x="968" y="160"/>
                </a:lnTo>
                <a:lnTo>
                  <a:pt x="975" y="156"/>
                </a:lnTo>
                <a:lnTo>
                  <a:pt x="979" y="151"/>
                </a:lnTo>
                <a:lnTo>
                  <a:pt x="981" y="143"/>
                </a:lnTo>
                <a:lnTo>
                  <a:pt x="981" y="21"/>
                </a:lnTo>
                <a:lnTo>
                  <a:pt x="979" y="12"/>
                </a:lnTo>
                <a:lnTo>
                  <a:pt x="975" y="6"/>
                </a:lnTo>
                <a:lnTo>
                  <a:pt x="968" y="2"/>
                </a:lnTo>
                <a:lnTo>
                  <a:pt x="960" y="0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287" name="Rectangle 175"/>
          <p:cNvSpPr>
            <a:spLocks noChangeArrowheads="1"/>
          </p:cNvSpPr>
          <p:nvPr/>
        </p:nvSpPr>
        <p:spPr bwMode="auto">
          <a:xfrm>
            <a:off x="3808413" y="1930400"/>
            <a:ext cx="1173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Process Area 2</a:t>
            </a:r>
            <a:endParaRPr lang="en-US" altLang="en-US" sz="2400" dirty="0"/>
          </a:p>
        </p:txBody>
      </p:sp>
      <p:sp>
        <p:nvSpPr>
          <p:cNvPr id="90288" name="Line 176"/>
          <p:cNvSpPr>
            <a:spLocks noChangeShapeType="1"/>
          </p:cNvSpPr>
          <p:nvPr/>
        </p:nvSpPr>
        <p:spPr bwMode="auto">
          <a:xfrm>
            <a:off x="3544888" y="3071813"/>
            <a:ext cx="32988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89" name="Line 177"/>
          <p:cNvSpPr>
            <a:spLocks noChangeShapeType="1"/>
          </p:cNvSpPr>
          <p:nvPr/>
        </p:nvSpPr>
        <p:spPr bwMode="auto">
          <a:xfrm>
            <a:off x="3536950" y="3074988"/>
            <a:ext cx="1588" cy="152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90" name="Line 178"/>
          <p:cNvSpPr>
            <a:spLocks noChangeShapeType="1"/>
          </p:cNvSpPr>
          <p:nvPr/>
        </p:nvSpPr>
        <p:spPr bwMode="auto">
          <a:xfrm>
            <a:off x="6838950" y="3078163"/>
            <a:ext cx="1588" cy="152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91" name="Rectangle 179"/>
          <p:cNvSpPr>
            <a:spLocks noChangeArrowheads="1"/>
          </p:cNvSpPr>
          <p:nvPr/>
        </p:nvSpPr>
        <p:spPr bwMode="auto">
          <a:xfrm>
            <a:off x="4421188" y="2876550"/>
            <a:ext cx="1585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</a:rPr>
              <a:t>Common     Features</a:t>
            </a:r>
            <a:endParaRPr lang="en-US" altLang="en-US" sz="2400" dirty="0"/>
          </a:p>
        </p:txBody>
      </p:sp>
      <p:sp>
        <p:nvSpPr>
          <p:cNvPr id="90292" name="Line 180"/>
          <p:cNvSpPr>
            <a:spLocks noChangeShapeType="1"/>
          </p:cNvSpPr>
          <p:nvPr/>
        </p:nvSpPr>
        <p:spPr bwMode="auto">
          <a:xfrm>
            <a:off x="5632450" y="3078163"/>
            <a:ext cx="1588" cy="149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93" name="Freeform 181"/>
          <p:cNvSpPr>
            <a:spLocks/>
          </p:cNvSpPr>
          <p:nvPr/>
        </p:nvSpPr>
        <p:spPr bwMode="auto">
          <a:xfrm>
            <a:off x="1744663" y="1882775"/>
            <a:ext cx="1555750" cy="257175"/>
          </a:xfrm>
          <a:custGeom>
            <a:avLst/>
            <a:gdLst>
              <a:gd name="T0" fmla="*/ 20 w 980"/>
              <a:gd name="T1" fmla="*/ 0 h 162"/>
              <a:gd name="T2" fmla="*/ 13 w 980"/>
              <a:gd name="T3" fmla="*/ 2 h 162"/>
              <a:gd name="T4" fmla="*/ 5 w 980"/>
              <a:gd name="T5" fmla="*/ 6 h 162"/>
              <a:gd name="T6" fmla="*/ 2 w 980"/>
              <a:gd name="T7" fmla="*/ 12 h 162"/>
              <a:gd name="T8" fmla="*/ 0 w 980"/>
              <a:gd name="T9" fmla="*/ 21 h 162"/>
              <a:gd name="T10" fmla="*/ 0 w 980"/>
              <a:gd name="T11" fmla="*/ 143 h 162"/>
              <a:gd name="T12" fmla="*/ 2 w 980"/>
              <a:gd name="T13" fmla="*/ 151 h 162"/>
              <a:gd name="T14" fmla="*/ 5 w 980"/>
              <a:gd name="T15" fmla="*/ 156 h 162"/>
              <a:gd name="T16" fmla="*/ 13 w 980"/>
              <a:gd name="T17" fmla="*/ 160 h 162"/>
              <a:gd name="T18" fmla="*/ 20 w 980"/>
              <a:gd name="T19" fmla="*/ 162 h 162"/>
              <a:gd name="T20" fmla="*/ 960 w 980"/>
              <a:gd name="T21" fmla="*/ 162 h 162"/>
              <a:gd name="T22" fmla="*/ 967 w 980"/>
              <a:gd name="T23" fmla="*/ 160 h 162"/>
              <a:gd name="T24" fmla="*/ 975 w 980"/>
              <a:gd name="T25" fmla="*/ 156 h 162"/>
              <a:gd name="T26" fmla="*/ 978 w 980"/>
              <a:gd name="T27" fmla="*/ 151 h 162"/>
              <a:gd name="T28" fmla="*/ 980 w 980"/>
              <a:gd name="T29" fmla="*/ 143 h 162"/>
              <a:gd name="T30" fmla="*/ 980 w 980"/>
              <a:gd name="T31" fmla="*/ 21 h 162"/>
              <a:gd name="T32" fmla="*/ 978 w 980"/>
              <a:gd name="T33" fmla="*/ 12 h 162"/>
              <a:gd name="T34" fmla="*/ 975 w 980"/>
              <a:gd name="T35" fmla="*/ 6 h 162"/>
              <a:gd name="T36" fmla="*/ 967 w 980"/>
              <a:gd name="T37" fmla="*/ 2 h 162"/>
              <a:gd name="T38" fmla="*/ 960 w 980"/>
              <a:gd name="T39" fmla="*/ 0 h 162"/>
              <a:gd name="T40" fmla="*/ 20 w 980"/>
              <a:gd name="T4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0" h="162">
                <a:moveTo>
                  <a:pt x="20" y="0"/>
                </a:moveTo>
                <a:lnTo>
                  <a:pt x="13" y="2"/>
                </a:lnTo>
                <a:lnTo>
                  <a:pt x="5" y="6"/>
                </a:lnTo>
                <a:lnTo>
                  <a:pt x="2" y="12"/>
                </a:lnTo>
                <a:lnTo>
                  <a:pt x="0" y="21"/>
                </a:lnTo>
                <a:lnTo>
                  <a:pt x="0" y="143"/>
                </a:lnTo>
                <a:lnTo>
                  <a:pt x="2" y="151"/>
                </a:lnTo>
                <a:lnTo>
                  <a:pt x="5" y="156"/>
                </a:lnTo>
                <a:lnTo>
                  <a:pt x="13" y="160"/>
                </a:lnTo>
                <a:lnTo>
                  <a:pt x="20" y="162"/>
                </a:lnTo>
                <a:lnTo>
                  <a:pt x="960" y="162"/>
                </a:lnTo>
                <a:lnTo>
                  <a:pt x="967" y="160"/>
                </a:lnTo>
                <a:lnTo>
                  <a:pt x="975" y="156"/>
                </a:lnTo>
                <a:lnTo>
                  <a:pt x="978" y="151"/>
                </a:lnTo>
                <a:lnTo>
                  <a:pt x="980" y="143"/>
                </a:lnTo>
                <a:lnTo>
                  <a:pt x="980" y="21"/>
                </a:lnTo>
                <a:lnTo>
                  <a:pt x="978" y="12"/>
                </a:lnTo>
                <a:lnTo>
                  <a:pt x="975" y="6"/>
                </a:lnTo>
                <a:lnTo>
                  <a:pt x="967" y="2"/>
                </a:lnTo>
                <a:lnTo>
                  <a:pt x="96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0000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294" name="Rectangle 182"/>
          <p:cNvSpPr>
            <a:spLocks noChangeArrowheads="1"/>
          </p:cNvSpPr>
          <p:nvPr/>
        </p:nvSpPr>
        <p:spPr bwMode="auto">
          <a:xfrm>
            <a:off x="2006600" y="1930400"/>
            <a:ext cx="11731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Process Area 1</a:t>
            </a:r>
            <a:endParaRPr lang="en-US" altLang="en-US" sz="2400" dirty="0"/>
          </a:p>
        </p:txBody>
      </p:sp>
      <p:sp>
        <p:nvSpPr>
          <p:cNvPr id="90295" name="Freeform 183"/>
          <p:cNvSpPr>
            <a:spLocks/>
          </p:cNvSpPr>
          <p:nvPr/>
        </p:nvSpPr>
        <p:spPr bwMode="auto">
          <a:xfrm>
            <a:off x="5326063" y="1882775"/>
            <a:ext cx="1557337" cy="257175"/>
          </a:xfrm>
          <a:custGeom>
            <a:avLst/>
            <a:gdLst>
              <a:gd name="T0" fmla="*/ 20 w 981"/>
              <a:gd name="T1" fmla="*/ 0 h 162"/>
              <a:gd name="T2" fmla="*/ 13 w 981"/>
              <a:gd name="T3" fmla="*/ 2 h 162"/>
              <a:gd name="T4" fmla="*/ 6 w 981"/>
              <a:gd name="T5" fmla="*/ 6 h 162"/>
              <a:gd name="T6" fmla="*/ 2 w 981"/>
              <a:gd name="T7" fmla="*/ 12 h 162"/>
              <a:gd name="T8" fmla="*/ 0 w 981"/>
              <a:gd name="T9" fmla="*/ 21 h 162"/>
              <a:gd name="T10" fmla="*/ 0 w 981"/>
              <a:gd name="T11" fmla="*/ 143 h 162"/>
              <a:gd name="T12" fmla="*/ 2 w 981"/>
              <a:gd name="T13" fmla="*/ 151 h 162"/>
              <a:gd name="T14" fmla="*/ 6 w 981"/>
              <a:gd name="T15" fmla="*/ 156 h 162"/>
              <a:gd name="T16" fmla="*/ 13 w 981"/>
              <a:gd name="T17" fmla="*/ 160 h 162"/>
              <a:gd name="T18" fmla="*/ 20 w 981"/>
              <a:gd name="T19" fmla="*/ 162 h 162"/>
              <a:gd name="T20" fmla="*/ 960 w 981"/>
              <a:gd name="T21" fmla="*/ 162 h 162"/>
              <a:gd name="T22" fmla="*/ 968 w 981"/>
              <a:gd name="T23" fmla="*/ 160 h 162"/>
              <a:gd name="T24" fmla="*/ 975 w 981"/>
              <a:gd name="T25" fmla="*/ 156 h 162"/>
              <a:gd name="T26" fmla="*/ 979 w 981"/>
              <a:gd name="T27" fmla="*/ 151 h 162"/>
              <a:gd name="T28" fmla="*/ 981 w 981"/>
              <a:gd name="T29" fmla="*/ 143 h 162"/>
              <a:gd name="T30" fmla="*/ 981 w 981"/>
              <a:gd name="T31" fmla="*/ 21 h 162"/>
              <a:gd name="T32" fmla="*/ 979 w 981"/>
              <a:gd name="T33" fmla="*/ 12 h 162"/>
              <a:gd name="T34" fmla="*/ 975 w 981"/>
              <a:gd name="T35" fmla="*/ 6 h 162"/>
              <a:gd name="T36" fmla="*/ 968 w 981"/>
              <a:gd name="T37" fmla="*/ 2 h 162"/>
              <a:gd name="T38" fmla="*/ 960 w 981"/>
              <a:gd name="T39" fmla="*/ 0 h 162"/>
              <a:gd name="T40" fmla="*/ 20 w 981"/>
              <a:gd name="T4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1" h="162">
                <a:moveTo>
                  <a:pt x="20" y="0"/>
                </a:moveTo>
                <a:lnTo>
                  <a:pt x="13" y="2"/>
                </a:lnTo>
                <a:lnTo>
                  <a:pt x="6" y="6"/>
                </a:lnTo>
                <a:lnTo>
                  <a:pt x="2" y="12"/>
                </a:lnTo>
                <a:lnTo>
                  <a:pt x="0" y="21"/>
                </a:lnTo>
                <a:lnTo>
                  <a:pt x="0" y="143"/>
                </a:lnTo>
                <a:lnTo>
                  <a:pt x="2" y="151"/>
                </a:lnTo>
                <a:lnTo>
                  <a:pt x="6" y="156"/>
                </a:lnTo>
                <a:lnTo>
                  <a:pt x="13" y="160"/>
                </a:lnTo>
                <a:lnTo>
                  <a:pt x="20" y="162"/>
                </a:lnTo>
                <a:lnTo>
                  <a:pt x="960" y="162"/>
                </a:lnTo>
                <a:lnTo>
                  <a:pt x="968" y="160"/>
                </a:lnTo>
                <a:lnTo>
                  <a:pt x="975" y="156"/>
                </a:lnTo>
                <a:lnTo>
                  <a:pt x="979" y="151"/>
                </a:lnTo>
                <a:lnTo>
                  <a:pt x="981" y="143"/>
                </a:lnTo>
                <a:lnTo>
                  <a:pt x="981" y="21"/>
                </a:lnTo>
                <a:lnTo>
                  <a:pt x="979" y="12"/>
                </a:lnTo>
                <a:lnTo>
                  <a:pt x="975" y="6"/>
                </a:lnTo>
                <a:lnTo>
                  <a:pt x="968" y="2"/>
                </a:lnTo>
                <a:lnTo>
                  <a:pt x="96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0000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296" name="Rectangle 184"/>
          <p:cNvSpPr>
            <a:spLocks noChangeArrowheads="1"/>
          </p:cNvSpPr>
          <p:nvPr/>
        </p:nvSpPr>
        <p:spPr bwMode="auto">
          <a:xfrm>
            <a:off x="5584825" y="1930400"/>
            <a:ext cx="11826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Process Area n</a:t>
            </a:r>
            <a:endParaRPr lang="en-US" altLang="en-US" sz="2400" dirty="0"/>
          </a:p>
        </p:txBody>
      </p:sp>
      <p:grpSp>
        <p:nvGrpSpPr>
          <p:cNvPr id="90297" name="Group 185"/>
          <p:cNvGrpSpPr>
            <a:grpSpLocks/>
          </p:cNvGrpSpPr>
          <p:nvPr/>
        </p:nvGrpSpPr>
        <p:grpSpPr bwMode="auto">
          <a:xfrm>
            <a:off x="4913313" y="1547813"/>
            <a:ext cx="774700" cy="273050"/>
            <a:chOff x="3095" y="975"/>
            <a:chExt cx="488" cy="172"/>
          </a:xfrm>
        </p:grpSpPr>
        <p:sp>
          <p:nvSpPr>
            <p:cNvPr id="90298" name="Line 186"/>
            <p:cNvSpPr>
              <a:spLocks noChangeShapeType="1"/>
            </p:cNvSpPr>
            <p:nvPr/>
          </p:nvSpPr>
          <p:spPr bwMode="auto">
            <a:xfrm>
              <a:off x="3095" y="975"/>
              <a:ext cx="431" cy="1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99" name="Freeform 187"/>
            <p:cNvSpPr>
              <a:spLocks/>
            </p:cNvSpPr>
            <p:nvPr/>
          </p:nvSpPr>
          <p:spPr bwMode="auto">
            <a:xfrm>
              <a:off x="3513" y="1086"/>
              <a:ext cx="70" cy="61"/>
            </a:xfrm>
            <a:custGeom>
              <a:avLst/>
              <a:gdLst>
                <a:gd name="T0" fmla="*/ 0 w 70"/>
                <a:gd name="T1" fmla="*/ 61 h 61"/>
                <a:gd name="T2" fmla="*/ 70 w 70"/>
                <a:gd name="T3" fmla="*/ 50 h 61"/>
                <a:gd name="T4" fmla="*/ 20 w 70"/>
                <a:gd name="T5" fmla="*/ 0 h 61"/>
                <a:gd name="T6" fmla="*/ 0 w 70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61">
                  <a:moveTo>
                    <a:pt x="0" y="61"/>
                  </a:moveTo>
                  <a:lnTo>
                    <a:pt x="70" y="50"/>
                  </a:lnTo>
                  <a:lnTo>
                    <a:pt x="2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00" name="Group 188"/>
          <p:cNvGrpSpPr>
            <a:grpSpLocks/>
          </p:cNvGrpSpPr>
          <p:nvPr/>
        </p:nvGrpSpPr>
        <p:grpSpPr bwMode="auto">
          <a:xfrm>
            <a:off x="4324350" y="2149475"/>
            <a:ext cx="314325" cy="303213"/>
            <a:chOff x="2724" y="1354"/>
            <a:chExt cx="198" cy="191"/>
          </a:xfrm>
        </p:grpSpPr>
        <p:sp>
          <p:nvSpPr>
            <p:cNvPr id="90301" name="Line 189"/>
            <p:cNvSpPr>
              <a:spLocks noChangeShapeType="1"/>
            </p:cNvSpPr>
            <p:nvPr/>
          </p:nvSpPr>
          <p:spPr bwMode="auto">
            <a:xfrm>
              <a:off x="2724" y="1354"/>
              <a:ext cx="156" cy="1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02" name="Freeform 190"/>
            <p:cNvSpPr>
              <a:spLocks/>
            </p:cNvSpPr>
            <p:nvPr/>
          </p:nvSpPr>
          <p:spPr bwMode="auto">
            <a:xfrm>
              <a:off x="2855" y="1478"/>
              <a:ext cx="67" cy="67"/>
            </a:xfrm>
            <a:custGeom>
              <a:avLst/>
              <a:gdLst>
                <a:gd name="T0" fmla="*/ 0 w 67"/>
                <a:gd name="T1" fmla="*/ 46 h 67"/>
                <a:gd name="T2" fmla="*/ 67 w 67"/>
                <a:gd name="T3" fmla="*/ 67 h 67"/>
                <a:gd name="T4" fmla="*/ 43 w 67"/>
                <a:gd name="T5" fmla="*/ 0 h 67"/>
                <a:gd name="T6" fmla="*/ 0 w 67"/>
                <a:gd name="T7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7">
                  <a:moveTo>
                    <a:pt x="0" y="46"/>
                  </a:moveTo>
                  <a:lnTo>
                    <a:pt x="67" y="67"/>
                  </a:lnTo>
                  <a:lnTo>
                    <a:pt x="43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303" name="Freeform 191"/>
          <p:cNvSpPr>
            <a:spLocks/>
          </p:cNvSpPr>
          <p:nvPr/>
        </p:nvSpPr>
        <p:spPr bwMode="auto">
          <a:xfrm>
            <a:off x="6327775" y="3233738"/>
            <a:ext cx="1131888" cy="415925"/>
          </a:xfrm>
          <a:custGeom>
            <a:avLst/>
            <a:gdLst>
              <a:gd name="T0" fmla="*/ 34 w 713"/>
              <a:gd name="T1" fmla="*/ 0 h 262"/>
              <a:gd name="T2" fmla="*/ 21 w 713"/>
              <a:gd name="T3" fmla="*/ 2 h 262"/>
              <a:gd name="T4" fmla="*/ 10 w 713"/>
              <a:gd name="T5" fmla="*/ 9 h 262"/>
              <a:gd name="T6" fmla="*/ 2 w 713"/>
              <a:gd name="T7" fmla="*/ 20 h 262"/>
              <a:gd name="T8" fmla="*/ 0 w 713"/>
              <a:gd name="T9" fmla="*/ 33 h 262"/>
              <a:gd name="T10" fmla="*/ 0 w 713"/>
              <a:gd name="T11" fmla="*/ 230 h 262"/>
              <a:gd name="T12" fmla="*/ 2 w 713"/>
              <a:gd name="T13" fmla="*/ 242 h 262"/>
              <a:gd name="T14" fmla="*/ 10 w 713"/>
              <a:gd name="T15" fmla="*/ 253 h 262"/>
              <a:gd name="T16" fmla="*/ 21 w 713"/>
              <a:gd name="T17" fmla="*/ 260 h 262"/>
              <a:gd name="T18" fmla="*/ 34 w 713"/>
              <a:gd name="T19" fmla="*/ 262 h 262"/>
              <a:gd name="T20" fmla="*/ 682 w 713"/>
              <a:gd name="T21" fmla="*/ 262 h 262"/>
              <a:gd name="T22" fmla="*/ 693 w 713"/>
              <a:gd name="T23" fmla="*/ 260 h 262"/>
              <a:gd name="T24" fmla="*/ 704 w 713"/>
              <a:gd name="T25" fmla="*/ 253 h 262"/>
              <a:gd name="T26" fmla="*/ 712 w 713"/>
              <a:gd name="T27" fmla="*/ 242 h 262"/>
              <a:gd name="T28" fmla="*/ 713 w 713"/>
              <a:gd name="T29" fmla="*/ 230 h 262"/>
              <a:gd name="T30" fmla="*/ 713 w 713"/>
              <a:gd name="T31" fmla="*/ 33 h 262"/>
              <a:gd name="T32" fmla="*/ 712 w 713"/>
              <a:gd name="T33" fmla="*/ 20 h 262"/>
              <a:gd name="T34" fmla="*/ 704 w 713"/>
              <a:gd name="T35" fmla="*/ 9 h 262"/>
              <a:gd name="T36" fmla="*/ 693 w 713"/>
              <a:gd name="T37" fmla="*/ 2 h 262"/>
              <a:gd name="T38" fmla="*/ 682 w 713"/>
              <a:gd name="T39" fmla="*/ 0 h 262"/>
              <a:gd name="T40" fmla="*/ 34 w 713"/>
              <a:gd name="T4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3" h="262">
                <a:moveTo>
                  <a:pt x="34" y="0"/>
                </a:moveTo>
                <a:lnTo>
                  <a:pt x="21" y="2"/>
                </a:lnTo>
                <a:lnTo>
                  <a:pt x="10" y="9"/>
                </a:lnTo>
                <a:lnTo>
                  <a:pt x="2" y="20"/>
                </a:lnTo>
                <a:lnTo>
                  <a:pt x="0" y="33"/>
                </a:lnTo>
                <a:lnTo>
                  <a:pt x="0" y="230"/>
                </a:lnTo>
                <a:lnTo>
                  <a:pt x="2" y="242"/>
                </a:lnTo>
                <a:lnTo>
                  <a:pt x="10" y="253"/>
                </a:lnTo>
                <a:lnTo>
                  <a:pt x="21" y="260"/>
                </a:lnTo>
                <a:lnTo>
                  <a:pt x="34" y="262"/>
                </a:lnTo>
                <a:lnTo>
                  <a:pt x="682" y="262"/>
                </a:lnTo>
                <a:lnTo>
                  <a:pt x="693" y="260"/>
                </a:lnTo>
                <a:lnTo>
                  <a:pt x="704" y="253"/>
                </a:lnTo>
                <a:lnTo>
                  <a:pt x="712" y="242"/>
                </a:lnTo>
                <a:lnTo>
                  <a:pt x="713" y="230"/>
                </a:lnTo>
                <a:lnTo>
                  <a:pt x="713" y="33"/>
                </a:lnTo>
                <a:lnTo>
                  <a:pt x="712" y="20"/>
                </a:lnTo>
                <a:lnTo>
                  <a:pt x="704" y="9"/>
                </a:lnTo>
                <a:lnTo>
                  <a:pt x="693" y="2"/>
                </a:lnTo>
                <a:lnTo>
                  <a:pt x="682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AFAF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04" name="Rectangle 192"/>
          <p:cNvSpPr>
            <a:spLocks noChangeArrowheads="1"/>
          </p:cNvSpPr>
          <p:nvPr/>
        </p:nvSpPr>
        <p:spPr bwMode="auto">
          <a:xfrm>
            <a:off x="6619875" y="3278188"/>
            <a:ext cx="654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Verifying</a:t>
            </a:r>
            <a:endParaRPr lang="en-US" altLang="en-US" sz="2400" dirty="0"/>
          </a:p>
        </p:txBody>
      </p:sp>
      <p:sp>
        <p:nvSpPr>
          <p:cNvPr id="90305" name="Rectangle 193"/>
          <p:cNvSpPr>
            <a:spLocks noChangeArrowheads="1"/>
          </p:cNvSpPr>
          <p:nvPr/>
        </p:nvSpPr>
        <p:spPr bwMode="auto">
          <a:xfrm>
            <a:off x="6410325" y="3448050"/>
            <a:ext cx="1096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Implementation</a:t>
            </a:r>
            <a:endParaRPr lang="en-US" altLang="en-US" sz="2400" dirty="0"/>
          </a:p>
        </p:txBody>
      </p:sp>
      <p:grpSp>
        <p:nvGrpSpPr>
          <p:cNvPr id="90306" name="Group 194"/>
          <p:cNvGrpSpPr>
            <a:grpSpLocks/>
          </p:cNvGrpSpPr>
          <p:nvPr/>
        </p:nvGrpSpPr>
        <p:grpSpPr bwMode="auto">
          <a:xfrm>
            <a:off x="4527550" y="3649663"/>
            <a:ext cx="306388" cy="436562"/>
            <a:chOff x="2852" y="2299"/>
            <a:chExt cx="193" cy="275"/>
          </a:xfrm>
        </p:grpSpPr>
        <p:sp>
          <p:nvSpPr>
            <p:cNvPr id="90307" name="Line 195"/>
            <p:cNvSpPr>
              <a:spLocks noChangeShapeType="1"/>
            </p:cNvSpPr>
            <p:nvPr/>
          </p:nvSpPr>
          <p:spPr bwMode="auto">
            <a:xfrm>
              <a:off x="2852" y="2299"/>
              <a:ext cx="158" cy="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08" name="Freeform 196"/>
            <p:cNvSpPr>
              <a:spLocks/>
            </p:cNvSpPr>
            <p:nvPr/>
          </p:nvSpPr>
          <p:spPr bwMode="auto">
            <a:xfrm>
              <a:off x="2982" y="2503"/>
              <a:ext cx="63" cy="71"/>
            </a:xfrm>
            <a:custGeom>
              <a:avLst/>
              <a:gdLst>
                <a:gd name="T0" fmla="*/ 0 w 63"/>
                <a:gd name="T1" fmla="*/ 37 h 71"/>
                <a:gd name="T2" fmla="*/ 63 w 63"/>
                <a:gd name="T3" fmla="*/ 71 h 71"/>
                <a:gd name="T4" fmla="*/ 52 w 63"/>
                <a:gd name="T5" fmla="*/ 0 h 71"/>
                <a:gd name="T6" fmla="*/ 0 w 63"/>
                <a:gd name="T7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71">
                  <a:moveTo>
                    <a:pt x="0" y="37"/>
                  </a:moveTo>
                  <a:lnTo>
                    <a:pt x="63" y="71"/>
                  </a:lnTo>
                  <a:lnTo>
                    <a:pt x="52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09" name="Group 197"/>
          <p:cNvGrpSpPr>
            <a:grpSpLocks/>
          </p:cNvGrpSpPr>
          <p:nvPr/>
        </p:nvGrpSpPr>
        <p:grpSpPr bwMode="auto">
          <a:xfrm>
            <a:off x="3554413" y="3660775"/>
            <a:ext cx="1084262" cy="642938"/>
            <a:chOff x="2239" y="2306"/>
            <a:chExt cx="683" cy="405"/>
          </a:xfrm>
        </p:grpSpPr>
        <p:sp>
          <p:nvSpPr>
            <p:cNvPr id="90310" name="Line 198"/>
            <p:cNvSpPr>
              <a:spLocks noChangeShapeType="1"/>
            </p:cNvSpPr>
            <p:nvPr/>
          </p:nvSpPr>
          <p:spPr bwMode="auto">
            <a:xfrm>
              <a:off x="2239" y="2306"/>
              <a:ext cx="633" cy="3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11" name="Freeform 199"/>
            <p:cNvSpPr>
              <a:spLocks/>
            </p:cNvSpPr>
            <p:nvPr/>
          </p:nvSpPr>
          <p:spPr bwMode="auto">
            <a:xfrm>
              <a:off x="2852" y="2652"/>
              <a:ext cx="70" cy="59"/>
            </a:xfrm>
            <a:custGeom>
              <a:avLst/>
              <a:gdLst>
                <a:gd name="T0" fmla="*/ 0 w 70"/>
                <a:gd name="T1" fmla="*/ 56 h 59"/>
                <a:gd name="T2" fmla="*/ 70 w 70"/>
                <a:gd name="T3" fmla="*/ 59 h 59"/>
                <a:gd name="T4" fmla="*/ 33 w 70"/>
                <a:gd name="T5" fmla="*/ 0 h 59"/>
                <a:gd name="T6" fmla="*/ 0 w 70"/>
                <a:gd name="T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9">
                  <a:moveTo>
                    <a:pt x="0" y="56"/>
                  </a:moveTo>
                  <a:lnTo>
                    <a:pt x="70" y="59"/>
                  </a:lnTo>
                  <a:lnTo>
                    <a:pt x="3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12" name="Group 200"/>
          <p:cNvGrpSpPr>
            <a:grpSpLocks/>
          </p:cNvGrpSpPr>
          <p:nvPr/>
        </p:nvGrpSpPr>
        <p:grpSpPr bwMode="auto">
          <a:xfrm>
            <a:off x="5311775" y="3660775"/>
            <a:ext cx="341313" cy="454025"/>
            <a:chOff x="3346" y="2306"/>
            <a:chExt cx="215" cy="286"/>
          </a:xfrm>
        </p:grpSpPr>
        <p:sp>
          <p:nvSpPr>
            <p:cNvPr id="90313" name="Line 201"/>
            <p:cNvSpPr>
              <a:spLocks noChangeShapeType="1"/>
            </p:cNvSpPr>
            <p:nvPr/>
          </p:nvSpPr>
          <p:spPr bwMode="auto">
            <a:xfrm flipH="1">
              <a:off x="3379" y="2306"/>
              <a:ext cx="182" cy="24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14" name="Freeform 202"/>
            <p:cNvSpPr>
              <a:spLocks/>
            </p:cNvSpPr>
            <p:nvPr/>
          </p:nvSpPr>
          <p:spPr bwMode="auto">
            <a:xfrm>
              <a:off x="3346" y="2524"/>
              <a:ext cx="65" cy="68"/>
            </a:xfrm>
            <a:custGeom>
              <a:avLst/>
              <a:gdLst>
                <a:gd name="T0" fmla="*/ 13 w 65"/>
                <a:gd name="T1" fmla="*/ 0 h 68"/>
                <a:gd name="T2" fmla="*/ 0 w 65"/>
                <a:gd name="T3" fmla="*/ 68 h 68"/>
                <a:gd name="T4" fmla="*/ 65 w 65"/>
                <a:gd name="T5" fmla="*/ 37 h 68"/>
                <a:gd name="T6" fmla="*/ 13 w 65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8">
                  <a:moveTo>
                    <a:pt x="13" y="0"/>
                  </a:moveTo>
                  <a:lnTo>
                    <a:pt x="0" y="68"/>
                  </a:lnTo>
                  <a:lnTo>
                    <a:pt x="65" y="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15" name="Group 203"/>
          <p:cNvGrpSpPr>
            <a:grpSpLocks/>
          </p:cNvGrpSpPr>
          <p:nvPr/>
        </p:nvGrpSpPr>
        <p:grpSpPr bwMode="auto">
          <a:xfrm>
            <a:off x="5476875" y="3660775"/>
            <a:ext cx="1373188" cy="684213"/>
            <a:chOff x="3450" y="2306"/>
            <a:chExt cx="865" cy="431"/>
          </a:xfrm>
        </p:grpSpPr>
        <p:sp>
          <p:nvSpPr>
            <p:cNvPr id="90316" name="Line 204"/>
            <p:cNvSpPr>
              <a:spLocks noChangeShapeType="1"/>
            </p:cNvSpPr>
            <p:nvPr/>
          </p:nvSpPr>
          <p:spPr bwMode="auto">
            <a:xfrm flipH="1">
              <a:off x="3502" y="2306"/>
              <a:ext cx="813" cy="4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17" name="Freeform 205"/>
            <p:cNvSpPr>
              <a:spLocks/>
            </p:cNvSpPr>
            <p:nvPr/>
          </p:nvSpPr>
          <p:spPr bwMode="auto">
            <a:xfrm>
              <a:off x="3450" y="2682"/>
              <a:ext cx="72" cy="55"/>
            </a:xfrm>
            <a:custGeom>
              <a:avLst/>
              <a:gdLst>
                <a:gd name="T0" fmla="*/ 42 w 72"/>
                <a:gd name="T1" fmla="*/ 0 h 55"/>
                <a:gd name="T2" fmla="*/ 0 w 72"/>
                <a:gd name="T3" fmla="*/ 55 h 55"/>
                <a:gd name="T4" fmla="*/ 72 w 72"/>
                <a:gd name="T5" fmla="*/ 55 h 55"/>
                <a:gd name="T6" fmla="*/ 42 w 72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5">
                  <a:moveTo>
                    <a:pt x="42" y="0"/>
                  </a:moveTo>
                  <a:lnTo>
                    <a:pt x="0" y="55"/>
                  </a:lnTo>
                  <a:lnTo>
                    <a:pt x="7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318" name="Line 206"/>
          <p:cNvSpPr>
            <a:spLocks noChangeShapeType="1"/>
          </p:cNvSpPr>
          <p:nvPr/>
        </p:nvSpPr>
        <p:spPr bwMode="auto">
          <a:xfrm>
            <a:off x="4521200" y="3074988"/>
            <a:ext cx="1588" cy="152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319" name="Oval 207"/>
          <p:cNvSpPr>
            <a:spLocks noChangeArrowheads="1"/>
          </p:cNvSpPr>
          <p:nvPr/>
        </p:nvSpPr>
        <p:spPr bwMode="auto">
          <a:xfrm>
            <a:off x="2967038" y="2401888"/>
            <a:ext cx="1123950" cy="407987"/>
          </a:xfrm>
          <a:prstGeom prst="ellipse">
            <a:avLst/>
          </a:prstGeom>
          <a:solidFill>
            <a:srgbClr val="FF0000"/>
          </a:solidFill>
          <a:ln w="11113">
            <a:solidFill>
              <a:srgbClr val="6600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20" name="Rectangle 208"/>
          <p:cNvSpPr>
            <a:spLocks noChangeArrowheads="1"/>
          </p:cNvSpPr>
          <p:nvPr/>
        </p:nvSpPr>
        <p:spPr bwMode="auto">
          <a:xfrm>
            <a:off x="3254375" y="2439988"/>
            <a:ext cx="660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Specific</a:t>
            </a:r>
            <a:endParaRPr lang="en-US" altLang="en-US" sz="2400" dirty="0"/>
          </a:p>
        </p:txBody>
      </p:sp>
      <p:sp>
        <p:nvSpPr>
          <p:cNvPr id="90321" name="Rectangle 209"/>
          <p:cNvSpPr>
            <a:spLocks noChangeArrowheads="1"/>
          </p:cNvSpPr>
          <p:nvPr/>
        </p:nvSpPr>
        <p:spPr bwMode="auto">
          <a:xfrm>
            <a:off x="3330575" y="261143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Goals</a:t>
            </a:r>
            <a:endParaRPr lang="en-US" altLang="en-US" sz="2400" dirty="0"/>
          </a:p>
        </p:txBody>
      </p:sp>
      <p:grpSp>
        <p:nvGrpSpPr>
          <p:cNvPr id="90322" name="Group 210"/>
          <p:cNvGrpSpPr>
            <a:grpSpLocks/>
          </p:cNvGrpSpPr>
          <p:nvPr/>
        </p:nvGrpSpPr>
        <p:grpSpPr bwMode="auto">
          <a:xfrm>
            <a:off x="3984625" y="2128838"/>
            <a:ext cx="327025" cy="334962"/>
            <a:chOff x="2510" y="1341"/>
            <a:chExt cx="206" cy="211"/>
          </a:xfrm>
        </p:grpSpPr>
        <p:sp>
          <p:nvSpPr>
            <p:cNvPr id="90323" name="Line 211"/>
            <p:cNvSpPr>
              <a:spLocks noChangeShapeType="1"/>
            </p:cNvSpPr>
            <p:nvPr/>
          </p:nvSpPr>
          <p:spPr bwMode="auto">
            <a:xfrm flipH="1">
              <a:off x="2551" y="1341"/>
              <a:ext cx="165" cy="1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24" name="Freeform 212"/>
            <p:cNvSpPr>
              <a:spLocks/>
            </p:cNvSpPr>
            <p:nvPr/>
          </p:nvSpPr>
          <p:spPr bwMode="auto">
            <a:xfrm>
              <a:off x="2510" y="1485"/>
              <a:ext cx="69" cy="67"/>
            </a:xfrm>
            <a:custGeom>
              <a:avLst/>
              <a:gdLst>
                <a:gd name="T0" fmla="*/ 24 w 69"/>
                <a:gd name="T1" fmla="*/ 0 h 67"/>
                <a:gd name="T2" fmla="*/ 0 w 69"/>
                <a:gd name="T3" fmla="*/ 67 h 67"/>
                <a:gd name="T4" fmla="*/ 69 w 69"/>
                <a:gd name="T5" fmla="*/ 45 h 67"/>
                <a:gd name="T6" fmla="*/ 24 w 69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7">
                  <a:moveTo>
                    <a:pt x="24" y="0"/>
                  </a:moveTo>
                  <a:lnTo>
                    <a:pt x="0" y="67"/>
                  </a:lnTo>
                  <a:lnTo>
                    <a:pt x="69" y="4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25" name="Group 213"/>
          <p:cNvGrpSpPr>
            <a:grpSpLocks/>
          </p:cNvGrpSpPr>
          <p:nvPr/>
        </p:nvGrpSpPr>
        <p:grpSpPr bwMode="auto">
          <a:xfrm>
            <a:off x="2003425" y="2789238"/>
            <a:ext cx="1227138" cy="1266825"/>
            <a:chOff x="1262" y="1757"/>
            <a:chExt cx="773" cy="798"/>
          </a:xfrm>
        </p:grpSpPr>
        <p:sp>
          <p:nvSpPr>
            <p:cNvPr id="90326" name="Line 214"/>
            <p:cNvSpPr>
              <a:spLocks noChangeShapeType="1"/>
            </p:cNvSpPr>
            <p:nvPr/>
          </p:nvSpPr>
          <p:spPr bwMode="auto">
            <a:xfrm flipH="1">
              <a:off x="1303" y="1757"/>
              <a:ext cx="732" cy="7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27" name="Freeform 215"/>
            <p:cNvSpPr>
              <a:spLocks/>
            </p:cNvSpPr>
            <p:nvPr/>
          </p:nvSpPr>
          <p:spPr bwMode="auto">
            <a:xfrm>
              <a:off x="1262" y="2487"/>
              <a:ext cx="69" cy="68"/>
            </a:xfrm>
            <a:custGeom>
              <a:avLst/>
              <a:gdLst>
                <a:gd name="T0" fmla="*/ 24 w 69"/>
                <a:gd name="T1" fmla="*/ 0 h 68"/>
                <a:gd name="T2" fmla="*/ 0 w 69"/>
                <a:gd name="T3" fmla="*/ 68 h 68"/>
                <a:gd name="T4" fmla="*/ 69 w 69"/>
                <a:gd name="T5" fmla="*/ 44 h 68"/>
                <a:gd name="T6" fmla="*/ 24 w 6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8">
                  <a:moveTo>
                    <a:pt x="24" y="0"/>
                  </a:moveTo>
                  <a:lnTo>
                    <a:pt x="0" y="68"/>
                  </a:lnTo>
                  <a:lnTo>
                    <a:pt x="69" y="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28" name="Group 216"/>
          <p:cNvGrpSpPr>
            <a:grpSpLocks/>
          </p:cNvGrpSpPr>
          <p:nvPr/>
        </p:nvGrpSpPr>
        <p:grpSpPr bwMode="auto">
          <a:xfrm>
            <a:off x="2120900" y="2789238"/>
            <a:ext cx="1109663" cy="1344612"/>
            <a:chOff x="1336" y="1757"/>
            <a:chExt cx="699" cy="847"/>
          </a:xfrm>
        </p:grpSpPr>
        <p:sp>
          <p:nvSpPr>
            <p:cNvPr id="90329" name="Line 217"/>
            <p:cNvSpPr>
              <a:spLocks noChangeShapeType="1"/>
            </p:cNvSpPr>
            <p:nvPr/>
          </p:nvSpPr>
          <p:spPr bwMode="auto">
            <a:xfrm flipH="1">
              <a:off x="1372" y="1757"/>
              <a:ext cx="663" cy="80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30" name="Freeform 218"/>
            <p:cNvSpPr>
              <a:spLocks/>
            </p:cNvSpPr>
            <p:nvPr/>
          </p:nvSpPr>
          <p:spPr bwMode="auto">
            <a:xfrm>
              <a:off x="1336" y="2535"/>
              <a:ext cx="65" cy="69"/>
            </a:xfrm>
            <a:custGeom>
              <a:avLst/>
              <a:gdLst>
                <a:gd name="T0" fmla="*/ 17 w 65"/>
                <a:gd name="T1" fmla="*/ 0 h 69"/>
                <a:gd name="T2" fmla="*/ 0 w 65"/>
                <a:gd name="T3" fmla="*/ 69 h 69"/>
                <a:gd name="T4" fmla="*/ 65 w 65"/>
                <a:gd name="T5" fmla="*/ 41 h 69"/>
                <a:gd name="T6" fmla="*/ 17 w 6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9">
                  <a:moveTo>
                    <a:pt x="17" y="0"/>
                  </a:moveTo>
                  <a:lnTo>
                    <a:pt x="0" y="69"/>
                  </a:lnTo>
                  <a:lnTo>
                    <a:pt x="65" y="4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31" name="Group 219"/>
          <p:cNvGrpSpPr>
            <a:grpSpLocks/>
          </p:cNvGrpSpPr>
          <p:nvPr/>
        </p:nvGrpSpPr>
        <p:grpSpPr bwMode="auto">
          <a:xfrm>
            <a:off x="1838325" y="2789238"/>
            <a:ext cx="1382713" cy="1238250"/>
            <a:chOff x="1158" y="1757"/>
            <a:chExt cx="871" cy="780"/>
          </a:xfrm>
        </p:grpSpPr>
        <p:sp>
          <p:nvSpPr>
            <p:cNvPr id="90332" name="Line 220"/>
            <p:cNvSpPr>
              <a:spLocks noChangeShapeType="1"/>
            </p:cNvSpPr>
            <p:nvPr/>
          </p:nvSpPr>
          <p:spPr bwMode="auto">
            <a:xfrm flipH="1">
              <a:off x="1199" y="1757"/>
              <a:ext cx="830" cy="7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33" name="Freeform 221"/>
            <p:cNvSpPr>
              <a:spLocks/>
            </p:cNvSpPr>
            <p:nvPr/>
          </p:nvSpPr>
          <p:spPr bwMode="auto">
            <a:xfrm>
              <a:off x="1158" y="2472"/>
              <a:ext cx="67" cy="65"/>
            </a:xfrm>
            <a:custGeom>
              <a:avLst/>
              <a:gdLst>
                <a:gd name="T0" fmla="*/ 24 w 67"/>
                <a:gd name="T1" fmla="*/ 0 h 65"/>
                <a:gd name="T2" fmla="*/ 0 w 67"/>
                <a:gd name="T3" fmla="*/ 65 h 65"/>
                <a:gd name="T4" fmla="*/ 67 w 67"/>
                <a:gd name="T5" fmla="*/ 46 h 65"/>
                <a:gd name="T6" fmla="*/ 24 w 6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5">
                  <a:moveTo>
                    <a:pt x="24" y="0"/>
                  </a:moveTo>
                  <a:lnTo>
                    <a:pt x="0" y="65"/>
                  </a:lnTo>
                  <a:lnTo>
                    <a:pt x="67" y="4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334" name="Oval 222"/>
          <p:cNvSpPr>
            <a:spLocks noChangeArrowheads="1"/>
          </p:cNvSpPr>
          <p:nvPr/>
        </p:nvSpPr>
        <p:spPr bwMode="auto">
          <a:xfrm>
            <a:off x="1431925" y="4038600"/>
            <a:ext cx="819150" cy="755650"/>
          </a:xfrm>
          <a:prstGeom prst="ellipse">
            <a:avLst/>
          </a:prstGeom>
          <a:solidFill>
            <a:srgbClr val="0000FF"/>
          </a:solidFill>
          <a:ln w="11113">
            <a:solidFill>
              <a:srgbClr val="6600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35" name="Rectangle 223"/>
          <p:cNvSpPr>
            <a:spLocks noChangeArrowheads="1"/>
          </p:cNvSpPr>
          <p:nvPr/>
        </p:nvSpPr>
        <p:spPr bwMode="auto">
          <a:xfrm>
            <a:off x="1566863" y="4248150"/>
            <a:ext cx="660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Specific</a:t>
            </a:r>
            <a:endParaRPr lang="en-US" altLang="en-US" sz="2400" dirty="0"/>
          </a:p>
        </p:txBody>
      </p:sp>
      <p:sp>
        <p:nvSpPr>
          <p:cNvPr id="90336" name="Rectangle 224"/>
          <p:cNvSpPr>
            <a:spLocks noChangeArrowheads="1"/>
          </p:cNvSpPr>
          <p:nvPr/>
        </p:nvSpPr>
        <p:spPr bwMode="auto">
          <a:xfrm>
            <a:off x="1525588" y="4418013"/>
            <a:ext cx="754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</a:rPr>
              <a:t>Practices</a:t>
            </a:r>
            <a:endParaRPr lang="en-US" altLang="en-US" sz="2400" dirty="0"/>
          </a:p>
        </p:txBody>
      </p:sp>
      <p:grpSp>
        <p:nvGrpSpPr>
          <p:cNvPr id="90337" name="Group 225"/>
          <p:cNvGrpSpPr>
            <a:grpSpLocks/>
          </p:cNvGrpSpPr>
          <p:nvPr/>
        </p:nvGrpSpPr>
        <p:grpSpPr bwMode="auto">
          <a:xfrm>
            <a:off x="5051425" y="2820988"/>
            <a:ext cx="103188" cy="250825"/>
            <a:chOff x="3182" y="1777"/>
            <a:chExt cx="65" cy="158"/>
          </a:xfrm>
        </p:grpSpPr>
        <p:sp>
          <p:nvSpPr>
            <p:cNvPr id="90338" name="Line 226"/>
            <p:cNvSpPr>
              <a:spLocks noChangeShapeType="1"/>
            </p:cNvSpPr>
            <p:nvPr/>
          </p:nvSpPr>
          <p:spPr bwMode="auto">
            <a:xfrm>
              <a:off x="3214" y="1777"/>
              <a:ext cx="1" cy="9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39" name="Freeform 227"/>
            <p:cNvSpPr>
              <a:spLocks/>
            </p:cNvSpPr>
            <p:nvPr/>
          </p:nvSpPr>
          <p:spPr bwMode="auto">
            <a:xfrm>
              <a:off x="3182" y="1870"/>
              <a:ext cx="65" cy="65"/>
            </a:xfrm>
            <a:custGeom>
              <a:avLst/>
              <a:gdLst>
                <a:gd name="T0" fmla="*/ 0 w 65"/>
                <a:gd name="T1" fmla="*/ 0 h 65"/>
                <a:gd name="T2" fmla="*/ 34 w 65"/>
                <a:gd name="T3" fmla="*/ 65 h 65"/>
                <a:gd name="T4" fmla="*/ 65 w 65"/>
                <a:gd name="T5" fmla="*/ 0 h 65"/>
                <a:gd name="T6" fmla="*/ 0 w 65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5">
                  <a:moveTo>
                    <a:pt x="0" y="0"/>
                  </a:moveTo>
                  <a:lnTo>
                    <a:pt x="34" y="65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340" name="Freeform 228"/>
          <p:cNvSpPr>
            <a:spLocks/>
          </p:cNvSpPr>
          <p:nvPr/>
        </p:nvSpPr>
        <p:spPr bwMode="auto">
          <a:xfrm>
            <a:off x="4097338" y="3230563"/>
            <a:ext cx="871537" cy="415925"/>
          </a:xfrm>
          <a:custGeom>
            <a:avLst/>
            <a:gdLst>
              <a:gd name="T0" fmla="*/ 31 w 549"/>
              <a:gd name="T1" fmla="*/ 0 h 262"/>
              <a:gd name="T2" fmla="*/ 20 w 549"/>
              <a:gd name="T3" fmla="*/ 2 h 262"/>
              <a:gd name="T4" fmla="*/ 9 w 549"/>
              <a:gd name="T5" fmla="*/ 9 h 262"/>
              <a:gd name="T6" fmla="*/ 2 w 549"/>
              <a:gd name="T7" fmla="*/ 21 h 262"/>
              <a:gd name="T8" fmla="*/ 0 w 549"/>
              <a:gd name="T9" fmla="*/ 32 h 262"/>
              <a:gd name="T10" fmla="*/ 0 w 549"/>
              <a:gd name="T11" fmla="*/ 229 h 262"/>
              <a:gd name="T12" fmla="*/ 2 w 549"/>
              <a:gd name="T13" fmla="*/ 242 h 262"/>
              <a:gd name="T14" fmla="*/ 9 w 549"/>
              <a:gd name="T15" fmla="*/ 253 h 262"/>
              <a:gd name="T16" fmla="*/ 20 w 549"/>
              <a:gd name="T17" fmla="*/ 260 h 262"/>
              <a:gd name="T18" fmla="*/ 31 w 549"/>
              <a:gd name="T19" fmla="*/ 262 h 262"/>
              <a:gd name="T20" fmla="*/ 516 w 549"/>
              <a:gd name="T21" fmla="*/ 262 h 262"/>
              <a:gd name="T22" fmla="*/ 529 w 549"/>
              <a:gd name="T23" fmla="*/ 260 h 262"/>
              <a:gd name="T24" fmla="*/ 540 w 549"/>
              <a:gd name="T25" fmla="*/ 253 h 262"/>
              <a:gd name="T26" fmla="*/ 547 w 549"/>
              <a:gd name="T27" fmla="*/ 242 h 262"/>
              <a:gd name="T28" fmla="*/ 549 w 549"/>
              <a:gd name="T29" fmla="*/ 229 h 262"/>
              <a:gd name="T30" fmla="*/ 549 w 549"/>
              <a:gd name="T31" fmla="*/ 32 h 262"/>
              <a:gd name="T32" fmla="*/ 547 w 549"/>
              <a:gd name="T33" fmla="*/ 21 h 262"/>
              <a:gd name="T34" fmla="*/ 540 w 549"/>
              <a:gd name="T35" fmla="*/ 9 h 262"/>
              <a:gd name="T36" fmla="*/ 529 w 549"/>
              <a:gd name="T37" fmla="*/ 2 h 262"/>
              <a:gd name="T38" fmla="*/ 516 w 549"/>
              <a:gd name="T39" fmla="*/ 0 h 262"/>
              <a:gd name="T40" fmla="*/ 31 w 549"/>
              <a:gd name="T4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9" h="262">
                <a:moveTo>
                  <a:pt x="31" y="0"/>
                </a:moveTo>
                <a:lnTo>
                  <a:pt x="20" y="2"/>
                </a:lnTo>
                <a:lnTo>
                  <a:pt x="9" y="9"/>
                </a:lnTo>
                <a:lnTo>
                  <a:pt x="2" y="21"/>
                </a:lnTo>
                <a:lnTo>
                  <a:pt x="0" y="32"/>
                </a:lnTo>
                <a:lnTo>
                  <a:pt x="0" y="229"/>
                </a:lnTo>
                <a:lnTo>
                  <a:pt x="2" y="242"/>
                </a:lnTo>
                <a:lnTo>
                  <a:pt x="9" y="253"/>
                </a:lnTo>
                <a:lnTo>
                  <a:pt x="20" y="260"/>
                </a:lnTo>
                <a:lnTo>
                  <a:pt x="31" y="262"/>
                </a:lnTo>
                <a:lnTo>
                  <a:pt x="516" y="262"/>
                </a:lnTo>
                <a:lnTo>
                  <a:pt x="529" y="260"/>
                </a:lnTo>
                <a:lnTo>
                  <a:pt x="540" y="253"/>
                </a:lnTo>
                <a:lnTo>
                  <a:pt x="547" y="242"/>
                </a:lnTo>
                <a:lnTo>
                  <a:pt x="549" y="229"/>
                </a:lnTo>
                <a:lnTo>
                  <a:pt x="549" y="32"/>
                </a:lnTo>
                <a:lnTo>
                  <a:pt x="547" y="21"/>
                </a:lnTo>
                <a:lnTo>
                  <a:pt x="540" y="9"/>
                </a:lnTo>
                <a:lnTo>
                  <a:pt x="529" y="2"/>
                </a:lnTo>
                <a:lnTo>
                  <a:pt x="516" y="0"/>
                </a:lnTo>
                <a:lnTo>
                  <a:pt x="31" y="0"/>
                </a:lnTo>
                <a:close/>
              </a:path>
            </a:pathLst>
          </a:custGeom>
          <a:solidFill>
            <a:srgbClr val="FFAFAF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41" name="Rectangle 229"/>
          <p:cNvSpPr>
            <a:spLocks noChangeArrowheads="1"/>
          </p:cNvSpPr>
          <p:nvPr/>
        </p:nvSpPr>
        <p:spPr bwMode="auto">
          <a:xfrm>
            <a:off x="4344988" y="3271838"/>
            <a:ext cx="4651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Ability</a:t>
            </a:r>
            <a:endParaRPr lang="en-US" altLang="en-US" sz="2400" dirty="0"/>
          </a:p>
        </p:txBody>
      </p:sp>
      <p:sp>
        <p:nvSpPr>
          <p:cNvPr id="90342" name="Rectangle 230"/>
          <p:cNvSpPr>
            <a:spLocks noChangeArrowheads="1"/>
          </p:cNvSpPr>
          <p:nvPr/>
        </p:nvSpPr>
        <p:spPr bwMode="auto">
          <a:xfrm>
            <a:off x="4197350" y="3443288"/>
            <a:ext cx="781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to Perform</a:t>
            </a:r>
            <a:endParaRPr lang="en-US" altLang="en-US" sz="2400" dirty="0"/>
          </a:p>
        </p:txBody>
      </p:sp>
      <p:sp>
        <p:nvSpPr>
          <p:cNvPr id="90343" name="Freeform 231"/>
          <p:cNvSpPr>
            <a:spLocks/>
          </p:cNvSpPr>
          <p:nvPr/>
        </p:nvSpPr>
        <p:spPr bwMode="auto">
          <a:xfrm>
            <a:off x="5060950" y="3244850"/>
            <a:ext cx="1158875" cy="428625"/>
          </a:xfrm>
          <a:custGeom>
            <a:avLst/>
            <a:gdLst>
              <a:gd name="T0" fmla="*/ 33 w 730"/>
              <a:gd name="T1" fmla="*/ 0 h 270"/>
              <a:gd name="T2" fmla="*/ 20 w 730"/>
              <a:gd name="T3" fmla="*/ 2 h 270"/>
              <a:gd name="T4" fmla="*/ 9 w 730"/>
              <a:gd name="T5" fmla="*/ 10 h 270"/>
              <a:gd name="T6" fmla="*/ 2 w 730"/>
              <a:gd name="T7" fmla="*/ 21 h 270"/>
              <a:gd name="T8" fmla="*/ 0 w 730"/>
              <a:gd name="T9" fmla="*/ 34 h 270"/>
              <a:gd name="T10" fmla="*/ 0 w 730"/>
              <a:gd name="T11" fmla="*/ 236 h 270"/>
              <a:gd name="T12" fmla="*/ 2 w 730"/>
              <a:gd name="T13" fmla="*/ 249 h 270"/>
              <a:gd name="T14" fmla="*/ 9 w 730"/>
              <a:gd name="T15" fmla="*/ 261 h 270"/>
              <a:gd name="T16" fmla="*/ 20 w 730"/>
              <a:gd name="T17" fmla="*/ 268 h 270"/>
              <a:gd name="T18" fmla="*/ 33 w 730"/>
              <a:gd name="T19" fmla="*/ 270 h 270"/>
              <a:gd name="T20" fmla="*/ 696 w 730"/>
              <a:gd name="T21" fmla="*/ 270 h 270"/>
              <a:gd name="T22" fmla="*/ 709 w 730"/>
              <a:gd name="T23" fmla="*/ 268 h 270"/>
              <a:gd name="T24" fmla="*/ 720 w 730"/>
              <a:gd name="T25" fmla="*/ 261 h 270"/>
              <a:gd name="T26" fmla="*/ 728 w 730"/>
              <a:gd name="T27" fmla="*/ 249 h 270"/>
              <a:gd name="T28" fmla="*/ 730 w 730"/>
              <a:gd name="T29" fmla="*/ 236 h 270"/>
              <a:gd name="T30" fmla="*/ 730 w 730"/>
              <a:gd name="T31" fmla="*/ 34 h 270"/>
              <a:gd name="T32" fmla="*/ 728 w 730"/>
              <a:gd name="T33" fmla="*/ 21 h 270"/>
              <a:gd name="T34" fmla="*/ 720 w 730"/>
              <a:gd name="T35" fmla="*/ 10 h 270"/>
              <a:gd name="T36" fmla="*/ 709 w 730"/>
              <a:gd name="T37" fmla="*/ 2 h 270"/>
              <a:gd name="T38" fmla="*/ 696 w 730"/>
              <a:gd name="T39" fmla="*/ 0 h 270"/>
              <a:gd name="T40" fmla="*/ 33 w 730"/>
              <a:gd name="T4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0" h="270">
                <a:moveTo>
                  <a:pt x="33" y="0"/>
                </a:moveTo>
                <a:lnTo>
                  <a:pt x="20" y="2"/>
                </a:lnTo>
                <a:lnTo>
                  <a:pt x="9" y="10"/>
                </a:lnTo>
                <a:lnTo>
                  <a:pt x="2" y="21"/>
                </a:lnTo>
                <a:lnTo>
                  <a:pt x="0" y="34"/>
                </a:lnTo>
                <a:lnTo>
                  <a:pt x="0" y="236"/>
                </a:lnTo>
                <a:lnTo>
                  <a:pt x="2" y="249"/>
                </a:lnTo>
                <a:lnTo>
                  <a:pt x="9" y="261"/>
                </a:lnTo>
                <a:lnTo>
                  <a:pt x="20" y="268"/>
                </a:lnTo>
                <a:lnTo>
                  <a:pt x="33" y="270"/>
                </a:lnTo>
                <a:lnTo>
                  <a:pt x="696" y="270"/>
                </a:lnTo>
                <a:lnTo>
                  <a:pt x="709" y="268"/>
                </a:lnTo>
                <a:lnTo>
                  <a:pt x="720" y="261"/>
                </a:lnTo>
                <a:lnTo>
                  <a:pt x="728" y="249"/>
                </a:lnTo>
                <a:lnTo>
                  <a:pt x="730" y="236"/>
                </a:lnTo>
                <a:lnTo>
                  <a:pt x="730" y="34"/>
                </a:lnTo>
                <a:lnTo>
                  <a:pt x="728" y="21"/>
                </a:lnTo>
                <a:lnTo>
                  <a:pt x="720" y="10"/>
                </a:lnTo>
                <a:lnTo>
                  <a:pt x="709" y="2"/>
                </a:lnTo>
                <a:lnTo>
                  <a:pt x="696" y="0"/>
                </a:lnTo>
                <a:lnTo>
                  <a:pt x="33" y="0"/>
                </a:lnTo>
                <a:close/>
              </a:path>
            </a:pathLst>
          </a:custGeom>
          <a:solidFill>
            <a:srgbClr val="FFAFAF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44" name="Rectangle 232"/>
          <p:cNvSpPr>
            <a:spLocks noChangeArrowheads="1"/>
          </p:cNvSpPr>
          <p:nvPr/>
        </p:nvSpPr>
        <p:spPr bwMode="auto">
          <a:xfrm>
            <a:off x="5356225" y="3295650"/>
            <a:ext cx="663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Directing</a:t>
            </a:r>
            <a:endParaRPr lang="en-US" altLang="en-US" sz="2400" dirty="0"/>
          </a:p>
        </p:txBody>
      </p:sp>
      <p:sp>
        <p:nvSpPr>
          <p:cNvPr id="90345" name="Rectangle 233"/>
          <p:cNvSpPr>
            <a:spLocks noChangeArrowheads="1"/>
          </p:cNvSpPr>
          <p:nvPr/>
        </p:nvSpPr>
        <p:spPr bwMode="auto">
          <a:xfrm>
            <a:off x="5154613" y="3465513"/>
            <a:ext cx="1096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Implementation</a:t>
            </a:r>
            <a:endParaRPr lang="en-US" altLang="en-US" sz="2400" dirty="0"/>
          </a:p>
        </p:txBody>
      </p:sp>
      <p:sp>
        <p:nvSpPr>
          <p:cNvPr id="90346" name="Freeform 234"/>
          <p:cNvSpPr>
            <a:spLocks/>
          </p:cNvSpPr>
          <p:nvPr/>
        </p:nvSpPr>
        <p:spPr bwMode="auto">
          <a:xfrm>
            <a:off x="5611813" y="2128838"/>
            <a:ext cx="2792412" cy="949325"/>
          </a:xfrm>
          <a:custGeom>
            <a:avLst/>
            <a:gdLst>
              <a:gd name="T0" fmla="*/ 203 w 806"/>
              <a:gd name="T1" fmla="*/ 0 h 358"/>
              <a:gd name="T2" fmla="*/ 203 w 806"/>
              <a:gd name="T3" fmla="*/ 89 h 358"/>
              <a:gd name="T4" fmla="*/ 806 w 806"/>
              <a:gd name="T5" fmla="*/ 89 h 358"/>
              <a:gd name="T6" fmla="*/ 806 w 806"/>
              <a:gd name="T7" fmla="*/ 267 h 358"/>
              <a:gd name="T8" fmla="*/ 203 w 806"/>
              <a:gd name="T9" fmla="*/ 267 h 358"/>
              <a:gd name="T10" fmla="*/ 203 w 806"/>
              <a:gd name="T11" fmla="*/ 358 h 358"/>
              <a:gd name="T12" fmla="*/ 0 w 806"/>
              <a:gd name="T13" fmla="*/ 178 h 358"/>
              <a:gd name="T14" fmla="*/ 203 w 806"/>
              <a:gd name="T15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358">
                <a:moveTo>
                  <a:pt x="203" y="0"/>
                </a:moveTo>
                <a:lnTo>
                  <a:pt x="203" y="89"/>
                </a:lnTo>
                <a:lnTo>
                  <a:pt x="806" y="89"/>
                </a:lnTo>
                <a:lnTo>
                  <a:pt x="806" y="267"/>
                </a:lnTo>
                <a:lnTo>
                  <a:pt x="203" y="267"/>
                </a:lnTo>
                <a:lnTo>
                  <a:pt x="203" y="358"/>
                </a:lnTo>
                <a:lnTo>
                  <a:pt x="0" y="178"/>
                </a:lnTo>
                <a:lnTo>
                  <a:pt x="203" y="0"/>
                </a:lnTo>
                <a:close/>
              </a:path>
            </a:pathLst>
          </a:custGeom>
          <a:solidFill>
            <a:srgbClr val="FFFF66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47" name="Freeform 235"/>
          <p:cNvSpPr>
            <a:spLocks/>
          </p:cNvSpPr>
          <p:nvPr/>
        </p:nvSpPr>
        <p:spPr bwMode="auto">
          <a:xfrm>
            <a:off x="3565525" y="4133850"/>
            <a:ext cx="1109663" cy="536575"/>
          </a:xfrm>
          <a:custGeom>
            <a:avLst/>
            <a:gdLst>
              <a:gd name="T0" fmla="*/ 606 w 806"/>
              <a:gd name="T1" fmla="*/ 0 h 359"/>
              <a:gd name="T2" fmla="*/ 606 w 806"/>
              <a:gd name="T3" fmla="*/ 89 h 359"/>
              <a:gd name="T4" fmla="*/ 0 w 806"/>
              <a:gd name="T5" fmla="*/ 89 h 359"/>
              <a:gd name="T6" fmla="*/ 0 w 806"/>
              <a:gd name="T7" fmla="*/ 269 h 359"/>
              <a:gd name="T8" fmla="*/ 606 w 806"/>
              <a:gd name="T9" fmla="*/ 269 h 359"/>
              <a:gd name="T10" fmla="*/ 606 w 806"/>
              <a:gd name="T11" fmla="*/ 359 h 359"/>
              <a:gd name="T12" fmla="*/ 806 w 806"/>
              <a:gd name="T13" fmla="*/ 178 h 359"/>
              <a:gd name="T14" fmla="*/ 606 w 806"/>
              <a:gd name="T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359">
                <a:moveTo>
                  <a:pt x="606" y="0"/>
                </a:moveTo>
                <a:lnTo>
                  <a:pt x="606" y="89"/>
                </a:lnTo>
                <a:lnTo>
                  <a:pt x="0" y="89"/>
                </a:lnTo>
                <a:lnTo>
                  <a:pt x="0" y="269"/>
                </a:lnTo>
                <a:lnTo>
                  <a:pt x="606" y="269"/>
                </a:lnTo>
                <a:lnTo>
                  <a:pt x="606" y="359"/>
                </a:lnTo>
                <a:lnTo>
                  <a:pt x="806" y="178"/>
                </a:lnTo>
                <a:lnTo>
                  <a:pt x="606" y="0"/>
                </a:lnTo>
                <a:close/>
              </a:path>
            </a:pathLst>
          </a:custGeom>
          <a:solidFill>
            <a:srgbClr val="FFFF66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48" name="Rectangle 236"/>
          <p:cNvSpPr>
            <a:spLocks noChangeArrowheads="1"/>
          </p:cNvSpPr>
          <p:nvPr/>
        </p:nvSpPr>
        <p:spPr bwMode="auto">
          <a:xfrm>
            <a:off x="3640138" y="4262438"/>
            <a:ext cx="822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Required</a:t>
            </a:r>
            <a:endParaRPr lang="en-US" altLang="en-US" sz="1600" dirty="0"/>
          </a:p>
        </p:txBody>
      </p:sp>
      <p:sp>
        <p:nvSpPr>
          <p:cNvPr id="90349" name="Freeform 237"/>
          <p:cNvSpPr>
            <a:spLocks/>
          </p:cNvSpPr>
          <p:nvPr/>
        </p:nvSpPr>
        <p:spPr bwMode="auto">
          <a:xfrm>
            <a:off x="2243138" y="4133850"/>
            <a:ext cx="1111250" cy="550863"/>
          </a:xfrm>
          <a:custGeom>
            <a:avLst/>
            <a:gdLst>
              <a:gd name="T0" fmla="*/ 202 w 808"/>
              <a:gd name="T1" fmla="*/ 0 h 359"/>
              <a:gd name="T2" fmla="*/ 202 w 808"/>
              <a:gd name="T3" fmla="*/ 90 h 359"/>
              <a:gd name="T4" fmla="*/ 808 w 808"/>
              <a:gd name="T5" fmla="*/ 90 h 359"/>
              <a:gd name="T6" fmla="*/ 808 w 808"/>
              <a:gd name="T7" fmla="*/ 270 h 359"/>
              <a:gd name="T8" fmla="*/ 202 w 808"/>
              <a:gd name="T9" fmla="*/ 270 h 359"/>
              <a:gd name="T10" fmla="*/ 202 w 808"/>
              <a:gd name="T11" fmla="*/ 359 h 359"/>
              <a:gd name="T12" fmla="*/ 0 w 808"/>
              <a:gd name="T13" fmla="*/ 179 h 359"/>
              <a:gd name="T14" fmla="*/ 202 w 808"/>
              <a:gd name="T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8" h="359">
                <a:moveTo>
                  <a:pt x="202" y="0"/>
                </a:moveTo>
                <a:lnTo>
                  <a:pt x="202" y="90"/>
                </a:lnTo>
                <a:lnTo>
                  <a:pt x="808" y="90"/>
                </a:lnTo>
                <a:lnTo>
                  <a:pt x="808" y="270"/>
                </a:lnTo>
                <a:lnTo>
                  <a:pt x="202" y="270"/>
                </a:lnTo>
                <a:lnTo>
                  <a:pt x="202" y="359"/>
                </a:lnTo>
                <a:lnTo>
                  <a:pt x="0" y="179"/>
                </a:lnTo>
                <a:lnTo>
                  <a:pt x="202" y="0"/>
                </a:lnTo>
                <a:close/>
              </a:path>
            </a:pathLst>
          </a:custGeom>
          <a:solidFill>
            <a:srgbClr val="FFFF66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50" name="Rectangle 238"/>
          <p:cNvSpPr>
            <a:spLocks noChangeArrowheads="1"/>
          </p:cNvSpPr>
          <p:nvPr/>
        </p:nvSpPr>
        <p:spPr bwMode="auto">
          <a:xfrm>
            <a:off x="2455863" y="4276725"/>
            <a:ext cx="822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Required</a:t>
            </a:r>
            <a:endParaRPr lang="en-US" altLang="en-US" sz="1600" dirty="0"/>
          </a:p>
        </p:txBody>
      </p:sp>
      <p:sp>
        <p:nvSpPr>
          <p:cNvPr id="90351" name="Rectangle 239"/>
          <p:cNvSpPr>
            <a:spLocks noChangeArrowheads="1"/>
          </p:cNvSpPr>
          <p:nvPr/>
        </p:nvSpPr>
        <p:spPr bwMode="auto">
          <a:xfrm>
            <a:off x="1008063" y="4953000"/>
            <a:ext cx="3059112" cy="1093788"/>
          </a:xfrm>
          <a:prstGeom prst="rect">
            <a:avLst/>
          </a:prstGeom>
          <a:solidFill>
            <a:srgbClr val="FFAFA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52" name="Rectangle 240"/>
          <p:cNvSpPr>
            <a:spLocks noChangeArrowheads="1"/>
          </p:cNvSpPr>
          <p:nvPr/>
        </p:nvSpPr>
        <p:spPr bwMode="auto">
          <a:xfrm>
            <a:off x="1214438" y="5008563"/>
            <a:ext cx="1001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Sub practices</a:t>
            </a:r>
            <a:endParaRPr lang="en-US" altLang="en-US" sz="2400" dirty="0"/>
          </a:p>
        </p:txBody>
      </p:sp>
      <p:sp>
        <p:nvSpPr>
          <p:cNvPr id="90353" name="Rectangle 241"/>
          <p:cNvSpPr>
            <a:spLocks noChangeArrowheads="1"/>
          </p:cNvSpPr>
          <p:nvPr/>
        </p:nvSpPr>
        <p:spPr bwMode="auto">
          <a:xfrm>
            <a:off x="2168525" y="5008563"/>
            <a:ext cx="1798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, typical work products, </a:t>
            </a:r>
            <a:endParaRPr lang="en-US" altLang="en-US" sz="2400" dirty="0"/>
          </a:p>
        </p:txBody>
      </p:sp>
      <p:sp>
        <p:nvSpPr>
          <p:cNvPr id="90354" name="Rectangle 242"/>
          <p:cNvSpPr>
            <a:spLocks noChangeArrowheads="1"/>
          </p:cNvSpPr>
          <p:nvPr/>
        </p:nvSpPr>
        <p:spPr bwMode="auto">
          <a:xfrm>
            <a:off x="1349375" y="5208588"/>
            <a:ext cx="24844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discipline amplifications, generic </a:t>
            </a:r>
            <a:endParaRPr lang="en-US" altLang="en-US" sz="2400" dirty="0"/>
          </a:p>
        </p:txBody>
      </p:sp>
      <p:sp>
        <p:nvSpPr>
          <p:cNvPr id="90355" name="Rectangle 243"/>
          <p:cNvSpPr>
            <a:spLocks noChangeArrowheads="1"/>
          </p:cNvSpPr>
          <p:nvPr/>
        </p:nvSpPr>
        <p:spPr bwMode="auto">
          <a:xfrm>
            <a:off x="1408113" y="5405438"/>
            <a:ext cx="23669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practice elaborations, goal and </a:t>
            </a:r>
            <a:endParaRPr lang="en-US" altLang="en-US" sz="2400" dirty="0"/>
          </a:p>
        </p:txBody>
      </p:sp>
      <p:sp>
        <p:nvSpPr>
          <p:cNvPr id="90356" name="Rectangle 244"/>
          <p:cNvSpPr>
            <a:spLocks noChangeArrowheads="1"/>
          </p:cNvSpPr>
          <p:nvPr/>
        </p:nvSpPr>
        <p:spPr bwMode="auto">
          <a:xfrm>
            <a:off x="1125538" y="5603875"/>
            <a:ext cx="2936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practice titles, goal and practice notes, </a:t>
            </a:r>
            <a:endParaRPr lang="en-US" altLang="en-US" sz="2400" dirty="0"/>
          </a:p>
        </p:txBody>
      </p:sp>
      <p:sp>
        <p:nvSpPr>
          <p:cNvPr id="90357" name="Rectangle 245"/>
          <p:cNvSpPr>
            <a:spLocks noChangeArrowheads="1"/>
          </p:cNvSpPr>
          <p:nvPr/>
        </p:nvSpPr>
        <p:spPr bwMode="auto">
          <a:xfrm>
            <a:off x="1982788" y="5803900"/>
            <a:ext cx="1223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and references </a:t>
            </a:r>
            <a:endParaRPr lang="en-US" altLang="en-US" sz="2400" dirty="0"/>
          </a:p>
        </p:txBody>
      </p:sp>
      <p:sp>
        <p:nvSpPr>
          <p:cNvPr id="90358" name="Freeform 246"/>
          <p:cNvSpPr>
            <a:spLocks/>
          </p:cNvSpPr>
          <p:nvPr/>
        </p:nvSpPr>
        <p:spPr bwMode="auto">
          <a:xfrm>
            <a:off x="3048000" y="3233738"/>
            <a:ext cx="954088" cy="415925"/>
          </a:xfrm>
          <a:custGeom>
            <a:avLst/>
            <a:gdLst>
              <a:gd name="T0" fmla="*/ 31 w 601"/>
              <a:gd name="T1" fmla="*/ 0 h 262"/>
              <a:gd name="T2" fmla="*/ 18 w 601"/>
              <a:gd name="T3" fmla="*/ 2 h 262"/>
              <a:gd name="T4" fmla="*/ 9 w 601"/>
              <a:gd name="T5" fmla="*/ 9 h 262"/>
              <a:gd name="T6" fmla="*/ 1 w 601"/>
              <a:gd name="T7" fmla="*/ 20 h 262"/>
              <a:gd name="T8" fmla="*/ 0 w 601"/>
              <a:gd name="T9" fmla="*/ 33 h 262"/>
              <a:gd name="T10" fmla="*/ 0 w 601"/>
              <a:gd name="T11" fmla="*/ 230 h 262"/>
              <a:gd name="T12" fmla="*/ 1 w 601"/>
              <a:gd name="T13" fmla="*/ 242 h 262"/>
              <a:gd name="T14" fmla="*/ 9 w 601"/>
              <a:gd name="T15" fmla="*/ 253 h 262"/>
              <a:gd name="T16" fmla="*/ 18 w 601"/>
              <a:gd name="T17" fmla="*/ 260 h 262"/>
              <a:gd name="T18" fmla="*/ 31 w 601"/>
              <a:gd name="T19" fmla="*/ 262 h 262"/>
              <a:gd name="T20" fmla="*/ 568 w 601"/>
              <a:gd name="T21" fmla="*/ 262 h 262"/>
              <a:gd name="T22" fmla="*/ 581 w 601"/>
              <a:gd name="T23" fmla="*/ 260 h 262"/>
              <a:gd name="T24" fmla="*/ 592 w 601"/>
              <a:gd name="T25" fmla="*/ 253 h 262"/>
              <a:gd name="T26" fmla="*/ 599 w 601"/>
              <a:gd name="T27" fmla="*/ 242 h 262"/>
              <a:gd name="T28" fmla="*/ 601 w 601"/>
              <a:gd name="T29" fmla="*/ 230 h 262"/>
              <a:gd name="T30" fmla="*/ 601 w 601"/>
              <a:gd name="T31" fmla="*/ 33 h 262"/>
              <a:gd name="T32" fmla="*/ 599 w 601"/>
              <a:gd name="T33" fmla="*/ 20 h 262"/>
              <a:gd name="T34" fmla="*/ 592 w 601"/>
              <a:gd name="T35" fmla="*/ 9 h 262"/>
              <a:gd name="T36" fmla="*/ 581 w 601"/>
              <a:gd name="T37" fmla="*/ 2 h 262"/>
              <a:gd name="T38" fmla="*/ 568 w 601"/>
              <a:gd name="T39" fmla="*/ 0 h 262"/>
              <a:gd name="T40" fmla="*/ 31 w 601"/>
              <a:gd name="T4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262">
                <a:moveTo>
                  <a:pt x="31" y="0"/>
                </a:moveTo>
                <a:lnTo>
                  <a:pt x="18" y="2"/>
                </a:lnTo>
                <a:lnTo>
                  <a:pt x="9" y="9"/>
                </a:lnTo>
                <a:lnTo>
                  <a:pt x="1" y="20"/>
                </a:lnTo>
                <a:lnTo>
                  <a:pt x="0" y="33"/>
                </a:lnTo>
                <a:lnTo>
                  <a:pt x="0" y="230"/>
                </a:lnTo>
                <a:lnTo>
                  <a:pt x="1" y="242"/>
                </a:lnTo>
                <a:lnTo>
                  <a:pt x="9" y="253"/>
                </a:lnTo>
                <a:lnTo>
                  <a:pt x="18" y="260"/>
                </a:lnTo>
                <a:lnTo>
                  <a:pt x="31" y="262"/>
                </a:lnTo>
                <a:lnTo>
                  <a:pt x="568" y="262"/>
                </a:lnTo>
                <a:lnTo>
                  <a:pt x="581" y="260"/>
                </a:lnTo>
                <a:lnTo>
                  <a:pt x="592" y="253"/>
                </a:lnTo>
                <a:lnTo>
                  <a:pt x="599" y="242"/>
                </a:lnTo>
                <a:lnTo>
                  <a:pt x="601" y="230"/>
                </a:lnTo>
                <a:lnTo>
                  <a:pt x="601" y="33"/>
                </a:lnTo>
                <a:lnTo>
                  <a:pt x="599" y="20"/>
                </a:lnTo>
                <a:lnTo>
                  <a:pt x="592" y="9"/>
                </a:lnTo>
                <a:lnTo>
                  <a:pt x="581" y="2"/>
                </a:lnTo>
                <a:lnTo>
                  <a:pt x="568" y="0"/>
                </a:lnTo>
                <a:lnTo>
                  <a:pt x="31" y="0"/>
                </a:lnTo>
                <a:close/>
              </a:path>
            </a:pathLst>
          </a:custGeom>
          <a:solidFill>
            <a:srgbClr val="FFAFAF"/>
          </a:solidFill>
          <a:ln w="11113">
            <a:solidFill>
              <a:srgbClr val="66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59" name="Rectangle 247"/>
          <p:cNvSpPr>
            <a:spLocks noChangeArrowheads="1"/>
          </p:cNvSpPr>
          <p:nvPr/>
        </p:nvSpPr>
        <p:spPr bwMode="auto">
          <a:xfrm>
            <a:off x="3052763" y="3265488"/>
            <a:ext cx="10144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Commitment</a:t>
            </a:r>
            <a:endParaRPr lang="en-US" altLang="en-US" sz="2400" dirty="0"/>
          </a:p>
        </p:txBody>
      </p:sp>
      <p:sp>
        <p:nvSpPr>
          <p:cNvPr id="90360" name="Rectangle 248"/>
          <p:cNvSpPr>
            <a:spLocks noChangeArrowheads="1"/>
          </p:cNvSpPr>
          <p:nvPr/>
        </p:nvSpPr>
        <p:spPr bwMode="auto">
          <a:xfrm>
            <a:off x="3189288" y="3463925"/>
            <a:ext cx="781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</a:rPr>
              <a:t>to Perform</a:t>
            </a:r>
            <a:endParaRPr lang="en-US" altLang="en-US" sz="2400" dirty="0"/>
          </a:p>
        </p:txBody>
      </p:sp>
      <p:sp>
        <p:nvSpPr>
          <p:cNvPr id="90361" name="Rectangle 249"/>
          <p:cNvSpPr>
            <a:spLocks noChangeArrowheads="1"/>
          </p:cNvSpPr>
          <p:nvPr/>
        </p:nvSpPr>
        <p:spPr bwMode="auto">
          <a:xfrm>
            <a:off x="4775200" y="4953000"/>
            <a:ext cx="3062288" cy="1093788"/>
          </a:xfrm>
          <a:prstGeom prst="rect">
            <a:avLst/>
          </a:prstGeom>
          <a:solidFill>
            <a:srgbClr val="FFAFA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62" name="Rectangle 250"/>
          <p:cNvSpPr>
            <a:spLocks noChangeArrowheads="1"/>
          </p:cNvSpPr>
          <p:nvPr/>
        </p:nvSpPr>
        <p:spPr bwMode="auto">
          <a:xfrm>
            <a:off x="4981575" y="5008563"/>
            <a:ext cx="10017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Sub practices</a:t>
            </a:r>
            <a:endParaRPr lang="en-US" altLang="en-US" sz="2400" dirty="0"/>
          </a:p>
        </p:txBody>
      </p:sp>
      <p:sp>
        <p:nvSpPr>
          <p:cNvPr id="90363" name="Rectangle 251"/>
          <p:cNvSpPr>
            <a:spLocks noChangeArrowheads="1"/>
          </p:cNvSpPr>
          <p:nvPr/>
        </p:nvSpPr>
        <p:spPr bwMode="auto">
          <a:xfrm>
            <a:off x="5935663" y="5008563"/>
            <a:ext cx="17986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, typical work products, </a:t>
            </a:r>
            <a:endParaRPr lang="en-US" altLang="en-US" sz="2400" dirty="0"/>
          </a:p>
        </p:txBody>
      </p:sp>
      <p:sp>
        <p:nvSpPr>
          <p:cNvPr id="90364" name="Rectangle 252"/>
          <p:cNvSpPr>
            <a:spLocks noChangeArrowheads="1"/>
          </p:cNvSpPr>
          <p:nvPr/>
        </p:nvSpPr>
        <p:spPr bwMode="auto">
          <a:xfrm>
            <a:off x="5116513" y="5208588"/>
            <a:ext cx="24844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discipline amplifications, generic </a:t>
            </a:r>
            <a:endParaRPr lang="en-US" altLang="en-US" sz="2400" dirty="0"/>
          </a:p>
        </p:txBody>
      </p:sp>
      <p:sp>
        <p:nvSpPr>
          <p:cNvPr id="90365" name="Rectangle 253"/>
          <p:cNvSpPr>
            <a:spLocks noChangeArrowheads="1"/>
          </p:cNvSpPr>
          <p:nvPr/>
        </p:nvSpPr>
        <p:spPr bwMode="auto">
          <a:xfrm>
            <a:off x="5175250" y="5405438"/>
            <a:ext cx="23669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practice elaborations, goal and </a:t>
            </a:r>
            <a:endParaRPr lang="en-US" altLang="en-US" sz="2400" dirty="0"/>
          </a:p>
        </p:txBody>
      </p:sp>
      <p:sp>
        <p:nvSpPr>
          <p:cNvPr id="90366" name="Rectangle 254"/>
          <p:cNvSpPr>
            <a:spLocks noChangeArrowheads="1"/>
          </p:cNvSpPr>
          <p:nvPr/>
        </p:nvSpPr>
        <p:spPr bwMode="auto">
          <a:xfrm>
            <a:off x="4892675" y="5603875"/>
            <a:ext cx="2936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practice titles, goal and practice notes, </a:t>
            </a:r>
            <a:endParaRPr lang="en-US" altLang="en-US" sz="2400" dirty="0"/>
          </a:p>
        </p:txBody>
      </p:sp>
      <p:sp>
        <p:nvSpPr>
          <p:cNvPr id="90367" name="Rectangle 255"/>
          <p:cNvSpPr>
            <a:spLocks noChangeArrowheads="1"/>
          </p:cNvSpPr>
          <p:nvPr/>
        </p:nvSpPr>
        <p:spPr bwMode="auto">
          <a:xfrm>
            <a:off x="5749925" y="5803900"/>
            <a:ext cx="12239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</a:rPr>
              <a:t>and references </a:t>
            </a:r>
            <a:endParaRPr lang="en-US" altLang="en-US" sz="2400" dirty="0"/>
          </a:p>
        </p:txBody>
      </p:sp>
      <p:grpSp>
        <p:nvGrpSpPr>
          <p:cNvPr id="90368" name="Group 256"/>
          <p:cNvGrpSpPr>
            <a:grpSpLocks/>
          </p:cNvGrpSpPr>
          <p:nvPr/>
        </p:nvGrpSpPr>
        <p:grpSpPr bwMode="auto">
          <a:xfrm>
            <a:off x="1858963" y="4811713"/>
            <a:ext cx="144462" cy="141287"/>
            <a:chOff x="1171" y="3031"/>
            <a:chExt cx="91" cy="89"/>
          </a:xfrm>
        </p:grpSpPr>
        <p:sp>
          <p:nvSpPr>
            <p:cNvPr id="90369" name="Line 257"/>
            <p:cNvSpPr>
              <a:spLocks noChangeShapeType="1"/>
            </p:cNvSpPr>
            <p:nvPr/>
          </p:nvSpPr>
          <p:spPr bwMode="auto">
            <a:xfrm>
              <a:off x="1171" y="3031"/>
              <a:ext cx="48" cy="4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70" name="Freeform 258"/>
            <p:cNvSpPr>
              <a:spLocks/>
            </p:cNvSpPr>
            <p:nvPr/>
          </p:nvSpPr>
          <p:spPr bwMode="auto">
            <a:xfrm>
              <a:off x="1193" y="3053"/>
              <a:ext cx="69" cy="67"/>
            </a:xfrm>
            <a:custGeom>
              <a:avLst/>
              <a:gdLst>
                <a:gd name="T0" fmla="*/ 0 w 69"/>
                <a:gd name="T1" fmla="*/ 45 h 67"/>
                <a:gd name="T2" fmla="*/ 69 w 69"/>
                <a:gd name="T3" fmla="*/ 67 h 67"/>
                <a:gd name="T4" fmla="*/ 45 w 69"/>
                <a:gd name="T5" fmla="*/ 0 h 67"/>
                <a:gd name="T6" fmla="*/ 0 w 69"/>
                <a:gd name="T7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7">
                  <a:moveTo>
                    <a:pt x="0" y="45"/>
                  </a:moveTo>
                  <a:lnTo>
                    <a:pt x="69" y="67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71" name="Group 259"/>
          <p:cNvGrpSpPr>
            <a:grpSpLocks/>
          </p:cNvGrpSpPr>
          <p:nvPr/>
        </p:nvGrpSpPr>
        <p:grpSpPr bwMode="auto">
          <a:xfrm>
            <a:off x="1858963" y="4811713"/>
            <a:ext cx="498475" cy="165100"/>
            <a:chOff x="1171" y="3031"/>
            <a:chExt cx="314" cy="104"/>
          </a:xfrm>
        </p:grpSpPr>
        <p:sp>
          <p:nvSpPr>
            <p:cNvPr id="90372" name="Line 260"/>
            <p:cNvSpPr>
              <a:spLocks noChangeShapeType="1"/>
            </p:cNvSpPr>
            <p:nvPr/>
          </p:nvSpPr>
          <p:spPr bwMode="auto">
            <a:xfrm>
              <a:off x="1171" y="3031"/>
              <a:ext cx="256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73" name="Freeform 261"/>
            <p:cNvSpPr>
              <a:spLocks/>
            </p:cNvSpPr>
            <p:nvPr/>
          </p:nvSpPr>
          <p:spPr bwMode="auto">
            <a:xfrm>
              <a:off x="1416" y="3073"/>
              <a:ext cx="69" cy="62"/>
            </a:xfrm>
            <a:custGeom>
              <a:avLst/>
              <a:gdLst>
                <a:gd name="T0" fmla="*/ 0 w 69"/>
                <a:gd name="T1" fmla="*/ 62 h 62"/>
                <a:gd name="T2" fmla="*/ 69 w 69"/>
                <a:gd name="T3" fmla="*/ 47 h 62"/>
                <a:gd name="T4" fmla="*/ 17 w 69"/>
                <a:gd name="T5" fmla="*/ 0 h 62"/>
                <a:gd name="T6" fmla="*/ 0 w 69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2">
                  <a:moveTo>
                    <a:pt x="0" y="62"/>
                  </a:moveTo>
                  <a:lnTo>
                    <a:pt x="69" y="47"/>
                  </a:lnTo>
                  <a:lnTo>
                    <a:pt x="17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74" name="Group 262"/>
          <p:cNvGrpSpPr>
            <a:grpSpLocks/>
          </p:cNvGrpSpPr>
          <p:nvPr/>
        </p:nvGrpSpPr>
        <p:grpSpPr bwMode="auto">
          <a:xfrm>
            <a:off x="1573213" y="4811713"/>
            <a:ext cx="285750" cy="141287"/>
            <a:chOff x="991" y="3031"/>
            <a:chExt cx="180" cy="89"/>
          </a:xfrm>
        </p:grpSpPr>
        <p:sp>
          <p:nvSpPr>
            <p:cNvPr id="90375" name="Line 263"/>
            <p:cNvSpPr>
              <a:spLocks noChangeShapeType="1"/>
            </p:cNvSpPr>
            <p:nvPr/>
          </p:nvSpPr>
          <p:spPr bwMode="auto">
            <a:xfrm flipH="1">
              <a:off x="1043" y="3031"/>
              <a:ext cx="128" cy="6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76" name="Freeform 264"/>
            <p:cNvSpPr>
              <a:spLocks/>
            </p:cNvSpPr>
            <p:nvPr/>
          </p:nvSpPr>
          <p:spPr bwMode="auto">
            <a:xfrm>
              <a:off x="991" y="3064"/>
              <a:ext cx="72" cy="56"/>
            </a:xfrm>
            <a:custGeom>
              <a:avLst/>
              <a:gdLst>
                <a:gd name="T0" fmla="*/ 43 w 72"/>
                <a:gd name="T1" fmla="*/ 0 h 56"/>
                <a:gd name="T2" fmla="*/ 0 w 72"/>
                <a:gd name="T3" fmla="*/ 56 h 56"/>
                <a:gd name="T4" fmla="*/ 72 w 72"/>
                <a:gd name="T5" fmla="*/ 56 h 56"/>
                <a:gd name="T6" fmla="*/ 43 w 7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6">
                  <a:moveTo>
                    <a:pt x="43" y="0"/>
                  </a:moveTo>
                  <a:lnTo>
                    <a:pt x="0" y="56"/>
                  </a:lnTo>
                  <a:lnTo>
                    <a:pt x="72" y="5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77" name="Group 265"/>
          <p:cNvGrpSpPr>
            <a:grpSpLocks/>
          </p:cNvGrpSpPr>
          <p:nvPr/>
        </p:nvGrpSpPr>
        <p:grpSpPr bwMode="auto">
          <a:xfrm>
            <a:off x="5081588" y="4811713"/>
            <a:ext cx="103187" cy="211137"/>
            <a:chOff x="3201" y="3031"/>
            <a:chExt cx="65" cy="133"/>
          </a:xfrm>
        </p:grpSpPr>
        <p:sp>
          <p:nvSpPr>
            <p:cNvPr id="90378" name="Line 266"/>
            <p:cNvSpPr>
              <a:spLocks noChangeShapeType="1"/>
            </p:cNvSpPr>
            <p:nvPr/>
          </p:nvSpPr>
          <p:spPr bwMode="auto">
            <a:xfrm>
              <a:off x="3232" y="303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79" name="Freeform 267"/>
            <p:cNvSpPr>
              <a:spLocks/>
            </p:cNvSpPr>
            <p:nvPr/>
          </p:nvSpPr>
          <p:spPr bwMode="auto">
            <a:xfrm>
              <a:off x="3201" y="3101"/>
              <a:ext cx="65" cy="63"/>
            </a:xfrm>
            <a:custGeom>
              <a:avLst/>
              <a:gdLst>
                <a:gd name="T0" fmla="*/ 0 w 65"/>
                <a:gd name="T1" fmla="*/ 0 h 63"/>
                <a:gd name="T2" fmla="*/ 33 w 65"/>
                <a:gd name="T3" fmla="*/ 63 h 63"/>
                <a:gd name="T4" fmla="*/ 65 w 65"/>
                <a:gd name="T5" fmla="*/ 0 h 63"/>
                <a:gd name="T6" fmla="*/ 0 w 6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3">
                  <a:moveTo>
                    <a:pt x="0" y="0"/>
                  </a:moveTo>
                  <a:lnTo>
                    <a:pt x="33" y="6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80" name="Group 268"/>
          <p:cNvGrpSpPr>
            <a:grpSpLocks/>
          </p:cNvGrpSpPr>
          <p:nvPr/>
        </p:nvGrpSpPr>
        <p:grpSpPr bwMode="auto">
          <a:xfrm>
            <a:off x="5130800" y="4811713"/>
            <a:ext cx="498475" cy="165100"/>
            <a:chOff x="3232" y="3031"/>
            <a:chExt cx="314" cy="104"/>
          </a:xfrm>
        </p:grpSpPr>
        <p:sp>
          <p:nvSpPr>
            <p:cNvPr id="90381" name="Line 269"/>
            <p:cNvSpPr>
              <a:spLocks noChangeShapeType="1"/>
            </p:cNvSpPr>
            <p:nvPr/>
          </p:nvSpPr>
          <p:spPr bwMode="auto">
            <a:xfrm>
              <a:off x="3232" y="3031"/>
              <a:ext cx="257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82" name="Freeform 270"/>
            <p:cNvSpPr>
              <a:spLocks/>
            </p:cNvSpPr>
            <p:nvPr/>
          </p:nvSpPr>
          <p:spPr bwMode="auto">
            <a:xfrm>
              <a:off x="3478" y="3073"/>
              <a:ext cx="68" cy="62"/>
            </a:xfrm>
            <a:custGeom>
              <a:avLst/>
              <a:gdLst>
                <a:gd name="T0" fmla="*/ 0 w 68"/>
                <a:gd name="T1" fmla="*/ 62 h 62"/>
                <a:gd name="T2" fmla="*/ 68 w 68"/>
                <a:gd name="T3" fmla="*/ 47 h 62"/>
                <a:gd name="T4" fmla="*/ 16 w 68"/>
                <a:gd name="T5" fmla="*/ 0 h 62"/>
                <a:gd name="T6" fmla="*/ 0 w 68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2">
                  <a:moveTo>
                    <a:pt x="0" y="62"/>
                  </a:moveTo>
                  <a:lnTo>
                    <a:pt x="68" y="47"/>
                  </a:lnTo>
                  <a:lnTo>
                    <a:pt x="1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0383" name="Group 271"/>
          <p:cNvGrpSpPr>
            <a:grpSpLocks/>
          </p:cNvGrpSpPr>
          <p:nvPr/>
        </p:nvGrpSpPr>
        <p:grpSpPr bwMode="auto">
          <a:xfrm>
            <a:off x="5130800" y="4811713"/>
            <a:ext cx="923925" cy="176212"/>
            <a:chOff x="3232" y="3031"/>
            <a:chExt cx="582" cy="111"/>
          </a:xfrm>
        </p:grpSpPr>
        <p:sp>
          <p:nvSpPr>
            <p:cNvPr id="90384" name="Line 272"/>
            <p:cNvSpPr>
              <a:spLocks noChangeShapeType="1"/>
            </p:cNvSpPr>
            <p:nvPr/>
          </p:nvSpPr>
          <p:spPr bwMode="auto">
            <a:xfrm>
              <a:off x="3232" y="3031"/>
              <a:ext cx="522" cy="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85" name="Freeform 273"/>
            <p:cNvSpPr>
              <a:spLocks/>
            </p:cNvSpPr>
            <p:nvPr/>
          </p:nvSpPr>
          <p:spPr bwMode="auto">
            <a:xfrm>
              <a:off x="3747" y="3081"/>
              <a:ext cx="67" cy="61"/>
            </a:xfrm>
            <a:custGeom>
              <a:avLst/>
              <a:gdLst>
                <a:gd name="T0" fmla="*/ 0 w 67"/>
                <a:gd name="T1" fmla="*/ 61 h 61"/>
                <a:gd name="T2" fmla="*/ 67 w 67"/>
                <a:gd name="T3" fmla="*/ 39 h 61"/>
                <a:gd name="T4" fmla="*/ 9 w 67"/>
                <a:gd name="T5" fmla="*/ 0 h 61"/>
                <a:gd name="T6" fmla="*/ 0 w 6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1">
                  <a:moveTo>
                    <a:pt x="0" y="61"/>
                  </a:moveTo>
                  <a:lnTo>
                    <a:pt x="67" y="39"/>
                  </a:lnTo>
                  <a:lnTo>
                    <a:pt x="9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0386" name="Freeform 274"/>
          <p:cNvSpPr>
            <a:spLocks/>
          </p:cNvSpPr>
          <p:nvPr/>
        </p:nvSpPr>
        <p:spPr bwMode="auto">
          <a:xfrm>
            <a:off x="7159625" y="4124325"/>
            <a:ext cx="1144588" cy="887413"/>
          </a:xfrm>
          <a:custGeom>
            <a:avLst/>
            <a:gdLst>
              <a:gd name="T0" fmla="*/ 67 w 721"/>
              <a:gd name="T1" fmla="*/ 262 h 559"/>
              <a:gd name="T2" fmla="*/ 117 w 721"/>
              <a:gd name="T3" fmla="*/ 336 h 559"/>
              <a:gd name="T4" fmla="*/ 620 w 721"/>
              <a:gd name="T5" fmla="*/ 0 h 559"/>
              <a:gd name="T6" fmla="*/ 721 w 721"/>
              <a:gd name="T7" fmla="*/ 150 h 559"/>
              <a:gd name="T8" fmla="*/ 217 w 721"/>
              <a:gd name="T9" fmla="*/ 485 h 559"/>
              <a:gd name="T10" fmla="*/ 266 w 721"/>
              <a:gd name="T11" fmla="*/ 559 h 559"/>
              <a:gd name="T12" fmla="*/ 0 w 721"/>
              <a:gd name="T13" fmla="*/ 522 h 559"/>
              <a:gd name="T14" fmla="*/ 67 w 721"/>
              <a:gd name="T15" fmla="*/ 26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1" h="559">
                <a:moveTo>
                  <a:pt x="67" y="262"/>
                </a:moveTo>
                <a:lnTo>
                  <a:pt x="117" y="336"/>
                </a:lnTo>
                <a:lnTo>
                  <a:pt x="620" y="0"/>
                </a:lnTo>
                <a:lnTo>
                  <a:pt x="721" y="150"/>
                </a:lnTo>
                <a:lnTo>
                  <a:pt x="217" y="485"/>
                </a:lnTo>
                <a:lnTo>
                  <a:pt x="266" y="559"/>
                </a:lnTo>
                <a:lnTo>
                  <a:pt x="0" y="522"/>
                </a:lnTo>
                <a:lnTo>
                  <a:pt x="67" y="262"/>
                </a:lnTo>
                <a:close/>
              </a:path>
            </a:pathLst>
          </a:custGeom>
          <a:solidFill>
            <a:srgbClr val="FFFF66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87" name="Rectangle 275"/>
          <p:cNvSpPr>
            <a:spLocks noChangeArrowheads="1"/>
          </p:cNvSpPr>
          <p:nvPr/>
        </p:nvSpPr>
        <p:spPr bwMode="auto">
          <a:xfrm rot="19560000">
            <a:off x="7150100" y="4365625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Informative</a:t>
            </a:r>
            <a:endParaRPr lang="en-US" altLang="en-US" sz="2400" dirty="0"/>
          </a:p>
        </p:txBody>
      </p:sp>
      <p:sp>
        <p:nvSpPr>
          <p:cNvPr id="90388" name="Freeform 276"/>
          <p:cNvSpPr>
            <a:spLocks/>
          </p:cNvSpPr>
          <p:nvPr/>
        </p:nvSpPr>
        <p:spPr bwMode="auto">
          <a:xfrm>
            <a:off x="323850" y="4124325"/>
            <a:ext cx="1143000" cy="887413"/>
          </a:xfrm>
          <a:custGeom>
            <a:avLst/>
            <a:gdLst>
              <a:gd name="T0" fmla="*/ 652 w 720"/>
              <a:gd name="T1" fmla="*/ 262 h 559"/>
              <a:gd name="T2" fmla="*/ 601 w 720"/>
              <a:gd name="T3" fmla="*/ 336 h 559"/>
              <a:gd name="T4" fmla="*/ 98 w 720"/>
              <a:gd name="T5" fmla="*/ 0 h 559"/>
              <a:gd name="T6" fmla="*/ 0 w 720"/>
              <a:gd name="T7" fmla="*/ 150 h 559"/>
              <a:gd name="T8" fmla="*/ 503 w 720"/>
              <a:gd name="T9" fmla="*/ 485 h 559"/>
              <a:gd name="T10" fmla="*/ 453 w 720"/>
              <a:gd name="T11" fmla="*/ 559 h 559"/>
              <a:gd name="T12" fmla="*/ 720 w 720"/>
              <a:gd name="T13" fmla="*/ 522 h 559"/>
              <a:gd name="T14" fmla="*/ 652 w 720"/>
              <a:gd name="T15" fmla="*/ 26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0" h="559">
                <a:moveTo>
                  <a:pt x="652" y="262"/>
                </a:moveTo>
                <a:lnTo>
                  <a:pt x="601" y="336"/>
                </a:lnTo>
                <a:lnTo>
                  <a:pt x="98" y="0"/>
                </a:lnTo>
                <a:lnTo>
                  <a:pt x="0" y="150"/>
                </a:lnTo>
                <a:lnTo>
                  <a:pt x="503" y="485"/>
                </a:lnTo>
                <a:lnTo>
                  <a:pt x="453" y="559"/>
                </a:lnTo>
                <a:lnTo>
                  <a:pt x="720" y="522"/>
                </a:lnTo>
                <a:lnTo>
                  <a:pt x="652" y="262"/>
                </a:lnTo>
                <a:close/>
              </a:path>
            </a:pathLst>
          </a:custGeom>
          <a:solidFill>
            <a:srgbClr val="FFFF66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389" name="Rectangle 277"/>
          <p:cNvSpPr>
            <a:spLocks noChangeArrowheads="1"/>
          </p:cNvSpPr>
          <p:nvPr/>
        </p:nvSpPr>
        <p:spPr bwMode="auto">
          <a:xfrm rot="1980000">
            <a:off x="279400" y="4437063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Informative</a:t>
            </a:r>
            <a:endParaRPr lang="en-US" altLang="en-US" sz="2400" dirty="0"/>
          </a:p>
        </p:txBody>
      </p:sp>
      <p:grpSp>
        <p:nvGrpSpPr>
          <p:cNvPr id="90390" name="Group 278"/>
          <p:cNvGrpSpPr>
            <a:grpSpLocks/>
          </p:cNvGrpSpPr>
          <p:nvPr/>
        </p:nvGrpSpPr>
        <p:grpSpPr bwMode="auto">
          <a:xfrm>
            <a:off x="517525" y="2152650"/>
            <a:ext cx="2462213" cy="960438"/>
            <a:chOff x="326" y="1428"/>
            <a:chExt cx="1551" cy="605"/>
          </a:xfrm>
        </p:grpSpPr>
        <p:sp>
          <p:nvSpPr>
            <p:cNvPr id="90391" name="Freeform 279"/>
            <p:cNvSpPr>
              <a:spLocks/>
            </p:cNvSpPr>
            <p:nvPr/>
          </p:nvSpPr>
          <p:spPr bwMode="auto">
            <a:xfrm>
              <a:off x="345" y="1428"/>
              <a:ext cx="1532" cy="605"/>
            </a:xfrm>
            <a:custGeom>
              <a:avLst/>
              <a:gdLst>
                <a:gd name="T0" fmla="*/ 606 w 808"/>
                <a:gd name="T1" fmla="*/ 0 h 358"/>
                <a:gd name="T2" fmla="*/ 606 w 808"/>
                <a:gd name="T3" fmla="*/ 89 h 358"/>
                <a:gd name="T4" fmla="*/ 0 w 808"/>
                <a:gd name="T5" fmla="*/ 89 h 358"/>
                <a:gd name="T6" fmla="*/ 0 w 808"/>
                <a:gd name="T7" fmla="*/ 267 h 358"/>
                <a:gd name="T8" fmla="*/ 606 w 808"/>
                <a:gd name="T9" fmla="*/ 267 h 358"/>
                <a:gd name="T10" fmla="*/ 606 w 808"/>
                <a:gd name="T11" fmla="*/ 358 h 358"/>
                <a:gd name="T12" fmla="*/ 808 w 808"/>
                <a:gd name="T13" fmla="*/ 178 h 358"/>
                <a:gd name="T14" fmla="*/ 606 w 808"/>
                <a:gd name="T1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8" h="358">
                  <a:moveTo>
                    <a:pt x="606" y="0"/>
                  </a:moveTo>
                  <a:lnTo>
                    <a:pt x="606" y="89"/>
                  </a:lnTo>
                  <a:lnTo>
                    <a:pt x="0" y="89"/>
                  </a:lnTo>
                  <a:lnTo>
                    <a:pt x="0" y="267"/>
                  </a:lnTo>
                  <a:lnTo>
                    <a:pt x="606" y="267"/>
                  </a:lnTo>
                  <a:lnTo>
                    <a:pt x="606" y="358"/>
                  </a:lnTo>
                  <a:lnTo>
                    <a:pt x="808" y="178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66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92" name="Text Box 280"/>
            <p:cNvSpPr txBox="1">
              <a:spLocks noChangeArrowheads="1"/>
            </p:cNvSpPr>
            <p:nvPr/>
          </p:nvSpPr>
          <p:spPr bwMode="auto">
            <a:xfrm>
              <a:off x="326" y="1552"/>
              <a:ext cx="14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dirty="0"/>
                <a:t>Required. Specific for each process area.</a:t>
              </a:r>
            </a:p>
          </p:txBody>
        </p:sp>
      </p:grpSp>
      <p:sp>
        <p:nvSpPr>
          <p:cNvPr id="90393" name="Text Box 281"/>
          <p:cNvSpPr txBox="1">
            <a:spLocks noChangeArrowheads="1"/>
          </p:cNvSpPr>
          <p:nvPr/>
        </p:nvSpPr>
        <p:spPr bwMode="auto">
          <a:xfrm>
            <a:off x="6022975" y="2320925"/>
            <a:ext cx="2551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/>
              <a:t>Required. Common across all process areas.</a:t>
            </a:r>
          </a:p>
        </p:txBody>
      </p:sp>
    </p:spTree>
    <p:extLst>
      <p:ext uri="{BB962C8B-B14F-4D97-AF65-F5344CB8AC3E}">
        <p14:creationId xmlns:p14="http://schemas.microsoft.com/office/powerpoint/2010/main" xmlns="" val="230866253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B6318C4E-8171-45E6-9E22-019696D9835B}" type="slidenum">
              <a:rPr lang="en-US" altLang="en-US"/>
              <a:pPr/>
              <a:t>87</a:t>
            </a:fld>
            <a:r>
              <a:rPr lang="en-US" altLang="en-US" dirty="0"/>
              <a:t> of 146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83525" cy="6731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itchFamily="18" charset="0"/>
              </a:rPr>
              <a:t>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95400"/>
            <a:ext cx="7885112" cy="494823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200" dirty="0"/>
              <a:t>For the </a:t>
            </a:r>
            <a:r>
              <a:rPr lang="en-US" altLang="en-US" sz="2200" u="sng" dirty="0"/>
              <a:t>Requirements Management</a:t>
            </a:r>
            <a:r>
              <a:rPr lang="en-US" altLang="en-US" sz="2200" dirty="0"/>
              <a:t> Process Area:</a:t>
            </a:r>
          </a:p>
          <a:p>
            <a:pPr>
              <a:buFontTx/>
              <a:buNone/>
            </a:pPr>
            <a:r>
              <a:rPr lang="en-US" altLang="en-US" sz="2200" dirty="0"/>
              <a:t>An example </a:t>
            </a:r>
            <a:r>
              <a:rPr lang="en-US" altLang="en-US" sz="2200" b="1" dirty="0">
                <a:solidFill>
                  <a:schemeClr val="accent1"/>
                </a:solidFill>
              </a:rPr>
              <a:t>Goal</a:t>
            </a:r>
            <a:r>
              <a:rPr lang="en-US" altLang="en-US" sz="2200" dirty="0"/>
              <a:t> (required): 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>
                <a:solidFill>
                  <a:srgbClr val="0000FF"/>
                </a:solidFill>
              </a:rPr>
              <a:t>“Manage Requirements”</a:t>
            </a:r>
          </a:p>
          <a:p>
            <a:pPr>
              <a:buFontTx/>
              <a:buNone/>
            </a:pPr>
            <a:r>
              <a:rPr lang="en-US" altLang="en-US" sz="2200" dirty="0"/>
              <a:t>An example</a:t>
            </a:r>
            <a:r>
              <a:rPr lang="en-US" altLang="en-US" sz="2200" dirty="0">
                <a:solidFill>
                  <a:schemeClr val="accent1"/>
                </a:solidFill>
              </a:rPr>
              <a:t> </a:t>
            </a:r>
            <a:r>
              <a:rPr lang="en-US" altLang="en-US" sz="2200" b="1" dirty="0">
                <a:solidFill>
                  <a:schemeClr val="accent1"/>
                </a:solidFill>
              </a:rPr>
              <a:t>Practice</a:t>
            </a:r>
            <a:r>
              <a:rPr lang="en-US" altLang="en-US" sz="2200" dirty="0"/>
              <a:t> to support the Goal (required):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>
                <a:solidFill>
                  <a:srgbClr val="0000FF"/>
                </a:solidFill>
              </a:rPr>
              <a:t>“Maintain bi-directional traceability of requirements”</a:t>
            </a:r>
          </a:p>
          <a:p>
            <a:pPr>
              <a:buFontTx/>
              <a:buNone/>
            </a:pPr>
            <a:r>
              <a:rPr lang="en-US" altLang="en-US" sz="2200" dirty="0"/>
              <a:t>Examples (suggested, but not required) of typical </a:t>
            </a:r>
            <a:r>
              <a:rPr lang="en-US" altLang="en-US" sz="2200" b="1" dirty="0">
                <a:solidFill>
                  <a:schemeClr val="accent1"/>
                </a:solidFill>
              </a:rPr>
              <a:t>Work</a:t>
            </a:r>
            <a:r>
              <a:rPr lang="en-US" altLang="en-US" sz="2200" dirty="0">
                <a:solidFill>
                  <a:schemeClr val="accent1"/>
                </a:solidFill>
              </a:rPr>
              <a:t> </a:t>
            </a:r>
            <a:r>
              <a:rPr lang="en-US" altLang="en-US" sz="2200" b="1" dirty="0">
                <a:solidFill>
                  <a:schemeClr val="accent1"/>
                </a:solidFill>
              </a:rPr>
              <a:t>Products</a:t>
            </a:r>
            <a:r>
              <a:rPr lang="en-US" altLang="en-US" sz="2200" dirty="0"/>
              <a:t> might be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>
                <a:solidFill>
                  <a:srgbClr val="0000FF"/>
                </a:solidFill>
              </a:rPr>
              <a:t>Requirements traceability matrix</a:t>
            </a:r>
            <a:r>
              <a:rPr lang="en-US" altLang="en-US" sz="2200" dirty="0"/>
              <a:t> or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>
                <a:solidFill>
                  <a:srgbClr val="0000FF"/>
                </a:solidFill>
              </a:rPr>
              <a:t>Requirements tracking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742728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Risk identification</a:t>
            </a:r>
            <a:r>
              <a:rPr lang="en-US" sz="2000" i="1" dirty="0"/>
              <a:t> </a:t>
            </a:r>
            <a:r>
              <a:rPr lang="en-US" sz="2000" dirty="0"/>
              <a:t>is a systematic attempt to specify threats to the project plan by identifying known and predictable risks.</a:t>
            </a:r>
          </a:p>
          <a:p>
            <a:r>
              <a:rPr lang="en-US" sz="2000" dirty="0"/>
              <a:t>There are two distinct types of risks for each of the categories </a:t>
            </a:r>
            <a:endParaRPr lang="en-US" sz="2000" dirty="0" smtClean="0"/>
          </a:p>
          <a:p>
            <a:pPr lvl="1"/>
            <a:r>
              <a:rPr lang="en-US" sz="2000" dirty="0" smtClean="0"/>
              <a:t>Generic </a:t>
            </a:r>
            <a:r>
              <a:rPr lang="en-US" sz="2000" dirty="0"/>
              <a:t>risks </a:t>
            </a:r>
            <a:endParaRPr lang="en-US" sz="2000" dirty="0" smtClean="0"/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roduct-specific risks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i="1" dirty="0"/>
              <a:t>Generic risks</a:t>
            </a:r>
            <a:r>
              <a:rPr lang="en-US" sz="2000" i="1" dirty="0"/>
              <a:t> </a:t>
            </a:r>
            <a:r>
              <a:rPr lang="en-US" sz="2000" dirty="0"/>
              <a:t>are a potential threat to every software project. </a:t>
            </a:r>
            <a:endParaRPr lang="en-US" sz="2000" dirty="0" smtClean="0"/>
          </a:p>
          <a:p>
            <a:r>
              <a:rPr lang="en-US" sz="2000" b="1" i="1" dirty="0"/>
              <a:t>Product-specific risks</a:t>
            </a:r>
            <a:r>
              <a:rPr lang="en-US" sz="2000" i="1" dirty="0"/>
              <a:t> </a:t>
            </a:r>
            <a:r>
              <a:rPr lang="en-US" sz="2000" dirty="0"/>
              <a:t>can be identified only by those with a clear understanding of the technology, the people, and the environment that is specific to the project at hand.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4767618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203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4193</Words>
  <Application>Microsoft Office PowerPoint</Application>
  <PresentationFormat>On-screen Show (4:3)</PresentationFormat>
  <Paragraphs>706</Paragraphs>
  <Slides>87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Office Theme</vt:lpstr>
      <vt:lpstr>Worksheet</vt:lpstr>
      <vt:lpstr>Unit V Risk &amp; Quality Management</vt:lpstr>
      <vt:lpstr>Chapter I Risk Management</vt:lpstr>
      <vt:lpstr>Risk</vt:lpstr>
      <vt:lpstr>RISK MANAGEMENT STRATEGIES</vt:lpstr>
      <vt:lpstr>RISK MANAGEMENT STRATEGIES</vt:lpstr>
      <vt:lpstr>RISK CHARACTERISTICS</vt:lpstr>
      <vt:lpstr>RISK CATEGORIES</vt:lpstr>
      <vt:lpstr>Video presentation</vt:lpstr>
      <vt:lpstr>RISK IDENTIFICATION</vt:lpstr>
      <vt:lpstr>Risk identification method</vt:lpstr>
      <vt:lpstr>RISK COMPONENTS</vt:lpstr>
      <vt:lpstr>Risk impact</vt:lpstr>
      <vt:lpstr>Risk projection or risk estimation</vt:lpstr>
      <vt:lpstr>Four risk projection activities</vt:lpstr>
      <vt:lpstr>Risk Table – A sample</vt:lpstr>
      <vt:lpstr>Assessing risk impact</vt:lpstr>
      <vt:lpstr>Risk strategies</vt:lpstr>
      <vt:lpstr>Risk Mitigation</vt:lpstr>
      <vt:lpstr>Risk Monitoring</vt:lpstr>
      <vt:lpstr>Risk Management or Contingency</vt:lpstr>
      <vt:lpstr>RMMM</vt:lpstr>
      <vt:lpstr>Video Presentation</vt:lpstr>
      <vt:lpstr>Chapter II Quality Management</vt:lpstr>
      <vt:lpstr>Software Quality Management</vt:lpstr>
      <vt:lpstr>Quality Definition</vt:lpstr>
      <vt:lpstr>Quality Management Activities</vt:lpstr>
      <vt:lpstr>QUALITY STANDARDS</vt:lpstr>
      <vt:lpstr>Process and Product Standards</vt:lpstr>
      <vt:lpstr>Problems with Standards</vt:lpstr>
      <vt:lpstr>Quality Standards Development</vt:lpstr>
      <vt:lpstr>Documentation Standards</vt:lpstr>
      <vt:lpstr>Documentation process</vt:lpstr>
      <vt:lpstr>Document Standards</vt:lpstr>
      <vt:lpstr>Document Interchange Standards</vt:lpstr>
      <vt:lpstr>Process-Based Quality</vt:lpstr>
      <vt:lpstr>Process-Based Quality Activities</vt:lpstr>
      <vt:lpstr>Process Quality Overview</vt:lpstr>
      <vt:lpstr>QUALITY PLAN</vt:lpstr>
      <vt:lpstr>Quality Plan Components</vt:lpstr>
      <vt:lpstr>Software Quality Attributes</vt:lpstr>
      <vt:lpstr>QUALITY CONTROL</vt:lpstr>
      <vt:lpstr>Reviews</vt:lpstr>
      <vt:lpstr>Quality Reviews</vt:lpstr>
      <vt:lpstr>Quality Review Process</vt:lpstr>
      <vt:lpstr>Review Purposes</vt:lpstr>
      <vt:lpstr>Quality Review Results</vt:lpstr>
      <vt:lpstr>Software Measurement and Metrics</vt:lpstr>
      <vt:lpstr>SOFTWARE METRIC</vt:lpstr>
      <vt:lpstr>Predictor and Control Metrics</vt:lpstr>
      <vt:lpstr>Metrics Assumptions</vt:lpstr>
      <vt:lpstr>Measurement Process</vt:lpstr>
      <vt:lpstr>Product Measurement Process</vt:lpstr>
      <vt:lpstr>Product Metric Classes</vt:lpstr>
      <vt:lpstr>Dynamic and Static Metrics</vt:lpstr>
      <vt:lpstr>Static Metrics</vt:lpstr>
      <vt:lpstr>Object-Oriented Static Metrics</vt:lpstr>
      <vt:lpstr>Customer Satisfaction</vt:lpstr>
      <vt:lpstr>Maintenance Metrics</vt:lpstr>
      <vt:lpstr>SOFTWARE QUALITY ASSURANCE</vt:lpstr>
      <vt:lpstr> Software Quality Assurance</vt:lpstr>
      <vt:lpstr>Components of Quality Assurance</vt:lpstr>
      <vt:lpstr>    QUALITY CONTROL</vt:lpstr>
      <vt:lpstr>Software Configuration Management</vt:lpstr>
      <vt:lpstr>Elements of software configuration management</vt:lpstr>
      <vt:lpstr>Component Identification</vt:lpstr>
      <vt:lpstr>VERSION CONTROL</vt:lpstr>
      <vt:lpstr>Configuration Building</vt:lpstr>
      <vt:lpstr>CHANGE CONTROL</vt:lpstr>
      <vt:lpstr>Software Quality Assurance Plan</vt:lpstr>
      <vt:lpstr>Who involves quality assurance activities?</vt:lpstr>
      <vt:lpstr>What is software reviews?</vt:lpstr>
      <vt:lpstr>Objectives of FTR:</vt:lpstr>
      <vt:lpstr>QUALITY STANDARDS</vt:lpstr>
      <vt:lpstr>ISO 9000</vt:lpstr>
      <vt:lpstr>ISO 9000 and quality management</vt:lpstr>
      <vt:lpstr>What is CMMI?</vt:lpstr>
      <vt:lpstr>How can CMMI help?</vt:lpstr>
      <vt:lpstr>CMMI Models within the Framework</vt:lpstr>
      <vt:lpstr>Slide 79</vt:lpstr>
      <vt:lpstr>Maturity Level 1  Initial</vt:lpstr>
      <vt:lpstr>Maturity Level 2 Managed at the Project Level</vt:lpstr>
      <vt:lpstr>Maturity Level 3 Defined at the Organization Level</vt:lpstr>
      <vt:lpstr>Slide 83</vt:lpstr>
      <vt:lpstr>CMMI Components</vt:lpstr>
      <vt:lpstr>Slide 85</vt:lpstr>
      <vt:lpstr>Slide 86</vt:lpstr>
      <vt:lpstr>Example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</dc:creator>
  <cp:lastModifiedBy>kamma</cp:lastModifiedBy>
  <cp:revision>76</cp:revision>
  <dcterms:created xsi:type="dcterms:W3CDTF">2016-06-17T15:28:33Z</dcterms:created>
  <dcterms:modified xsi:type="dcterms:W3CDTF">2018-11-01T16:59:31Z</dcterms:modified>
</cp:coreProperties>
</file>