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tiff" ContentType="image/tiff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8" r:id="rId4"/>
    <p:sldId id="269" r:id="rId5"/>
    <p:sldId id="270" r:id="rId6"/>
    <p:sldId id="272" r:id="rId7"/>
    <p:sldId id="273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3" r:id="rId19"/>
    <p:sldId id="294" r:id="rId20"/>
    <p:sldId id="295" r:id="rId21"/>
    <p:sldId id="296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5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332" r:id="rId56"/>
    <p:sldId id="262" r:id="rId57"/>
    <p:sldId id="334" r:id="rId58"/>
    <p:sldId id="335" r:id="rId59"/>
    <p:sldId id="341" r:id="rId60"/>
    <p:sldId id="337" r:id="rId61"/>
    <p:sldId id="338" r:id="rId62"/>
    <p:sldId id="339" r:id="rId63"/>
    <p:sldId id="340" r:id="rId64"/>
    <p:sldId id="342" r:id="rId65"/>
    <p:sldId id="264" r:id="rId66"/>
    <p:sldId id="265" r:id="rId67"/>
    <p:sldId id="344" r:id="rId68"/>
    <p:sldId id="267" r:id="rId69"/>
    <p:sldId id="345" r:id="rId70"/>
    <p:sldId id="346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382" y="-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CC8D7-40CF-4F8B-8592-E2C83F494895}" type="datetimeFigureOut">
              <a:rPr lang="en-US" smtClean="0"/>
              <a:pPr/>
              <a:t>9/19/2008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852D9-85CA-4941-B99D-8BC4E2E4A4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Stem classes are often too big and inaccurate</a:t>
            </a:r>
          </a:p>
          <a:p>
            <a:r>
              <a:rPr lang="en-US" dirty="0" smtClean="0"/>
              <a:t>Modify using analysis of </a:t>
            </a:r>
            <a:r>
              <a:rPr lang="en-US" i="1" dirty="0" smtClean="0"/>
              <a:t>word co-occurrence</a:t>
            </a:r>
          </a:p>
          <a:p>
            <a:r>
              <a:rPr lang="en-US" i="1" dirty="0" smtClean="0"/>
              <a:t>Assumption:</a:t>
            </a:r>
          </a:p>
          <a:p>
            <a:pPr lvl="1"/>
            <a:r>
              <a:rPr lang="en-US" dirty="0" smtClean="0"/>
              <a:t>Word variants that could substitute for each other should co-occur often in documents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1981200"/>
            <a:ext cx="8026154" cy="2804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Dices’ Coefficient is an example of a term association measure</a:t>
            </a:r>
          </a:p>
          <a:p>
            <a:pPr lvl="2"/>
            <a:r>
              <a:rPr lang="en-US" dirty="0" smtClean="0"/>
              <a:t>                   </a:t>
            </a:r>
          </a:p>
          <a:p>
            <a:pPr lvl="2"/>
            <a:r>
              <a:rPr lang="en-US" dirty="0" smtClean="0"/>
              <a:t>where 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x</a:t>
            </a:r>
            <a:r>
              <a:rPr lang="en-US" dirty="0" smtClean="0"/>
              <a:t> is the number of windows containing </a:t>
            </a:r>
            <a:r>
              <a:rPr lang="en-US" i="1" dirty="0" smtClean="0"/>
              <a:t>x</a:t>
            </a:r>
          </a:p>
          <a:p>
            <a:r>
              <a:rPr lang="en-US" dirty="0" smtClean="0"/>
              <a:t>Two vertices are in the same connected component of a graph if there is a path between them</a:t>
            </a:r>
          </a:p>
          <a:p>
            <a:pPr lvl="1"/>
            <a:r>
              <a:rPr lang="en-US" dirty="0" smtClean="0"/>
              <a:t>forms word </a:t>
            </a:r>
            <a:r>
              <a:rPr lang="en-US" i="1" dirty="0" smtClean="0"/>
              <a:t>clusters</a:t>
            </a:r>
          </a:p>
          <a:p>
            <a:r>
              <a:rPr lang="en-US" dirty="0" smtClean="0"/>
              <a:t>Example output of modification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00800" y="5257800"/>
            <a:ext cx="2464313" cy="888494"/>
          </a:xfrm>
          <a:prstGeom prst="rect">
            <a:avLst/>
          </a:prstGeom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828800" y="2590800"/>
            <a:ext cx="1860453" cy="30480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Important part of query processing</a:t>
            </a:r>
          </a:p>
          <a:p>
            <a:pPr lvl="1"/>
            <a:r>
              <a:rPr lang="en-US" dirty="0" smtClean="0"/>
              <a:t>10-15% of all web queries have spelling errors</a:t>
            </a:r>
          </a:p>
          <a:p>
            <a:r>
              <a:rPr lang="en-US" dirty="0" smtClean="0"/>
              <a:t>Errors include typical word processing errors but also many other types, e.g.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1752600" y="3810000"/>
            <a:ext cx="2210292" cy="2336812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00" y="4191000"/>
            <a:ext cx="2311911" cy="1421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approach: suggest corrections for words not found in </a:t>
            </a:r>
            <a:r>
              <a:rPr lang="en-US" i="1" dirty="0" smtClean="0"/>
              <a:t>spelling dictionary</a:t>
            </a:r>
          </a:p>
          <a:p>
            <a:r>
              <a:rPr lang="en-US" dirty="0" smtClean="0"/>
              <a:t>Suggestions found by comparing word to words in dictionary using similarity measure</a:t>
            </a:r>
          </a:p>
          <a:p>
            <a:r>
              <a:rPr lang="en-US" dirty="0" smtClean="0"/>
              <a:t>Most common similarity measure is </a:t>
            </a:r>
            <a:r>
              <a:rPr lang="en-US" i="1" dirty="0" smtClean="0"/>
              <a:t>edit distance</a:t>
            </a:r>
          </a:p>
          <a:p>
            <a:pPr lvl="1"/>
            <a:r>
              <a:rPr lang="en-US" dirty="0" smtClean="0"/>
              <a:t>number of operations required to transform one word into the 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Damerau-Levenshtein</a:t>
            </a:r>
            <a:r>
              <a:rPr lang="en-US" i="1" dirty="0" smtClean="0"/>
              <a:t>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counts the minimum number of insertions, deletions, substitutions, or transpositions of single characters required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Damerau-Levenshtein</a:t>
            </a:r>
            <a:r>
              <a:rPr lang="en-US" dirty="0" smtClean="0"/>
              <a:t> distance 1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distance 2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52600" y="4114800"/>
            <a:ext cx="5384301" cy="1193294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52600" y="5943600"/>
            <a:ext cx="2616713" cy="50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techniques used to speed up calculation of edit distances</a:t>
            </a:r>
          </a:p>
          <a:p>
            <a:pPr lvl="1"/>
            <a:r>
              <a:rPr lang="en-US" dirty="0" smtClean="0"/>
              <a:t>restrict to words starting with same character</a:t>
            </a:r>
          </a:p>
          <a:p>
            <a:pPr lvl="1"/>
            <a:r>
              <a:rPr lang="en-US" dirty="0" smtClean="0"/>
              <a:t>restrict to words of same or similar length</a:t>
            </a:r>
          </a:p>
          <a:p>
            <a:pPr lvl="1"/>
            <a:r>
              <a:rPr lang="en-US" dirty="0" smtClean="0"/>
              <a:t>restrict to words that sound the same</a:t>
            </a:r>
          </a:p>
          <a:p>
            <a:r>
              <a:rPr lang="en-US" dirty="0" smtClean="0"/>
              <a:t>Last option uses a </a:t>
            </a:r>
            <a:r>
              <a:rPr lang="en-US" i="1" dirty="0" smtClean="0"/>
              <a:t>phonetic code </a:t>
            </a:r>
            <a:r>
              <a:rPr lang="en-US" dirty="0" smtClean="0"/>
              <a:t>to group words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Soundex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dirty="0" err="1" smtClean="0"/>
              <a:t>Soundex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33600" y="1447799"/>
            <a:ext cx="4271947" cy="3397817"/>
          </a:xfrm>
          <a:prstGeom prst="rect">
            <a:avLst/>
          </a:prstGeom>
          <a:noFill/>
          <a:ln/>
          <a:effectLst/>
        </p:spPr>
      </p:pic>
      <p:pic>
        <p:nvPicPr>
          <p:cNvPr id="4" name="Picture 3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09800" y="5181600"/>
            <a:ext cx="4343410" cy="102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Ranking corrections</a:t>
            </a:r>
          </a:p>
          <a:p>
            <a:pPr lvl="1"/>
            <a:r>
              <a:rPr lang="en-US" dirty="0" smtClean="0"/>
              <a:t>“Did you mean...” feature requires accurate ranking of possible corrections</a:t>
            </a:r>
          </a:p>
          <a:p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Choosing right suggestion depends on context (other words)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err="1" smtClean="0"/>
              <a:t>lawers</a:t>
            </a:r>
            <a:r>
              <a:rPr lang="en-US" i="1" dirty="0" smtClean="0"/>
              <a:t> → lowers, lawyers, layers, lasers, lagers      	</a:t>
            </a:r>
            <a:r>
              <a:rPr lang="en-US" dirty="0" smtClean="0"/>
              <a:t>but</a:t>
            </a:r>
            <a:r>
              <a:rPr lang="en-US" i="1" dirty="0" smtClean="0"/>
              <a:t>  trial </a:t>
            </a:r>
            <a:r>
              <a:rPr lang="en-US" i="1" dirty="0" err="1" smtClean="0"/>
              <a:t>lawers</a:t>
            </a:r>
            <a:r>
              <a:rPr lang="en-US" i="1" dirty="0" smtClean="0"/>
              <a:t> → trial lawyers</a:t>
            </a:r>
          </a:p>
          <a:p>
            <a:r>
              <a:rPr lang="en-US" dirty="0" smtClean="0"/>
              <a:t>Run-on errors</a:t>
            </a:r>
          </a:p>
          <a:p>
            <a:pPr lvl="1"/>
            <a:r>
              <a:rPr lang="en-US" dirty="0" smtClean="0"/>
              <a:t>e.g., “</a:t>
            </a:r>
            <a:r>
              <a:rPr lang="en-US" dirty="0" err="1" smtClean="0"/>
              <a:t>mainscourcebank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missing spaces can be considered another single character error in right framework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chooses word </a:t>
            </a:r>
            <a:r>
              <a:rPr lang="en-US" i="1" dirty="0" smtClean="0"/>
              <a:t>w</a:t>
            </a:r>
            <a:r>
              <a:rPr lang="en-US" dirty="0" smtClean="0"/>
              <a:t> based on probability distribution </a:t>
            </a:r>
            <a:r>
              <a:rPr lang="en-US" i="1" dirty="0" smtClean="0"/>
              <a:t>P(w)</a:t>
            </a:r>
          </a:p>
          <a:p>
            <a:pPr lvl="1"/>
            <a:r>
              <a:rPr lang="en-US" dirty="0" smtClean="0"/>
              <a:t>called the </a:t>
            </a:r>
            <a:r>
              <a:rPr lang="en-US" i="1" dirty="0" smtClean="0"/>
              <a:t>language model</a:t>
            </a:r>
          </a:p>
          <a:p>
            <a:pPr lvl="1"/>
            <a:r>
              <a:rPr lang="en-US" dirty="0" smtClean="0"/>
              <a:t>can capture context information, e.g. </a:t>
            </a:r>
            <a:r>
              <a:rPr lang="en-US" i="1" dirty="0" smtClean="0"/>
              <a:t>P(w</a:t>
            </a:r>
            <a:r>
              <a:rPr lang="en-US" i="1" baseline="-25000" dirty="0" smtClean="0"/>
              <a:t>1</a:t>
            </a:r>
            <a:r>
              <a:rPr lang="en-US" dirty="0" smtClean="0"/>
              <a:t>|</a:t>
            </a:r>
            <a:r>
              <a:rPr lang="en-US" i="1" dirty="0" smtClean="0"/>
              <a:t>w</a:t>
            </a:r>
            <a:r>
              <a:rPr lang="en-US" i="1" baseline="-25000" dirty="0" smtClean="0"/>
              <a:t>2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User writes word, but noisy channel causes word </a:t>
            </a:r>
            <a:r>
              <a:rPr lang="en-US" i="1" dirty="0" smtClean="0"/>
              <a:t>e</a:t>
            </a:r>
            <a:r>
              <a:rPr lang="en-US" dirty="0" smtClean="0"/>
              <a:t> to be written instead with probability </a:t>
            </a:r>
            <a:r>
              <a:rPr lang="en-US" i="1" dirty="0" smtClean="0"/>
              <a:t>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called </a:t>
            </a:r>
            <a:r>
              <a:rPr lang="en-US" i="1" dirty="0" smtClean="0"/>
              <a:t>error model</a:t>
            </a:r>
          </a:p>
          <a:p>
            <a:pPr lvl="1"/>
            <a:r>
              <a:rPr lang="en-US" dirty="0" smtClean="0"/>
              <a:t>represents information about the frequency of spelling errors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An </a:t>
            </a:r>
            <a:r>
              <a:rPr lang="en-US" i="1" dirty="0"/>
              <a:t>information need</a:t>
            </a:r>
            <a:r>
              <a:rPr lang="en-US" dirty="0"/>
              <a:t> is the underlying cause of the query </a:t>
            </a:r>
            <a:r>
              <a:rPr lang="en-US" dirty="0" smtClean="0"/>
              <a:t>that a </a:t>
            </a:r>
            <a:r>
              <a:rPr lang="en-US" dirty="0"/>
              <a:t>person submits to a search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sometimes called </a:t>
            </a:r>
            <a:r>
              <a:rPr lang="en-US" i="1" dirty="0" smtClean="0"/>
              <a:t>information problem </a:t>
            </a:r>
            <a:r>
              <a:rPr lang="en-US" dirty="0" smtClean="0"/>
              <a:t>to emphasize that information need is generally related to a task</a:t>
            </a:r>
          </a:p>
          <a:p>
            <a:r>
              <a:rPr lang="en-US" dirty="0" smtClean="0"/>
              <a:t>Categorized using variety of dimensions </a:t>
            </a:r>
          </a:p>
          <a:p>
            <a:pPr lvl="1"/>
            <a:r>
              <a:rPr lang="en-US" dirty="0" smtClean="0"/>
              <a:t>e.g., number </a:t>
            </a:r>
            <a:r>
              <a:rPr lang="en-US" dirty="0"/>
              <a:t>of </a:t>
            </a:r>
            <a:r>
              <a:rPr lang="en-US" dirty="0" smtClean="0"/>
              <a:t>relevant documents </a:t>
            </a:r>
            <a:r>
              <a:rPr lang="en-US" dirty="0"/>
              <a:t>being </a:t>
            </a:r>
            <a:r>
              <a:rPr lang="en-US" dirty="0" smtClean="0"/>
              <a:t>sought</a:t>
            </a:r>
          </a:p>
          <a:p>
            <a:pPr lvl="1"/>
            <a:r>
              <a:rPr lang="en-US" dirty="0" smtClean="0"/>
              <a:t>type </a:t>
            </a:r>
            <a:r>
              <a:rPr lang="en-US" dirty="0"/>
              <a:t>of information that is </a:t>
            </a:r>
            <a:r>
              <a:rPr lang="en-US" dirty="0" smtClean="0"/>
              <a:t>needed</a:t>
            </a:r>
          </a:p>
          <a:p>
            <a:pPr lvl="1"/>
            <a:r>
              <a:rPr lang="en-US" dirty="0" smtClean="0"/>
              <a:t>type of task </a:t>
            </a:r>
            <a:r>
              <a:rPr lang="en-US" dirty="0"/>
              <a:t>that led to the requirement for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Need to estimate probability of correction</a:t>
            </a:r>
          </a:p>
          <a:p>
            <a:pPr lvl="1"/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e</a:t>
            </a:r>
            <a:r>
              <a:rPr lang="en-US" i="1" dirty="0" smtClean="0"/>
              <a:t>) </a:t>
            </a:r>
            <a:r>
              <a:rPr lang="en-US" dirty="0" smtClean="0"/>
              <a:t>=</a:t>
            </a:r>
            <a:r>
              <a:rPr lang="en-US" i="1" dirty="0" smtClean="0"/>
              <a:t> P(</a:t>
            </a:r>
            <a:r>
              <a:rPr lang="en-US" i="1" dirty="0" err="1" smtClean="0"/>
              <a:t>e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dirty="0" smtClean="0"/>
              <a:t>)P(w)</a:t>
            </a:r>
          </a:p>
          <a:p>
            <a:r>
              <a:rPr lang="en-US" dirty="0" smtClean="0"/>
              <a:t>Estimate language model using context</a:t>
            </a:r>
          </a:p>
          <a:p>
            <a:pPr lvl="1"/>
            <a:r>
              <a:rPr lang="en-US" dirty="0" smtClean="0"/>
              <a:t>e.g., P(w) = </a:t>
            </a:r>
            <a:r>
              <a:rPr lang="el-GR" i="1" dirty="0" smtClean="0"/>
              <a:t>λ</a:t>
            </a:r>
            <a:r>
              <a:rPr lang="en-US" i="1" dirty="0" smtClean="0"/>
              <a:t>P(w) </a:t>
            </a:r>
            <a:r>
              <a:rPr lang="en-US" dirty="0" smtClean="0"/>
              <a:t>+</a:t>
            </a:r>
            <a:r>
              <a:rPr lang="en-US" i="1" dirty="0" smtClean="0"/>
              <a:t> (1 </a:t>
            </a:r>
            <a:r>
              <a:rPr lang="en-US" dirty="0" smtClean="0"/>
              <a:t>−</a:t>
            </a:r>
            <a:r>
              <a:rPr lang="en-US" i="1" dirty="0" smtClean="0"/>
              <a:t> </a:t>
            </a:r>
            <a:r>
              <a:rPr lang="el-GR" i="1" dirty="0" smtClean="0"/>
              <a:t>λ)</a:t>
            </a:r>
            <a:r>
              <a:rPr lang="en-US" i="1" dirty="0" smtClean="0"/>
              <a:t>P(</a:t>
            </a:r>
            <a:r>
              <a:rPr lang="en-US" i="1" dirty="0" err="1" smtClean="0"/>
              <a:t>w</a:t>
            </a:r>
            <a:r>
              <a:rPr lang="en-US" dirty="0" err="1" smtClean="0"/>
              <a:t>|</a:t>
            </a:r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 err="1" smtClean="0"/>
              <a:t>w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 </a:t>
            </a:r>
            <a:r>
              <a:rPr lang="en-US" dirty="0" smtClean="0"/>
              <a:t>is previous word</a:t>
            </a:r>
          </a:p>
          <a:p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“fish </a:t>
            </a:r>
            <a:r>
              <a:rPr lang="en-US" dirty="0" err="1" smtClean="0"/>
              <a:t>tink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“tank” and “think” both likely corrections, but </a:t>
            </a:r>
            <a:r>
              <a:rPr lang="en-US" i="1" dirty="0" smtClean="0"/>
              <a:t>P(</a:t>
            </a:r>
            <a:r>
              <a:rPr lang="en-US" dirty="0" err="1" smtClean="0"/>
              <a:t>tank|fish</a:t>
            </a:r>
            <a:r>
              <a:rPr lang="en-US" i="1" dirty="0" smtClean="0"/>
              <a:t>)</a:t>
            </a:r>
            <a:r>
              <a:rPr lang="en-US" dirty="0" smtClean="0"/>
              <a:t> &gt; </a:t>
            </a:r>
            <a:r>
              <a:rPr lang="en-US" i="1" dirty="0" smtClean="0"/>
              <a:t>P(</a:t>
            </a:r>
            <a:r>
              <a:rPr lang="en-US" dirty="0" err="1" smtClean="0"/>
              <a:t>think|fish</a:t>
            </a:r>
            <a:r>
              <a:rPr lang="en-US" i="1" dirty="0" smtClean="0"/>
              <a:t>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Noisy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 probabilities estimated using corpus and query log</a:t>
            </a:r>
          </a:p>
          <a:p>
            <a:r>
              <a:rPr lang="en-US" dirty="0" smtClean="0"/>
              <a:t>Both simple and complex methods have been used for estimating error model</a:t>
            </a:r>
          </a:p>
          <a:p>
            <a:pPr lvl="1"/>
            <a:r>
              <a:rPr lang="en-US" dirty="0" smtClean="0"/>
              <a:t>simple approach: assume all words with same edit distance have same probability, only edit distance 1 and 2 considered</a:t>
            </a:r>
          </a:p>
          <a:p>
            <a:pPr lvl="1"/>
            <a:r>
              <a:rPr lang="en-US" dirty="0" smtClean="0"/>
              <a:t>more complex approach: incorporate estimates based on common typing errors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Spellcheck</a:t>
            </a:r>
            <a:r>
              <a:rPr lang="en-US" dirty="0" smtClean="0"/>
              <a:t> Process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838200" y="1828800"/>
            <a:ext cx="7716384" cy="2743200"/>
          </a:xfrm>
          <a:prstGeom prst="rect">
            <a:avLst/>
          </a:prstGeom>
          <a:noFill/>
          <a:ln/>
          <a:effectLst/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1981200" y="5029200"/>
            <a:ext cx="2336812" cy="10929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Thesaurus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in early search engines as a tool for </a:t>
            </a:r>
            <a:r>
              <a:rPr lang="en-US" i="1" dirty="0" smtClean="0"/>
              <a:t>indexing</a:t>
            </a:r>
            <a:r>
              <a:rPr lang="en-US" dirty="0" smtClean="0"/>
              <a:t> and </a:t>
            </a:r>
            <a:r>
              <a:rPr lang="en-US" i="1" dirty="0" smtClean="0"/>
              <a:t>query formulation </a:t>
            </a:r>
          </a:p>
          <a:p>
            <a:pPr lvl="1"/>
            <a:r>
              <a:rPr lang="en-US" dirty="0" smtClean="0"/>
              <a:t>specified preferred terms and relationships between them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controlled vocabulary</a:t>
            </a:r>
          </a:p>
          <a:p>
            <a:r>
              <a:rPr lang="en-US" dirty="0" smtClean="0"/>
              <a:t>Particularly useful for </a:t>
            </a:r>
            <a:r>
              <a:rPr lang="en-US" i="1" dirty="0" smtClean="0"/>
              <a:t>query expansion</a:t>
            </a:r>
          </a:p>
          <a:p>
            <a:pPr lvl="1"/>
            <a:r>
              <a:rPr lang="en-US" dirty="0" smtClean="0"/>
              <a:t>adding synonyms or more specific terms using query operators based on thesaurus</a:t>
            </a:r>
          </a:p>
          <a:p>
            <a:pPr lvl="1"/>
            <a:r>
              <a:rPr lang="en-US" dirty="0" smtClean="0"/>
              <a:t>improves search effectiveness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MeSH</a:t>
            </a:r>
            <a:r>
              <a:rPr lang="en-US" dirty="0" smtClean="0"/>
              <a:t> Thesaurus</a:t>
            </a:r>
            <a:endParaRPr lang="en-US" dirty="0"/>
          </a:p>
        </p:txBody>
      </p:sp>
      <p:pic>
        <p:nvPicPr>
          <p:cNvPr id="3" name="Picture 2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86000" y="1828800"/>
            <a:ext cx="4566354" cy="3626223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 variety of </a:t>
            </a:r>
            <a:r>
              <a:rPr lang="en-US" i="1" dirty="0" smtClean="0"/>
              <a:t>automatic</a:t>
            </a:r>
            <a:r>
              <a:rPr lang="en-US" dirty="0" smtClean="0"/>
              <a:t> or </a:t>
            </a:r>
            <a:r>
              <a:rPr lang="en-US" i="1" dirty="0" smtClean="0"/>
              <a:t>semi-automatic</a:t>
            </a:r>
            <a:r>
              <a:rPr lang="en-US" dirty="0" smtClean="0"/>
              <a:t> query expansion techniques have been developed</a:t>
            </a:r>
          </a:p>
          <a:p>
            <a:pPr lvl="1"/>
            <a:r>
              <a:rPr lang="en-US" dirty="0" smtClean="0"/>
              <a:t>goal is to improve effectiveness by matching related terms</a:t>
            </a:r>
          </a:p>
          <a:p>
            <a:pPr lvl="1"/>
            <a:r>
              <a:rPr lang="en-US" dirty="0" smtClean="0"/>
              <a:t>semi-automatic techniques require user interaction to select best expansion terms</a:t>
            </a:r>
          </a:p>
          <a:p>
            <a:r>
              <a:rPr lang="en-US" dirty="0" smtClean="0"/>
              <a:t>Query suggestion is a related technique</a:t>
            </a:r>
          </a:p>
          <a:p>
            <a:pPr lvl="1"/>
            <a:r>
              <a:rPr lang="en-US" dirty="0" smtClean="0"/>
              <a:t>alternative queries, not necessarily more terms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Approaches usually based on an analysis of term co-occurrence</a:t>
            </a:r>
          </a:p>
          <a:p>
            <a:pPr lvl="1"/>
            <a:r>
              <a:rPr lang="en-US" dirty="0" smtClean="0"/>
              <a:t>either in the entire document collection, a large collection of queries, or the top-ranked documents in a result list</a:t>
            </a:r>
          </a:p>
          <a:p>
            <a:pPr lvl="1"/>
            <a:r>
              <a:rPr lang="en-US" dirty="0" smtClean="0"/>
              <a:t>query-based stemming also an expansion technique</a:t>
            </a:r>
          </a:p>
          <a:p>
            <a:r>
              <a:rPr lang="en-US" dirty="0" smtClean="0"/>
              <a:t>Automatic expansion based on general thesaurus not effective</a:t>
            </a:r>
          </a:p>
          <a:p>
            <a:pPr lvl="1"/>
            <a:r>
              <a:rPr lang="en-US" dirty="0" smtClean="0"/>
              <a:t>does not take context into account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</a:t>
            </a:r>
            <a:r>
              <a:rPr lang="en-US" smtClean="0"/>
              <a:t>Association Measures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Dice’s Coefficient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Mutual Information</a:t>
            </a:r>
          </a:p>
          <a:p>
            <a:endParaRPr lang="en-US" dirty="0"/>
          </a:p>
        </p:txBody>
      </p:sp>
      <p:pic>
        <p:nvPicPr>
          <p:cNvPr id="9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2157858" y="2286000"/>
            <a:ext cx="2853936" cy="609600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3997" y="4114800"/>
            <a:ext cx="5637197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Mutual Information measure favors low frequency terms</a:t>
            </a:r>
          </a:p>
          <a:p>
            <a:r>
              <a:rPr lang="en-US" i="1" dirty="0" smtClean="0"/>
              <a:t>Expected Mutual Information Measure </a:t>
            </a:r>
            <a:r>
              <a:rPr lang="en-US" dirty="0" smtClean="0"/>
              <a:t>(EMIM) </a:t>
            </a:r>
          </a:p>
          <a:p>
            <a:endParaRPr lang="en-US" dirty="0" smtClean="0"/>
          </a:p>
          <a:p>
            <a:endParaRPr lang="en-US" sz="1400" dirty="0" smtClean="0"/>
          </a:p>
          <a:p>
            <a:pPr lvl="1"/>
            <a:r>
              <a:rPr lang="en-US" dirty="0" smtClean="0"/>
              <a:t>actually only 1 part of full EMIM, focused on word occurrence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3400" y="3733800"/>
            <a:ext cx="826112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Pearson’s Chi-squared (</a:t>
            </a:r>
            <a:r>
              <a:rPr lang="el-GR" i="1" dirty="0" smtClean="0"/>
              <a:t>χ</a:t>
            </a:r>
            <a:r>
              <a:rPr lang="el-GR" i="1" baseline="30000" dirty="0" smtClean="0"/>
              <a:t>2</a:t>
            </a:r>
            <a:r>
              <a:rPr lang="el-GR" i="1" dirty="0" smtClean="0"/>
              <a:t>) </a:t>
            </a:r>
            <a:r>
              <a:rPr lang="en-US" i="1" dirty="0" smtClean="0"/>
              <a:t>measure</a:t>
            </a:r>
          </a:p>
          <a:p>
            <a:pPr lvl="1"/>
            <a:r>
              <a:rPr lang="en-US" dirty="0" smtClean="0"/>
              <a:t>compares the number of co-occurrences of two words with the expected number of co-occurrences if the two words were independent </a:t>
            </a:r>
          </a:p>
          <a:p>
            <a:pPr lvl="1"/>
            <a:r>
              <a:rPr lang="en-US" dirty="0" smtClean="0"/>
              <a:t>normalizes this comparison by the expected number</a:t>
            </a:r>
          </a:p>
          <a:p>
            <a:pPr lvl="1"/>
            <a:r>
              <a:rPr lang="en-US" dirty="0" smtClean="0"/>
              <a:t>also limited form focused on word co-occurrence</a:t>
            </a:r>
          </a:p>
          <a:p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95400" y="5257800"/>
            <a:ext cx="6209722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and Information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query can </a:t>
            </a:r>
            <a:r>
              <a:rPr lang="en-US" dirty="0"/>
              <a:t>represent very different information needs </a:t>
            </a:r>
            <a:endParaRPr lang="en-US" dirty="0" smtClean="0"/>
          </a:p>
          <a:p>
            <a:pPr lvl="1"/>
            <a:r>
              <a:rPr lang="en-US" dirty="0" smtClean="0"/>
              <a:t>May require different search </a:t>
            </a:r>
            <a:r>
              <a:rPr lang="en-US" dirty="0"/>
              <a:t>techniques and ranking algorithms to produce the best </a:t>
            </a:r>
            <a:r>
              <a:rPr lang="en-US" dirty="0" smtClean="0"/>
              <a:t>rankings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query can be a poor representation of the information </a:t>
            </a:r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User may find it </a:t>
            </a:r>
            <a:r>
              <a:rPr lang="en-US" dirty="0"/>
              <a:t>difficult to express the information </a:t>
            </a:r>
            <a:r>
              <a:rPr lang="en-US" dirty="0" smtClean="0"/>
              <a:t>need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en-US" dirty="0" smtClean="0"/>
              <a:t>ser </a:t>
            </a:r>
            <a:r>
              <a:rPr lang="en-US" dirty="0"/>
              <a:t>is encouraged to enter </a:t>
            </a:r>
            <a:r>
              <a:rPr lang="en-US" dirty="0" smtClean="0"/>
              <a:t>short queries </a:t>
            </a:r>
            <a:r>
              <a:rPr lang="en-US" dirty="0"/>
              <a:t>both by the search engine interface, and by the fact that long </a:t>
            </a:r>
            <a:r>
              <a:rPr lang="en-US" dirty="0" smtClean="0"/>
              <a:t>queries don’t 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Summary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00200" y="1981200"/>
            <a:ext cx="6189786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600200"/>
            <a:ext cx="5392712" cy="4038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5791200"/>
            <a:ext cx="707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“tropical” in a collection of TREC news</a:t>
            </a:r>
          </a:p>
          <a:p>
            <a:r>
              <a:rPr lang="en-US" dirty="0" smtClean="0"/>
              <a:t>stories. Co-occurrence counts are measured at the document level.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05000" y="1524000"/>
            <a:ext cx="5389105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6019800"/>
            <a:ext cx="742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 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57400" y="1447800"/>
            <a:ext cx="4978920" cy="42171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Most strongly associated words for “fish” in a collection of TREC news stories. Co-occurrence counts are measured in windows of 5 words.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Associated words are of little use for expanding the query “tropical fish”</a:t>
            </a:r>
          </a:p>
          <a:p>
            <a:r>
              <a:rPr lang="en-US" dirty="0" smtClean="0"/>
              <a:t>Expansion based on whole query takes context into account</a:t>
            </a:r>
          </a:p>
          <a:p>
            <a:pPr lvl="1"/>
            <a:r>
              <a:rPr lang="en-US" dirty="0" smtClean="0"/>
              <a:t>e.g., using Dice with term “tropical fish” gives the following highly associated words: </a:t>
            </a:r>
          </a:p>
          <a:p>
            <a:pPr lvl="2">
              <a:buNone/>
            </a:pPr>
            <a:r>
              <a:rPr lang="en-US" dirty="0" smtClean="0"/>
              <a:t>goldfish, reptile, aquarium, coral, frog, exotic, stripe, regent, pet, wet</a:t>
            </a:r>
          </a:p>
          <a:p>
            <a:r>
              <a:rPr lang="en-US" dirty="0" smtClean="0"/>
              <a:t>Impractical for all possible queries, other approaches used to achieve this effect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expansion terms based on top retrieved documents for initial query</a:t>
            </a:r>
          </a:p>
          <a:p>
            <a:r>
              <a:rPr lang="en-US" dirty="0" smtClean="0"/>
              <a:t>Context vectors</a:t>
            </a:r>
          </a:p>
          <a:p>
            <a:pPr lvl="1"/>
            <a:r>
              <a:rPr lang="en-US" dirty="0" smtClean="0"/>
              <a:t>Represent words by the words that co-occur with them</a:t>
            </a:r>
          </a:p>
          <a:p>
            <a:pPr lvl="3"/>
            <a:r>
              <a:rPr lang="en-US" dirty="0" smtClean="0"/>
              <a:t>e.g., top 35 most strongly associated words for “aquarium” (using Dice’s coefficient):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Rank words for a query by ranking context vectors</a:t>
            </a:r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2201913" y="4800600"/>
            <a:ext cx="4947055" cy="972910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Query logs</a:t>
            </a:r>
          </a:p>
          <a:p>
            <a:pPr lvl="1"/>
            <a:r>
              <a:rPr lang="en-US" dirty="0" smtClean="0"/>
              <a:t>Best source of information about queries and related terms</a:t>
            </a:r>
          </a:p>
          <a:p>
            <a:pPr lvl="2"/>
            <a:r>
              <a:rPr lang="en-US" dirty="0" smtClean="0"/>
              <a:t>short pieces of text and click data</a:t>
            </a:r>
          </a:p>
          <a:p>
            <a:pPr lvl="1"/>
            <a:r>
              <a:rPr lang="en-US" dirty="0" smtClean="0"/>
              <a:t>e.g., most frequent words in queries containing “tropical fish” from MSN log:</a:t>
            </a:r>
          </a:p>
          <a:p>
            <a:pPr lvl="2">
              <a:buNone/>
            </a:pPr>
            <a:r>
              <a:rPr lang="en-US" dirty="0" smtClean="0"/>
              <a:t>   stores, pictures, live, sale, types, clipart, blue, freshwater, aquarium, supplies</a:t>
            </a:r>
          </a:p>
          <a:p>
            <a:pPr lvl="1"/>
            <a:r>
              <a:rPr lang="en-US" dirty="0" smtClean="0"/>
              <a:t>query suggestion based on finding similar queries</a:t>
            </a:r>
          </a:p>
          <a:p>
            <a:pPr lvl="2"/>
            <a:r>
              <a:rPr lang="en-US" dirty="0" smtClean="0"/>
              <a:t>group based on click data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User identifies relevant (and maybe non-relevant) documents in the initial result list</a:t>
            </a:r>
          </a:p>
          <a:p>
            <a:r>
              <a:rPr lang="en-US" dirty="0" smtClean="0"/>
              <a:t>System modifies query using terms from those documents and </a:t>
            </a:r>
            <a:r>
              <a:rPr lang="en-US" dirty="0" err="1" smtClean="0"/>
              <a:t>reranks</a:t>
            </a:r>
            <a:r>
              <a:rPr lang="en-US" dirty="0" smtClean="0"/>
              <a:t> documents</a:t>
            </a:r>
          </a:p>
          <a:p>
            <a:pPr lvl="1"/>
            <a:r>
              <a:rPr lang="en-US" dirty="0" smtClean="0"/>
              <a:t>example of simple machine learning algorithm using training data</a:t>
            </a:r>
          </a:p>
          <a:p>
            <a:pPr lvl="1"/>
            <a:r>
              <a:rPr lang="en-US" dirty="0" smtClean="0"/>
              <a:t>but, very little training data</a:t>
            </a:r>
          </a:p>
          <a:p>
            <a:r>
              <a:rPr lang="en-US" dirty="0" smtClean="0"/>
              <a:t>Pseudo-relevance feedback just assumes top-ranked documents are relevant – no user input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assume top 10 are relevant, most frequent terms are (with frequency):</a:t>
            </a:r>
          </a:p>
          <a:p>
            <a:pPr lvl="2">
              <a:buNone/>
            </a:pPr>
            <a:r>
              <a:rPr lang="en-US" dirty="0" smtClean="0"/>
              <a:t>   a (926), td (535), </a:t>
            </a:r>
            <a:r>
              <a:rPr lang="en-US" dirty="0" err="1" smtClean="0"/>
              <a:t>href</a:t>
            </a:r>
            <a:r>
              <a:rPr lang="en-US" dirty="0" smtClean="0"/>
              <a:t> (495), http (357), width (345), com (343), </a:t>
            </a:r>
            <a:r>
              <a:rPr lang="en-US" dirty="0" err="1" smtClean="0"/>
              <a:t>nbsp</a:t>
            </a:r>
            <a:r>
              <a:rPr lang="en-US" dirty="0" smtClean="0"/>
              <a:t> (316), www (260), </a:t>
            </a:r>
            <a:r>
              <a:rPr lang="en-US" dirty="0" err="1" smtClean="0"/>
              <a:t>tr</a:t>
            </a:r>
            <a:r>
              <a:rPr lang="en-US" dirty="0" smtClean="0"/>
              <a:t> (239), </a:t>
            </a:r>
            <a:r>
              <a:rPr lang="en-US" dirty="0" err="1" smtClean="0"/>
              <a:t>htm</a:t>
            </a:r>
            <a:r>
              <a:rPr lang="en-US" dirty="0" smtClean="0"/>
              <a:t> (233), class (225), jpg (221)</a:t>
            </a:r>
          </a:p>
          <a:p>
            <a:pPr lvl="2"/>
            <a:r>
              <a:rPr lang="en-US" dirty="0" smtClean="0"/>
              <a:t>too many </a:t>
            </a:r>
            <a:r>
              <a:rPr lang="en-US" dirty="0" err="1" smtClean="0"/>
              <a:t>stopwords</a:t>
            </a:r>
            <a:r>
              <a:rPr lang="en-US" dirty="0" smtClean="0"/>
              <a:t> and HTML expressions</a:t>
            </a:r>
          </a:p>
          <a:p>
            <a:r>
              <a:rPr lang="en-US" dirty="0" smtClean="0"/>
              <a:t>Use only snippets and remove </a:t>
            </a:r>
            <a:r>
              <a:rPr lang="en-US" dirty="0" err="1" smtClean="0"/>
              <a:t>stopwords</a:t>
            </a:r>
            <a:endParaRPr lang="en-US" dirty="0" smtClean="0"/>
          </a:p>
          <a:p>
            <a:pPr lvl="2">
              <a:buNone/>
            </a:pPr>
            <a:r>
              <a:rPr lang="en-US" dirty="0" smtClean="0"/>
              <a:t>   tropical (26), fish (28), aquarium (8), freshwater (5), breeding (4), information (3), species (3), tank (2), </a:t>
            </a:r>
            <a:r>
              <a:rPr lang="en-US" dirty="0" err="1" smtClean="0"/>
              <a:t>Badman’s</a:t>
            </a:r>
            <a:r>
              <a:rPr lang="en-US" dirty="0" smtClean="0"/>
              <a:t> (2), page (2), hobby (2), forums (2)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Interaction </a:t>
            </a:r>
            <a:r>
              <a:rPr lang="en-US" dirty="0"/>
              <a:t>with the system </a:t>
            </a:r>
            <a:r>
              <a:rPr lang="en-US" dirty="0" smtClean="0"/>
              <a:t>occurs</a:t>
            </a:r>
          </a:p>
          <a:p>
            <a:pPr lvl="1"/>
            <a:r>
              <a:rPr lang="en-US" dirty="0" smtClean="0"/>
              <a:t>during query formulation </a:t>
            </a:r>
            <a:r>
              <a:rPr lang="en-US" dirty="0"/>
              <a:t>and </a:t>
            </a:r>
            <a:r>
              <a:rPr lang="en-US" dirty="0" smtClean="0"/>
              <a:t>reformulation</a:t>
            </a:r>
          </a:p>
          <a:p>
            <a:pPr lvl="1"/>
            <a:r>
              <a:rPr lang="en-US" dirty="0" smtClean="0"/>
              <a:t>while browsing </a:t>
            </a:r>
            <a:r>
              <a:rPr lang="en-US" dirty="0"/>
              <a:t>the </a:t>
            </a:r>
            <a:r>
              <a:rPr lang="en-US" dirty="0" smtClean="0"/>
              <a:t>result</a:t>
            </a:r>
          </a:p>
          <a:p>
            <a:r>
              <a:rPr lang="en-US" dirty="0" smtClean="0"/>
              <a:t>Key aspect of effective retrieval</a:t>
            </a:r>
          </a:p>
          <a:p>
            <a:pPr lvl="1"/>
            <a:r>
              <a:rPr lang="en-US" dirty="0" smtClean="0"/>
              <a:t>users can’t change ranking algorithm but can change results through interaction</a:t>
            </a:r>
          </a:p>
          <a:p>
            <a:pPr lvl="1"/>
            <a:r>
              <a:rPr lang="en-US" dirty="0" smtClean="0"/>
              <a:t>helps refine description of information need</a:t>
            </a:r>
          </a:p>
          <a:p>
            <a:pPr lvl="2"/>
            <a:r>
              <a:rPr lang="en-US" dirty="0" smtClean="0"/>
              <a:t>e.g., same initial query, different information needs</a:t>
            </a:r>
          </a:p>
          <a:p>
            <a:pPr lvl="2"/>
            <a:r>
              <a:rPr lang="en-US" dirty="0" smtClean="0"/>
              <a:t>how does user describe what they don’t know?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document 7 (“Breeding tropical fish”) is </a:t>
            </a:r>
            <a:r>
              <a:rPr lang="en-US" i="1" dirty="0" smtClean="0"/>
              <a:t>explicitly</a:t>
            </a:r>
            <a:r>
              <a:rPr lang="en-US" dirty="0" smtClean="0"/>
              <a:t> indicated to be relevant, the most frequent terms are:</a:t>
            </a:r>
          </a:p>
          <a:p>
            <a:pPr lvl="2">
              <a:buNone/>
            </a:pPr>
            <a:r>
              <a:rPr lang="en-US" dirty="0" smtClean="0"/>
              <a:t>   breeding (4), fish (4), tropical (4), marine (2), pond (2), coldwater (2), keeping (1), interested (1)</a:t>
            </a:r>
          </a:p>
          <a:p>
            <a:r>
              <a:rPr lang="en-US" dirty="0" smtClean="0"/>
              <a:t>Specific weights and scoring methods used for relevance feedback depend on retrieval model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relevance feedback and pseudo-relevance feedback are effective, but not used in many applications</a:t>
            </a:r>
          </a:p>
          <a:p>
            <a:pPr lvl="1"/>
            <a:r>
              <a:rPr lang="en-US" dirty="0" smtClean="0"/>
              <a:t>pseudo-relevance feedback has reliability issues, especially with queries that don’t retrieve many relevant documents</a:t>
            </a:r>
          </a:p>
          <a:p>
            <a:r>
              <a:rPr lang="en-US" dirty="0" smtClean="0"/>
              <a:t>Some applications use relevance feedback</a:t>
            </a:r>
          </a:p>
          <a:p>
            <a:pPr lvl="1"/>
            <a:r>
              <a:rPr lang="en-US" dirty="0" smtClean="0"/>
              <a:t>filtering, “more like this”</a:t>
            </a:r>
          </a:p>
          <a:p>
            <a:r>
              <a:rPr lang="en-US" dirty="0" smtClean="0"/>
              <a:t>Query suggestion more popular</a:t>
            </a:r>
          </a:p>
          <a:p>
            <a:pPr lvl="1"/>
            <a:r>
              <a:rPr lang="en-US" dirty="0" smtClean="0"/>
              <a:t>may be less accurate, but can work if initial query fails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and Personalization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a query has the same words as another query, results will be the same regardless of</a:t>
            </a:r>
          </a:p>
          <a:p>
            <a:pPr lvl="1"/>
            <a:r>
              <a:rPr lang="en-US" dirty="0" smtClean="0"/>
              <a:t>who submitted the query</a:t>
            </a:r>
          </a:p>
          <a:p>
            <a:pPr lvl="1"/>
            <a:r>
              <a:rPr lang="en-US" dirty="0" smtClean="0"/>
              <a:t>why the query was submitted</a:t>
            </a:r>
          </a:p>
          <a:p>
            <a:pPr lvl="1"/>
            <a:r>
              <a:rPr lang="en-US" dirty="0" smtClean="0"/>
              <a:t>where the query was submitted</a:t>
            </a:r>
          </a:p>
          <a:p>
            <a:pPr lvl="1"/>
            <a:r>
              <a:rPr lang="en-US" dirty="0" smtClean="0"/>
              <a:t>what other queries were submitted in the same session</a:t>
            </a:r>
          </a:p>
          <a:p>
            <a:r>
              <a:rPr lang="en-US" dirty="0" smtClean="0"/>
              <a:t>These other factors (the </a:t>
            </a:r>
            <a:r>
              <a:rPr lang="en-US" i="1" dirty="0" smtClean="0"/>
              <a:t>context</a:t>
            </a:r>
            <a:r>
              <a:rPr lang="en-US" dirty="0" smtClean="0"/>
              <a:t>) could have a significant impact on relevance</a:t>
            </a:r>
          </a:p>
          <a:p>
            <a:pPr lvl="1"/>
            <a:r>
              <a:rPr lang="en-US" dirty="0" smtClean="0"/>
              <a:t>difficult to incorporate into ranking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user profiles based on documents that the person looks at</a:t>
            </a:r>
          </a:p>
          <a:p>
            <a:pPr lvl="1"/>
            <a:r>
              <a:rPr lang="en-US" dirty="0" smtClean="0"/>
              <a:t>such as web pages visited, email messages, or word processing documents on the desktop</a:t>
            </a:r>
          </a:p>
          <a:p>
            <a:r>
              <a:rPr lang="en-US" dirty="0" smtClean="0"/>
              <a:t>Modify queries using words from profile</a:t>
            </a:r>
          </a:p>
          <a:p>
            <a:r>
              <a:rPr lang="en-US" dirty="0" smtClean="0"/>
              <a:t>Generally not effective</a:t>
            </a:r>
          </a:p>
          <a:p>
            <a:pPr lvl="1"/>
            <a:r>
              <a:rPr lang="en-US" dirty="0" smtClean="0"/>
              <a:t>imprecise profiles, information needs can change significantly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logs provide important contextual information that can be used effectively</a:t>
            </a:r>
          </a:p>
          <a:p>
            <a:r>
              <a:rPr lang="en-US" dirty="0" smtClean="0"/>
              <a:t>Context in this case is</a:t>
            </a:r>
          </a:p>
          <a:p>
            <a:pPr lvl="1"/>
            <a:r>
              <a:rPr lang="en-US" dirty="0" smtClean="0"/>
              <a:t>previous queries that are the same</a:t>
            </a:r>
          </a:p>
          <a:p>
            <a:pPr lvl="1"/>
            <a:r>
              <a:rPr lang="en-US" dirty="0" smtClean="0"/>
              <a:t>previous queries that are similar</a:t>
            </a:r>
          </a:p>
          <a:p>
            <a:pPr lvl="1"/>
            <a:r>
              <a:rPr lang="en-US" dirty="0" smtClean="0"/>
              <a:t>query sessions including the same query</a:t>
            </a:r>
          </a:p>
          <a:p>
            <a:r>
              <a:rPr lang="en-US" dirty="0" smtClean="0"/>
              <a:t>Query history for individuals could be used for caching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Location is context</a:t>
            </a:r>
          </a:p>
          <a:p>
            <a:r>
              <a:rPr lang="en-US" i="1" dirty="0" smtClean="0"/>
              <a:t>Local search </a:t>
            </a:r>
            <a:r>
              <a:rPr lang="en-US" dirty="0" smtClean="0"/>
              <a:t>uses geographic information to modify the ranking of search results</a:t>
            </a:r>
          </a:p>
          <a:p>
            <a:pPr lvl="1"/>
            <a:r>
              <a:rPr lang="en-US" dirty="0" smtClean="0"/>
              <a:t>location derived from the query text</a:t>
            </a:r>
          </a:p>
          <a:p>
            <a:pPr lvl="1"/>
            <a:r>
              <a:rPr lang="en-US" dirty="0" smtClean="0"/>
              <a:t>location of the device where the query originated</a:t>
            </a:r>
          </a:p>
          <a:p>
            <a:r>
              <a:rPr lang="en-US" dirty="0" smtClean="0"/>
              <a:t>e.g.,</a:t>
            </a:r>
          </a:p>
          <a:p>
            <a:pPr lvl="1"/>
            <a:r>
              <a:rPr lang="en-US" dirty="0" smtClean="0"/>
              <a:t>“underworld 3 cape cod”</a:t>
            </a:r>
          </a:p>
          <a:p>
            <a:pPr lvl="1"/>
            <a:r>
              <a:rPr lang="en-US" dirty="0" smtClean="0"/>
              <a:t>“underworld 3” from mobile device in Hyannis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 the geographic region associated with web pages</a:t>
            </a:r>
          </a:p>
          <a:p>
            <a:pPr lvl="1"/>
            <a:r>
              <a:rPr lang="en-US" dirty="0" smtClean="0"/>
              <a:t>use location metadata that has been manually added to the document,</a:t>
            </a:r>
          </a:p>
          <a:p>
            <a:pPr lvl="1"/>
            <a:r>
              <a:rPr lang="en-US" dirty="0" smtClean="0"/>
              <a:t>or identify locations such as place names, city names, or country names in text</a:t>
            </a:r>
          </a:p>
          <a:p>
            <a:r>
              <a:rPr lang="en-US" dirty="0" smtClean="0"/>
              <a:t>Identify the geographic region associated with the query </a:t>
            </a:r>
          </a:p>
          <a:p>
            <a:pPr lvl="1"/>
            <a:r>
              <a:rPr lang="en-US" dirty="0" smtClean="0"/>
              <a:t>10-15% of queries contain some location reference</a:t>
            </a:r>
          </a:p>
          <a:p>
            <a:r>
              <a:rPr lang="en-US" dirty="0" smtClean="0"/>
              <a:t>Rank web pages using location information in addition to text and link-based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Location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Type of information extraction</a:t>
            </a:r>
          </a:p>
          <a:p>
            <a:pPr lvl="1"/>
            <a:r>
              <a:rPr lang="en-US" dirty="0" smtClean="0"/>
              <a:t>ambiguity and significance of locations are issues</a:t>
            </a:r>
          </a:p>
          <a:p>
            <a:r>
              <a:rPr lang="en-US" dirty="0" smtClean="0"/>
              <a:t>Location names are mapped to specific regions and coordinates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Matching done by inclusion, distance</a:t>
            </a:r>
            <a:endParaRPr lang="en-US" dirty="0"/>
          </a:p>
        </p:txBody>
      </p:sp>
      <p:pic>
        <p:nvPicPr>
          <p:cNvPr id="4" name="Picture 2" descr="C:\Users\croft\Desktop\chap6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505200"/>
            <a:ext cx="3657600" cy="2114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43200"/>
            <a:ext cx="8229600" cy="3535363"/>
          </a:xfrm>
        </p:spPr>
        <p:txBody>
          <a:bodyPr/>
          <a:lstStyle/>
          <a:p>
            <a:r>
              <a:rPr lang="en-US" dirty="0" smtClean="0"/>
              <a:t>Query-dependent document summary</a:t>
            </a:r>
          </a:p>
          <a:p>
            <a:r>
              <a:rPr lang="en-US" dirty="0" smtClean="0"/>
              <a:t>Simple summarization approach</a:t>
            </a:r>
          </a:p>
          <a:p>
            <a:pPr lvl="1"/>
            <a:r>
              <a:rPr lang="en-US" dirty="0" smtClean="0"/>
              <a:t>rank each sentence in a document using a </a:t>
            </a:r>
            <a:r>
              <a:rPr lang="en-US" i="1" dirty="0" smtClean="0"/>
              <a:t>significance factor</a:t>
            </a:r>
          </a:p>
          <a:p>
            <a:pPr lvl="1"/>
            <a:r>
              <a:rPr lang="en-US" dirty="0" smtClean="0"/>
              <a:t>select the top sentences for the summary</a:t>
            </a:r>
          </a:p>
          <a:p>
            <a:pPr lvl="1"/>
            <a:r>
              <a:rPr lang="en-US" dirty="0" smtClean="0"/>
              <a:t>first proposed by </a:t>
            </a:r>
            <a:r>
              <a:rPr lang="en-US" dirty="0" err="1" smtClean="0"/>
              <a:t>Luhn</a:t>
            </a:r>
            <a:r>
              <a:rPr lang="en-US" dirty="0" smtClean="0"/>
              <a:t> in 50’s</a:t>
            </a:r>
            <a:endParaRPr lang="en-US" dirty="0"/>
          </a:p>
        </p:txBody>
      </p:sp>
      <p:pic>
        <p:nvPicPr>
          <p:cNvPr id="4" name="Picture 2" descr="C:\Users\croft\Desktop\chap6-3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524000"/>
            <a:ext cx="4781550" cy="86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Significance factor for a sentence is calculated based on the occurrence of </a:t>
            </a:r>
            <a:r>
              <a:rPr lang="en-US" i="1" dirty="0" smtClean="0"/>
              <a:t>significant words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d,w</a:t>
            </a:r>
            <a:r>
              <a:rPr lang="en-US" dirty="0" smtClean="0"/>
              <a:t> is the frequency of word </a:t>
            </a:r>
            <a:r>
              <a:rPr lang="en-US" i="1" dirty="0" smtClean="0"/>
              <a:t>w</a:t>
            </a:r>
            <a:r>
              <a:rPr lang="en-US" dirty="0" smtClean="0"/>
              <a:t> in document </a:t>
            </a:r>
            <a:r>
              <a:rPr lang="en-US" i="1" dirty="0" smtClean="0"/>
              <a:t>d</a:t>
            </a:r>
            <a:r>
              <a:rPr lang="en-US" dirty="0" smtClean="0"/>
              <a:t>, then </a:t>
            </a:r>
            <a:r>
              <a:rPr lang="en-US" i="1" dirty="0" smtClean="0"/>
              <a:t>w</a:t>
            </a:r>
            <a:r>
              <a:rPr lang="en-US" dirty="0" smtClean="0"/>
              <a:t> is a significant word if it is not a </a:t>
            </a:r>
            <a:r>
              <a:rPr lang="en-US" dirty="0" err="1" smtClean="0"/>
              <a:t>stopword</a:t>
            </a:r>
            <a:r>
              <a:rPr lang="en-US" dirty="0" smtClean="0"/>
              <a:t> and</a:t>
            </a:r>
          </a:p>
          <a:p>
            <a:pPr lvl="1"/>
            <a:endParaRPr lang="en-US" i="1" dirty="0" smtClean="0"/>
          </a:p>
          <a:p>
            <a:pPr lvl="1"/>
            <a:endParaRPr lang="en-US" sz="1800" i="1" dirty="0" smtClean="0"/>
          </a:p>
          <a:p>
            <a:pPr lvl="2">
              <a:buNone/>
            </a:pPr>
            <a:r>
              <a:rPr lang="en-US" dirty="0" smtClean="0"/>
              <a:t>where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d</a:t>
            </a:r>
            <a:r>
              <a:rPr lang="en-US" dirty="0" smtClean="0"/>
              <a:t> is the number of sentences in document </a:t>
            </a:r>
            <a:r>
              <a:rPr lang="en-US" i="1" dirty="0" smtClean="0"/>
              <a:t>d</a:t>
            </a:r>
          </a:p>
          <a:p>
            <a:pPr lvl="1"/>
            <a:r>
              <a:rPr lang="en-US" dirty="0" smtClean="0"/>
              <a:t>text is </a:t>
            </a:r>
            <a:r>
              <a:rPr lang="en-US" i="1" dirty="0" smtClean="0"/>
              <a:t>bracketed</a:t>
            </a:r>
            <a:r>
              <a:rPr lang="en-US" dirty="0" smtClean="0"/>
              <a:t> by significant words (limit on number of non-significant words in bracket)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905000" y="3886200"/>
            <a:ext cx="5181620" cy="940312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Belkin et al (1982) proposed a model called Anomalous State of Knowledge</a:t>
            </a:r>
          </a:p>
          <a:p>
            <a:r>
              <a:rPr lang="en-US" dirty="0" smtClean="0"/>
              <a:t>ASK hypothesis:</a:t>
            </a:r>
          </a:p>
          <a:p>
            <a:pPr lvl="1"/>
            <a:r>
              <a:rPr lang="en-US" dirty="0"/>
              <a:t>difficult for people to </a:t>
            </a:r>
            <a:r>
              <a:rPr lang="en-US" dirty="0" smtClean="0"/>
              <a:t>define </a:t>
            </a:r>
            <a:r>
              <a:rPr lang="en-US" dirty="0"/>
              <a:t>exactly what their </a:t>
            </a:r>
            <a:r>
              <a:rPr lang="en-US" dirty="0" smtClean="0"/>
              <a:t>information need </a:t>
            </a:r>
            <a:r>
              <a:rPr lang="en-US" dirty="0"/>
              <a:t>is, because that information is a gap in their </a:t>
            </a:r>
            <a:r>
              <a:rPr lang="en-US" dirty="0" smtClean="0"/>
              <a:t>knowledge</a:t>
            </a:r>
            <a:endParaRPr lang="en-US" sz="1200" dirty="0" smtClean="0"/>
          </a:p>
          <a:p>
            <a:pPr lvl="1"/>
            <a:r>
              <a:rPr lang="en-US" dirty="0" smtClean="0"/>
              <a:t>Search engine should look for information that fills those gaps</a:t>
            </a:r>
          </a:p>
          <a:p>
            <a:r>
              <a:rPr lang="en-US" dirty="0" smtClean="0"/>
              <a:t>Interesting ideas, little practical impact (yet)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Significance factor for bracketed text spans is computed by dividing the square of the number of significant words in the span by the total number of words</a:t>
            </a:r>
          </a:p>
          <a:p>
            <a:r>
              <a:rPr lang="en-US" dirty="0" smtClean="0"/>
              <a:t>e.g.,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Significance factor = 4</a:t>
            </a:r>
            <a:r>
              <a:rPr lang="en-US" baseline="30000" dirty="0" smtClean="0"/>
              <a:t>2</a:t>
            </a:r>
            <a:r>
              <a:rPr lang="en-US" dirty="0" smtClean="0"/>
              <a:t>/7 = 2.3</a:t>
            </a:r>
            <a:endParaRPr lang="en-US" dirty="0"/>
          </a:p>
        </p:txBody>
      </p:sp>
      <p:pic>
        <p:nvPicPr>
          <p:cNvPr id="4" name="Picture 2" descr="C:\Users\croft\Desktop\chap6-4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657600"/>
            <a:ext cx="3290699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Involves more features than just significance factor</a:t>
            </a:r>
          </a:p>
          <a:p>
            <a:r>
              <a:rPr lang="en-US" dirty="0" smtClean="0"/>
              <a:t>e.g. for a news story, could use</a:t>
            </a:r>
          </a:p>
          <a:p>
            <a:pPr lvl="1"/>
            <a:r>
              <a:rPr lang="en-US" sz="2400" dirty="0" smtClean="0"/>
              <a:t>whether the sentence is a heading </a:t>
            </a:r>
          </a:p>
          <a:p>
            <a:pPr lvl="1"/>
            <a:r>
              <a:rPr lang="en-US" sz="2400" dirty="0" smtClean="0"/>
              <a:t>whether it is the first or second line of the document </a:t>
            </a:r>
          </a:p>
          <a:p>
            <a:pPr lvl="1"/>
            <a:r>
              <a:rPr lang="en-US" sz="2400" dirty="0" smtClean="0"/>
              <a:t>the total number of query terms occurring in the sentence </a:t>
            </a:r>
          </a:p>
          <a:p>
            <a:pPr lvl="1"/>
            <a:r>
              <a:rPr lang="en-US" sz="2400" dirty="0" smtClean="0"/>
              <a:t>the number of unique query terms in the sentence </a:t>
            </a:r>
          </a:p>
          <a:p>
            <a:pPr lvl="1"/>
            <a:r>
              <a:rPr lang="en-US" sz="2400" dirty="0" smtClean="0"/>
              <a:t>the longest contiguous run of query words in the sentence</a:t>
            </a:r>
          </a:p>
          <a:p>
            <a:pPr lvl="1"/>
            <a:r>
              <a:rPr lang="en-US" sz="2400" dirty="0" smtClean="0"/>
              <a:t>a density measure of query words (significance factor)</a:t>
            </a:r>
          </a:p>
          <a:p>
            <a:r>
              <a:rPr lang="en-US" dirty="0" smtClean="0"/>
              <a:t>Weighted combination of features used to rank 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Web pages are less structured than news stories</a:t>
            </a:r>
          </a:p>
          <a:p>
            <a:pPr lvl="1"/>
            <a:r>
              <a:rPr lang="en-US" dirty="0" smtClean="0"/>
              <a:t>can be difficult to find good summary sentences</a:t>
            </a:r>
          </a:p>
          <a:p>
            <a:r>
              <a:rPr lang="en-US" dirty="0" smtClean="0"/>
              <a:t>Snippet sentences are often selected from other sources</a:t>
            </a:r>
          </a:p>
          <a:p>
            <a:pPr lvl="1"/>
            <a:r>
              <a:rPr lang="en-US" dirty="0" smtClean="0"/>
              <a:t>metadata associated with the web page</a:t>
            </a:r>
          </a:p>
          <a:p>
            <a:pPr lvl="2"/>
            <a:r>
              <a:rPr lang="en-US" dirty="0" smtClean="0"/>
              <a:t>e.g., &lt;meta name="description" content= ...&gt;</a:t>
            </a:r>
          </a:p>
          <a:p>
            <a:pPr lvl="1"/>
            <a:r>
              <a:rPr lang="en-US" dirty="0" smtClean="0"/>
              <a:t>external sources such as web directories</a:t>
            </a:r>
          </a:p>
          <a:p>
            <a:pPr lvl="2"/>
            <a:r>
              <a:rPr lang="en-US" dirty="0" smtClean="0"/>
              <a:t>e.g., Open Directory Project, http://www.dmoz.org</a:t>
            </a:r>
          </a:p>
          <a:p>
            <a:r>
              <a:rPr lang="en-US" dirty="0" smtClean="0"/>
              <a:t>Snippets can be generated from text of pages like Wikipedia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query terms should appear in the summary, showing their relationship to the retrieved page</a:t>
            </a:r>
          </a:p>
          <a:p>
            <a:r>
              <a:rPr lang="en-US" dirty="0" smtClean="0"/>
              <a:t>When query terms are present in the title, they need not be repeated</a:t>
            </a:r>
          </a:p>
          <a:p>
            <a:pPr lvl="1"/>
            <a:r>
              <a:rPr lang="en-US" dirty="0" smtClean="0"/>
              <a:t>allows snippets that do not contain query terms</a:t>
            </a:r>
          </a:p>
          <a:p>
            <a:r>
              <a:rPr lang="en-US" dirty="0" smtClean="0"/>
              <a:t>Highlight query terms in URLs</a:t>
            </a:r>
          </a:p>
          <a:p>
            <a:r>
              <a:rPr lang="en-US" dirty="0" smtClean="0"/>
              <a:t>Snippets should be readable text, not lists of keywords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Advertising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Sponsored search </a:t>
            </a:r>
            <a:r>
              <a:rPr lang="en-US" dirty="0" smtClean="0"/>
              <a:t>– advertising presented with search results</a:t>
            </a:r>
          </a:p>
          <a:p>
            <a:r>
              <a:rPr lang="en-US" i="1" dirty="0" smtClean="0"/>
              <a:t>Contextual advertising </a:t>
            </a:r>
            <a:r>
              <a:rPr lang="en-US" dirty="0" smtClean="0"/>
              <a:t>– advertising presented when browsing web pages</a:t>
            </a:r>
          </a:p>
          <a:p>
            <a:r>
              <a:rPr lang="en-US" dirty="0" smtClean="0"/>
              <a:t>Both involve finding the most relevant advertisements in a database</a:t>
            </a:r>
          </a:p>
          <a:p>
            <a:pPr lvl="1"/>
            <a:r>
              <a:rPr lang="en-US" dirty="0" smtClean="0"/>
              <a:t>An advertisement usually consists of a short text description and a link to a web page describing the product or service in more detail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Factors involved in ranking advertisements</a:t>
            </a:r>
          </a:p>
          <a:p>
            <a:pPr lvl="1"/>
            <a:r>
              <a:rPr lang="en-US" dirty="0" smtClean="0"/>
              <a:t>similarity of text content to query</a:t>
            </a:r>
          </a:p>
          <a:p>
            <a:pPr lvl="1"/>
            <a:r>
              <a:rPr lang="en-US" dirty="0" smtClean="0"/>
              <a:t>bids for keywords in query</a:t>
            </a:r>
          </a:p>
          <a:p>
            <a:pPr lvl="1"/>
            <a:r>
              <a:rPr lang="en-US" dirty="0" smtClean="0"/>
              <a:t>popularity of advertisement</a:t>
            </a:r>
          </a:p>
          <a:p>
            <a:r>
              <a:rPr lang="en-US" dirty="0" smtClean="0"/>
              <a:t>Small amount of text in advertisement</a:t>
            </a:r>
          </a:p>
          <a:p>
            <a:pPr lvl="1"/>
            <a:r>
              <a:rPr lang="en-US" dirty="0" smtClean="0"/>
              <a:t>dealing with vocabulary mismatch is important</a:t>
            </a:r>
          </a:p>
          <a:p>
            <a:pPr lvl="1"/>
            <a:r>
              <a:rPr lang="en-US" dirty="0" smtClean="0"/>
              <a:t>expansion techniques are effective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Advertisements</a:t>
            </a:r>
            <a:endParaRPr lang="en-US" dirty="0"/>
          </a:p>
        </p:txBody>
      </p:sp>
      <p:pic>
        <p:nvPicPr>
          <p:cNvPr id="5122" name="Picture 2" descr="C:\Users\croft\Desktop\chap6-5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905000"/>
            <a:ext cx="5454650" cy="35702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981200" y="5562600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Advertisements retrieved for query “fish tank”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Advertisements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Pseudo-relevance feedback</a:t>
            </a:r>
          </a:p>
          <a:p>
            <a:pPr lvl="1"/>
            <a:r>
              <a:rPr lang="en-US" dirty="0" smtClean="0"/>
              <a:t>expand query and/or document using the Web</a:t>
            </a:r>
          </a:p>
          <a:p>
            <a:pPr lvl="1"/>
            <a:r>
              <a:rPr lang="en-US" dirty="0" smtClean="0"/>
              <a:t>use ad text or query for pseudo-relevance feedback</a:t>
            </a:r>
          </a:p>
          <a:p>
            <a:pPr lvl="1"/>
            <a:r>
              <a:rPr lang="en-US" dirty="0" smtClean="0"/>
              <a:t>rank exact matches first, followed by stem matches, followed by expansion matches</a:t>
            </a:r>
          </a:p>
          <a:p>
            <a:r>
              <a:rPr lang="en-US" dirty="0" smtClean="0"/>
              <a:t>Query reformulation based on search sessions</a:t>
            </a:r>
          </a:p>
          <a:p>
            <a:pPr lvl="1"/>
            <a:r>
              <a:rPr lang="en-US" dirty="0" smtClean="0"/>
              <a:t>learn associations between words and phrases based on co-occurrence in search sessions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 lists often contain documents </a:t>
            </a:r>
            <a:r>
              <a:rPr lang="en-US" dirty="0" err="1" smtClean="0"/>
              <a:t>realted</a:t>
            </a:r>
            <a:r>
              <a:rPr lang="en-US" dirty="0" smtClean="0"/>
              <a:t> to different </a:t>
            </a:r>
            <a:r>
              <a:rPr lang="en-US" i="1" dirty="0" smtClean="0"/>
              <a:t>aspects</a:t>
            </a:r>
            <a:r>
              <a:rPr lang="en-US" dirty="0" smtClean="0"/>
              <a:t> of the query topic</a:t>
            </a:r>
          </a:p>
          <a:p>
            <a:r>
              <a:rPr lang="en-US" i="1" dirty="0" smtClean="0"/>
              <a:t>Clustering</a:t>
            </a:r>
            <a:r>
              <a:rPr lang="en-US" dirty="0" smtClean="0"/>
              <a:t> is used to group related documents to simplify browsing</a:t>
            </a:r>
            <a:endParaRPr lang="en-US" dirty="0"/>
          </a:p>
        </p:txBody>
      </p:sp>
      <p:pic>
        <p:nvPicPr>
          <p:cNvPr id="4" name="Picture 2" descr="C:\Users\croft\Desktop\chap6-6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581400"/>
            <a:ext cx="2116308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67000" y="4724400"/>
            <a:ext cx="2119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clusters for </a:t>
            </a:r>
          </a:p>
          <a:p>
            <a:r>
              <a:rPr lang="en-US" dirty="0" smtClean="0"/>
              <a:t>query “tropical fish”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List Example</a:t>
            </a:r>
            <a:endParaRPr lang="en-US" dirty="0"/>
          </a:p>
        </p:txBody>
      </p:sp>
      <p:pic>
        <p:nvPicPr>
          <p:cNvPr id="3" name="Picture 2" descr="C:\Users\croft\Desktop\chap6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371600"/>
            <a:ext cx="4114800" cy="52291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629400" y="3429000"/>
            <a:ext cx="1909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10 documents</a:t>
            </a:r>
          </a:p>
          <a:p>
            <a:r>
              <a:rPr lang="en-US" dirty="0" smtClean="0"/>
              <a:t>for “tropical fish”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Query languages in the past were designed for professional searchers (</a:t>
            </a:r>
            <a:r>
              <a:rPr lang="en-US" i="1" dirty="0" smtClean="0"/>
              <a:t>intermediaries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3124200"/>
            <a:ext cx="7493523" cy="23622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must be specific to each query and are based on the top-ranked documents for that query</a:t>
            </a:r>
          </a:p>
          <a:p>
            <a:pPr lvl="1"/>
            <a:r>
              <a:rPr lang="en-US" dirty="0" smtClean="0"/>
              <a:t>typically based on snippets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Can be difficult to assign good labels to groups</a:t>
            </a:r>
          </a:p>
          <a:p>
            <a:pPr lvl="1"/>
            <a:r>
              <a:rPr lang="en-US" dirty="0" err="1" smtClean="0"/>
              <a:t>Monothetic</a:t>
            </a:r>
            <a:r>
              <a:rPr lang="en-US" dirty="0" smtClean="0"/>
              <a:t> vs. </a:t>
            </a:r>
            <a:r>
              <a:rPr lang="en-US" dirty="0" err="1" smtClean="0"/>
              <a:t>polythetic</a:t>
            </a:r>
            <a:r>
              <a:rPr lang="en-US" dirty="0" smtClean="0"/>
              <a:t> classification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Monothetic</a:t>
            </a:r>
            <a:endParaRPr lang="en-US" dirty="0" smtClean="0"/>
          </a:p>
          <a:p>
            <a:pPr lvl="1"/>
            <a:r>
              <a:rPr lang="en-US" dirty="0" smtClean="0"/>
              <a:t>every member of a class has the property that defines the class</a:t>
            </a:r>
          </a:p>
          <a:p>
            <a:pPr lvl="1"/>
            <a:r>
              <a:rPr lang="en-US" dirty="0" smtClean="0"/>
              <a:t>typical assumption made by users</a:t>
            </a:r>
          </a:p>
          <a:p>
            <a:pPr lvl="1"/>
            <a:r>
              <a:rPr lang="en-US" dirty="0" smtClean="0"/>
              <a:t>easy to understand</a:t>
            </a:r>
          </a:p>
          <a:p>
            <a:r>
              <a:rPr lang="en-US" dirty="0" err="1" smtClean="0"/>
              <a:t>Polythetic</a:t>
            </a:r>
            <a:endParaRPr lang="en-US" dirty="0" smtClean="0"/>
          </a:p>
          <a:p>
            <a:pPr lvl="1"/>
            <a:r>
              <a:rPr lang="en-US" dirty="0" smtClean="0"/>
              <a:t>members of classes share many properties but there is no single defining property</a:t>
            </a:r>
          </a:p>
          <a:p>
            <a:pPr lvl="1"/>
            <a:r>
              <a:rPr lang="en-US" dirty="0" smtClean="0"/>
              <a:t>most clustering algorithms (e.g. K-means) produce this type of output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Classification Example</a:t>
            </a:r>
            <a:endParaRPr lang="en-US" dirty="0"/>
          </a:p>
        </p:txBody>
      </p:sp>
      <p:pic>
        <p:nvPicPr>
          <p:cNvPr id="5" name="Content Placeholder 4" descr="TP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81368" y="1600200"/>
            <a:ext cx="2350232" cy="16002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3429000"/>
            <a:ext cx="82296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monothetic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using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 (labeled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Possible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polythetic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classification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},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</a:t>
            </a:r>
            <a:r>
              <a:rPr kumimoji="0" lang="en-US" sz="2800" b="0" i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labels?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Simple algorithm</a:t>
            </a:r>
          </a:p>
          <a:p>
            <a:pPr lvl="1"/>
            <a:r>
              <a:rPr lang="en-US" dirty="0" smtClean="0"/>
              <a:t>group based on 				  	words in snippets</a:t>
            </a:r>
          </a:p>
          <a:p>
            <a:r>
              <a:rPr lang="en-US" dirty="0" smtClean="0"/>
              <a:t>Refinements</a:t>
            </a:r>
          </a:p>
          <a:p>
            <a:pPr lvl="1"/>
            <a:r>
              <a:rPr lang="en-US" dirty="0" smtClean="0"/>
              <a:t>use phrases</a:t>
            </a:r>
          </a:p>
          <a:p>
            <a:pPr lvl="1"/>
            <a:r>
              <a:rPr lang="en-US" dirty="0" smtClean="0"/>
              <a:t>use more features</a:t>
            </a:r>
          </a:p>
          <a:p>
            <a:pPr lvl="2"/>
            <a:r>
              <a:rPr lang="en-US" dirty="0" smtClean="0"/>
              <a:t>whether phrases occurred in titles or snippets </a:t>
            </a:r>
          </a:p>
          <a:p>
            <a:pPr lvl="2"/>
            <a:r>
              <a:rPr lang="en-US" dirty="0" smtClean="0"/>
              <a:t>length of the phrase</a:t>
            </a:r>
          </a:p>
          <a:p>
            <a:pPr lvl="2"/>
            <a:r>
              <a:rPr lang="en-US" dirty="0" smtClean="0"/>
              <a:t>collection frequency of the phrase</a:t>
            </a:r>
          </a:p>
          <a:p>
            <a:pPr lvl="2"/>
            <a:r>
              <a:rPr lang="en-US" dirty="0" smtClean="0"/>
              <a:t>overlap of the resulting clusters,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4572000" y="2209800"/>
            <a:ext cx="3134881" cy="142205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set of categories, usually organized into a hierarchy, together with a set of </a:t>
            </a:r>
            <a:r>
              <a:rPr lang="en-US" i="1" dirty="0" smtClean="0"/>
              <a:t>facets </a:t>
            </a:r>
            <a:r>
              <a:rPr lang="en-US" dirty="0" smtClean="0"/>
              <a:t>that describe the important properties associated with the category</a:t>
            </a:r>
          </a:p>
          <a:p>
            <a:r>
              <a:rPr lang="en-US" dirty="0" smtClean="0"/>
              <a:t>Manually defined</a:t>
            </a:r>
          </a:p>
          <a:p>
            <a:pPr lvl="1"/>
            <a:r>
              <a:rPr lang="en-US" dirty="0" smtClean="0"/>
              <a:t>potentially less adaptable than dynamic classification</a:t>
            </a:r>
          </a:p>
          <a:p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commonly used in e-commerce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7170" name="Picture 2" descr="C:\Users\croft\Desktop\chap6-7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05000"/>
            <a:ext cx="4674558" cy="283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4600" y="4953000"/>
            <a:ext cx="371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Categories for “tropical fish”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Faceted Classification</a:t>
            </a:r>
            <a:endParaRPr lang="en-US" dirty="0"/>
          </a:p>
        </p:txBody>
      </p:sp>
      <p:pic>
        <p:nvPicPr>
          <p:cNvPr id="8194" name="Picture 2" descr="C:\Users\croft\Desktop\chap6-8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905000"/>
            <a:ext cx="4006850" cy="358556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676400" y="5638800"/>
            <a:ext cx="6051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Subcategories and facets for “Home &amp; Garden”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Cross-Language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Query in one language, retrieve documents in multiple other languages</a:t>
            </a:r>
          </a:p>
          <a:p>
            <a:r>
              <a:rPr lang="en-US" dirty="0" smtClean="0"/>
              <a:t>Involves query translation, and probably document translation</a:t>
            </a:r>
          </a:p>
          <a:p>
            <a:r>
              <a:rPr lang="en-US" dirty="0" smtClean="0"/>
              <a:t>Query translation can be done using bilingual dictionaries</a:t>
            </a:r>
          </a:p>
          <a:p>
            <a:r>
              <a:rPr lang="en-US" dirty="0" smtClean="0"/>
              <a:t>Document translation requires more sophisticated </a:t>
            </a:r>
            <a:r>
              <a:rPr lang="en-US" i="1" dirty="0" smtClean="0"/>
              <a:t>statistical translation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similar to some retrieval models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Cross-Language Search</a:t>
            </a:r>
            <a:endParaRPr lang="en-US" dirty="0"/>
          </a:p>
        </p:txBody>
      </p:sp>
      <p:pic>
        <p:nvPicPr>
          <p:cNvPr id="10242" name="Picture 2" descr="C:\Users\croft\Desktop\chap6-1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05000"/>
            <a:ext cx="5386710" cy="3352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Translation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Models require </a:t>
            </a:r>
            <a:r>
              <a:rPr lang="en-US" i="1" dirty="0" smtClean="0"/>
              <a:t>parallel corpora </a:t>
            </a:r>
            <a:r>
              <a:rPr lang="en-US" dirty="0" smtClean="0"/>
              <a:t>for training</a:t>
            </a:r>
          </a:p>
          <a:p>
            <a:pPr lvl="1"/>
            <a:r>
              <a:rPr lang="en-US" dirty="0" smtClean="0"/>
              <a:t>probability estimates based on </a:t>
            </a:r>
            <a:r>
              <a:rPr lang="en-US" i="1" dirty="0" smtClean="0"/>
              <a:t>aligned</a:t>
            </a:r>
            <a:r>
              <a:rPr lang="en-US" dirty="0" smtClean="0"/>
              <a:t> sentences</a:t>
            </a:r>
          </a:p>
          <a:p>
            <a:r>
              <a:rPr lang="en-US" dirty="0" smtClean="0"/>
              <a:t>Translation of unusual words and phrases is a problem</a:t>
            </a:r>
          </a:p>
          <a:p>
            <a:pPr lvl="1"/>
            <a:r>
              <a:rPr lang="en-US" dirty="0" smtClean="0"/>
              <a:t>also use </a:t>
            </a:r>
            <a:r>
              <a:rPr lang="en-US" i="1" dirty="0" smtClean="0"/>
              <a:t>transliteration</a:t>
            </a:r>
            <a:r>
              <a:rPr lang="en-US" dirty="0" smtClean="0"/>
              <a:t> techniques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Qathafi</a:t>
            </a:r>
            <a:r>
              <a:rPr lang="en-US" dirty="0" smtClean="0"/>
              <a:t>, Kaddafi, </a:t>
            </a:r>
            <a:r>
              <a:rPr lang="en-US" dirty="0" err="1" smtClean="0"/>
              <a:t>Qadafi</a:t>
            </a:r>
            <a:r>
              <a:rPr lang="en-US" dirty="0" smtClean="0"/>
              <a:t>, </a:t>
            </a:r>
            <a:r>
              <a:rPr lang="en-US" dirty="0" err="1" smtClean="0"/>
              <a:t>Gadafi</a:t>
            </a:r>
            <a:r>
              <a:rPr lang="en-US" dirty="0" smtClean="0"/>
              <a:t>, Gaddafi, </a:t>
            </a:r>
            <a:r>
              <a:rPr lang="en-US" dirty="0" err="1" smtClean="0"/>
              <a:t>Kathafi</a:t>
            </a:r>
            <a:r>
              <a:rPr lang="en-US" dirty="0" smtClean="0"/>
              <a:t>, </a:t>
            </a:r>
            <a:r>
              <a:rPr lang="en-US" dirty="0" err="1" smtClean="0"/>
              <a:t>Kadhafi</a:t>
            </a:r>
            <a:r>
              <a:rPr lang="en-US" dirty="0" smtClean="0"/>
              <a:t>, </a:t>
            </a:r>
            <a:r>
              <a:rPr lang="en-US" dirty="0" err="1" smtClean="0"/>
              <a:t>Qadhafi</a:t>
            </a:r>
            <a:r>
              <a:rPr lang="en-US" dirty="0" smtClean="0"/>
              <a:t>, </a:t>
            </a:r>
            <a:r>
              <a:rPr lang="en-US" dirty="0" err="1" smtClean="0"/>
              <a:t>Qazzafi</a:t>
            </a:r>
            <a:r>
              <a:rPr lang="en-US" dirty="0" smtClean="0"/>
              <a:t>, </a:t>
            </a:r>
            <a:r>
              <a:rPr lang="en-US" dirty="0" err="1" smtClean="0"/>
              <a:t>Kazafi</a:t>
            </a:r>
            <a:r>
              <a:rPr lang="en-US" dirty="0" smtClean="0"/>
              <a:t>, </a:t>
            </a:r>
            <a:r>
              <a:rPr lang="en-US" dirty="0" err="1" smtClean="0"/>
              <a:t>Qaddafy</a:t>
            </a:r>
            <a:r>
              <a:rPr lang="en-US" dirty="0" smtClean="0"/>
              <a:t>, </a:t>
            </a:r>
            <a:r>
              <a:rPr lang="en-US" dirty="0" err="1" smtClean="0"/>
              <a:t>Qadafy</a:t>
            </a:r>
            <a:r>
              <a:rPr lang="en-US" dirty="0" smtClean="0"/>
              <a:t>, </a:t>
            </a:r>
            <a:r>
              <a:rPr lang="en-US" dirty="0" err="1" smtClean="0"/>
              <a:t>Quadhaffi</a:t>
            </a:r>
            <a:r>
              <a:rPr lang="en-US" dirty="0" smtClean="0"/>
              <a:t>, </a:t>
            </a:r>
            <a:r>
              <a:rPr lang="en-US" dirty="0" err="1" smtClean="0"/>
              <a:t>Gadhdhafi</a:t>
            </a:r>
            <a:r>
              <a:rPr lang="en-US" dirty="0" smtClean="0"/>
              <a:t>, al-Qaddafi, Al-Qaddafi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Simple, </a:t>
            </a:r>
            <a:r>
              <a:rPr lang="en-US" i="1" dirty="0" smtClean="0"/>
              <a:t>natural language </a:t>
            </a:r>
            <a:r>
              <a:rPr lang="en-US" dirty="0" smtClean="0"/>
              <a:t>queries were designed to enable everyone to search</a:t>
            </a:r>
          </a:p>
          <a:p>
            <a:r>
              <a:rPr lang="en-US" dirty="0" smtClean="0"/>
              <a:t>Current search engines do not perform well (in general) with natural language queries</a:t>
            </a:r>
          </a:p>
          <a:p>
            <a:r>
              <a:rPr lang="en-US" dirty="0" smtClean="0"/>
              <a:t>People trained (in effect) to use keywords</a:t>
            </a:r>
          </a:p>
          <a:p>
            <a:pPr lvl="1"/>
            <a:r>
              <a:rPr lang="en-US" dirty="0" smtClean="0"/>
              <a:t>compare average of about 2.3 words/web query to average of 30 words/CQA query</a:t>
            </a:r>
          </a:p>
          <a:p>
            <a:r>
              <a:rPr lang="en-US" dirty="0" smtClean="0"/>
              <a:t>Keyword selection is not always easy</a:t>
            </a:r>
          </a:p>
          <a:p>
            <a:pPr lvl="1"/>
            <a:r>
              <a:rPr lang="en-US" dirty="0" smtClean="0"/>
              <a:t>query refinement techniques can help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1143000"/>
          </a:xfrm>
        </p:spPr>
        <p:txBody>
          <a:bodyPr/>
          <a:lstStyle/>
          <a:p>
            <a:r>
              <a:rPr lang="en-US" dirty="0" smtClean="0"/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search engines also use translation</a:t>
            </a:r>
          </a:p>
          <a:p>
            <a:pPr lvl="1"/>
            <a:r>
              <a:rPr lang="en-US" dirty="0" smtClean="0"/>
              <a:t>e.g. for query “</a:t>
            </a:r>
            <a:r>
              <a:rPr lang="en-US" dirty="0" err="1" smtClean="0"/>
              <a:t>pecheur</a:t>
            </a:r>
            <a:r>
              <a:rPr lang="en-US" dirty="0" smtClean="0"/>
              <a:t> </a:t>
            </a:r>
            <a:r>
              <a:rPr lang="en-US" dirty="0" err="1" smtClean="0"/>
              <a:t>france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translation link translates web page</a:t>
            </a:r>
          </a:p>
          <a:p>
            <a:pPr lvl="1"/>
            <a:r>
              <a:rPr lang="en-US" dirty="0" smtClean="0"/>
              <a:t>uses statistical machine translation models</a:t>
            </a:r>
          </a:p>
          <a:p>
            <a:endParaRPr lang="en-US" dirty="0"/>
          </a:p>
        </p:txBody>
      </p:sp>
      <p:pic>
        <p:nvPicPr>
          <p:cNvPr id="4" name="Picture 2" descr="C:\Users\croft\Desktop\chap6-9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895600"/>
            <a:ext cx="5903252" cy="76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Query-Based Stemming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decision about stemming at query time rather than during indexing</a:t>
            </a:r>
          </a:p>
          <a:p>
            <a:pPr lvl="1"/>
            <a:r>
              <a:rPr lang="en-US" dirty="0" smtClean="0"/>
              <a:t>improved flexibility, effectiveness</a:t>
            </a:r>
          </a:p>
          <a:p>
            <a:r>
              <a:rPr lang="en-US" dirty="0" smtClean="0"/>
              <a:t>Query is expanded using word variants</a:t>
            </a:r>
          </a:p>
          <a:p>
            <a:pPr lvl="1"/>
            <a:r>
              <a:rPr lang="en-US" dirty="0" smtClean="0"/>
              <a:t>documents are not stemmed</a:t>
            </a:r>
          </a:p>
          <a:p>
            <a:pPr lvl="1"/>
            <a:r>
              <a:rPr lang="en-US" dirty="0" smtClean="0"/>
              <a:t>e.g., “rock climbing” expanded with “climb”, not stemmed to </a:t>
            </a:r>
            <a:r>
              <a:rPr lang="en-US" smtClean="0"/>
              <a:t>“climb”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Stem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stem class </a:t>
            </a:r>
            <a:r>
              <a:rPr lang="en-US" dirty="0" smtClean="0"/>
              <a:t>is the group of words that will be transformed into the same stem by the stemming algorithm</a:t>
            </a:r>
          </a:p>
          <a:p>
            <a:pPr lvl="1"/>
            <a:r>
              <a:rPr lang="en-US" dirty="0" smtClean="0"/>
              <a:t>generated by running stemmer on large corpus</a:t>
            </a:r>
          </a:p>
          <a:p>
            <a:pPr lvl="1"/>
            <a:r>
              <a:rPr lang="en-US" dirty="0" smtClean="0"/>
              <a:t>e.g., Porter stemmer on TREC News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71600" y="4419600"/>
            <a:ext cx="6121920" cy="1778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it{User query:} \\&#10;Are there any cases which discuss negligent maintenance or failure to maintain aids to navigation such as lights, buoys, or channel markers?\\&#10;\\&#10;\textit{Intermediary query:} \\&#10;\textsf{NEGLECT! FAIL! NEGLIG! /5 MAINT! REPAIR! /P NAVIGAT! /5 AID EQUIP! LIGHT BUOY &quot;CHANNEL MARKER&quot;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94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enumerate}&#10;\item Keep the first letter (in upper case).&#10;\item Replace these letters with hyphens: a,e,i,o,u,y,h,w.&#10;\item Replace the other letters by numbers as follows:&#10;\begin{quote}&#10;     1: b,f,p,v \\&#10;     2: c,g,j,k,q,s,x,z \\&#10;     3: d,t \\&#10;     4: l \\&#10;     5: m,n \\&#10;     6: r&#10;     \end{quote}&#10;\item Delete adjacent repeats of a number.&#10;\item Delete the hyphens.&#10;\item Keep the first three numbers or pad out with zeros.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7"/>
  <p:tag name="PICTUREFILESIZE" val="5110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xtenssions} $\rightarrow$ \textsf{E235}; \textsf{extensions} $\rightarrow$ \textsf{E235}\\&#10;\textsf{marshmellow} $\rightarrow$ \textsf{M625}; \textsf{marshmallow} $\rightarrow$ \textsf{M625}\\&#10;\textsf{brimingham} $\rightarrow$ \textsf{B655}; \textsf{birmingham} $\rightarrow$ \textsf{B655}\\&#10;\textsf{poiner} $\rightarrow$ \textsf{P560}; \textsf{pointer} $\rightarrow$ \textsf{P536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5"/>
  <p:tag name="PICTUREFILESIZE" val="243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enumerate}&#10;\item Tokenize the query.&#10;\item For each token, a set of alternative words and pairs of words is found using an edit distance modified by weighting certain types of errors as described above. &#10;The data structure that is searched for the alternatives contains words and pairs from both the query log and the trusted dictionary. &#10;\item The noisy channel model is then used to select the best correction. &#10;\item The process of looking for alternatives and finding the best correction is repeated until no better correction is found. &#10;\end{enumera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7246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.g.,\\&#10;miniture golfcurses\\&#10;miniature golfcourses\\&#10;miniature golf course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2"/>
  <p:tag name="PICTUREFILESIZE" val="97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   \begin{tabular}{|c|c|}\hline&#10;\textbf{MeSH Heading} &amp; \textbf{Neck Pain}    \\    \hline  &#10;\textbf{Tree Number} &amp; C10.597.617.576 \\ \hline&#10;\textbf{Tree Number} &amp; C23.888.592.612.553 \\ \hline&#10;\textbf{Tree Number} &amp; C23.888.646.501 \\ \hline&#10;%\textbf{Scope Note} &amp; Discomfort or more intense forms of pain that are localized to the cervical region. This term generally refers to pain in the posterior or lateral regions of the neck. \\&#10;\textbf{Entry Term} &amp; Cervical Pain \\ \hline&#10;\textbf{Entry Term} &amp; Neckache \\ \hline&#10;\textbf{Entry Term} &amp; Anterior Cervical Pain \\ \hline&#10;\textbf{Entry Term} &amp; Anterior Neck Pain \\ \hline&#10;\textbf{Entry Term} &amp; Cervicalgia \\ \hline&#10;\textbf{Entry Term} &amp; Cervicodynia \\ \hline&#10;\textbf{Entry Term} &amp; Neck Ache \\ \hline&#10;\textbf{Entry Term} &amp; Posterior Cervical Pain \\ \hline&#10;\textbf{Entry Term} &amp; Posterior Neck Pain &#10;      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4"/>
  <p:tag name="PICTUREFILESIZE" val="718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frac{2.n_{ab}}{n_a+n_b} \stackrel{{ rank}}{=} \frac{n_{ab}}{n_a+n_b}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75"/>
  <p:tag name="PICTUREFILESIZE" val="394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og \frac{P(a,b)}{P(a)P(b)} = \log N.\frac{n_{ab}}{n_a.n_b} \stackrel{rank}{=} \frac{n_{ab}}{n_a.n_b}  template TPT1  env TPENV1  fore 0  back 16777215  eqnno 2"/>
  <p:tag name="FILENAME" val="TP_tmp"/>
  <p:tag name="ORIGWIDTH" val="157"/>
  <p:tag name="PICTUREFILESIZE" val="895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a,b).\log \frac{P(a,b)}{P(a)P(b)} = \frac{n_{ab}}{N}\log(N.\frac{n_{ab}}{n_a.n_b}) \stackrel{rank}{=} n_{ab}.\log(N.\frac{n_{ab}}{n_a.n_b})  template TPT1  env TPENV1  fore 0  back 16777215  eqnno 3"/>
  <p:tag name="FILENAME" val="TP_tmp"/>
  <p:tag name="ORIGWIDTH" val="263"/>
  <p:tag name="PICTUREFILESIZE" val="1517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frac{(n_{ab}-N.\frac{n_a}{N}.\frac{n_b}{N})^2}{N.\frac{n_a}{N}.\frac{n_b}{N}} \stackrel{rank}{=} \frac{(n_{ab}-\frac{1}{N}.n_a.n_b)^2}{n_a.n_b}  template TPT1  env TPENV1  fore 0  back 16777215  eqnno 4"/>
  <p:tag name="FILENAME" val="TP_tmp"/>
  <p:tag name="ORIGWIDTH" val="148"/>
  <p:tag name="PICTUREFILESIZE" val="89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*}{0.6\textwidth}{@{\extracolsep{\fill}}c|c}\hline&#10;    \textit{Measure} &amp; \textit{Formula} \\ \hline&#10;    Mutual information &amp; $\frac{n_{ab}}{n_a.n_b}$ \\&#10;    ($MIM$) &amp; \\&#10;    Expected Mutual Information &amp; $n_{ab}.\log(N.\frac{n_{ab}}{n_a.n_b})$ \\&#10;    ($EMIM$) &amp; \\&#10;    Chi-square &amp;  $\frac{(n_{ab}-\frac{1}{N}.n_a.n_b)^2}{n_a.n_b}$ \\&#10;    ($\chi^2$) &amp; \\  &#10;    Dice's coefficient &amp;  $\frac{n_{ab}}{n_a+n_b}$\\&#10;    ($Dice$) &amp; &#10;    \\ \hline&#10;    \end{tabular*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6"/>
  <p:tag name="PICTUREFILESIZE" val="408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bank banked banking bankings banks}\\&#10;\textsf{/ocean oceaneering oceanic oceanics oceanization oceans}\\&#10;\textsf{/polic polical polically police policeable policed \\&#10;-policement policer policers polices policial \\&#10;-policically policier policiers policies policing \\&#10;-policization policize policly policy policying policys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1"/>
  <p:tag name="PICTUREFILESIZE" val="370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trmm &amp; forest &amp; trmm &amp;  forest \\&#10;    itto &amp; tree &amp; itto &amp; exotic \\&#10;    ortuno &amp; rain &amp; ortuno &amp; timber \\&#10;    kuroshio &amp; island &amp; kuroshio &amp; rain \\&#10;    ivirgarzama &amp; like &amp; ivirgarzama &amp; banana \\&#10;    biofunction &amp; fish &amp; biofunction &amp; deforestation \\&#10;    kapiolani &amp; most &amp; kapiolani &amp; plantation \\&#10;    bstilla &amp; water &amp; bstilla &amp; coconut \\&#10;    almagreb &amp; fruit &amp; almagreb &amp; jungle \\&#10;    jackfruit &amp; area &amp; jackfruit &amp; tree \\&#10;    adeo &amp; world &amp; adeo &amp; rainforest \\&#10;    xishuangbanna &amp; america &amp; xishuangbanna &amp; palm \\&#10;    frangipani &amp; some &amp; frangipani &amp; hardwood \\&#10;    yuca &amp; live &amp; yuca &amp; greenhouse \\&#10;    anthurium &amp; plant &amp; anthurium &amp; logging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9"/>
  <p:tag name="PICTUREFILESIZE" val="9325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begin{tabular}{@{\hspace{0.5em}}c@{\hspace{0.5em}}|@{\hspace{0.5em}}c@{\hspace{0.5em}}|@{\hspace{0.4em}}c@{\hspace{0.4em}}|@{\hspace{0.5em}}c@{\hspace{0.5em}}}\hline&#10;    \textsl{MIM} &amp; \textsl{EMIM} &amp; $\chi^2$ &amp; \textsl{Dice} \\ \hline&#10;    zoologico &amp; water &amp; arlsq &amp;  species \\&#10;    zapanta &amp; species &amp; happyman &amp; wildlife \\&#10;    wrint &amp; wildlife &amp; outerlimit &amp; fishery \\&#10;    wpfmc &amp; fishery &amp; sportk &amp; water \\&#10;    weighout &amp; sea &amp; lingcod &amp; fisherman \\&#10;    waterdog &amp; fisherman &amp; longfin &amp; boat \\&#10;    longfin &amp; boat &amp;  bontadelli &amp; sea \\&#10;    veracruzana &amp; area &amp; sportfisher &amp; habitat \\&#10;    ungutt &amp; habitat &amp; billfish &amp; vessel \\&#10;    ulocentra &amp; vessel &amp; needlefish &amp; marine \\&#10;    needlefish &amp; marine &amp; damaliscu &amp; endanger \\&#10;    tunaboat &amp; land &amp; bontebok &amp; conservation \\&#10;    tsolwana &amp; river &amp; taucher &amp; river \\&#10;    olivacea &amp; food &amp;  orangemouth &amp; catch \\&#10;    motoroller &amp; endanger &amp; sheepshead &amp; island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5"/>
  <p:tag name="PICTUREFILESIZE" val="9606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@{\hspace{0.5em}}c@{\hspace{0.5em}}|@{\hspace{0.5em}}c@{\hspace{0.5em}}|@{\hspace{0.4em}}c@{\hspace{0.4em}}|@{\hspace{0.5em}}c@{\hspace{0.5em}}}\hline&#10;    \textsl{MIM} &amp; \textsl{EMIM} &amp; $\chi^2$ &amp; \textsl{Dice} \\ \hline&#10;    zapanta &amp; wildlife &amp; gefilte &amp;  wildlife \\&#10;    plar &amp; vessel &amp; mbmo &amp; vessel \\&#10;    mbmo &amp; boat &amp; zapanta &amp; boat \\&#10;    gefilte &amp; fishery &amp; plar &amp; fishery \\&#10;    hapc &amp; species &amp; hapc &amp; species \\&#10;    odfw &amp; tuna &amp; odfw &amp; catch \\&#10;    southpoint &amp; trout &amp;  southpoint &amp; water \\&#10;    anadromous &amp; fisherman &amp; anadromous &amp; sea \\&#10;    taiffe &amp; salmon &amp; taiffe &amp; meat \\&#10;    mollie &amp; catch &amp; mollie &amp; interior \\&#10;    frampton &amp; nmf &amp; frampton &amp; fisherman \\&#10;    idfg &amp; trawl &amp; idfg &amp; game \\&#10;    billingsgate &amp; halibut &amp; billingsgate &amp; salmon \\&#10;    sealord &amp; meat &amp;  sealord &amp; tuna \\&#10;    longline &amp; shellfish &amp; longline &amp; caught \\ \hline&#10;    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9"/>
  <p:tag name="PICTUREFILESIZE" val="8634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quote}   &#10;zoology, &#10;cranmore, &#10;jouett, &#10;zoo, &#10;goldfish, &#10;fish,&#10;cannery, &#10;urchin,&#10;reptile, &#10;coral, &#10;animal,&#10;mollusk,&#10;marine,&#10;underwater,&#10;plankton,&#10;mussel,&#10;oceanography,&#10;mammal, &#10;species,&#10;exhibit, &#10;swim, &#10;biologist,&#10;cabrillo, &#10;saltwater, &#10;creature, &#10;reef,&#10;whale, &#10;oceanic, &#10;scuba, &#10;kelp, &#10;invertebrate, &#10;park, &#10;crustacean,&#10;wild,&#10;tropical&#10;\end{quote}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95"/>
  <p:tag name="PICTUREFILESIZE" val="408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_{d,w} \geq \left\{ \begin{array}{ll}&#10;                 7-0.1\times (25-s_d), &amp; \mbox{if $s_d &lt; 25$} \\&#10;                 7, &amp; \mbox{if $25 \leq s_d \leq 40$ }\\&#10;                 7+0.1\times (s_d - 40), &amp; \mbox{otherwise}&#10;                 \end{array}&#10;            \right.  template TPT1  env TPENV1  fore 0  back 16777215  eqnno 1"/>
  <p:tag name="FILENAME" val="TP_tmp"/>
  <p:tag name="ORIGWIDTH" val="204"/>
  <p:tag name="PICTUREFILESIZE" val="1624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sf{&#10;\begin{quote} &#10;$D_1 = \{a, b, c\}$\\&#10;$D_2 = \{a, d, e\}$\\&#10;$D_3 = \{d, e, f, g\}$\\&#10;$D_4 = \{f, g\}$ &#10;\end{quote}&#10;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69"/>
  <p:tag name="PICTUREFILESIZE" val="88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l}&#10;aquarium (5) &amp; (1, 3, 4, 5, 8)\\&#10;freshwater (4)  &amp; (1, 8, 9, 10)\\&#10;species (3)  &amp; (2, 3, 4)\\&#10;hobby (3)  &amp; (1, 5, 10)\\&#10;forums (2) &amp; (6, 8)&#10;\end{tabular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30"/>
  <p:tag name="PICTUREFILESIZE" val="233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numerate}&#10;\item For all pairs of words in the stem classes, count how often they co-occur in text windows of $W$ words. $W$ is typically in the range 50-100.&#10;\item Compute a co-occurrence or association metric for each pair. This measures how strong the association is between the words.&#10;\item Construct a graph where the vertices represent words and the edges are between words whose co-occurrence metric is above a threshold $T$.&#10;\item Find the connected components of this graph. These are the new stem classes.&#10;\end{enumera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2"/>
  <p:tag name="PICTUREFILESIZE" val="802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/policies policy \\&#10;/police policed policing \\&#10;/bank banking banks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7"/>
  <p:tag name="PICTUREFILESIZE" val="91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2.n_{ab}/(n_a+n_b)$  template TPT1  env TPENV1  fore 0  back 16777215  eqnno 1"/>
  <p:tag name="FILENAME" val="TP_tmp"/>
  <p:tag name="ORIGWIDTH" val="67"/>
  <p:tag name="PICTUREFILESIZE" val="32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poiner sisters \\&#10;brimingham news \\&#10;catamarn sailing \\&#10;hair extenssions\\ &#10;marshmellow world \\&#10;miniture golf courses \\&#10;psyhics \\&#10;home doceration 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7"/>
  <p:tag name="PICTUREFILESIZE" val="193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realstateisting.bc.com \\&#10;akia 1080i manunal \\&#10;ultimatwarcade \\&#10;mainscourcebank \\&#10;dellottitouche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1"/>
  <p:tag name="PICTUREFILESIZE" val="129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extenssions} $\rightarrow$ \textsf{extensions}(insertion error)\\&#10;\textsf{poiner} $\rightarrow$ \textsf{pointer} (deletion error)\\&#10;\textsf{marshmellow} $\rightarrow$ \textsf{marshmallow} (substitution error) \\&#10;\textsf{brimingham} $\rightarrow$ \textsf{birmingham} (transposition error)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269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\textsf{doceration} $\rightarrow$ \textsf{deceration}\\&#10;\textsf{deceration} $\rightarrow$ \textsf{decoration}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3"/>
  <p:tag name="PICTUREFILESIZE" val="63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2842</Words>
  <Application>Microsoft Office PowerPoint</Application>
  <PresentationFormat>On-screen Show (4:3)</PresentationFormat>
  <Paragraphs>396</Paragraphs>
  <Slides>70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Search Engines</vt:lpstr>
      <vt:lpstr>Information Needs</vt:lpstr>
      <vt:lpstr>Queries and Information Needs</vt:lpstr>
      <vt:lpstr>Interaction</vt:lpstr>
      <vt:lpstr>ASK Hypothesis</vt:lpstr>
      <vt:lpstr>Keyword Queries</vt:lpstr>
      <vt:lpstr>Keyword Queries</vt:lpstr>
      <vt:lpstr>Query-Based Stemming</vt:lpstr>
      <vt:lpstr>Stem Classes</vt:lpstr>
      <vt:lpstr>Stem Classes</vt:lpstr>
      <vt:lpstr>Modifying Stem Classes</vt:lpstr>
      <vt:lpstr>Modifying Stem Classes</vt:lpstr>
      <vt:lpstr>Spell Checking</vt:lpstr>
      <vt:lpstr>Spell Checking</vt:lpstr>
      <vt:lpstr>Edit Distance</vt:lpstr>
      <vt:lpstr>Edit Distance</vt:lpstr>
      <vt:lpstr>Soundex Code</vt:lpstr>
      <vt:lpstr>Spelling Correction Issues</vt:lpstr>
      <vt:lpstr>Noisy Channel Model</vt:lpstr>
      <vt:lpstr>Noisy Channel Model</vt:lpstr>
      <vt:lpstr>Noisy Channel Model</vt:lpstr>
      <vt:lpstr>Example Spellcheck Process</vt:lpstr>
      <vt:lpstr>The Thesaurus</vt:lpstr>
      <vt:lpstr>MeSH Thesaurus</vt:lpstr>
      <vt:lpstr>Query Expansion</vt:lpstr>
      <vt:lpstr>Query Expansion</vt:lpstr>
      <vt:lpstr>Term Association Measures</vt:lpstr>
      <vt:lpstr>Term Association Measures</vt:lpstr>
      <vt:lpstr>Term Association Measures</vt:lpstr>
      <vt:lpstr>Association Measure Summary</vt:lpstr>
      <vt:lpstr>Association Measure Example</vt:lpstr>
      <vt:lpstr>Association Measure Example</vt:lpstr>
      <vt:lpstr>Association Measure Example</vt:lpstr>
      <vt:lpstr>Association Measures</vt:lpstr>
      <vt:lpstr>Other Approaches</vt:lpstr>
      <vt:lpstr>Other Approaches</vt:lpstr>
      <vt:lpstr>Relevance Feedback</vt:lpstr>
      <vt:lpstr>Relevance Feedback Example</vt:lpstr>
      <vt:lpstr>Relevance Feedback Example</vt:lpstr>
      <vt:lpstr>Relevance Feedback Example</vt:lpstr>
      <vt:lpstr>Relevance Feedback</vt:lpstr>
      <vt:lpstr>Context and Personalization</vt:lpstr>
      <vt:lpstr>User Models</vt:lpstr>
      <vt:lpstr>Query Logs</vt:lpstr>
      <vt:lpstr>Local Search</vt:lpstr>
      <vt:lpstr>Local Search</vt:lpstr>
      <vt:lpstr>Extracting Location Information</vt:lpstr>
      <vt:lpstr>Snippet Generation</vt:lpstr>
      <vt:lpstr>Sentence Selection</vt:lpstr>
      <vt:lpstr>Sentence Selection</vt:lpstr>
      <vt:lpstr>Snippet Generation</vt:lpstr>
      <vt:lpstr>Snippet Generation</vt:lpstr>
      <vt:lpstr>Snippet Guidelines</vt:lpstr>
      <vt:lpstr>Advertising</vt:lpstr>
      <vt:lpstr>Searching Advertisements</vt:lpstr>
      <vt:lpstr>Example Advertisements</vt:lpstr>
      <vt:lpstr>Searching Advertisements</vt:lpstr>
      <vt:lpstr>Clustering Results</vt:lpstr>
      <vt:lpstr>Result List Example</vt:lpstr>
      <vt:lpstr>Clustering Results</vt:lpstr>
      <vt:lpstr>Types of Classification</vt:lpstr>
      <vt:lpstr>Classification Example</vt:lpstr>
      <vt:lpstr>Result Clusters</vt:lpstr>
      <vt:lpstr>Faceted Classification</vt:lpstr>
      <vt:lpstr>Example Faceted Classification</vt:lpstr>
      <vt:lpstr>Example Faceted Classification</vt:lpstr>
      <vt:lpstr>Cross-Language Search</vt:lpstr>
      <vt:lpstr>Cross-Language Search</vt:lpstr>
      <vt:lpstr>Statistical Translation Models</vt:lpstr>
      <vt:lpstr>Translation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croft</cp:lastModifiedBy>
  <cp:revision>43</cp:revision>
  <dcterms:created xsi:type="dcterms:W3CDTF">2008-09-16T13:25:11Z</dcterms:created>
  <dcterms:modified xsi:type="dcterms:W3CDTF">2008-09-19T18:37:51Z</dcterms:modified>
</cp:coreProperties>
</file>