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4" r:id="rId33"/>
    <p:sldId id="293"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7" r:id="rId58"/>
    <p:sldId id="335" r:id="rId59"/>
    <p:sldId id="338" r:id="rId60"/>
    <p:sldId id="339" r:id="rId61"/>
    <p:sldId id="340" r:id="rId62"/>
    <p:sldId id="341" r:id="rId63"/>
    <p:sldId id="343" r:id="rId64"/>
    <p:sldId id="344" r:id="rId65"/>
    <p:sldId id="345" r:id="rId66"/>
    <p:sldId id="346" r:id="rId67"/>
    <p:sldId id="347" r:id="rId68"/>
    <p:sldId id="348" r:id="rId69"/>
    <p:sldId id="349" r:id="rId70"/>
    <p:sldId id="350" r:id="rId71"/>
    <p:sldId id="351" r:id="rId72"/>
    <p:sldId id="352" r:id="rId73"/>
    <p:sldId id="354" r:id="rId74"/>
    <p:sldId id="355" r:id="rId75"/>
    <p:sldId id="356" r:id="rId76"/>
    <p:sldId id="357" r:id="rId77"/>
    <p:sldId id="358" r:id="rId78"/>
    <p:sldId id="359" r:id="rId79"/>
    <p:sldId id="360" r:id="rId80"/>
    <p:sldId id="361" r:id="rId81"/>
    <p:sldId id="362" r:id="rId82"/>
    <p:sldId id="363" r:id="rId83"/>
    <p:sldId id="364" r:id="rId84"/>
    <p:sldId id="365" r:id="rId85"/>
    <p:sldId id="366" r:id="rId86"/>
    <p:sldId id="367" r:id="rId87"/>
    <p:sldId id="368" r:id="rId88"/>
  </p:sldIdLst>
  <p:sldSz cx="9144000" cy="6858000" type="screen4x3"/>
  <p:notesSz cx="6858000" cy="9144000"/>
  <p:embeddedFontLst>
    <p:embeddedFont>
      <p:font typeface="Calibri" panose="020F0502020204030204" pitchFamily="34" charset="0"/>
      <p:regular r:id="rId89"/>
      <p:bold r:id="rId90"/>
      <p:italic r:id="rId91"/>
      <p:boldItalic r:id="rId9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2.fntdata"/><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3.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9DFAB3-E27B-47E2-ACDE-050275AD4F48}"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9DFAB3-E27B-47E2-ACDE-050275AD4F48}"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9DFAB3-E27B-47E2-ACDE-050275AD4F48}"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9DFAB3-E27B-47E2-ACDE-050275AD4F48}"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DFAB3-E27B-47E2-ACDE-050275AD4F48}"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9DFAB3-E27B-47E2-ACDE-050275AD4F48}" type="datetimeFigureOut">
              <a:rPr lang="en-US" smtClean="0"/>
              <a:pPr/>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9DFAB3-E27B-47E2-ACDE-050275AD4F48}" type="datetimeFigureOut">
              <a:rPr lang="en-US" smtClean="0"/>
              <a:pPr/>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9DFAB3-E27B-47E2-ACDE-050275AD4F48}" type="datetimeFigureOut">
              <a:rPr lang="en-US" smtClean="0"/>
              <a:pPr/>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DFAB3-E27B-47E2-ACDE-050275AD4F48}" type="datetimeFigureOut">
              <a:rPr lang="en-US" smtClean="0"/>
              <a:pPr/>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DFAB3-E27B-47E2-ACDE-050275AD4F48}" type="datetimeFigureOut">
              <a:rPr lang="en-US" smtClean="0"/>
              <a:pPr/>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DFAB3-E27B-47E2-ACDE-050275AD4F48}" type="datetimeFigureOut">
              <a:rPr lang="en-US" smtClean="0"/>
              <a:pPr/>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DFAB3-E27B-47E2-ACDE-050275AD4F48}" type="datetimeFigureOut">
              <a:rPr lang="en-US" smtClean="0"/>
              <a:pPr/>
              <a:t>10/31/2019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A3D06-7265-45FA-956D-1B203A4D67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20.xml"/><Relationship Id="rId7" Type="http://schemas.openxmlformats.org/officeDocument/2006/relationships/image" Target="../media/image22.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1.png"/><Relationship Id="rId5" Type="http://schemas.openxmlformats.org/officeDocument/2006/relationships/slideLayout" Target="../slideLayouts/slideLayout2.xml"/><Relationship Id="rId4" Type="http://schemas.openxmlformats.org/officeDocument/2006/relationships/tags" Target="../tags/tag21.xml"/><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34.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6.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38.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42.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4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48.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6.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6.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tif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tiff"/><Relationship Id="rId2" Type="http://schemas.openxmlformats.org/officeDocument/2006/relationships/slideLayout" Target="../slideLayouts/slideLayout6.xml"/><Relationship Id="rId1" Type="http://schemas.openxmlformats.org/officeDocument/2006/relationships/tags" Target="../tags/tag49.xml"/><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6.xml"/><Relationship Id="rId1" Type="http://schemas.openxmlformats.org/officeDocument/2006/relationships/tags" Target="../tags/tag54.xml"/></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6.xml"/><Relationship Id="rId1" Type="http://schemas.openxmlformats.org/officeDocument/2006/relationships/tags" Target="../tags/tag55.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6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6.xml"/><Relationship Id="rId1" Type="http://schemas.openxmlformats.org/officeDocument/2006/relationships/tags" Target="../tags/tag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7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6.xml"/><Relationship Id="rId1" Type="http://schemas.openxmlformats.org/officeDocument/2006/relationships/tags" Target="../tags/tag6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73.png"/><Relationship Id="rId4" Type="http://schemas.openxmlformats.org/officeDocument/2006/relationships/image" Target="../media/image72.png"/></Relationships>
</file>

<file path=ppt/slides/_rels/slide7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77.png"/><Relationship Id="rId4" Type="http://schemas.openxmlformats.org/officeDocument/2006/relationships/image" Target="../media/image7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80.png"/><Relationship Id="rId4" Type="http://schemas.openxmlformats.org/officeDocument/2006/relationships/image" Target="../media/image7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Engines</a:t>
            </a:r>
          </a:p>
        </p:txBody>
      </p:sp>
      <p:sp>
        <p:nvSpPr>
          <p:cNvPr id="3" name="Subtitle 2"/>
          <p:cNvSpPr>
            <a:spLocks noGrp="1"/>
          </p:cNvSpPr>
          <p:nvPr>
            <p:ph type="subTitle" idx="1"/>
          </p:nvPr>
        </p:nvSpPr>
        <p:spPr/>
        <p:txBody>
          <a:bodyPr/>
          <a:lstStyle/>
          <a:p>
            <a:r>
              <a:rPr lang="en-US" dirty="0"/>
              <a:t>Information Retrieval in Practice</a:t>
            </a:r>
          </a:p>
        </p:txBody>
      </p:sp>
      <p:sp>
        <p:nvSpPr>
          <p:cNvPr id="4" name="Rectangle 3"/>
          <p:cNvSpPr/>
          <p:nvPr/>
        </p:nvSpPr>
        <p:spPr>
          <a:xfrm>
            <a:off x="3581400" y="6096000"/>
            <a:ext cx="1931939" cy="246221"/>
          </a:xfrm>
          <a:prstGeom prst="rect">
            <a:avLst/>
          </a:prstGeom>
        </p:spPr>
        <p:txBody>
          <a:bodyPr wrap="none">
            <a:spAutoFit/>
          </a:bodyPr>
          <a:lstStyle/>
          <a:p>
            <a:pPr>
              <a:defRPr/>
            </a:pPr>
            <a:r>
              <a:rPr lang="en-US" sz="1000" dirty="0"/>
              <a:t>All slides ©Addison Wesley, 2008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Space Model</a:t>
            </a:r>
          </a:p>
        </p:txBody>
      </p:sp>
      <p:sp>
        <p:nvSpPr>
          <p:cNvPr id="3" name="Content Placeholder 2"/>
          <p:cNvSpPr>
            <a:spLocks noGrp="1"/>
          </p:cNvSpPr>
          <p:nvPr>
            <p:ph idx="1"/>
          </p:nvPr>
        </p:nvSpPr>
        <p:spPr/>
        <p:txBody>
          <a:bodyPr/>
          <a:lstStyle/>
          <a:p>
            <a:r>
              <a:rPr lang="en-US" dirty="0"/>
              <a:t>3-d pictures useful, but can be misleading for high-dimensional space</a:t>
            </a:r>
          </a:p>
        </p:txBody>
      </p:sp>
      <p:pic>
        <p:nvPicPr>
          <p:cNvPr id="4" name="Picture 2" descr="C:\Users\croft\Desktop\chap7-1.tif"/>
          <p:cNvPicPr>
            <a:picLocks noChangeAspect="1" noChangeArrowheads="1"/>
          </p:cNvPicPr>
          <p:nvPr/>
        </p:nvPicPr>
        <p:blipFill>
          <a:blip r:embed="rId2"/>
          <a:srcRect/>
          <a:stretch>
            <a:fillRect/>
          </a:stretch>
        </p:blipFill>
        <p:spPr bwMode="auto">
          <a:xfrm>
            <a:off x="2286000" y="2667000"/>
            <a:ext cx="4038600" cy="387240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Space Model</a:t>
            </a:r>
          </a:p>
        </p:txBody>
      </p:sp>
      <p:sp>
        <p:nvSpPr>
          <p:cNvPr id="3" name="Content Placeholder 2"/>
          <p:cNvSpPr>
            <a:spLocks noGrp="1"/>
          </p:cNvSpPr>
          <p:nvPr>
            <p:ph idx="1"/>
          </p:nvPr>
        </p:nvSpPr>
        <p:spPr/>
        <p:txBody>
          <a:bodyPr/>
          <a:lstStyle/>
          <a:p>
            <a:r>
              <a:rPr lang="en-US" dirty="0"/>
              <a:t>Documents ranked by distance between points representing query and documents</a:t>
            </a:r>
          </a:p>
          <a:p>
            <a:pPr lvl="1"/>
            <a:r>
              <a:rPr lang="en-US" i="1" dirty="0"/>
              <a:t>Similarity</a:t>
            </a:r>
            <a:r>
              <a:rPr lang="en-US" dirty="0"/>
              <a:t> measure more common than a distance or </a:t>
            </a:r>
            <a:r>
              <a:rPr lang="en-US" i="1" dirty="0"/>
              <a:t>dissimilarity</a:t>
            </a:r>
            <a:r>
              <a:rPr lang="en-US" dirty="0"/>
              <a:t> measure</a:t>
            </a:r>
          </a:p>
          <a:p>
            <a:pPr lvl="1"/>
            <a:r>
              <a:rPr lang="en-US" dirty="0"/>
              <a:t>e.g. Cosine correlation</a:t>
            </a:r>
          </a:p>
        </p:txBody>
      </p:sp>
      <p:pic>
        <p:nvPicPr>
          <p:cNvPr id="5" name="Picture 4" descr="TP_tmp.png"/>
          <p:cNvPicPr>
            <a:picLocks noChangeAspect="1"/>
          </p:cNvPicPr>
          <p:nvPr>
            <p:custDataLst>
              <p:tags r:id="rId1"/>
            </p:custDataLst>
          </p:nvPr>
        </p:nvPicPr>
        <p:blipFill>
          <a:blip r:embed="rId3"/>
          <a:stretch>
            <a:fillRect/>
          </a:stretch>
        </p:blipFill>
        <p:spPr>
          <a:xfrm>
            <a:off x="1600200" y="4343400"/>
            <a:ext cx="4059674" cy="1600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 Calculation</a:t>
            </a:r>
          </a:p>
        </p:txBody>
      </p:sp>
      <p:sp>
        <p:nvSpPr>
          <p:cNvPr id="3" name="Content Placeholder 2"/>
          <p:cNvSpPr>
            <a:spLocks noGrp="1"/>
          </p:cNvSpPr>
          <p:nvPr>
            <p:ph idx="1"/>
          </p:nvPr>
        </p:nvSpPr>
        <p:spPr>
          <a:xfrm>
            <a:off x="228600" y="1600200"/>
            <a:ext cx="8458200" cy="4525963"/>
          </a:xfrm>
        </p:spPr>
        <p:txBody>
          <a:bodyPr/>
          <a:lstStyle/>
          <a:p>
            <a:pPr lvl="1"/>
            <a:r>
              <a:rPr lang="en-US" sz="3200" dirty="0"/>
              <a:t>Consider two documents </a:t>
            </a:r>
            <a:r>
              <a:rPr lang="en-US" sz="3200" i="1" dirty="0"/>
              <a:t>D</a:t>
            </a:r>
            <a:r>
              <a:rPr lang="en-US" sz="3200" i="1" baseline="-25000" dirty="0"/>
              <a:t>1, </a:t>
            </a:r>
            <a:r>
              <a:rPr lang="en-US" sz="3200" i="1" dirty="0"/>
              <a:t>D</a:t>
            </a:r>
            <a:r>
              <a:rPr lang="en-US" sz="3200" i="1" baseline="-25000" dirty="0"/>
              <a:t>2 </a:t>
            </a:r>
            <a:r>
              <a:rPr lang="en-US" sz="3200" dirty="0"/>
              <a:t>and a query </a:t>
            </a:r>
            <a:r>
              <a:rPr lang="en-US" sz="3200" i="1" dirty="0"/>
              <a:t>Q</a:t>
            </a:r>
          </a:p>
          <a:p>
            <a:pPr lvl="2"/>
            <a:r>
              <a:rPr lang="en-US" i="1" dirty="0"/>
              <a:t>D</a:t>
            </a:r>
            <a:r>
              <a:rPr lang="en-US" i="1" baseline="-25000" dirty="0"/>
              <a:t>1</a:t>
            </a:r>
            <a:r>
              <a:rPr lang="en-US" dirty="0"/>
              <a:t> = (0.5, 0.8, 0.3), </a:t>
            </a:r>
            <a:r>
              <a:rPr lang="en-US" i="1" dirty="0"/>
              <a:t>D</a:t>
            </a:r>
            <a:r>
              <a:rPr lang="en-US" i="1" baseline="-25000" dirty="0"/>
              <a:t>2</a:t>
            </a:r>
            <a:r>
              <a:rPr lang="en-US" dirty="0"/>
              <a:t> = (0.9, 0.4, 0.2), </a:t>
            </a:r>
            <a:r>
              <a:rPr lang="en-US" i="1" dirty="0"/>
              <a:t>Q</a:t>
            </a:r>
            <a:r>
              <a:rPr lang="en-US" dirty="0"/>
              <a:t> = (1.5, 1.0, 0)</a:t>
            </a:r>
          </a:p>
          <a:p>
            <a:pPr lvl="1"/>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1295400" y="3124200"/>
            <a:ext cx="6153108" cy="33061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Weights</a:t>
            </a:r>
          </a:p>
        </p:txBody>
      </p:sp>
      <p:sp>
        <p:nvSpPr>
          <p:cNvPr id="3" name="Content Placeholder 2"/>
          <p:cNvSpPr>
            <a:spLocks noGrp="1"/>
          </p:cNvSpPr>
          <p:nvPr>
            <p:ph idx="1"/>
          </p:nvPr>
        </p:nvSpPr>
        <p:spPr>
          <a:xfrm>
            <a:off x="457200" y="1524000"/>
            <a:ext cx="8229600" cy="5029200"/>
          </a:xfrm>
        </p:spPr>
        <p:txBody>
          <a:bodyPr/>
          <a:lstStyle/>
          <a:p>
            <a:r>
              <a:rPr lang="en-US" i="1" dirty="0"/>
              <a:t>tf.idf</a:t>
            </a:r>
            <a:r>
              <a:rPr lang="en-US" dirty="0"/>
              <a:t> weight</a:t>
            </a:r>
          </a:p>
          <a:p>
            <a:pPr lvl="1"/>
            <a:r>
              <a:rPr lang="en-US" dirty="0"/>
              <a:t>Term frequency weight measures importance in document:</a:t>
            </a:r>
          </a:p>
          <a:p>
            <a:pPr lvl="2">
              <a:buNone/>
            </a:pPr>
            <a:endParaRPr lang="en-US" sz="1800" dirty="0"/>
          </a:p>
          <a:p>
            <a:pPr lvl="1"/>
            <a:r>
              <a:rPr lang="en-US" dirty="0"/>
              <a:t>Inverse document frequency measures importance in collection:</a:t>
            </a:r>
          </a:p>
          <a:p>
            <a:pPr lvl="2"/>
            <a:endParaRPr lang="en-US" sz="1000" dirty="0"/>
          </a:p>
          <a:p>
            <a:pPr lvl="1"/>
            <a:r>
              <a:rPr lang="en-US" dirty="0"/>
              <a:t>Some heuristic modifications</a:t>
            </a:r>
          </a:p>
        </p:txBody>
      </p:sp>
      <p:pic>
        <p:nvPicPr>
          <p:cNvPr id="5" name="Picture 4" descr="TP_tmp.png"/>
          <p:cNvPicPr>
            <a:picLocks noChangeAspect="1"/>
          </p:cNvPicPr>
          <p:nvPr>
            <p:custDataLst>
              <p:tags r:id="rId1"/>
            </p:custDataLst>
          </p:nvPr>
        </p:nvPicPr>
        <p:blipFill>
          <a:blip r:embed="rId5"/>
          <a:stretch>
            <a:fillRect/>
          </a:stretch>
        </p:blipFill>
        <p:spPr>
          <a:xfrm>
            <a:off x="3352800" y="2667000"/>
            <a:ext cx="1245110" cy="701987"/>
          </a:xfrm>
          <a:prstGeom prst="rect">
            <a:avLst/>
          </a:prstGeom>
        </p:spPr>
      </p:pic>
      <p:pic>
        <p:nvPicPr>
          <p:cNvPr id="7" name="Picture 6" descr="TP_tmp.png"/>
          <p:cNvPicPr>
            <a:picLocks noChangeAspect="1"/>
          </p:cNvPicPr>
          <p:nvPr>
            <p:custDataLst>
              <p:tags r:id="rId2"/>
            </p:custDataLst>
          </p:nvPr>
        </p:nvPicPr>
        <p:blipFill>
          <a:blip r:embed="rId6"/>
          <a:stretch>
            <a:fillRect/>
          </a:stretch>
        </p:blipFill>
        <p:spPr>
          <a:xfrm>
            <a:off x="5181600" y="3962400"/>
            <a:ext cx="1421894" cy="355092"/>
          </a:xfrm>
          <a:prstGeom prst="rect">
            <a:avLst/>
          </a:prstGeom>
        </p:spPr>
      </p:pic>
      <p:pic>
        <p:nvPicPr>
          <p:cNvPr id="9" name="Picture 8" descr="TP_tmp.png"/>
          <p:cNvPicPr>
            <a:picLocks noChangeAspect="1"/>
          </p:cNvPicPr>
          <p:nvPr>
            <p:custDataLst>
              <p:tags r:id="rId3"/>
            </p:custDataLst>
          </p:nvPr>
        </p:nvPicPr>
        <p:blipFill>
          <a:blip r:embed="rId7"/>
          <a:stretch>
            <a:fillRect/>
          </a:stretch>
        </p:blipFill>
        <p:spPr>
          <a:xfrm>
            <a:off x="1752600" y="5334000"/>
            <a:ext cx="4609629" cy="1066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 Feedback</a:t>
            </a:r>
          </a:p>
        </p:txBody>
      </p:sp>
      <p:sp>
        <p:nvSpPr>
          <p:cNvPr id="3" name="Content Placeholder 2"/>
          <p:cNvSpPr>
            <a:spLocks noGrp="1"/>
          </p:cNvSpPr>
          <p:nvPr>
            <p:ph idx="1"/>
          </p:nvPr>
        </p:nvSpPr>
        <p:spPr>
          <a:xfrm>
            <a:off x="457200" y="1447800"/>
            <a:ext cx="8229600" cy="5181600"/>
          </a:xfrm>
        </p:spPr>
        <p:txBody>
          <a:bodyPr>
            <a:normAutofit/>
          </a:bodyPr>
          <a:lstStyle/>
          <a:p>
            <a:r>
              <a:rPr lang="en-US" dirty="0" err="1"/>
              <a:t>Rocchio</a:t>
            </a:r>
            <a:r>
              <a:rPr lang="en-US" dirty="0"/>
              <a:t> algorithm</a:t>
            </a:r>
          </a:p>
          <a:p>
            <a:r>
              <a:rPr lang="en-US" i="1" dirty="0"/>
              <a:t>Optimal query </a:t>
            </a:r>
          </a:p>
          <a:p>
            <a:pPr lvl="1"/>
            <a:r>
              <a:rPr lang="en-US" dirty="0"/>
              <a:t>Maximizes the difference between the average vector representing the relevant documents and the average vector representing the non-relevant documents</a:t>
            </a:r>
          </a:p>
          <a:p>
            <a:r>
              <a:rPr lang="en-US" dirty="0"/>
              <a:t>Modifies query according to</a:t>
            </a:r>
          </a:p>
          <a:p>
            <a:endParaRPr lang="en-US" dirty="0"/>
          </a:p>
          <a:p>
            <a:pPr lvl="1"/>
            <a:r>
              <a:rPr lang="en-US" i="1" dirty="0"/>
              <a:t>α</a:t>
            </a:r>
            <a:r>
              <a:rPr lang="en-US" dirty="0"/>
              <a:t>, </a:t>
            </a:r>
            <a:r>
              <a:rPr lang="en-US" i="1" dirty="0"/>
              <a:t>β</a:t>
            </a:r>
            <a:r>
              <a:rPr lang="en-US" dirty="0"/>
              <a:t>, and</a:t>
            </a:r>
            <a:r>
              <a:rPr lang="en-US" i="1" dirty="0"/>
              <a:t> γ </a:t>
            </a:r>
            <a:r>
              <a:rPr lang="en-US" dirty="0"/>
              <a:t>are parameters</a:t>
            </a:r>
          </a:p>
          <a:p>
            <a:pPr lvl="2"/>
            <a:r>
              <a:rPr lang="en-US" dirty="0"/>
              <a:t>Typical values 8, 16, 4</a:t>
            </a:r>
          </a:p>
        </p:txBody>
      </p:sp>
      <p:pic>
        <p:nvPicPr>
          <p:cNvPr id="5" name="Picture 4" descr="TP_tmp.png"/>
          <p:cNvPicPr>
            <a:picLocks noChangeAspect="1"/>
          </p:cNvPicPr>
          <p:nvPr>
            <p:custDataLst>
              <p:tags r:id="rId1"/>
            </p:custDataLst>
          </p:nvPr>
        </p:nvPicPr>
        <p:blipFill>
          <a:blip r:embed="rId3"/>
          <a:stretch>
            <a:fillRect/>
          </a:stretch>
        </p:blipFill>
        <p:spPr>
          <a:xfrm>
            <a:off x="914400" y="5105400"/>
            <a:ext cx="6949585" cy="381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Space Model</a:t>
            </a:r>
          </a:p>
        </p:txBody>
      </p:sp>
      <p:sp>
        <p:nvSpPr>
          <p:cNvPr id="3" name="Content Placeholder 2"/>
          <p:cNvSpPr>
            <a:spLocks noGrp="1"/>
          </p:cNvSpPr>
          <p:nvPr>
            <p:ph idx="1"/>
          </p:nvPr>
        </p:nvSpPr>
        <p:spPr/>
        <p:txBody>
          <a:bodyPr/>
          <a:lstStyle/>
          <a:p>
            <a:r>
              <a:rPr lang="en-US" dirty="0"/>
              <a:t>Advantages</a:t>
            </a:r>
          </a:p>
          <a:p>
            <a:pPr lvl="1"/>
            <a:r>
              <a:rPr lang="en-US" dirty="0"/>
              <a:t>Simple computational framework for ranking</a:t>
            </a:r>
          </a:p>
          <a:p>
            <a:pPr lvl="1"/>
            <a:r>
              <a:rPr lang="en-US" dirty="0"/>
              <a:t>Any similarity measure or term weighting scheme could be used</a:t>
            </a:r>
          </a:p>
          <a:p>
            <a:r>
              <a:rPr lang="en-US" dirty="0"/>
              <a:t>Disadvantages</a:t>
            </a:r>
          </a:p>
          <a:p>
            <a:pPr lvl="1"/>
            <a:r>
              <a:rPr lang="en-US" dirty="0"/>
              <a:t>Assumption of term independence</a:t>
            </a:r>
          </a:p>
          <a:p>
            <a:pPr lvl="1"/>
            <a:r>
              <a:rPr lang="en-US" dirty="0"/>
              <a:t>No </a:t>
            </a:r>
            <a:r>
              <a:rPr lang="en-US" i="1" dirty="0"/>
              <a:t>predictions</a:t>
            </a:r>
            <a:r>
              <a:rPr lang="en-US" dirty="0"/>
              <a:t> about techniques for effective ranking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Ranking Principle</a:t>
            </a:r>
          </a:p>
        </p:txBody>
      </p:sp>
      <p:sp>
        <p:nvSpPr>
          <p:cNvPr id="3" name="Content Placeholder 2"/>
          <p:cNvSpPr>
            <a:spLocks noGrp="1"/>
          </p:cNvSpPr>
          <p:nvPr>
            <p:ph idx="1"/>
          </p:nvPr>
        </p:nvSpPr>
        <p:spPr/>
        <p:txBody>
          <a:bodyPr>
            <a:normAutofit fontScale="92500" lnSpcReduction="10000"/>
          </a:bodyPr>
          <a:lstStyle/>
          <a:p>
            <a:r>
              <a:rPr lang="en-US" dirty="0"/>
              <a:t>Robertson (1977)</a:t>
            </a:r>
          </a:p>
          <a:p>
            <a:pPr lvl="1"/>
            <a:r>
              <a:rPr lang="en-US" dirty="0"/>
              <a:t>“If a reference retrieval system’s response to each request is a ranking of the documents in the collection in order of decreasing probability of relevance to the user who submitted the request, </a:t>
            </a:r>
          </a:p>
          <a:p>
            <a:pPr lvl="1"/>
            <a:r>
              <a:rPr lang="en-US" dirty="0"/>
              <a:t>where the probabilities are estimated as accurately as possible on the basis of whatever data have been made available to the system for this purpose, </a:t>
            </a:r>
          </a:p>
          <a:p>
            <a:pPr lvl="1"/>
            <a:r>
              <a:rPr lang="en-US" dirty="0"/>
              <a:t>the overall effectiveness of the system to its user will be the best that is obtainable on the basis of those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 as Classification</a:t>
            </a:r>
          </a:p>
        </p:txBody>
      </p:sp>
      <p:pic>
        <p:nvPicPr>
          <p:cNvPr id="3" name="Picture 2" descr="C:\Users\croft\Desktop\chap7-2.tif"/>
          <p:cNvPicPr>
            <a:picLocks noChangeAspect="1" noChangeArrowheads="1"/>
          </p:cNvPicPr>
          <p:nvPr/>
        </p:nvPicPr>
        <p:blipFill>
          <a:blip r:embed="rId2"/>
          <a:srcRect/>
          <a:stretch>
            <a:fillRect/>
          </a:stretch>
        </p:blipFill>
        <p:spPr bwMode="auto">
          <a:xfrm>
            <a:off x="1905000" y="1676400"/>
            <a:ext cx="5486400" cy="41973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Classifier</a:t>
            </a:r>
          </a:p>
        </p:txBody>
      </p:sp>
      <p:sp>
        <p:nvSpPr>
          <p:cNvPr id="3" name="Content Placeholder 2"/>
          <p:cNvSpPr>
            <a:spLocks noGrp="1"/>
          </p:cNvSpPr>
          <p:nvPr>
            <p:ph idx="1"/>
          </p:nvPr>
        </p:nvSpPr>
        <p:spPr>
          <a:xfrm>
            <a:off x="457200" y="1600200"/>
            <a:ext cx="8305800" cy="4953000"/>
          </a:xfrm>
        </p:spPr>
        <p:txBody>
          <a:bodyPr>
            <a:normAutofit/>
          </a:bodyPr>
          <a:lstStyle/>
          <a:p>
            <a:r>
              <a:rPr lang="en-US" dirty="0"/>
              <a:t>Bayes Decision Rule</a:t>
            </a:r>
          </a:p>
          <a:p>
            <a:pPr lvl="1"/>
            <a:r>
              <a:rPr lang="en-US" dirty="0"/>
              <a:t>A document </a:t>
            </a:r>
            <a:r>
              <a:rPr lang="en-US" i="1" dirty="0"/>
              <a:t>D </a:t>
            </a:r>
            <a:r>
              <a:rPr lang="en-US" dirty="0"/>
              <a:t>is relevant if </a:t>
            </a:r>
            <a:r>
              <a:rPr lang="en-US" i="1" dirty="0"/>
              <a:t>P</a:t>
            </a:r>
            <a:r>
              <a:rPr lang="en-US" dirty="0"/>
              <a:t>(</a:t>
            </a:r>
            <a:r>
              <a:rPr lang="en-US" i="1" dirty="0"/>
              <a:t>R</a:t>
            </a:r>
            <a:r>
              <a:rPr lang="en-US" dirty="0"/>
              <a:t>|</a:t>
            </a:r>
            <a:r>
              <a:rPr lang="en-US" i="1" dirty="0"/>
              <a:t>D</a:t>
            </a:r>
            <a:r>
              <a:rPr lang="en-US" dirty="0"/>
              <a:t>) &gt;</a:t>
            </a:r>
            <a:r>
              <a:rPr lang="en-US" i="1" dirty="0"/>
              <a:t> P</a:t>
            </a:r>
            <a:r>
              <a:rPr lang="en-US" dirty="0"/>
              <a:t>(</a:t>
            </a:r>
            <a:r>
              <a:rPr lang="en-US" i="1" dirty="0"/>
              <a:t>NR</a:t>
            </a:r>
            <a:r>
              <a:rPr lang="en-US" dirty="0"/>
              <a:t>|</a:t>
            </a:r>
            <a:r>
              <a:rPr lang="en-US" i="1" dirty="0"/>
              <a:t>D</a:t>
            </a:r>
            <a:r>
              <a:rPr lang="en-US" dirty="0"/>
              <a:t>)</a:t>
            </a:r>
          </a:p>
          <a:p>
            <a:r>
              <a:rPr lang="en-US" dirty="0"/>
              <a:t>Estimating probabilities</a:t>
            </a:r>
          </a:p>
          <a:p>
            <a:pPr lvl="1"/>
            <a:r>
              <a:rPr lang="en-US" dirty="0"/>
              <a:t>use Bayes Rule</a:t>
            </a:r>
          </a:p>
          <a:p>
            <a:pPr lvl="1"/>
            <a:endParaRPr lang="en-US" dirty="0"/>
          </a:p>
          <a:p>
            <a:pPr lvl="1"/>
            <a:r>
              <a:rPr lang="en-US" dirty="0"/>
              <a:t>classify a document as relevant if</a:t>
            </a:r>
          </a:p>
          <a:p>
            <a:pPr lvl="1"/>
            <a:endParaRPr lang="en-US" dirty="0"/>
          </a:p>
          <a:p>
            <a:pPr lvl="1"/>
            <a:endParaRPr lang="en-US" sz="1800" dirty="0"/>
          </a:p>
          <a:p>
            <a:pPr lvl="2"/>
            <a:r>
              <a:rPr lang="en-US" dirty="0"/>
              <a:t>lhs is </a:t>
            </a:r>
            <a:r>
              <a:rPr lang="en-US" i="1" dirty="0"/>
              <a:t>likelihood ratio</a:t>
            </a:r>
          </a:p>
        </p:txBody>
      </p:sp>
      <p:pic>
        <p:nvPicPr>
          <p:cNvPr id="5" name="Picture 4" descr="TP_tmp.png"/>
          <p:cNvPicPr>
            <a:picLocks noChangeAspect="1"/>
          </p:cNvPicPr>
          <p:nvPr>
            <p:custDataLst>
              <p:tags r:id="rId1"/>
            </p:custDataLst>
          </p:nvPr>
        </p:nvPicPr>
        <p:blipFill>
          <a:blip r:embed="rId4"/>
          <a:stretch>
            <a:fillRect/>
          </a:stretch>
        </p:blipFill>
        <p:spPr>
          <a:xfrm>
            <a:off x="2514600" y="3810000"/>
            <a:ext cx="2907452" cy="519777"/>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2438400" y="4876800"/>
            <a:ext cx="2956726" cy="65218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P(D|R)</a:t>
            </a:r>
          </a:p>
        </p:txBody>
      </p:sp>
      <p:sp>
        <p:nvSpPr>
          <p:cNvPr id="3" name="Content Placeholder 2"/>
          <p:cNvSpPr>
            <a:spLocks noGrp="1"/>
          </p:cNvSpPr>
          <p:nvPr>
            <p:ph idx="1"/>
          </p:nvPr>
        </p:nvSpPr>
        <p:spPr/>
        <p:txBody>
          <a:bodyPr/>
          <a:lstStyle/>
          <a:p>
            <a:r>
              <a:rPr lang="en-US" dirty="0"/>
              <a:t>Assume independence</a:t>
            </a:r>
          </a:p>
          <a:p>
            <a:endParaRPr lang="en-US" dirty="0"/>
          </a:p>
          <a:p>
            <a:r>
              <a:rPr lang="en-US" i="1" dirty="0"/>
              <a:t>Binary independence model</a:t>
            </a:r>
          </a:p>
          <a:p>
            <a:pPr lvl="1"/>
            <a:r>
              <a:rPr lang="en-US" dirty="0"/>
              <a:t>document represented by a vector of binary features indicating term occurrence (or non-occurrence)</a:t>
            </a:r>
          </a:p>
          <a:p>
            <a:pPr lvl="1"/>
            <a:r>
              <a:rPr lang="en-US" i="1" dirty="0"/>
              <a:t>p</a:t>
            </a:r>
            <a:r>
              <a:rPr lang="en-US" i="1" baseline="-25000" dirty="0"/>
              <a:t>i</a:t>
            </a:r>
            <a:r>
              <a:rPr lang="en-US" dirty="0"/>
              <a:t> is probability that term </a:t>
            </a:r>
            <a:r>
              <a:rPr lang="en-US" dirty="0" err="1"/>
              <a:t>i</a:t>
            </a:r>
            <a:r>
              <a:rPr lang="en-US" dirty="0"/>
              <a:t> occurs (i.e., has value 1) in relevant document, </a:t>
            </a:r>
            <a:r>
              <a:rPr lang="en-US" i="1" dirty="0" err="1"/>
              <a:t>s</a:t>
            </a:r>
            <a:r>
              <a:rPr lang="en-US" i="1" baseline="-25000" dirty="0" err="1"/>
              <a:t>i</a:t>
            </a:r>
            <a:r>
              <a:rPr lang="en-US" dirty="0"/>
              <a:t>  is probability of occurrence in non-relevant document</a:t>
            </a:r>
          </a:p>
        </p:txBody>
      </p:sp>
      <p:pic>
        <p:nvPicPr>
          <p:cNvPr id="5" name="Picture 4" descr="TP_tmp.png"/>
          <p:cNvPicPr>
            <a:picLocks noChangeAspect="1"/>
          </p:cNvPicPr>
          <p:nvPr>
            <p:custDataLst>
              <p:tags r:id="rId1"/>
            </p:custDataLst>
          </p:nvPr>
        </p:nvPicPr>
        <p:blipFill>
          <a:blip r:embed="rId3"/>
          <a:stretch>
            <a:fillRect/>
          </a:stretch>
        </p:blipFill>
        <p:spPr>
          <a:xfrm>
            <a:off x="2667000" y="2286000"/>
            <a:ext cx="3102434" cy="381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Models</a:t>
            </a:r>
          </a:p>
        </p:txBody>
      </p:sp>
      <p:sp>
        <p:nvSpPr>
          <p:cNvPr id="3" name="Content Placeholder 2"/>
          <p:cNvSpPr>
            <a:spLocks noGrp="1"/>
          </p:cNvSpPr>
          <p:nvPr>
            <p:ph idx="1"/>
          </p:nvPr>
        </p:nvSpPr>
        <p:spPr/>
        <p:txBody>
          <a:bodyPr/>
          <a:lstStyle/>
          <a:p>
            <a:r>
              <a:rPr lang="en-US" dirty="0"/>
              <a:t>Provide a mathematical framework for defining the search process</a:t>
            </a:r>
          </a:p>
          <a:p>
            <a:pPr lvl="1"/>
            <a:r>
              <a:rPr lang="en-US" dirty="0"/>
              <a:t>includes explanation of assumptions</a:t>
            </a:r>
          </a:p>
          <a:p>
            <a:pPr lvl="1"/>
            <a:r>
              <a:rPr lang="en-US" dirty="0"/>
              <a:t>basis of many ranking algorithms</a:t>
            </a:r>
          </a:p>
          <a:p>
            <a:pPr lvl="1"/>
            <a:r>
              <a:rPr lang="en-US" dirty="0"/>
              <a:t>can be implicit</a:t>
            </a:r>
          </a:p>
          <a:p>
            <a:r>
              <a:rPr lang="en-US" dirty="0"/>
              <a:t>Progress in retrieval models has corresponded with improvements in effectiveness</a:t>
            </a:r>
          </a:p>
          <a:p>
            <a:r>
              <a:rPr lang="en-US" dirty="0"/>
              <a:t>Theories about relevance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Independence Model</a:t>
            </a:r>
          </a:p>
        </p:txBody>
      </p:sp>
      <p:pic>
        <p:nvPicPr>
          <p:cNvPr id="5" name="Content Placeholder 4" descr="TP_tmp.png"/>
          <p:cNvPicPr>
            <a:picLocks noGrp="1" noChangeAspect="1"/>
          </p:cNvPicPr>
          <p:nvPr>
            <p:ph idx="1"/>
            <p:custDataLst>
              <p:tags r:id="rId1"/>
            </p:custDataLst>
          </p:nvPr>
        </p:nvPicPr>
        <p:blipFill>
          <a:blip r:embed="rId5"/>
          <a:stretch>
            <a:fillRect/>
          </a:stretch>
        </p:blipFill>
        <p:spPr>
          <a:xfrm>
            <a:off x="1524000" y="2133600"/>
            <a:ext cx="5759887" cy="635000"/>
          </a:xfrm>
        </p:spPr>
      </p:pic>
      <p:pic>
        <p:nvPicPr>
          <p:cNvPr id="10" name="Picture 9" descr="TP_tmp.png"/>
          <p:cNvPicPr>
            <a:picLocks noChangeAspect="1"/>
          </p:cNvPicPr>
          <p:nvPr>
            <p:custDataLst>
              <p:tags r:id="rId2"/>
            </p:custDataLst>
          </p:nvPr>
        </p:nvPicPr>
        <p:blipFill>
          <a:blip r:embed="rId6"/>
          <a:stretch>
            <a:fillRect/>
          </a:stretch>
        </p:blipFill>
        <p:spPr bwMode="auto">
          <a:xfrm>
            <a:off x="228600" y="3429000"/>
            <a:ext cx="8677385" cy="533401"/>
          </a:xfrm>
          <a:prstGeom prst="rect">
            <a:avLst/>
          </a:prstGeom>
          <a:noFill/>
          <a:ln/>
          <a:effectLst/>
        </p:spPr>
      </p:pic>
      <p:pic>
        <p:nvPicPr>
          <p:cNvPr id="9" name="Picture 8" descr="TP_tmp.png"/>
          <p:cNvPicPr>
            <a:picLocks noChangeAspect="1"/>
          </p:cNvPicPr>
          <p:nvPr>
            <p:custDataLst>
              <p:tags r:id="rId3"/>
            </p:custDataLst>
          </p:nvPr>
        </p:nvPicPr>
        <p:blipFill>
          <a:blip r:embed="rId7"/>
          <a:stretch>
            <a:fillRect/>
          </a:stretch>
        </p:blipFill>
        <p:spPr>
          <a:xfrm>
            <a:off x="2438400" y="4648200"/>
            <a:ext cx="4237050" cy="609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Independence Model</a:t>
            </a:r>
          </a:p>
        </p:txBody>
      </p:sp>
      <p:sp>
        <p:nvSpPr>
          <p:cNvPr id="3" name="Content Placeholder 2"/>
          <p:cNvSpPr>
            <a:spLocks noGrp="1"/>
          </p:cNvSpPr>
          <p:nvPr>
            <p:ph idx="1"/>
          </p:nvPr>
        </p:nvSpPr>
        <p:spPr/>
        <p:txBody>
          <a:bodyPr/>
          <a:lstStyle/>
          <a:p>
            <a:r>
              <a:rPr lang="en-US" dirty="0"/>
              <a:t>Scoring function is</a:t>
            </a:r>
          </a:p>
          <a:p>
            <a:endParaRPr lang="en-US" dirty="0"/>
          </a:p>
          <a:p>
            <a:endParaRPr lang="en-US" dirty="0"/>
          </a:p>
          <a:p>
            <a:r>
              <a:rPr lang="en-US" dirty="0"/>
              <a:t>Query provides information about relevant documents</a:t>
            </a:r>
          </a:p>
          <a:p>
            <a:r>
              <a:rPr lang="en-US" dirty="0"/>
              <a:t>If we assume </a:t>
            </a:r>
            <a:r>
              <a:rPr lang="en-US" i="1" dirty="0"/>
              <a:t>p</a:t>
            </a:r>
            <a:r>
              <a:rPr lang="en-US" i="1" baseline="-25000" dirty="0"/>
              <a:t>i</a:t>
            </a:r>
            <a:r>
              <a:rPr lang="en-US" dirty="0"/>
              <a:t> constant, </a:t>
            </a:r>
            <a:r>
              <a:rPr lang="en-US" i="1" dirty="0" err="1"/>
              <a:t>s</a:t>
            </a:r>
            <a:r>
              <a:rPr lang="en-US" i="1" baseline="-25000" dirty="0" err="1"/>
              <a:t>i</a:t>
            </a:r>
            <a:r>
              <a:rPr lang="en-US" dirty="0"/>
              <a:t> approximated by entire collection, get </a:t>
            </a:r>
            <a:r>
              <a:rPr lang="en-US" i="1" dirty="0" err="1"/>
              <a:t>idf</a:t>
            </a:r>
            <a:r>
              <a:rPr lang="en-US" dirty="0"/>
              <a:t>-like weight </a:t>
            </a:r>
          </a:p>
        </p:txBody>
      </p:sp>
      <p:pic>
        <p:nvPicPr>
          <p:cNvPr id="5" name="Picture 4" descr="TP_tmp.png"/>
          <p:cNvPicPr>
            <a:picLocks noChangeAspect="1"/>
          </p:cNvPicPr>
          <p:nvPr>
            <p:custDataLst>
              <p:tags r:id="rId1"/>
            </p:custDataLst>
          </p:nvPr>
        </p:nvPicPr>
        <p:blipFill>
          <a:blip r:embed="rId4"/>
          <a:stretch>
            <a:fillRect/>
          </a:stretch>
        </p:blipFill>
        <p:spPr>
          <a:xfrm>
            <a:off x="2514600" y="2286000"/>
            <a:ext cx="2944609" cy="609600"/>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2209800" y="5638800"/>
            <a:ext cx="3785971" cy="685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Contingency Table</a:t>
            </a:r>
          </a:p>
        </p:txBody>
      </p:sp>
      <p:pic>
        <p:nvPicPr>
          <p:cNvPr id="6" name="Picture 5" descr="TP_tmp.png"/>
          <p:cNvPicPr>
            <a:picLocks noChangeAspect="1"/>
          </p:cNvPicPr>
          <p:nvPr>
            <p:custDataLst>
              <p:tags r:id="rId1"/>
            </p:custDataLst>
          </p:nvPr>
        </p:nvPicPr>
        <p:blipFill>
          <a:blip r:embed="rId6"/>
          <a:stretch>
            <a:fillRect/>
          </a:stretch>
        </p:blipFill>
        <p:spPr bwMode="auto">
          <a:xfrm>
            <a:off x="1586774" y="1752600"/>
            <a:ext cx="5728450" cy="1371600"/>
          </a:xfrm>
          <a:prstGeom prst="rect">
            <a:avLst/>
          </a:prstGeom>
          <a:noFill/>
          <a:ln/>
          <a:effectLst/>
        </p:spPr>
      </p:pic>
      <p:pic>
        <p:nvPicPr>
          <p:cNvPr id="16" name="Picture 15" descr="TP_tmp.png"/>
          <p:cNvPicPr>
            <a:picLocks noChangeAspect="1"/>
          </p:cNvPicPr>
          <p:nvPr>
            <p:custDataLst>
              <p:tags r:id="rId2"/>
            </p:custDataLst>
          </p:nvPr>
        </p:nvPicPr>
        <p:blipFill>
          <a:blip r:embed="rId7"/>
          <a:stretch>
            <a:fillRect/>
          </a:stretch>
        </p:blipFill>
        <p:spPr bwMode="auto">
          <a:xfrm>
            <a:off x="2667000" y="3352800"/>
            <a:ext cx="3250686" cy="356853"/>
          </a:xfrm>
          <a:prstGeom prst="rect">
            <a:avLst/>
          </a:prstGeom>
          <a:noFill/>
          <a:ln/>
          <a:effectLst/>
        </p:spPr>
      </p:pic>
      <p:pic>
        <p:nvPicPr>
          <p:cNvPr id="17" name="Picture 16" descr="TP_tmp.png"/>
          <p:cNvPicPr>
            <a:picLocks noChangeAspect="1"/>
          </p:cNvPicPr>
          <p:nvPr>
            <p:custDataLst>
              <p:tags r:id="rId3"/>
            </p:custDataLst>
          </p:nvPr>
        </p:nvPicPr>
        <p:blipFill>
          <a:blip r:embed="rId8"/>
          <a:stretch>
            <a:fillRect/>
          </a:stretch>
        </p:blipFill>
        <p:spPr bwMode="auto">
          <a:xfrm>
            <a:off x="2057400" y="3886200"/>
            <a:ext cx="4892645" cy="381001"/>
          </a:xfrm>
          <a:prstGeom prst="rect">
            <a:avLst/>
          </a:prstGeom>
          <a:noFill/>
          <a:ln/>
          <a:effectLst/>
        </p:spPr>
      </p:pic>
      <p:pic>
        <p:nvPicPr>
          <p:cNvPr id="13" name="Picture 12" descr="TP_tmp.png"/>
          <p:cNvPicPr>
            <a:picLocks noChangeAspect="1"/>
          </p:cNvPicPr>
          <p:nvPr>
            <p:custDataLst>
              <p:tags r:id="rId4"/>
            </p:custDataLst>
          </p:nvPr>
        </p:nvPicPr>
        <p:blipFill>
          <a:blip r:embed="rId9"/>
          <a:stretch>
            <a:fillRect/>
          </a:stretch>
        </p:blipFill>
        <p:spPr>
          <a:xfrm>
            <a:off x="1066800" y="5486400"/>
            <a:ext cx="7311177" cy="685800"/>
          </a:xfrm>
          <a:prstGeom prst="rect">
            <a:avLst/>
          </a:prstGeom>
        </p:spPr>
      </p:pic>
      <p:sp>
        <p:nvSpPr>
          <p:cNvPr id="14" name="TextBox 13"/>
          <p:cNvSpPr txBox="1"/>
          <p:nvPr/>
        </p:nvSpPr>
        <p:spPr>
          <a:xfrm>
            <a:off x="914400" y="4572000"/>
            <a:ext cx="3971536" cy="584775"/>
          </a:xfrm>
          <a:prstGeom prst="rect">
            <a:avLst/>
          </a:prstGeom>
          <a:noFill/>
        </p:spPr>
        <p:txBody>
          <a:bodyPr wrap="none" rtlCol="0">
            <a:spAutoFit/>
          </a:bodyPr>
          <a:lstStyle/>
          <a:p>
            <a:r>
              <a:rPr lang="en-US" sz="3200" dirty="0"/>
              <a:t>Gives scoring function: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BM25</a:t>
            </a:r>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a:t>Popular and effective ranking algorithm based on binary independence model</a:t>
            </a:r>
          </a:p>
          <a:p>
            <a:pPr lvl="1"/>
            <a:r>
              <a:rPr lang="en-US" dirty="0"/>
              <a:t>adds document and query term weights</a:t>
            </a:r>
          </a:p>
          <a:p>
            <a:pPr lvl="1"/>
            <a:endParaRPr lang="en-US" dirty="0"/>
          </a:p>
          <a:p>
            <a:pPr lvl="1"/>
            <a:endParaRPr lang="en-US" dirty="0"/>
          </a:p>
          <a:p>
            <a:pPr lvl="1"/>
            <a:r>
              <a:rPr lang="en-US" i="1" dirty="0"/>
              <a:t>k</a:t>
            </a:r>
            <a:r>
              <a:rPr lang="en-US" sz="1200" i="1" dirty="0"/>
              <a:t>1</a:t>
            </a:r>
            <a:r>
              <a:rPr lang="en-US" i="1" dirty="0"/>
              <a:t>, k</a:t>
            </a:r>
            <a:r>
              <a:rPr lang="en-US" sz="1200" i="1" dirty="0"/>
              <a:t>2  </a:t>
            </a:r>
            <a:r>
              <a:rPr lang="en-US" dirty="0"/>
              <a:t>and</a:t>
            </a:r>
            <a:r>
              <a:rPr lang="en-US" i="1" dirty="0"/>
              <a:t> K </a:t>
            </a:r>
            <a:r>
              <a:rPr lang="en-US" dirty="0"/>
              <a:t>are parameters whose values are set empirically</a:t>
            </a:r>
          </a:p>
          <a:p>
            <a:pPr lvl="1"/>
            <a:r>
              <a:rPr lang="en-US" dirty="0"/>
              <a:t>                                              </a:t>
            </a:r>
            <a:r>
              <a:rPr lang="en-US" i="1" dirty="0"/>
              <a:t>dl</a:t>
            </a:r>
            <a:r>
              <a:rPr lang="en-US" dirty="0"/>
              <a:t> is doc length</a:t>
            </a:r>
          </a:p>
          <a:p>
            <a:pPr lvl="1"/>
            <a:r>
              <a:rPr lang="en-US" dirty="0"/>
              <a:t>Typical TREC value for </a:t>
            </a:r>
            <a:r>
              <a:rPr lang="en-US" i="1" dirty="0"/>
              <a:t>k</a:t>
            </a:r>
            <a:r>
              <a:rPr lang="en-US" sz="1100" i="1" dirty="0"/>
              <a:t>1</a:t>
            </a:r>
            <a:r>
              <a:rPr lang="en-US" i="1" dirty="0"/>
              <a:t> </a:t>
            </a:r>
            <a:r>
              <a:rPr lang="en-US" dirty="0"/>
              <a:t>is 1.2, </a:t>
            </a:r>
            <a:r>
              <a:rPr lang="en-US" i="1" dirty="0"/>
              <a:t>k</a:t>
            </a:r>
            <a:r>
              <a:rPr lang="en-US" sz="1100" i="1" dirty="0"/>
              <a:t>2 </a:t>
            </a:r>
            <a:r>
              <a:rPr lang="en-US" dirty="0"/>
              <a:t> varies from 0 to 1000, b = 0.75</a:t>
            </a:r>
          </a:p>
        </p:txBody>
      </p:sp>
      <p:pic>
        <p:nvPicPr>
          <p:cNvPr id="5" name="Picture 4" descr="TP_tmp.png"/>
          <p:cNvPicPr>
            <a:picLocks noChangeAspect="1"/>
          </p:cNvPicPr>
          <p:nvPr>
            <p:custDataLst>
              <p:tags r:id="rId1"/>
            </p:custDataLst>
          </p:nvPr>
        </p:nvPicPr>
        <p:blipFill>
          <a:blip r:embed="rId4"/>
          <a:stretch>
            <a:fillRect/>
          </a:stretch>
        </p:blipFill>
        <p:spPr>
          <a:xfrm>
            <a:off x="381000" y="3200400"/>
            <a:ext cx="8450678" cy="583302"/>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1371600" y="4876800"/>
            <a:ext cx="3218316" cy="381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BM25 Example</a:t>
            </a:r>
          </a:p>
        </p:txBody>
      </p:sp>
      <p:sp>
        <p:nvSpPr>
          <p:cNvPr id="3" name="Content Placeholder 2"/>
          <p:cNvSpPr>
            <a:spLocks noGrp="1"/>
          </p:cNvSpPr>
          <p:nvPr>
            <p:ph idx="1"/>
          </p:nvPr>
        </p:nvSpPr>
        <p:spPr/>
        <p:txBody>
          <a:bodyPr>
            <a:normAutofit fontScale="85000" lnSpcReduction="20000"/>
          </a:bodyPr>
          <a:lstStyle/>
          <a:p>
            <a:r>
              <a:rPr lang="en-US" dirty="0"/>
              <a:t>Query with two terms, “president </a:t>
            </a:r>
            <a:r>
              <a:rPr lang="en-US" dirty="0" err="1"/>
              <a:t>lincoln</a:t>
            </a:r>
            <a:r>
              <a:rPr lang="en-US" dirty="0"/>
              <a:t>”, (</a:t>
            </a:r>
            <a:r>
              <a:rPr lang="en-US" i="1" dirty="0" err="1"/>
              <a:t>qf</a:t>
            </a:r>
            <a:r>
              <a:rPr lang="en-US" i="1" dirty="0"/>
              <a:t> = 1)</a:t>
            </a:r>
          </a:p>
          <a:p>
            <a:r>
              <a:rPr lang="en-US" dirty="0"/>
              <a:t>No relevance information (</a:t>
            </a:r>
            <a:r>
              <a:rPr lang="en-US" i="1" dirty="0"/>
              <a:t>r and R are </a:t>
            </a:r>
            <a:r>
              <a:rPr lang="en-US" dirty="0"/>
              <a:t>zero)</a:t>
            </a:r>
          </a:p>
          <a:p>
            <a:r>
              <a:rPr lang="en-US" i="1" dirty="0"/>
              <a:t>N</a:t>
            </a:r>
            <a:r>
              <a:rPr lang="en-US" dirty="0"/>
              <a:t> = 500,000 documents</a:t>
            </a:r>
          </a:p>
          <a:p>
            <a:r>
              <a:rPr lang="en-US" i="1" dirty="0"/>
              <a:t>“president” </a:t>
            </a:r>
            <a:r>
              <a:rPr lang="en-US" dirty="0"/>
              <a:t>occurs in 40,000 documents (</a:t>
            </a:r>
            <a:r>
              <a:rPr lang="en-US" i="1" dirty="0"/>
              <a:t>n</a:t>
            </a:r>
            <a:r>
              <a:rPr lang="en-US" i="1" baseline="-25000" dirty="0"/>
              <a:t>1</a:t>
            </a:r>
            <a:r>
              <a:rPr lang="en-US" i="1" dirty="0"/>
              <a:t> </a:t>
            </a:r>
            <a:r>
              <a:rPr lang="en-US" dirty="0"/>
              <a:t>= 40, 000)</a:t>
            </a:r>
          </a:p>
          <a:p>
            <a:r>
              <a:rPr lang="en-US" i="1" dirty="0"/>
              <a:t>“</a:t>
            </a:r>
            <a:r>
              <a:rPr lang="en-US" i="1" dirty="0" err="1"/>
              <a:t>lincoln</a:t>
            </a:r>
            <a:r>
              <a:rPr lang="en-US" i="1" dirty="0"/>
              <a:t>” </a:t>
            </a:r>
            <a:r>
              <a:rPr lang="en-US" dirty="0"/>
              <a:t>occurs in 300 documents (</a:t>
            </a:r>
            <a:r>
              <a:rPr lang="en-US" i="1" dirty="0"/>
              <a:t>n</a:t>
            </a:r>
            <a:r>
              <a:rPr lang="en-US" i="1" baseline="-25000" dirty="0"/>
              <a:t>2</a:t>
            </a:r>
            <a:r>
              <a:rPr lang="en-US" dirty="0"/>
              <a:t> = 300)</a:t>
            </a:r>
          </a:p>
          <a:p>
            <a:r>
              <a:rPr lang="en-US" dirty="0"/>
              <a:t>“president” occurs 15 times in doc (</a:t>
            </a:r>
            <a:r>
              <a:rPr lang="en-US" i="1" dirty="0"/>
              <a:t>f</a:t>
            </a:r>
            <a:r>
              <a:rPr lang="en-US" i="1" baseline="-25000" dirty="0"/>
              <a:t>1</a:t>
            </a:r>
            <a:r>
              <a:rPr lang="en-US" i="1" dirty="0"/>
              <a:t> </a:t>
            </a:r>
            <a:r>
              <a:rPr lang="en-US" dirty="0"/>
              <a:t>= 15)</a:t>
            </a:r>
          </a:p>
          <a:p>
            <a:r>
              <a:rPr lang="en-US" i="1" dirty="0"/>
              <a:t>“</a:t>
            </a:r>
            <a:r>
              <a:rPr lang="en-US" i="1" dirty="0" err="1"/>
              <a:t>lincoln</a:t>
            </a:r>
            <a:r>
              <a:rPr lang="en-US" i="1" dirty="0"/>
              <a:t>” </a:t>
            </a:r>
            <a:r>
              <a:rPr lang="en-US" dirty="0"/>
              <a:t>occurs 25 times (</a:t>
            </a:r>
            <a:r>
              <a:rPr lang="en-US" i="1" dirty="0"/>
              <a:t>f</a:t>
            </a:r>
            <a:r>
              <a:rPr lang="en-US" i="1" baseline="-25000" dirty="0"/>
              <a:t>2</a:t>
            </a:r>
            <a:r>
              <a:rPr lang="en-US" i="1" dirty="0"/>
              <a:t> </a:t>
            </a:r>
            <a:r>
              <a:rPr lang="en-US" dirty="0"/>
              <a:t>= 25)</a:t>
            </a:r>
          </a:p>
          <a:p>
            <a:r>
              <a:rPr lang="en-US" dirty="0"/>
              <a:t>document length is 90% of the average length (</a:t>
            </a:r>
            <a:r>
              <a:rPr lang="en-US" i="1" dirty="0"/>
              <a:t>dl/</a:t>
            </a:r>
            <a:r>
              <a:rPr lang="en-US" i="1" dirty="0" err="1"/>
              <a:t>avdl</a:t>
            </a:r>
            <a:r>
              <a:rPr lang="en-US" i="1" dirty="0"/>
              <a:t> </a:t>
            </a:r>
            <a:r>
              <a:rPr lang="en-US" dirty="0"/>
              <a:t>= .9) </a:t>
            </a:r>
          </a:p>
          <a:p>
            <a:r>
              <a:rPr lang="en-US" i="1" dirty="0"/>
              <a:t>k</a:t>
            </a:r>
            <a:r>
              <a:rPr lang="en-US" i="1" baseline="-25000" dirty="0"/>
              <a:t>1</a:t>
            </a:r>
            <a:r>
              <a:rPr lang="en-US" i="1" dirty="0"/>
              <a:t> </a:t>
            </a:r>
            <a:r>
              <a:rPr lang="en-US" dirty="0"/>
              <a:t>= 1.2, </a:t>
            </a:r>
            <a:r>
              <a:rPr lang="en-US" i="1" dirty="0"/>
              <a:t>b </a:t>
            </a:r>
            <a:r>
              <a:rPr lang="en-US" dirty="0"/>
              <a:t>= 0.75, and </a:t>
            </a:r>
            <a:r>
              <a:rPr lang="en-US" i="1" dirty="0"/>
              <a:t>k</a:t>
            </a:r>
            <a:r>
              <a:rPr lang="en-US" i="1" baseline="-25000" dirty="0"/>
              <a:t>2</a:t>
            </a:r>
            <a:r>
              <a:rPr lang="en-US" i="1" dirty="0"/>
              <a:t> </a:t>
            </a:r>
            <a:r>
              <a:rPr lang="en-US" dirty="0"/>
              <a:t>= 100</a:t>
            </a:r>
          </a:p>
          <a:p>
            <a:r>
              <a:rPr lang="en-US" i="1" dirty="0"/>
              <a:t>K </a:t>
            </a:r>
            <a:r>
              <a:rPr lang="en-US" dirty="0"/>
              <a:t>= 1.2 · (0.25 + 0.75 · 0.9) = 1.11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BM25 Example</a:t>
            </a:r>
          </a:p>
        </p:txBody>
      </p:sp>
      <p:pic>
        <p:nvPicPr>
          <p:cNvPr id="5" name="Picture 4" descr="TP_tmp.png"/>
          <p:cNvPicPr>
            <a:picLocks noChangeAspect="1"/>
          </p:cNvPicPr>
          <p:nvPr>
            <p:custDataLst>
              <p:tags r:id="rId1"/>
            </p:custDataLst>
          </p:nvPr>
        </p:nvPicPr>
        <p:blipFill>
          <a:blip r:embed="rId3"/>
          <a:stretch>
            <a:fillRect/>
          </a:stretch>
        </p:blipFill>
        <p:spPr>
          <a:xfrm>
            <a:off x="685800" y="1524000"/>
            <a:ext cx="8001016" cy="48768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BM25 Example</a:t>
            </a:r>
          </a:p>
        </p:txBody>
      </p:sp>
      <p:sp>
        <p:nvSpPr>
          <p:cNvPr id="3" name="Content Placeholder 2"/>
          <p:cNvSpPr>
            <a:spLocks noGrp="1"/>
          </p:cNvSpPr>
          <p:nvPr>
            <p:ph idx="1"/>
          </p:nvPr>
        </p:nvSpPr>
        <p:spPr/>
        <p:txBody>
          <a:bodyPr/>
          <a:lstStyle/>
          <a:p>
            <a:r>
              <a:rPr lang="en-US" dirty="0"/>
              <a:t>Effect of term frequencies</a:t>
            </a:r>
          </a:p>
        </p:txBody>
      </p:sp>
      <p:pic>
        <p:nvPicPr>
          <p:cNvPr id="5" name="Picture 4" descr="TP_tmp.png"/>
          <p:cNvPicPr>
            <a:picLocks noChangeAspect="1"/>
          </p:cNvPicPr>
          <p:nvPr>
            <p:custDataLst>
              <p:tags r:id="rId1"/>
            </p:custDataLst>
          </p:nvPr>
        </p:nvPicPr>
        <p:blipFill>
          <a:blip r:embed="rId3"/>
          <a:stretch>
            <a:fillRect/>
          </a:stretch>
        </p:blipFill>
        <p:spPr>
          <a:xfrm>
            <a:off x="1981200" y="2667000"/>
            <a:ext cx="4917267" cy="23622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a:t>
            </a:r>
          </a:p>
        </p:txBody>
      </p:sp>
      <p:sp>
        <p:nvSpPr>
          <p:cNvPr id="3" name="Content Placeholder 2"/>
          <p:cNvSpPr>
            <a:spLocks noGrp="1"/>
          </p:cNvSpPr>
          <p:nvPr>
            <p:ph idx="1"/>
          </p:nvPr>
        </p:nvSpPr>
        <p:spPr>
          <a:xfrm>
            <a:off x="457200" y="1447800"/>
            <a:ext cx="8229600" cy="4953000"/>
          </a:xfrm>
        </p:spPr>
        <p:txBody>
          <a:bodyPr>
            <a:normAutofit/>
          </a:bodyPr>
          <a:lstStyle/>
          <a:p>
            <a:r>
              <a:rPr lang="en-US" i="1" dirty="0"/>
              <a:t>Unigram language model</a:t>
            </a:r>
          </a:p>
          <a:p>
            <a:pPr lvl="1"/>
            <a:r>
              <a:rPr lang="en-US" dirty="0"/>
              <a:t>probability distribution over the words in a language</a:t>
            </a:r>
          </a:p>
          <a:p>
            <a:pPr lvl="1"/>
            <a:r>
              <a:rPr lang="en-US" dirty="0"/>
              <a:t>generation of text consists of pulling words out of a “bucket” according to the probability distribution and replacing them</a:t>
            </a:r>
          </a:p>
          <a:p>
            <a:r>
              <a:rPr lang="en-US" dirty="0"/>
              <a:t>N-gram language model</a:t>
            </a:r>
          </a:p>
          <a:p>
            <a:pPr lvl="1"/>
            <a:r>
              <a:rPr lang="en-US" dirty="0"/>
              <a:t>some applications use bigram and trigram language models where probabilities depend on previous words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a:t>
            </a:r>
          </a:p>
        </p:txBody>
      </p:sp>
      <p:sp>
        <p:nvSpPr>
          <p:cNvPr id="3" name="Content Placeholder 2"/>
          <p:cNvSpPr>
            <a:spLocks noGrp="1"/>
          </p:cNvSpPr>
          <p:nvPr>
            <p:ph idx="1"/>
          </p:nvPr>
        </p:nvSpPr>
        <p:spPr>
          <a:xfrm>
            <a:off x="457200" y="1447800"/>
            <a:ext cx="8229600" cy="5181600"/>
          </a:xfrm>
        </p:spPr>
        <p:txBody>
          <a:bodyPr>
            <a:normAutofit lnSpcReduction="10000"/>
          </a:bodyPr>
          <a:lstStyle/>
          <a:p>
            <a:r>
              <a:rPr lang="en-US" dirty="0"/>
              <a:t>A </a:t>
            </a:r>
            <a:r>
              <a:rPr lang="en-US" i="1" dirty="0"/>
              <a:t>topic</a:t>
            </a:r>
            <a:r>
              <a:rPr lang="en-US" dirty="0"/>
              <a:t> in a document or query can be represented as a language model</a:t>
            </a:r>
          </a:p>
          <a:p>
            <a:pPr lvl="1"/>
            <a:r>
              <a:rPr lang="en-US" dirty="0"/>
              <a:t>i.e., words that tend to occur often when discussing a topic will have high probabilities in the corresponding language model</a:t>
            </a:r>
          </a:p>
          <a:p>
            <a:r>
              <a:rPr lang="en-US" i="1" dirty="0"/>
              <a:t>Multinomial </a:t>
            </a:r>
            <a:r>
              <a:rPr lang="en-US" dirty="0"/>
              <a:t>distribution over words</a:t>
            </a:r>
          </a:p>
          <a:p>
            <a:pPr lvl="1"/>
            <a:r>
              <a:rPr lang="en-US" dirty="0"/>
              <a:t>text is modeled as a finite sequence of words, where there are</a:t>
            </a:r>
            <a:r>
              <a:rPr lang="en-US" i="1" dirty="0"/>
              <a:t> t </a:t>
            </a:r>
            <a:r>
              <a:rPr lang="en-US" dirty="0"/>
              <a:t>possible words at each point in the sequence</a:t>
            </a:r>
          </a:p>
          <a:p>
            <a:pPr lvl="1"/>
            <a:r>
              <a:rPr lang="en-US" dirty="0"/>
              <a:t>commonly used, but not only possibility</a:t>
            </a:r>
          </a:p>
          <a:p>
            <a:pPr lvl="1"/>
            <a:r>
              <a:rPr lang="en-US" dirty="0"/>
              <a:t>doesn’t model </a:t>
            </a:r>
            <a:r>
              <a:rPr lang="en-US" i="1" dirty="0" err="1"/>
              <a:t>burstiness</a:t>
            </a:r>
            <a:endParaRPr lang="en-US" i="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LMs for Retrieval</a:t>
            </a:r>
          </a:p>
        </p:txBody>
      </p:sp>
      <p:sp>
        <p:nvSpPr>
          <p:cNvPr id="3" name="Content Placeholder 2"/>
          <p:cNvSpPr>
            <a:spLocks noGrp="1"/>
          </p:cNvSpPr>
          <p:nvPr>
            <p:ph idx="1"/>
          </p:nvPr>
        </p:nvSpPr>
        <p:spPr/>
        <p:txBody>
          <a:bodyPr/>
          <a:lstStyle/>
          <a:p>
            <a:r>
              <a:rPr lang="en-US" dirty="0"/>
              <a:t>3 possibilities:</a:t>
            </a:r>
          </a:p>
          <a:p>
            <a:pPr lvl="1"/>
            <a:r>
              <a:rPr lang="en-US" dirty="0"/>
              <a:t>probability of generating the query text from a document language model</a:t>
            </a:r>
          </a:p>
          <a:p>
            <a:pPr lvl="1"/>
            <a:r>
              <a:rPr lang="en-US" dirty="0"/>
              <a:t>probability of generating the document text from a query language model</a:t>
            </a:r>
          </a:p>
          <a:p>
            <a:pPr lvl="1"/>
            <a:r>
              <a:rPr lang="en-US" dirty="0"/>
              <a:t>comparing the language models representing the query and document topics</a:t>
            </a:r>
          </a:p>
          <a:p>
            <a:r>
              <a:rPr lang="en-US" dirty="0"/>
              <a:t>Models of topical relevance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a:xfrm>
            <a:off x="457200" y="1600200"/>
            <a:ext cx="8229600" cy="4724400"/>
          </a:xfrm>
        </p:spPr>
        <p:txBody>
          <a:bodyPr>
            <a:normAutofit/>
          </a:bodyPr>
          <a:lstStyle/>
          <a:p>
            <a:r>
              <a:rPr lang="en-US" dirty="0"/>
              <a:t>Complex concept that has been studied for some time</a:t>
            </a:r>
          </a:p>
          <a:p>
            <a:pPr lvl="1"/>
            <a:r>
              <a:rPr lang="en-US" dirty="0"/>
              <a:t>Many factors to consider </a:t>
            </a:r>
          </a:p>
          <a:p>
            <a:pPr lvl="1"/>
            <a:r>
              <a:rPr lang="en-US" dirty="0"/>
              <a:t>People often disagree when making relevance judgments</a:t>
            </a:r>
          </a:p>
          <a:p>
            <a:r>
              <a:rPr lang="en-US" dirty="0"/>
              <a:t>Retrieval models make various assumptions about relevance to simplify problem</a:t>
            </a:r>
          </a:p>
          <a:p>
            <a:pPr lvl="1"/>
            <a:r>
              <a:rPr lang="en-US" dirty="0"/>
              <a:t>e.g.,</a:t>
            </a:r>
            <a:r>
              <a:rPr lang="en-US" i="1" dirty="0"/>
              <a:t> topical</a:t>
            </a:r>
            <a:r>
              <a:rPr lang="en-US" dirty="0"/>
              <a:t> vs. </a:t>
            </a:r>
            <a:r>
              <a:rPr lang="en-US" i="1" dirty="0"/>
              <a:t>user</a:t>
            </a:r>
            <a:r>
              <a:rPr lang="en-US" dirty="0"/>
              <a:t> relevance</a:t>
            </a:r>
          </a:p>
          <a:p>
            <a:pPr lvl="1"/>
            <a:r>
              <a:rPr lang="en-US" dirty="0"/>
              <a:t>e.g., </a:t>
            </a:r>
            <a:r>
              <a:rPr lang="en-US" i="1" dirty="0"/>
              <a:t>binary</a:t>
            </a:r>
            <a:r>
              <a:rPr lang="en-US" dirty="0"/>
              <a:t> vs. </a:t>
            </a:r>
            <a:r>
              <a:rPr lang="en-US" i="1" dirty="0"/>
              <a:t>multi-valued</a:t>
            </a:r>
            <a:r>
              <a:rPr lang="en-US" dirty="0"/>
              <a:t> relevance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Query-Likelihood Model</a:t>
            </a:r>
          </a:p>
        </p:txBody>
      </p:sp>
      <p:sp>
        <p:nvSpPr>
          <p:cNvPr id="3" name="Content Placeholder 2"/>
          <p:cNvSpPr>
            <a:spLocks noGrp="1"/>
          </p:cNvSpPr>
          <p:nvPr>
            <p:ph idx="1"/>
          </p:nvPr>
        </p:nvSpPr>
        <p:spPr/>
        <p:txBody>
          <a:bodyPr/>
          <a:lstStyle/>
          <a:p>
            <a:r>
              <a:rPr lang="en-US" dirty="0"/>
              <a:t>Rank documents by the probability that the query could be generated by the document model (i.e. same topic)</a:t>
            </a:r>
          </a:p>
          <a:p>
            <a:r>
              <a:rPr lang="en-US" dirty="0"/>
              <a:t>Given query, start with P(D|Q)</a:t>
            </a:r>
          </a:p>
          <a:p>
            <a:r>
              <a:rPr lang="en-US" dirty="0"/>
              <a:t>Using </a:t>
            </a:r>
            <a:r>
              <a:rPr lang="en-US" dirty="0" err="1"/>
              <a:t>Bayes</a:t>
            </a:r>
            <a:r>
              <a:rPr lang="en-US" dirty="0"/>
              <a:t>’ Rule </a:t>
            </a:r>
          </a:p>
          <a:p>
            <a:endParaRPr lang="en-US" dirty="0"/>
          </a:p>
          <a:p>
            <a:r>
              <a:rPr lang="en-US" dirty="0"/>
              <a:t>Assuming prior is uniform, unigram model</a:t>
            </a:r>
          </a:p>
        </p:txBody>
      </p:sp>
      <p:pic>
        <p:nvPicPr>
          <p:cNvPr id="5" name="Picture 4" descr="TP_tmp.png"/>
          <p:cNvPicPr>
            <a:picLocks noChangeAspect="1"/>
          </p:cNvPicPr>
          <p:nvPr>
            <p:custDataLst>
              <p:tags r:id="rId1"/>
            </p:custDataLst>
          </p:nvPr>
        </p:nvPicPr>
        <p:blipFill>
          <a:blip r:embed="rId4"/>
          <a:stretch>
            <a:fillRect/>
          </a:stretch>
        </p:blipFill>
        <p:spPr>
          <a:xfrm>
            <a:off x="2133600" y="4419600"/>
            <a:ext cx="3728248" cy="457200"/>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1981200" y="5791200"/>
            <a:ext cx="4039369" cy="457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Probabilities</a:t>
            </a:r>
          </a:p>
        </p:txBody>
      </p:sp>
      <p:sp>
        <p:nvSpPr>
          <p:cNvPr id="3" name="Content Placeholder 2"/>
          <p:cNvSpPr>
            <a:spLocks noGrp="1"/>
          </p:cNvSpPr>
          <p:nvPr>
            <p:ph idx="1"/>
          </p:nvPr>
        </p:nvSpPr>
        <p:spPr>
          <a:xfrm>
            <a:off x="533400" y="1447800"/>
            <a:ext cx="8229600" cy="5105400"/>
          </a:xfrm>
        </p:spPr>
        <p:txBody>
          <a:bodyPr>
            <a:normAutofit/>
          </a:bodyPr>
          <a:lstStyle/>
          <a:p>
            <a:r>
              <a:rPr lang="en-US" dirty="0"/>
              <a:t>Obvious estimate for unigram probabilities is </a:t>
            </a:r>
          </a:p>
          <a:p>
            <a:endParaRPr lang="en-US" dirty="0"/>
          </a:p>
          <a:p>
            <a:endParaRPr lang="en-US" sz="1600" dirty="0"/>
          </a:p>
          <a:p>
            <a:r>
              <a:rPr lang="en-US" i="1" dirty="0"/>
              <a:t>Maximum likelihood estimate</a:t>
            </a:r>
          </a:p>
          <a:p>
            <a:pPr lvl="1"/>
            <a:r>
              <a:rPr lang="en-US" dirty="0"/>
              <a:t>makes the observed value of </a:t>
            </a:r>
            <a:r>
              <a:rPr lang="en-US" i="1" dirty="0" err="1"/>
              <a:t>f</a:t>
            </a:r>
            <a:r>
              <a:rPr lang="en-US" sz="1200" i="1" dirty="0" err="1"/>
              <a:t>q</a:t>
            </a:r>
            <a:r>
              <a:rPr lang="en-US" sz="400" i="1" dirty="0" err="1"/>
              <a:t>i</a:t>
            </a:r>
            <a:r>
              <a:rPr lang="en-US" sz="1200" i="1" dirty="0" err="1"/>
              <a:t>;D</a:t>
            </a:r>
            <a:r>
              <a:rPr lang="en-US" sz="1200" i="1" dirty="0"/>
              <a:t> </a:t>
            </a:r>
            <a:r>
              <a:rPr lang="en-US" dirty="0"/>
              <a:t>most likely</a:t>
            </a:r>
          </a:p>
          <a:p>
            <a:r>
              <a:rPr lang="en-US" dirty="0"/>
              <a:t>If query words are missing from document, score will be zero</a:t>
            </a:r>
          </a:p>
          <a:p>
            <a:pPr lvl="1"/>
            <a:r>
              <a:rPr lang="en-US" dirty="0"/>
              <a:t>Missing 1 out of 4 query words same as missing 3 out of 4</a:t>
            </a:r>
          </a:p>
        </p:txBody>
      </p:sp>
      <p:pic>
        <p:nvPicPr>
          <p:cNvPr id="5" name="Picture 4" descr="TP_tmp.png"/>
          <p:cNvPicPr>
            <a:picLocks noChangeAspect="1"/>
          </p:cNvPicPr>
          <p:nvPr>
            <p:custDataLst>
              <p:tags r:id="rId1"/>
            </p:custDataLst>
          </p:nvPr>
        </p:nvPicPr>
        <p:blipFill>
          <a:blip r:embed="rId3"/>
          <a:stretch>
            <a:fillRect/>
          </a:stretch>
        </p:blipFill>
        <p:spPr>
          <a:xfrm>
            <a:off x="2819400" y="2133600"/>
            <a:ext cx="2440558" cy="609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a:t>
            </a: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a:t>Document texts are a </a:t>
            </a:r>
            <a:r>
              <a:rPr lang="en-US" i="1" dirty="0"/>
              <a:t>sample</a:t>
            </a:r>
            <a:r>
              <a:rPr lang="en-US" dirty="0"/>
              <a:t> from the language model</a:t>
            </a:r>
          </a:p>
          <a:p>
            <a:pPr lvl="1"/>
            <a:r>
              <a:rPr lang="en-US" dirty="0"/>
              <a:t>Missing words should not have zero probability of occurring</a:t>
            </a:r>
          </a:p>
          <a:p>
            <a:r>
              <a:rPr lang="en-US" i="1" dirty="0"/>
              <a:t>Smoothing</a:t>
            </a:r>
            <a:r>
              <a:rPr lang="en-US" dirty="0"/>
              <a:t> is a technique for estimating probabilities for missing (or unseen) words</a:t>
            </a:r>
          </a:p>
          <a:p>
            <a:pPr lvl="1"/>
            <a:r>
              <a:rPr lang="en-US" dirty="0"/>
              <a:t>lower (or </a:t>
            </a:r>
            <a:r>
              <a:rPr lang="en-US" i="1" dirty="0"/>
              <a:t>discount</a:t>
            </a:r>
            <a:r>
              <a:rPr lang="en-US" dirty="0"/>
              <a:t>) the probability estimates for words that are seen in the document text</a:t>
            </a:r>
          </a:p>
          <a:p>
            <a:pPr lvl="1"/>
            <a:r>
              <a:rPr lang="en-US" dirty="0"/>
              <a:t>assign that “left-over” probability to the estimates for the words that are not seen in the text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Probabilities</a:t>
            </a:r>
          </a:p>
        </p:txBody>
      </p:sp>
      <p:sp>
        <p:nvSpPr>
          <p:cNvPr id="3" name="Content Placeholder 2"/>
          <p:cNvSpPr>
            <a:spLocks noGrp="1"/>
          </p:cNvSpPr>
          <p:nvPr>
            <p:ph idx="1"/>
          </p:nvPr>
        </p:nvSpPr>
        <p:spPr/>
        <p:txBody>
          <a:bodyPr>
            <a:normAutofit lnSpcReduction="10000"/>
          </a:bodyPr>
          <a:lstStyle/>
          <a:p>
            <a:r>
              <a:rPr lang="en-US" dirty="0"/>
              <a:t>Estimate for unseen words is </a:t>
            </a:r>
            <a:r>
              <a:rPr lang="el-GR" i="1" dirty="0"/>
              <a:t>α</a:t>
            </a:r>
            <a:r>
              <a:rPr lang="en-US" i="1" baseline="-25000" dirty="0"/>
              <a:t>D</a:t>
            </a:r>
            <a:r>
              <a:rPr lang="en-US" i="1" dirty="0"/>
              <a:t>P</a:t>
            </a:r>
            <a:r>
              <a:rPr lang="en-US" dirty="0"/>
              <a:t>(</a:t>
            </a:r>
            <a:r>
              <a:rPr lang="en-US" i="1" dirty="0" err="1"/>
              <a:t>q</a:t>
            </a:r>
            <a:r>
              <a:rPr lang="en-US" i="1" baseline="-25000" dirty="0" err="1"/>
              <a:t>i</a:t>
            </a:r>
            <a:r>
              <a:rPr lang="en-US" dirty="0" err="1"/>
              <a:t>|</a:t>
            </a:r>
            <a:r>
              <a:rPr lang="en-US" i="1" dirty="0" err="1"/>
              <a:t>C</a:t>
            </a:r>
            <a:r>
              <a:rPr lang="en-US" dirty="0"/>
              <a:t>)</a:t>
            </a:r>
          </a:p>
          <a:p>
            <a:pPr lvl="1"/>
            <a:r>
              <a:rPr lang="en-US" i="1" dirty="0"/>
              <a:t>P</a:t>
            </a:r>
            <a:r>
              <a:rPr lang="en-US" dirty="0"/>
              <a:t>(</a:t>
            </a:r>
            <a:r>
              <a:rPr lang="en-US" i="1" dirty="0" err="1"/>
              <a:t>q</a:t>
            </a:r>
            <a:r>
              <a:rPr lang="en-US" i="1" baseline="-25000" dirty="0" err="1"/>
              <a:t>i</a:t>
            </a:r>
            <a:r>
              <a:rPr lang="en-US" dirty="0" err="1"/>
              <a:t>|</a:t>
            </a:r>
            <a:r>
              <a:rPr lang="en-US" i="1" dirty="0" err="1"/>
              <a:t>C</a:t>
            </a:r>
            <a:r>
              <a:rPr lang="en-US" dirty="0"/>
              <a:t>) is the probability for query word </a:t>
            </a:r>
            <a:r>
              <a:rPr lang="en-US" i="1" dirty="0" err="1"/>
              <a:t>i</a:t>
            </a:r>
            <a:r>
              <a:rPr lang="en-US" i="1" dirty="0"/>
              <a:t> </a:t>
            </a:r>
            <a:r>
              <a:rPr lang="en-US" dirty="0"/>
              <a:t>in the </a:t>
            </a:r>
            <a:r>
              <a:rPr lang="en-US" i="1" dirty="0"/>
              <a:t>collection</a:t>
            </a:r>
            <a:r>
              <a:rPr lang="en-US" dirty="0"/>
              <a:t> language model for collection </a:t>
            </a:r>
            <a:r>
              <a:rPr lang="en-US" i="1" dirty="0"/>
              <a:t>C </a:t>
            </a:r>
            <a:r>
              <a:rPr lang="en-US" dirty="0"/>
              <a:t>(background probability)</a:t>
            </a:r>
          </a:p>
          <a:p>
            <a:pPr lvl="1"/>
            <a:r>
              <a:rPr lang="el-GR" i="1" dirty="0"/>
              <a:t>α</a:t>
            </a:r>
            <a:r>
              <a:rPr lang="en-US" i="1" baseline="-25000" dirty="0"/>
              <a:t>D</a:t>
            </a:r>
            <a:r>
              <a:rPr lang="en-US" dirty="0"/>
              <a:t> is a parameter</a:t>
            </a:r>
          </a:p>
          <a:p>
            <a:r>
              <a:rPr lang="en-US" dirty="0"/>
              <a:t>Estimate for words that occur is</a:t>
            </a:r>
          </a:p>
          <a:p>
            <a:pPr>
              <a:buNone/>
            </a:pPr>
            <a:r>
              <a:rPr lang="en-US" dirty="0"/>
              <a:t>	      </a:t>
            </a:r>
            <a:r>
              <a:rPr lang="el-GR" dirty="0"/>
              <a:t>(1 −</a:t>
            </a:r>
            <a:r>
              <a:rPr lang="el-GR" i="1" dirty="0"/>
              <a:t> α</a:t>
            </a:r>
            <a:r>
              <a:rPr lang="en-US" i="1" baseline="-25000" dirty="0"/>
              <a:t>D</a:t>
            </a:r>
            <a:r>
              <a:rPr lang="en-US" dirty="0"/>
              <a:t>)</a:t>
            </a:r>
            <a:r>
              <a:rPr lang="en-US" i="1" dirty="0"/>
              <a:t> P</a:t>
            </a:r>
            <a:r>
              <a:rPr lang="en-US" dirty="0"/>
              <a:t>(</a:t>
            </a:r>
            <a:r>
              <a:rPr lang="en-US" i="1" dirty="0" err="1"/>
              <a:t>q</a:t>
            </a:r>
            <a:r>
              <a:rPr lang="en-US" i="1" baseline="-25000" dirty="0" err="1"/>
              <a:t>i</a:t>
            </a:r>
            <a:r>
              <a:rPr lang="en-US" dirty="0" err="1"/>
              <a:t>|</a:t>
            </a:r>
            <a:r>
              <a:rPr lang="en-US" i="1" dirty="0" err="1"/>
              <a:t>D</a:t>
            </a:r>
            <a:r>
              <a:rPr lang="en-US" dirty="0"/>
              <a:t>) + </a:t>
            </a:r>
            <a:r>
              <a:rPr lang="el-GR" i="1" dirty="0"/>
              <a:t>α</a:t>
            </a:r>
            <a:r>
              <a:rPr lang="en-US" i="1" baseline="-25000" dirty="0"/>
              <a:t>D </a:t>
            </a:r>
            <a:r>
              <a:rPr lang="en-US" i="1" dirty="0"/>
              <a:t>P</a:t>
            </a:r>
            <a:r>
              <a:rPr lang="en-US" dirty="0"/>
              <a:t>(</a:t>
            </a:r>
            <a:r>
              <a:rPr lang="en-US" i="1" dirty="0" err="1"/>
              <a:t>q</a:t>
            </a:r>
            <a:r>
              <a:rPr lang="en-US" i="1" baseline="-25000" dirty="0" err="1"/>
              <a:t>i</a:t>
            </a:r>
            <a:r>
              <a:rPr lang="en-US" dirty="0" err="1"/>
              <a:t>|</a:t>
            </a:r>
            <a:r>
              <a:rPr lang="en-US" i="1" dirty="0" err="1"/>
              <a:t>C</a:t>
            </a:r>
            <a:r>
              <a:rPr lang="en-US" dirty="0"/>
              <a:t>)</a:t>
            </a:r>
          </a:p>
          <a:p>
            <a:r>
              <a:rPr lang="en-US" dirty="0"/>
              <a:t>Different forms of estimation come from different </a:t>
            </a:r>
            <a:r>
              <a:rPr lang="el-GR" i="1" dirty="0"/>
              <a:t>α</a:t>
            </a:r>
            <a:r>
              <a:rPr lang="en-US" i="1" baseline="-25000" dirty="0"/>
              <a:t>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Jelinek-Mercer Smoothing</a:t>
            </a:r>
          </a:p>
        </p:txBody>
      </p:sp>
      <p:sp>
        <p:nvSpPr>
          <p:cNvPr id="3" name="Content Placeholder 2"/>
          <p:cNvSpPr>
            <a:spLocks noGrp="1"/>
          </p:cNvSpPr>
          <p:nvPr>
            <p:ph idx="1"/>
          </p:nvPr>
        </p:nvSpPr>
        <p:spPr>
          <a:xfrm>
            <a:off x="457200" y="1447800"/>
            <a:ext cx="8229600" cy="4525963"/>
          </a:xfrm>
        </p:spPr>
        <p:txBody>
          <a:bodyPr/>
          <a:lstStyle/>
          <a:p>
            <a:r>
              <a:rPr lang="el-GR" i="1" dirty="0"/>
              <a:t>α</a:t>
            </a:r>
            <a:r>
              <a:rPr lang="en-US" i="1" baseline="-25000" dirty="0"/>
              <a:t>D </a:t>
            </a:r>
            <a:r>
              <a:rPr lang="en-US" dirty="0"/>
              <a:t>is a constant, </a:t>
            </a:r>
            <a:r>
              <a:rPr lang="el-GR" dirty="0"/>
              <a:t>λ</a:t>
            </a:r>
            <a:endParaRPr lang="en-US" dirty="0"/>
          </a:p>
          <a:p>
            <a:r>
              <a:rPr lang="en-US" dirty="0"/>
              <a:t>Gives estimate of</a:t>
            </a:r>
          </a:p>
          <a:p>
            <a:endParaRPr lang="en-US" dirty="0"/>
          </a:p>
          <a:p>
            <a:r>
              <a:rPr lang="en-US" dirty="0"/>
              <a:t>Ranking score</a:t>
            </a:r>
          </a:p>
          <a:p>
            <a:pPr>
              <a:buNone/>
            </a:pPr>
            <a:endParaRPr lang="en-US" dirty="0"/>
          </a:p>
          <a:p>
            <a:r>
              <a:rPr lang="en-US" dirty="0"/>
              <a:t>Use logs for convenience </a:t>
            </a:r>
          </a:p>
          <a:p>
            <a:pPr lvl="1"/>
            <a:r>
              <a:rPr lang="en-US" dirty="0"/>
              <a:t>accuracy problems multiplying small numbers</a:t>
            </a:r>
          </a:p>
          <a:p>
            <a:endParaRPr lang="en-US" dirty="0"/>
          </a:p>
          <a:p>
            <a:endParaRPr lang="el-GR" dirty="0"/>
          </a:p>
          <a:p>
            <a:endParaRPr lang="en-US" dirty="0"/>
          </a:p>
        </p:txBody>
      </p:sp>
      <p:pic>
        <p:nvPicPr>
          <p:cNvPr id="5" name="Picture 4" descr="TP_tmp.png"/>
          <p:cNvPicPr>
            <a:picLocks noChangeAspect="1"/>
          </p:cNvPicPr>
          <p:nvPr>
            <p:custDataLst>
              <p:tags r:id="rId1"/>
            </p:custDataLst>
          </p:nvPr>
        </p:nvPicPr>
        <p:blipFill>
          <a:blip r:embed="rId5"/>
          <a:stretch>
            <a:fillRect/>
          </a:stretch>
        </p:blipFill>
        <p:spPr>
          <a:xfrm>
            <a:off x="1600200" y="2590800"/>
            <a:ext cx="4594626" cy="609600"/>
          </a:xfrm>
          <a:prstGeom prst="rect">
            <a:avLst/>
          </a:prstGeom>
        </p:spPr>
      </p:pic>
      <p:pic>
        <p:nvPicPr>
          <p:cNvPr id="6" name="Picture 5" descr="TP_tmp.png"/>
          <p:cNvPicPr>
            <a:picLocks noChangeAspect="1"/>
          </p:cNvPicPr>
          <p:nvPr>
            <p:custDataLst>
              <p:tags r:id="rId2"/>
            </p:custDataLst>
          </p:nvPr>
        </p:nvPicPr>
        <p:blipFill>
          <a:blip r:embed="rId6"/>
          <a:stretch>
            <a:fillRect/>
          </a:stretch>
        </p:blipFill>
        <p:spPr>
          <a:xfrm>
            <a:off x="1600200" y="3733800"/>
            <a:ext cx="5297750" cy="558800"/>
          </a:xfrm>
          <a:prstGeom prst="rect">
            <a:avLst/>
          </a:prstGeom>
        </p:spPr>
      </p:pic>
      <p:pic>
        <p:nvPicPr>
          <p:cNvPr id="7" name="Picture 6" descr="TP_tmp.png"/>
          <p:cNvPicPr>
            <a:picLocks noChangeAspect="1"/>
          </p:cNvPicPr>
          <p:nvPr>
            <p:custDataLst>
              <p:tags r:id="rId3"/>
            </p:custDataLst>
          </p:nvPr>
        </p:nvPicPr>
        <p:blipFill>
          <a:blip r:embed="rId7"/>
          <a:stretch>
            <a:fillRect/>
          </a:stretch>
        </p:blipFill>
        <p:spPr>
          <a:xfrm>
            <a:off x="1295400" y="5638800"/>
            <a:ext cx="6031390" cy="533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a:t>
            </a:r>
            <a:r>
              <a:rPr lang="en-US" i="1" dirty="0"/>
              <a:t>tf.idf</a:t>
            </a:r>
            <a:r>
              <a:rPr lang="en-US" dirty="0"/>
              <a:t> Weight?</a:t>
            </a:r>
          </a:p>
        </p:txBody>
      </p:sp>
      <p:pic>
        <p:nvPicPr>
          <p:cNvPr id="3" name="Picture 2" descr="TP_tmp.png"/>
          <p:cNvPicPr>
            <a:picLocks noChangeAspect="1"/>
          </p:cNvPicPr>
          <p:nvPr>
            <p:custDataLst>
              <p:tags r:id="rId1"/>
            </p:custDataLst>
          </p:nvPr>
        </p:nvPicPr>
        <p:blipFill>
          <a:blip r:embed="rId3"/>
          <a:stretch>
            <a:fillRect/>
          </a:stretch>
        </p:blipFill>
        <p:spPr>
          <a:xfrm>
            <a:off x="609600" y="1371600"/>
            <a:ext cx="8196965" cy="4191000"/>
          </a:xfrm>
          <a:prstGeom prst="rect">
            <a:avLst/>
          </a:prstGeom>
        </p:spPr>
      </p:pic>
      <p:sp>
        <p:nvSpPr>
          <p:cNvPr id="4" name="TextBox 3"/>
          <p:cNvSpPr txBox="1"/>
          <p:nvPr/>
        </p:nvSpPr>
        <p:spPr>
          <a:xfrm>
            <a:off x="1219200" y="5715000"/>
            <a:ext cx="6400800" cy="892552"/>
          </a:xfrm>
          <a:prstGeom prst="rect">
            <a:avLst/>
          </a:prstGeom>
          <a:noFill/>
        </p:spPr>
        <p:txBody>
          <a:bodyPr wrap="square" rtlCol="0">
            <a:spAutoFit/>
          </a:bodyPr>
          <a:lstStyle/>
          <a:p>
            <a:pPr algn="ctr"/>
            <a:r>
              <a:rPr lang="en-US" sz="2800" dirty="0"/>
              <a:t>- </a:t>
            </a:r>
            <a:r>
              <a:rPr lang="en-US" sz="2400" dirty="0"/>
              <a:t>proportional to the term frequency, inversely    proportional to the collection frequency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Dirichlet</a:t>
            </a:r>
            <a:r>
              <a:rPr lang="en-US" dirty="0"/>
              <a:t> Smoothing</a:t>
            </a:r>
          </a:p>
        </p:txBody>
      </p:sp>
      <p:sp>
        <p:nvSpPr>
          <p:cNvPr id="3" name="Content Placeholder 2"/>
          <p:cNvSpPr>
            <a:spLocks noGrp="1"/>
          </p:cNvSpPr>
          <p:nvPr>
            <p:ph idx="1"/>
          </p:nvPr>
        </p:nvSpPr>
        <p:spPr/>
        <p:txBody>
          <a:bodyPr/>
          <a:lstStyle/>
          <a:p>
            <a:r>
              <a:rPr lang="el-GR" i="1" dirty="0"/>
              <a:t>α</a:t>
            </a:r>
            <a:r>
              <a:rPr lang="en-US" i="1" baseline="-25000" dirty="0"/>
              <a:t>D </a:t>
            </a:r>
            <a:r>
              <a:rPr lang="en-US" dirty="0"/>
              <a:t>depends on document length</a:t>
            </a:r>
          </a:p>
          <a:p>
            <a:pPr>
              <a:buNone/>
            </a:pPr>
            <a:endParaRPr lang="en-US" dirty="0"/>
          </a:p>
          <a:p>
            <a:pPr>
              <a:buNone/>
            </a:pPr>
            <a:endParaRPr lang="en-US" sz="1000" dirty="0"/>
          </a:p>
          <a:p>
            <a:r>
              <a:rPr lang="en-US" dirty="0"/>
              <a:t>Gives probability estimation of </a:t>
            </a:r>
          </a:p>
          <a:p>
            <a:endParaRPr lang="en-US" dirty="0"/>
          </a:p>
          <a:p>
            <a:endParaRPr lang="en-US" sz="1200" dirty="0"/>
          </a:p>
          <a:p>
            <a:r>
              <a:rPr lang="en-US" dirty="0"/>
              <a:t>and document score</a:t>
            </a:r>
          </a:p>
        </p:txBody>
      </p:sp>
      <p:pic>
        <p:nvPicPr>
          <p:cNvPr id="4" name="Picture 3" descr="TP_tmp.png"/>
          <p:cNvPicPr>
            <a:picLocks noChangeAspect="1"/>
          </p:cNvPicPr>
          <p:nvPr>
            <p:custDataLst>
              <p:tags r:id="rId1"/>
            </p:custDataLst>
          </p:nvPr>
        </p:nvPicPr>
        <p:blipFill>
          <a:blip r:embed="rId5"/>
          <a:stretch>
            <a:fillRect/>
          </a:stretch>
        </p:blipFill>
        <p:spPr>
          <a:xfrm>
            <a:off x="2819400" y="2286000"/>
            <a:ext cx="1936958" cy="494493"/>
          </a:xfrm>
          <a:prstGeom prst="rect">
            <a:avLst/>
          </a:prstGeom>
        </p:spPr>
      </p:pic>
      <p:pic>
        <p:nvPicPr>
          <p:cNvPr id="5" name="Picture 4" descr="TP_tmp.png"/>
          <p:cNvPicPr>
            <a:picLocks noChangeAspect="1"/>
          </p:cNvPicPr>
          <p:nvPr>
            <p:custDataLst>
              <p:tags r:id="rId2"/>
            </p:custDataLst>
          </p:nvPr>
        </p:nvPicPr>
        <p:blipFill>
          <a:blip r:embed="rId6"/>
          <a:stretch>
            <a:fillRect/>
          </a:stretch>
        </p:blipFill>
        <p:spPr>
          <a:xfrm>
            <a:off x="2362200" y="3581400"/>
            <a:ext cx="3265708" cy="762000"/>
          </a:xfrm>
          <a:prstGeom prst="rect">
            <a:avLst/>
          </a:prstGeom>
        </p:spPr>
      </p:pic>
      <p:pic>
        <p:nvPicPr>
          <p:cNvPr id="6" name="Picture 5" descr="TP_tmp.png"/>
          <p:cNvPicPr>
            <a:picLocks noChangeAspect="1"/>
          </p:cNvPicPr>
          <p:nvPr>
            <p:custDataLst>
              <p:tags r:id="rId3"/>
            </p:custDataLst>
          </p:nvPr>
        </p:nvPicPr>
        <p:blipFill>
          <a:blip r:embed="rId7"/>
          <a:stretch>
            <a:fillRect/>
          </a:stretch>
        </p:blipFill>
        <p:spPr>
          <a:xfrm>
            <a:off x="1676400" y="4953000"/>
            <a:ext cx="5333991" cy="762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Likelihood Example</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a:t>For the term “president”</a:t>
            </a:r>
          </a:p>
          <a:p>
            <a:pPr lvl="1"/>
            <a:r>
              <a:rPr lang="en-US" i="1" dirty="0" err="1"/>
              <a:t>f</a:t>
            </a:r>
            <a:r>
              <a:rPr lang="en-US" i="1" baseline="-25000" dirty="0" err="1"/>
              <a:t>qi,D</a:t>
            </a:r>
            <a:r>
              <a:rPr lang="en-US" i="1" dirty="0"/>
              <a:t> </a:t>
            </a:r>
            <a:r>
              <a:rPr lang="en-US" dirty="0"/>
              <a:t>= 15, </a:t>
            </a:r>
            <a:r>
              <a:rPr lang="en-US" i="1" dirty="0" err="1"/>
              <a:t>c</a:t>
            </a:r>
            <a:r>
              <a:rPr lang="en-US" i="1" baseline="-25000" dirty="0" err="1"/>
              <a:t>qi</a:t>
            </a:r>
            <a:r>
              <a:rPr lang="en-US" i="1" baseline="-25000" dirty="0"/>
              <a:t> </a:t>
            </a:r>
            <a:r>
              <a:rPr lang="en-US" dirty="0"/>
              <a:t>= 160,000</a:t>
            </a:r>
          </a:p>
          <a:p>
            <a:r>
              <a:rPr lang="en-US" dirty="0"/>
              <a:t>For the term “</a:t>
            </a:r>
            <a:r>
              <a:rPr lang="en-US" dirty="0" err="1"/>
              <a:t>lincoln</a:t>
            </a:r>
            <a:r>
              <a:rPr lang="en-US" dirty="0"/>
              <a:t>”</a:t>
            </a:r>
          </a:p>
          <a:p>
            <a:pPr lvl="1"/>
            <a:r>
              <a:rPr lang="en-US" i="1" dirty="0" err="1"/>
              <a:t>f</a:t>
            </a:r>
            <a:r>
              <a:rPr lang="en-US" i="1" baseline="-25000" dirty="0" err="1"/>
              <a:t>qi,D</a:t>
            </a:r>
            <a:r>
              <a:rPr lang="en-US" i="1" dirty="0"/>
              <a:t> </a:t>
            </a:r>
            <a:r>
              <a:rPr lang="en-US" dirty="0"/>
              <a:t>= 25, </a:t>
            </a:r>
            <a:r>
              <a:rPr lang="en-US" i="1" dirty="0" err="1"/>
              <a:t>c</a:t>
            </a:r>
            <a:r>
              <a:rPr lang="en-US" i="1" baseline="-25000" dirty="0" err="1"/>
              <a:t>qi</a:t>
            </a:r>
            <a:r>
              <a:rPr lang="en-US" i="1" dirty="0"/>
              <a:t> </a:t>
            </a:r>
            <a:r>
              <a:rPr lang="en-US" dirty="0"/>
              <a:t>= 2,400</a:t>
            </a:r>
            <a:endParaRPr lang="en-US" i="1" dirty="0"/>
          </a:p>
          <a:p>
            <a:r>
              <a:rPr lang="en-US" dirty="0"/>
              <a:t>number of word occurrences in the document |d| is assumed to be 1,800</a:t>
            </a:r>
          </a:p>
          <a:p>
            <a:r>
              <a:rPr lang="en-US" dirty="0"/>
              <a:t>number of word occurrences in the collection is 10</a:t>
            </a:r>
            <a:r>
              <a:rPr lang="en-US" baseline="30000" dirty="0"/>
              <a:t>9</a:t>
            </a:r>
            <a:r>
              <a:rPr lang="en-US" dirty="0"/>
              <a:t> </a:t>
            </a:r>
          </a:p>
          <a:p>
            <a:pPr lvl="1"/>
            <a:r>
              <a:rPr lang="en-US" dirty="0"/>
              <a:t>500,000 documents times an average of 2,000 words</a:t>
            </a:r>
          </a:p>
          <a:p>
            <a:r>
              <a:rPr lang="el-GR" dirty="0"/>
              <a:t>μ</a:t>
            </a:r>
            <a:r>
              <a:rPr lang="en-US" dirty="0"/>
              <a:t> = 2,000</a:t>
            </a:r>
            <a:endParaRPr lang="el-G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Likelihood Example</a:t>
            </a:r>
          </a:p>
        </p:txBody>
      </p:sp>
      <p:pic>
        <p:nvPicPr>
          <p:cNvPr id="3" name="Picture 2" descr="TP_tmp.png"/>
          <p:cNvPicPr>
            <a:picLocks noChangeAspect="1"/>
          </p:cNvPicPr>
          <p:nvPr>
            <p:custDataLst>
              <p:tags r:id="rId1"/>
            </p:custDataLst>
          </p:nvPr>
        </p:nvPicPr>
        <p:blipFill>
          <a:blip r:embed="rId3"/>
          <a:stretch>
            <a:fillRect/>
          </a:stretch>
        </p:blipFill>
        <p:spPr>
          <a:xfrm>
            <a:off x="1219200" y="1905000"/>
            <a:ext cx="6651315" cy="2286000"/>
          </a:xfrm>
          <a:prstGeom prst="rect">
            <a:avLst/>
          </a:prstGeom>
        </p:spPr>
      </p:pic>
      <p:sp>
        <p:nvSpPr>
          <p:cNvPr id="5" name="TextBox 4"/>
          <p:cNvSpPr txBox="1"/>
          <p:nvPr/>
        </p:nvSpPr>
        <p:spPr>
          <a:xfrm>
            <a:off x="1066800" y="4724400"/>
            <a:ext cx="6858000" cy="954107"/>
          </a:xfrm>
          <a:prstGeom prst="rect">
            <a:avLst/>
          </a:prstGeom>
          <a:noFill/>
        </p:spPr>
        <p:txBody>
          <a:bodyPr wrap="square" rtlCol="0">
            <a:spAutoFit/>
          </a:bodyPr>
          <a:lstStyle/>
          <a:p>
            <a:pPr lvl="1">
              <a:buFont typeface="Arial" pitchFamily="34" charset="0"/>
              <a:buChar char="•"/>
            </a:pPr>
            <a:r>
              <a:rPr lang="en-US" sz="2800" dirty="0"/>
              <a:t>  Negative number because summing logs 	of small numbers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Likelihood Example</a:t>
            </a:r>
          </a:p>
        </p:txBody>
      </p:sp>
      <p:pic>
        <p:nvPicPr>
          <p:cNvPr id="4" name="Picture 3" descr="TP_tmp.png"/>
          <p:cNvPicPr>
            <a:picLocks noChangeAspect="1"/>
          </p:cNvPicPr>
          <p:nvPr>
            <p:custDataLst>
              <p:tags r:id="rId1"/>
            </p:custDataLst>
          </p:nvPr>
        </p:nvPicPr>
        <p:blipFill>
          <a:blip r:embed="rId3"/>
          <a:stretch>
            <a:fillRect/>
          </a:stretch>
        </p:blipFill>
        <p:spPr>
          <a:xfrm>
            <a:off x="2057400" y="2286000"/>
            <a:ext cx="4917267" cy="2362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Model Overview</a:t>
            </a:r>
          </a:p>
        </p:txBody>
      </p:sp>
      <p:sp>
        <p:nvSpPr>
          <p:cNvPr id="3" name="Content Placeholder 2"/>
          <p:cNvSpPr>
            <a:spLocks noGrp="1"/>
          </p:cNvSpPr>
          <p:nvPr>
            <p:ph idx="1"/>
          </p:nvPr>
        </p:nvSpPr>
        <p:spPr>
          <a:xfrm>
            <a:off x="457200" y="1600200"/>
            <a:ext cx="8229600" cy="4648200"/>
          </a:xfrm>
        </p:spPr>
        <p:txBody>
          <a:bodyPr>
            <a:normAutofit lnSpcReduction="10000"/>
          </a:bodyPr>
          <a:lstStyle/>
          <a:p>
            <a:r>
              <a:rPr lang="en-US" dirty="0"/>
              <a:t>Older models</a:t>
            </a:r>
          </a:p>
          <a:p>
            <a:pPr lvl="1"/>
            <a:r>
              <a:rPr lang="en-US" dirty="0"/>
              <a:t>Boolean retrieval</a:t>
            </a:r>
          </a:p>
          <a:p>
            <a:pPr lvl="1"/>
            <a:r>
              <a:rPr lang="en-US" dirty="0"/>
              <a:t>Vector Space model</a:t>
            </a:r>
          </a:p>
          <a:p>
            <a:r>
              <a:rPr lang="en-US" dirty="0"/>
              <a:t>Probabilistic Models</a:t>
            </a:r>
          </a:p>
          <a:p>
            <a:pPr lvl="1"/>
            <a:r>
              <a:rPr lang="en-US" dirty="0"/>
              <a:t>BM25</a:t>
            </a:r>
          </a:p>
          <a:p>
            <a:pPr lvl="1"/>
            <a:r>
              <a:rPr lang="en-US" dirty="0"/>
              <a:t>Language models</a:t>
            </a:r>
          </a:p>
          <a:p>
            <a:r>
              <a:rPr lang="en-US" dirty="0"/>
              <a:t>Combining evidence</a:t>
            </a:r>
          </a:p>
          <a:p>
            <a:pPr lvl="1"/>
            <a:r>
              <a:rPr lang="en-US" dirty="0"/>
              <a:t>Inference networks</a:t>
            </a:r>
          </a:p>
          <a:p>
            <a:pPr lvl="1"/>
            <a:r>
              <a:rPr lang="en-US" dirty="0"/>
              <a:t>Learning to Rank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 Models</a:t>
            </a:r>
          </a:p>
        </p:txBody>
      </p:sp>
      <p:sp>
        <p:nvSpPr>
          <p:cNvPr id="3" name="Content Placeholder 2"/>
          <p:cNvSpPr>
            <a:spLocks noGrp="1"/>
          </p:cNvSpPr>
          <p:nvPr>
            <p:ph idx="1"/>
          </p:nvPr>
        </p:nvSpPr>
        <p:spPr/>
        <p:txBody>
          <a:bodyPr>
            <a:normAutofit lnSpcReduction="10000"/>
          </a:bodyPr>
          <a:lstStyle/>
          <a:p>
            <a:r>
              <a:rPr lang="en-US" i="1" dirty="0"/>
              <a:t>Relevance model </a:t>
            </a:r>
            <a:r>
              <a:rPr lang="en-US" dirty="0"/>
              <a:t>– language model representing information need</a:t>
            </a:r>
          </a:p>
          <a:p>
            <a:pPr lvl="1"/>
            <a:r>
              <a:rPr lang="en-US" dirty="0"/>
              <a:t>query and relevant documents are samples from this model</a:t>
            </a:r>
          </a:p>
          <a:p>
            <a:r>
              <a:rPr lang="en-US" i="1" dirty="0"/>
              <a:t>P(D|R)</a:t>
            </a:r>
            <a:r>
              <a:rPr lang="en-US" dirty="0"/>
              <a:t> - probability of generating the text in a document given a relevance model</a:t>
            </a:r>
          </a:p>
          <a:p>
            <a:pPr lvl="1"/>
            <a:r>
              <a:rPr lang="en-US" i="1" dirty="0"/>
              <a:t>document likelihood </a:t>
            </a:r>
            <a:r>
              <a:rPr lang="en-US" dirty="0"/>
              <a:t>model</a:t>
            </a:r>
          </a:p>
          <a:p>
            <a:pPr lvl="1"/>
            <a:r>
              <a:rPr lang="en-US" dirty="0"/>
              <a:t>less effective than query likelihood due to difficulties comparing across documents of different lengths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Pseudo-Relevance Feedback</a:t>
            </a:r>
          </a:p>
        </p:txBody>
      </p:sp>
      <p:sp>
        <p:nvSpPr>
          <p:cNvPr id="3" name="Content Placeholder 2"/>
          <p:cNvSpPr>
            <a:spLocks noGrp="1"/>
          </p:cNvSpPr>
          <p:nvPr>
            <p:ph idx="1"/>
          </p:nvPr>
        </p:nvSpPr>
        <p:spPr/>
        <p:txBody>
          <a:bodyPr/>
          <a:lstStyle/>
          <a:p>
            <a:r>
              <a:rPr lang="en-US" dirty="0"/>
              <a:t>Estimate relevance model from query and top-ranked documents</a:t>
            </a:r>
          </a:p>
          <a:p>
            <a:r>
              <a:rPr lang="en-US" dirty="0"/>
              <a:t>Rank documents by similarity of document model to relevance model</a:t>
            </a:r>
          </a:p>
          <a:p>
            <a:r>
              <a:rPr lang="en-US" i="1" dirty="0" err="1"/>
              <a:t>Kullback-Leibler</a:t>
            </a:r>
            <a:r>
              <a:rPr lang="en-US" i="1" dirty="0"/>
              <a:t> divergence </a:t>
            </a:r>
            <a:r>
              <a:rPr lang="en-US" dirty="0"/>
              <a:t>(KL-divergence) is a well-known measure of the difference between two probability distributions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KL-Divergence</a:t>
            </a:r>
          </a:p>
        </p:txBody>
      </p:sp>
      <p:sp>
        <p:nvSpPr>
          <p:cNvPr id="3" name="Content Placeholder 2"/>
          <p:cNvSpPr>
            <a:spLocks noGrp="1"/>
          </p:cNvSpPr>
          <p:nvPr>
            <p:ph idx="1"/>
          </p:nvPr>
        </p:nvSpPr>
        <p:spPr>
          <a:xfrm>
            <a:off x="457200" y="1447800"/>
            <a:ext cx="8229600" cy="4525963"/>
          </a:xfrm>
        </p:spPr>
        <p:txBody>
          <a:bodyPr/>
          <a:lstStyle/>
          <a:p>
            <a:r>
              <a:rPr lang="en-US" dirty="0"/>
              <a:t>Given the </a:t>
            </a:r>
            <a:r>
              <a:rPr lang="en-US" i="1" dirty="0"/>
              <a:t>true</a:t>
            </a:r>
            <a:r>
              <a:rPr lang="en-US" dirty="0"/>
              <a:t> probability distribution </a:t>
            </a:r>
            <a:r>
              <a:rPr lang="en-US" i="1" dirty="0"/>
              <a:t>P</a:t>
            </a:r>
            <a:r>
              <a:rPr lang="en-US" dirty="0"/>
              <a:t> and another distribution </a:t>
            </a:r>
            <a:r>
              <a:rPr lang="en-US" i="1" dirty="0"/>
              <a:t>Q</a:t>
            </a:r>
            <a:r>
              <a:rPr lang="en-US" dirty="0"/>
              <a:t> that is an </a:t>
            </a:r>
            <a:r>
              <a:rPr lang="en-US" i="1" dirty="0"/>
              <a:t>approximation</a:t>
            </a:r>
            <a:r>
              <a:rPr lang="en-US" dirty="0"/>
              <a:t> to </a:t>
            </a:r>
            <a:r>
              <a:rPr lang="en-US" i="1" dirty="0"/>
              <a:t>P</a:t>
            </a:r>
            <a:r>
              <a:rPr lang="en-US" dirty="0"/>
              <a:t>,</a:t>
            </a:r>
          </a:p>
          <a:p>
            <a:endParaRPr lang="en-US" dirty="0"/>
          </a:p>
          <a:p>
            <a:endParaRPr lang="en-US" dirty="0"/>
          </a:p>
          <a:p>
            <a:pPr lvl="1"/>
            <a:r>
              <a:rPr lang="en-US" dirty="0"/>
              <a:t>Use negative KL-divergence for ranking, and assume relevance model </a:t>
            </a:r>
            <a:r>
              <a:rPr lang="en-US" i="1" dirty="0"/>
              <a:t>R</a:t>
            </a:r>
            <a:r>
              <a:rPr lang="en-US" dirty="0"/>
              <a:t> is the true distribution (not symmetric),</a:t>
            </a:r>
          </a:p>
        </p:txBody>
      </p:sp>
      <p:pic>
        <p:nvPicPr>
          <p:cNvPr id="4" name="Picture 3" descr="TP_tmp.png"/>
          <p:cNvPicPr>
            <a:picLocks noChangeAspect="1"/>
          </p:cNvPicPr>
          <p:nvPr>
            <p:custDataLst>
              <p:tags r:id="rId1"/>
            </p:custDataLst>
          </p:nvPr>
        </p:nvPicPr>
        <p:blipFill>
          <a:blip r:embed="rId4"/>
          <a:stretch>
            <a:fillRect/>
          </a:stretch>
        </p:blipFill>
        <p:spPr>
          <a:xfrm>
            <a:off x="1905000" y="3352800"/>
            <a:ext cx="4702329" cy="609600"/>
          </a:xfrm>
          <a:prstGeom prst="rect">
            <a:avLst/>
          </a:prstGeom>
        </p:spPr>
      </p:pic>
      <p:pic>
        <p:nvPicPr>
          <p:cNvPr id="5" name="Picture 4" descr="TP_tmp.png"/>
          <p:cNvPicPr>
            <a:picLocks noChangeAspect="1"/>
          </p:cNvPicPr>
          <p:nvPr>
            <p:custDataLst>
              <p:tags r:id="rId2"/>
            </p:custDataLst>
          </p:nvPr>
        </p:nvPicPr>
        <p:blipFill>
          <a:blip r:embed="rId5"/>
          <a:stretch>
            <a:fillRect/>
          </a:stretch>
        </p:blipFill>
        <p:spPr>
          <a:xfrm>
            <a:off x="609600" y="5715000"/>
            <a:ext cx="8093471" cy="4064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KL-Divergence</a:t>
            </a:r>
          </a:p>
        </p:txBody>
      </p:sp>
      <p:sp>
        <p:nvSpPr>
          <p:cNvPr id="3" name="Content Placeholder 2"/>
          <p:cNvSpPr>
            <a:spLocks noGrp="1"/>
          </p:cNvSpPr>
          <p:nvPr>
            <p:ph idx="1"/>
          </p:nvPr>
        </p:nvSpPr>
        <p:spPr/>
        <p:txBody>
          <a:bodyPr/>
          <a:lstStyle/>
          <a:p>
            <a:r>
              <a:rPr lang="en-US" dirty="0"/>
              <a:t>Given a simple maximum likelihood estimate for </a:t>
            </a:r>
            <a:r>
              <a:rPr lang="en-US" i="1" dirty="0"/>
              <a:t>P(</a:t>
            </a:r>
            <a:r>
              <a:rPr lang="en-US" i="1" dirty="0" err="1"/>
              <a:t>w|R</a:t>
            </a:r>
            <a:r>
              <a:rPr lang="en-US" i="1" dirty="0"/>
              <a:t>), </a:t>
            </a:r>
            <a:r>
              <a:rPr lang="en-US" dirty="0"/>
              <a:t>based on the frequency in the query text, ranking score is</a:t>
            </a:r>
          </a:p>
          <a:p>
            <a:endParaRPr lang="en-US" dirty="0"/>
          </a:p>
          <a:p>
            <a:endParaRPr lang="en-US" dirty="0"/>
          </a:p>
          <a:p>
            <a:pPr lvl="1"/>
            <a:r>
              <a:rPr lang="en-US" dirty="0"/>
              <a:t>rank-equivalent to query likelihood score</a:t>
            </a:r>
          </a:p>
          <a:p>
            <a:r>
              <a:rPr lang="en-US" dirty="0"/>
              <a:t>Query likelihood model is a special case of retrieval based on relevance model</a:t>
            </a:r>
          </a:p>
        </p:txBody>
      </p:sp>
      <p:pic>
        <p:nvPicPr>
          <p:cNvPr id="4" name="Picture 3" descr="TP_tmp.png"/>
          <p:cNvPicPr>
            <a:picLocks noChangeAspect="1"/>
          </p:cNvPicPr>
          <p:nvPr>
            <p:custDataLst>
              <p:tags r:id="rId1"/>
            </p:custDataLst>
          </p:nvPr>
        </p:nvPicPr>
        <p:blipFill>
          <a:blip r:embed="rId3"/>
          <a:stretch>
            <a:fillRect/>
          </a:stretch>
        </p:blipFill>
        <p:spPr>
          <a:xfrm>
            <a:off x="1981200" y="3505200"/>
            <a:ext cx="4064513" cy="65100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Relevance Model</a:t>
            </a:r>
          </a:p>
        </p:txBody>
      </p:sp>
      <p:sp>
        <p:nvSpPr>
          <p:cNvPr id="3" name="Content Placeholder 2"/>
          <p:cNvSpPr>
            <a:spLocks noGrp="1"/>
          </p:cNvSpPr>
          <p:nvPr>
            <p:ph idx="1"/>
          </p:nvPr>
        </p:nvSpPr>
        <p:spPr/>
        <p:txBody>
          <a:bodyPr/>
          <a:lstStyle/>
          <a:p>
            <a:r>
              <a:rPr lang="en-US" dirty="0"/>
              <a:t>Probability of pulling a word </a:t>
            </a:r>
            <a:r>
              <a:rPr lang="en-US" i="1" dirty="0"/>
              <a:t>w </a:t>
            </a:r>
            <a:r>
              <a:rPr lang="en-US" dirty="0"/>
              <a:t>out of the “bucket” representing the relevance model depends on the </a:t>
            </a:r>
            <a:r>
              <a:rPr lang="en-US" i="1" dirty="0"/>
              <a:t>n </a:t>
            </a:r>
            <a:r>
              <a:rPr lang="en-US" dirty="0"/>
              <a:t>query words we have just pulled out</a:t>
            </a:r>
          </a:p>
          <a:p>
            <a:endParaRPr lang="en-US" dirty="0"/>
          </a:p>
          <a:p>
            <a:endParaRPr lang="en-US" sz="1200" dirty="0"/>
          </a:p>
          <a:p>
            <a:r>
              <a:rPr lang="en-US" dirty="0"/>
              <a:t>By definition</a:t>
            </a:r>
          </a:p>
        </p:txBody>
      </p:sp>
      <p:pic>
        <p:nvPicPr>
          <p:cNvPr id="4" name="Picture 3" descr="TP_tmp.png"/>
          <p:cNvPicPr>
            <a:picLocks noChangeAspect="1"/>
          </p:cNvPicPr>
          <p:nvPr>
            <p:custDataLst>
              <p:tags r:id="rId1"/>
            </p:custDataLst>
          </p:nvPr>
        </p:nvPicPr>
        <p:blipFill>
          <a:blip r:embed="rId4"/>
          <a:stretch>
            <a:fillRect/>
          </a:stretch>
        </p:blipFill>
        <p:spPr>
          <a:xfrm>
            <a:off x="2514600" y="3962400"/>
            <a:ext cx="3643451" cy="381000"/>
          </a:xfrm>
          <a:prstGeom prst="rect">
            <a:avLst/>
          </a:prstGeom>
        </p:spPr>
      </p:pic>
      <p:pic>
        <p:nvPicPr>
          <p:cNvPr id="5" name="Picture 4" descr="TP_tmp.png"/>
          <p:cNvPicPr>
            <a:picLocks noChangeAspect="1"/>
          </p:cNvPicPr>
          <p:nvPr>
            <p:custDataLst>
              <p:tags r:id="rId2"/>
            </p:custDataLst>
          </p:nvPr>
        </p:nvPicPr>
        <p:blipFill>
          <a:blip r:embed="rId5"/>
          <a:stretch>
            <a:fillRect/>
          </a:stretch>
        </p:blipFill>
        <p:spPr>
          <a:xfrm>
            <a:off x="2514600" y="5105400"/>
            <a:ext cx="3486357" cy="64359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Relevance Model</a:t>
            </a:r>
          </a:p>
        </p:txBody>
      </p:sp>
      <p:sp>
        <p:nvSpPr>
          <p:cNvPr id="3" name="Content Placeholder 2"/>
          <p:cNvSpPr>
            <a:spLocks noGrp="1"/>
          </p:cNvSpPr>
          <p:nvPr>
            <p:ph idx="1"/>
          </p:nvPr>
        </p:nvSpPr>
        <p:spPr/>
        <p:txBody>
          <a:bodyPr/>
          <a:lstStyle/>
          <a:p>
            <a:r>
              <a:rPr lang="en-US" dirty="0"/>
              <a:t>Joint probability is</a:t>
            </a:r>
          </a:p>
          <a:p>
            <a:endParaRPr lang="en-US" dirty="0"/>
          </a:p>
          <a:p>
            <a:pPr>
              <a:buNone/>
            </a:pPr>
            <a:endParaRPr lang="en-US" sz="1200" dirty="0"/>
          </a:p>
          <a:p>
            <a:r>
              <a:rPr lang="en-US" dirty="0"/>
              <a:t>Assume</a:t>
            </a:r>
          </a:p>
          <a:p>
            <a:endParaRPr lang="en-US" dirty="0"/>
          </a:p>
          <a:p>
            <a:endParaRPr lang="en-US" sz="1000" dirty="0"/>
          </a:p>
          <a:p>
            <a:r>
              <a:rPr lang="en-US" dirty="0"/>
              <a:t>Gives</a:t>
            </a:r>
          </a:p>
        </p:txBody>
      </p:sp>
      <p:pic>
        <p:nvPicPr>
          <p:cNvPr id="4" name="Picture 3" descr="TP_tmp.png"/>
          <p:cNvPicPr>
            <a:picLocks noChangeAspect="1"/>
          </p:cNvPicPr>
          <p:nvPr>
            <p:custDataLst>
              <p:tags r:id="rId1"/>
            </p:custDataLst>
          </p:nvPr>
        </p:nvPicPr>
        <p:blipFill>
          <a:blip r:embed="rId5"/>
          <a:stretch>
            <a:fillRect/>
          </a:stretch>
        </p:blipFill>
        <p:spPr>
          <a:xfrm>
            <a:off x="914400" y="2438400"/>
            <a:ext cx="7504952" cy="457200"/>
          </a:xfrm>
          <a:prstGeom prst="rect">
            <a:avLst/>
          </a:prstGeom>
        </p:spPr>
      </p:pic>
      <p:pic>
        <p:nvPicPr>
          <p:cNvPr id="5" name="Picture 4" descr="TP_tmp.png"/>
          <p:cNvPicPr>
            <a:picLocks noChangeAspect="1"/>
          </p:cNvPicPr>
          <p:nvPr>
            <p:custDataLst>
              <p:tags r:id="rId2"/>
            </p:custDataLst>
          </p:nvPr>
        </p:nvPicPr>
        <p:blipFill>
          <a:blip r:embed="rId6"/>
          <a:stretch>
            <a:fillRect/>
          </a:stretch>
        </p:blipFill>
        <p:spPr>
          <a:xfrm>
            <a:off x="990600" y="3733800"/>
            <a:ext cx="6858015" cy="457200"/>
          </a:xfrm>
          <a:prstGeom prst="rect">
            <a:avLst/>
          </a:prstGeom>
        </p:spPr>
      </p:pic>
      <p:pic>
        <p:nvPicPr>
          <p:cNvPr id="6" name="Picture 5" descr="TP_tmp.png"/>
          <p:cNvPicPr>
            <a:picLocks noChangeAspect="1"/>
          </p:cNvPicPr>
          <p:nvPr>
            <p:custDataLst>
              <p:tags r:id="rId3"/>
            </p:custDataLst>
          </p:nvPr>
        </p:nvPicPr>
        <p:blipFill>
          <a:blip r:embed="rId7"/>
          <a:stretch>
            <a:fillRect/>
          </a:stretch>
        </p:blipFill>
        <p:spPr>
          <a:xfrm>
            <a:off x="533400" y="5181600"/>
            <a:ext cx="8228681" cy="4826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Relevance Model</a:t>
            </a:r>
          </a:p>
        </p:txBody>
      </p:sp>
      <p:sp>
        <p:nvSpPr>
          <p:cNvPr id="3" name="Content Placeholder 2"/>
          <p:cNvSpPr>
            <a:spLocks noGrp="1"/>
          </p:cNvSpPr>
          <p:nvPr>
            <p:ph idx="1"/>
          </p:nvPr>
        </p:nvSpPr>
        <p:spPr/>
        <p:txBody>
          <a:bodyPr/>
          <a:lstStyle/>
          <a:p>
            <a:r>
              <a:rPr lang="en-US" i="1" dirty="0"/>
              <a:t>P(D)</a:t>
            </a:r>
            <a:r>
              <a:rPr lang="en-US" dirty="0"/>
              <a:t> usually assumed to be uniform</a:t>
            </a:r>
          </a:p>
          <a:p>
            <a:r>
              <a:rPr lang="en-US" i="1" dirty="0"/>
              <a:t>P(w, q1 . . . </a:t>
            </a:r>
            <a:r>
              <a:rPr lang="en-US" i="1" dirty="0" err="1"/>
              <a:t>qn</a:t>
            </a:r>
            <a:r>
              <a:rPr lang="en-US" i="1" dirty="0"/>
              <a:t>) </a:t>
            </a:r>
            <a:r>
              <a:rPr lang="en-US" dirty="0"/>
              <a:t>is simply a weighted average of the language model probabilities for </a:t>
            </a:r>
            <a:r>
              <a:rPr lang="en-US" i="1" dirty="0"/>
              <a:t>w</a:t>
            </a:r>
            <a:r>
              <a:rPr lang="en-US" dirty="0"/>
              <a:t> in a set of documents, where the weights are the query likelihood scores for those documents</a:t>
            </a:r>
          </a:p>
          <a:p>
            <a:r>
              <a:rPr lang="en-US" dirty="0"/>
              <a:t>Formal model for pseudo-relevance feedback</a:t>
            </a:r>
          </a:p>
          <a:p>
            <a:pPr lvl="1"/>
            <a:r>
              <a:rPr lang="en-US" dirty="0"/>
              <a:t>query expansion technique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Pseudo-Feedback Algorithm</a:t>
            </a:r>
          </a:p>
        </p:txBody>
      </p:sp>
      <p:pic>
        <p:nvPicPr>
          <p:cNvPr id="3" name="Picture 2" descr="TP_tmp.png"/>
          <p:cNvPicPr>
            <a:picLocks noChangeAspect="1"/>
          </p:cNvPicPr>
          <p:nvPr>
            <p:custDataLst>
              <p:tags r:id="rId1"/>
            </p:custDataLst>
          </p:nvPr>
        </p:nvPicPr>
        <p:blipFill>
          <a:blip r:embed="rId3"/>
          <a:stretch>
            <a:fillRect/>
          </a:stretch>
        </p:blipFill>
        <p:spPr>
          <a:xfrm>
            <a:off x="381000" y="1752600"/>
            <a:ext cx="8432310" cy="391211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Top 10 Docs</a:t>
            </a:r>
          </a:p>
        </p:txBody>
      </p:sp>
      <p:pic>
        <p:nvPicPr>
          <p:cNvPr id="3" name="Picture 2" descr="TP_tmp.png"/>
          <p:cNvPicPr>
            <a:picLocks noChangeAspect="1"/>
          </p:cNvPicPr>
          <p:nvPr>
            <p:custDataLst>
              <p:tags r:id="rId1"/>
            </p:custDataLst>
          </p:nvPr>
        </p:nvPicPr>
        <p:blipFill>
          <a:blip r:embed="rId3"/>
          <a:stretch>
            <a:fillRect/>
          </a:stretch>
        </p:blipFill>
        <p:spPr>
          <a:xfrm>
            <a:off x="1143000" y="1524000"/>
            <a:ext cx="6960123" cy="471563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Top 50 Docs</a:t>
            </a:r>
          </a:p>
        </p:txBody>
      </p:sp>
      <p:pic>
        <p:nvPicPr>
          <p:cNvPr id="3" name="Picture 2" descr="TP_tmp.png"/>
          <p:cNvPicPr>
            <a:picLocks noChangeAspect="1"/>
          </p:cNvPicPr>
          <p:nvPr>
            <p:custDataLst>
              <p:tags r:id="rId1"/>
            </p:custDataLst>
          </p:nvPr>
        </p:nvPicPr>
        <p:blipFill>
          <a:blip r:embed="rId3"/>
          <a:stretch>
            <a:fillRect/>
          </a:stretch>
        </p:blipFill>
        <p:spPr>
          <a:xfrm>
            <a:off x="1219200" y="1447800"/>
            <a:ext cx="6748130" cy="457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Retrieval</a:t>
            </a:r>
          </a:p>
        </p:txBody>
      </p:sp>
      <p:sp>
        <p:nvSpPr>
          <p:cNvPr id="3" name="Content Placeholder 2"/>
          <p:cNvSpPr>
            <a:spLocks noGrp="1"/>
          </p:cNvSpPr>
          <p:nvPr>
            <p:ph idx="1"/>
          </p:nvPr>
        </p:nvSpPr>
        <p:spPr/>
        <p:txBody>
          <a:bodyPr/>
          <a:lstStyle/>
          <a:p>
            <a:r>
              <a:rPr lang="en-US" dirty="0"/>
              <a:t>Two possible outcomes for query processing</a:t>
            </a:r>
          </a:p>
          <a:p>
            <a:pPr lvl="1"/>
            <a:r>
              <a:rPr lang="en-US" dirty="0"/>
              <a:t>TRUE and FALSE</a:t>
            </a:r>
          </a:p>
          <a:p>
            <a:pPr lvl="1"/>
            <a:r>
              <a:rPr lang="en-US" dirty="0"/>
              <a:t>“exact-match” retrieval</a:t>
            </a:r>
          </a:p>
          <a:p>
            <a:pPr lvl="1"/>
            <a:r>
              <a:rPr lang="en-US" dirty="0"/>
              <a:t>simplest form of ranking</a:t>
            </a:r>
          </a:p>
          <a:p>
            <a:r>
              <a:rPr lang="en-US" dirty="0"/>
              <a:t>Query usually specified using Boolean operators</a:t>
            </a:r>
          </a:p>
          <a:p>
            <a:pPr lvl="1"/>
            <a:r>
              <a:rPr lang="en-US" dirty="0"/>
              <a:t>AND, OR, NOT</a:t>
            </a:r>
          </a:p>
          <a:p>
            <a:pPr lvl="1"/>
            <a:r>
              <a:rPr lang="en-US" dirty="0"/>
              <a:t>proximity operators also used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Evidence</a:t>
            </a:r>
          </a:p>
        </p:txBody>
      </p:sp>
      <p:sp>
        <p:nvSpPr>
          <p:cNvPr id="3" name="Content Placeholder 2"/>
          <p:cNvSpPr>
            <a:spLocks noGrp="1"/>
          </p:cNvSpPr>
          <p:nvPr>
            <p:ph idx="1"/>
          </p:nvPr>
        </p:nvSpPr>
        <p:spPr>
          <a:xfrm>
            <a:off x="457200" y="1447800"/>
            <a:ext cx="8229600" cy="5105400"/>
          </a:xfrm>
        </p:spPr>
        <p:txBody>
          <a:bodyPr>
            <a:normAutofit/>
          </a:bodyPr>
          <a:lstStyle/>
          <a:p>
            <a:r>
              <a:rPr lang="en-US" dirty="0"/>
              <a:t>Effective retrieval requires the combination of many pieces of evidence about a document’s potential relevance</a:t>
            </a:r>
          </a:p>
          <a:p>
            <a:pPr lvl="1"/>
            <a:r>
              <a:rPr lang="en-US" dirty="0"/>
              <a:t>have focused on simple word-based evidence</a:t>
            </a:r>
          </a:p>
          <a:p>
            <a:pPr lvl="1"/>
            <a:r>
              <a:rPr lang="en-US" dirty="0"/>
              <a:t>many other types of evidence</a:t>
            </a:r>
          </a:p>
          <a:p>
            <a:pPr lvl="2"/>
            <a:r>
              <a:rPr lang="en-US" dirty="0"/>
              <a:t>structure, PageRank, metadata, even scores from different models</a:t>
            </a:r>
          </a:p>
          <a:p>
            <a:r>
              <a:rPr lang="en-US" i="1" dirty="0"/>
              <a:t>Inference network </a:t>
            </a:r>
            <a:r>
              <a:rPr lang="en-US" dirty="0"/>
              <a:t>model is one approach to combining evidence</a:t>
            </a:r>
          </a:p>
          <a:p>
            <a:pPr lvl="1"/>
            <a:r>
              <a:rPr lang="en-US" dirty="0"/>
              <a:t>uses Bayesian network formalism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Network</a:t>
            </a:r>
          </a:p>
        </p:txBody>
      </p:sp>
      <p:pic>
        <p:nvPicPr>
          <p:cNvPr id="3" name="Picture 2" descr="C:\Users\croft\Desktop\chap7-3.tif"/>
          <p:cNvPicPr>
            <a:picLocks noChangeAspect="1" noChangeArrowheads="1"/>
          </p:cNvPicPr>
          <p:nvPr/>
        </p:nvPicPr>
        <p:blipFill>
          <a:blip r:embed="rId2"/>
          <a:srcRect/>
          <a:stretch>
            <a:fillRect/>
          </a:stretch>
        </p:blipFill>
        <p:spPr bwMode="auto">
          <a:xfrm>
            <a:off x="609600" y="1371600"/>
            <a:ext cx="7973145" cy="4779962"/>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Network</a:t>
            </a:r>
          </a:p>
        </p:txBody>
      </p:sp>
      <p:sp>
        <p:nvSpPr>
          <p:cNvPr id="3" name="Content Placeholder 2"/>
          <p:cNvSpPr>
            <a:spLocks noGrp="1"/>
          </p:cNvSpPr>
          <p:nvPr>
            <p:ph idx="1"/>
          </p:nvPr>
        </p:nvSpPr>
        <p:spPr>
          <a:xfrm>
            <a:off x="457200" y="1447800"/>
            <a:ext cx="8229600" cy="5181600"/>
          </a:xfrm>
        </p:spPr>
        <p:txBody>
          <a:bodyPr>
            <a:normAutofit lnSpcReduction="10000"/>
          </a:bodyPr>
          <a:lstStyle/>
          <a:p>
            <a:r>
              <a:rPr lang="en-US" i="1" dirty="0"/>
              <a:t>Document node </a:t>
            </a:r>
            <a:r>
              <a:rPr lang="en-US" dirty="0"/>
              <a:t>(D) corresponds to the event that a document is observed</a:t>
            </a:r>
          </a:p>
          <a:p>
            <a:r>
              <a:rPr lang="en-US" i="1" dirty="0"/>
              <a:t>Representation nodes </a:t>
            </a:r>
            <a:r>
              <a:rPr lang="en-US" dirty="0"/>
              <a:t>(</a:t>
            </a:r>
            <a:r>
              <a:rPr lang="en-US" dirty="0" err="1"/>
              <a:t>r</a:t>
            </a:r>
            <a:r>
              <a:rPr lang="en-US" baseline="-25000" dirty="0" err="1"/>
              <a:t>i</a:t>
            </a:r>
            <a:r>
              <a:rPr lang="en-US" dirty="0"/>
              <a:t>)</a:t>
            </a:r>
            <a:r>
              <a:rPr lang="en-US" i="1" dirty="0"/>
              <a:t> </a:t>
            </a:r>
            <a:r>
              <a:rPr lang="en-US" dirty="0"/>
              <a:t>are document features (evidence)</a:t>
            </a:r>
          </a:p>
          <a:p>
            <a:pPr lvl="1"/>
            <a:r>
              <a:rPr lang="en-US" dirty="0"/>
              <a:t>Probabilities associated with those features are based on language models θ</a:t>
            </a:r>
            <a:r>
              <a:rPr lang="en-US" i="1" dirty="0"/>
              <a:t> </a:t>
            </a:r>
            <a:r>
              <a:rPr lang="en-US" dirty="0"/>
              <a:t>estimated using the parameters</a:t>
            </a:r>
            <a:r>
              <a:rPr lang="en-US" i="1" dirty="0"/>
              <a:t> </a:t>
            </a:r>
            <a:r>
              <a:rPr lang="el-GR" dirty="0"/>
              <a:t>μ</a:t>
            </a:r>
            <a:endParaRPr lang="en-US" dirty="0"/>
          </a:p>
          <a:p>
            <a:pPr lvl="1"/>
            <a:r>
              <a:rPr lang="en-US" dirty="0"/>
              <a:t>one language model for each significant document structure</a:t>
            </a:r>
          </a:p>
          <a:p>
            <a:pPr lvl="1"/>
            <a:r>
              <a:rPr lang="en-US" dirty="0" err="1"/>
              <a:t>r</a:t>
            </a:r>
            <a:r>
              <a:rPr lang="en-US" sz="3100" baseline="-25000" dirty="0" err="1"/>
              <a:t>i</a:t>
            </a:r>
            <a:r>
              <a:rPr lang="en-US" sz="1200" dirty="0"/>
              <a:t>  </a:t>
            </a:r>
            <a:r>
              <a:rPr lang="en-US" dirty="0"/>
              <a:t>nodes can represent proximity features, or other types of evidence (e.g. date)</a:t>
            </a:r>
          </a:p>
          <a:p>
            <a:pPr lvl="1"/>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Network</a:t>
            </a: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i="1" dirty="0"/>
              <a:t>Query nodes </a:t>
            </a:r>
            <a:r>
              <a:rPr lang="en-US" dirty="0"/>
              <a:t>(</a:t>
            </a:r>
            <a:r>
              <a:rPr lang="en-US" dirty="0" err="1"/>
              <a:t>q</a:t>
            </a:r>
            <a:r>
              <a:rPr lang="en-US" baseline="-25000" dirty="0" err="1"/>
              <a:t>i</a:t>
            </a:r>
            <a:r>
              <a:rPr lang="en-US" dirty="0"/>
              <a:t>) are used to combine evidence from representation nodes and other query nodes</a:t>
            </a:r>
          </a:p>
          <a:p>
            <a:pPr lvl="1"/>
            <a:r>
              <a:rPr lang="en-US" dirty="0"/>
              <a:t>represent the occurrence of more complex evidence and document features</a:t>
            </a:r>
          </a:p>
          <a:p>
            <a:pPr lvl="1"/>
            <a:r>
              <a:rPr lang="en-US" dirty="0"/>
              <a:t>a number of combination operators are available</a:t>
            </a:r>
          </a:p>
          <a:p>
            <a:r>
              <a:rPr lang="en-US" i="1" dirty="0"/>
              <a:t>Information need node </a:t>
            </a:r>
            <a:r>
              <a:rPr lang="en-US" dirty="0"/>
              <a:t>(I) is a special query node that combines all of the evidence from the other query nodes</a:t>
            </a:r>
          </a:p>
          <a:p>
            <a:pPr lvl="1"/>
            <a:r>
              <a:rPr lang="en-US" dirty="0"/>
              <a:t>network computes P(I|D, </a:t>
            </a:r>
            <a:r>
              <a:rPr lang="el-GR" dirty="0"/>
              <a:t>μ)</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AND Combination</a:t>
            </a:r>
          </a:p>
        </p:txBody>
      </p:sp>
      <p:pic>
        <p:nvPicPr>
          <p:cNvPr id="3" name="Picture 2" descr="C:\Users\croft\Desktop\chap7-4.tif"/>
          <p:cNvPicPr>
            <a:picLocks noChangeAspect="1" noChangeArrowheads="1"/>
          </p:cNvPicPr>
          <p:nvPr/>
        </p:nvPicPr>
        <p:blipFill>
          <a:blip r:embed="rId3"/>
          <a:srcRect/>
          <a:stretch>
            <a:fillRect/>
          </a:stretch>
        </p:blipFill>
        <p:spPr bwMode="auto">
          <a:xfrm>
            <a:off x="1905000" y="1905000"/>
            <a:ext cx="2825750" cy="2018198"/>
          </a:xfrm>
          <a:prstGeom prst="rect">
            <a:avLst/>
          </a:prstGeom>
          <a:noFill/>
        </p:spPr>
      </p:pic>
      <p:sp>
        <p:nvSpPr>
          <p:cNvPr id="4" name="TextBox 3"/>
          <p:cNvSpPr txBox="1"/>
          <p:nvPr/>
        </p:nvSpPr>
        <p:spPr>
          <a:xfrm>
            <a:off x="4800600" y="2590800"/>
            <a:ext cx="3026598" cy="369332"/>
          </a:xfrm>
          <a:prstGeom prst="rect">
            <a:avLst/>
          </a:prstGeom>
          <a:noFill/>
        </p:spPr>
        <p:txBody>
          <a:bodyPr wrap="none" rtlCol="0">
            <a:spAutoFit/>
          </a:bodyPr>
          <a:lstStyle/>
          <a:p>
            <a:r>
              <a:rPr lang="en-US" i="1" dirty="0"/>
              <a:t>a</a:t>
            </a:r>
            <a:r>
              <a:rPr lang="en-US" dirty="0"/>
              <a:t> and </a:t>
            </a:r>
            <a:r>
              <a:rPr lang="en-US" i="1" dirty="0"/>
              <a:t>b</a:t>
            </a:r>
            <a:r>
              <a:rPr lang="en-US" dirty="0"/>
              <a:t> are </a:t>
            </a:r>
            <a:r>
              <a:rPr lang="en-US" i="1" dirty="0"/>
              <a:t>parent</a:t>
            </a:r>
            <a:r>
              <a:rPr lang="en-US" dirty="0"/>
              <a:t> nodes for </a:t>
            </a:r>
            <a:r>
              <a:rPr lang="en-US" u="sng" dirty="0"/>
              <a:t>q</a:t>
            </a:r>
          </a:p>
        </p:txBody>
      </p:sp>
      <p:pic>
        <p:nvPicPr>
          <p:cNvPr id="5" name="Picture 4" descr="TP_tmp.png"/>
          <p:cNvPicPr>
            <a:picLocks noChangeAspect="1"/>
          </p:cNvPicPr>
          <p:nvPr>
            <p:custDataLst>
              <p:tags r:id="rId1"/>
            </p:custDataLst>
          </p:nvPr>
        </p:nvPicPr>
        <p:blipFill>
          <a:blip r:embed="rId4"/>
          <a:stretch>
            <a:fillRect/>
          </a:stretch>
        </p:blipFill>
        <p:spPr bwMode="auto">
          <a:xfrm>
            <a:off x="2133600" y="4343400"/>
            <a:ext cx="4597519" cy="1676400"/>
          </a:xfrm>
          <a:prstGeom prst="rect">
            <a:avLst/>
          </a:prstGeom>
          <a:noFill/>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AND Combination</a:t>
            </a:r>
          </a:p>
        </p:txBody>
      </p:sp>
      <p:sp>
        <p:nvSpPr>
          <p:cNvPr id="3" name="Content Placeholder 2"/>
          <p:cNvSpPr>
            <a:spLocks noGrp="1"/>
          </p:cNvSpPr>
          <p:nvPr>
            <p:ph idx="1"/>
          </p:nvPr>
        </p:nvSpPr>
        <p:spPr>
          <a:xfrm>
            <a:off x="457200" y="1447800"/>
            <a:ext cx="8229600" cy="4525963"/>
          </a:xfrm>
        </p:spPr>
        <p:txBody>
          <a:bodyPr/>
          <a:lstStyle/>
          <a:p>
            <a:r>
              <a:rPr lang="en-US" dirty="0"/>
              <a:t>Combination must consider all possible states of parents</a:t>
            </a:r>
          </a:p>
          <a:p>
            <a:r>
              <a:rPr lang="en-US" dirty="0"/>
              <a:t>Some combinations can be computed efficiently</a:t>
            </a:r>
          </a:p>
        </p:txBody>
      </p:sp>
      <p:pic>
        <p:nvPicPr>
          <p:cNvPr id="4" name="Picture 3" descr="TP_tmp.png"/>
          <p:cNvPicPr>
            <a:picLocks noChangeAspect="1"/>
          </p:cNvPicPr>
          <p:nvPr>
            <p:custDataLst>
              <p:tags r:id="rId1"/>
            </p:custDataLst>
          </p:nvPr>
        </p:nvPicPr>
        <p:blipFill>
          <a:blip r:embed="rId3"/>
          <a:stretch>
            <a:fillRect/>
          </a:stretch>
        </p:blipFill>
        <p:spPr>
          <a:xfrm>
            <a:off x="457200" y="3962400"/>
            <a:ext cx="8305816" cy="215951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Network Operators</a:t>
            </a:r>
          </a:p>
        </p:txBody>
      </p:sp>
      <p:pic>
        <p:nvPicPr>
          <p:cNvPr id="3" name="Picture 2" descr="TP_tmp.png"/>
          <p:cNvPicPr>
            <a:picLocks noChangeAspect="1"/>
          </p:cNvPicPr>
          <p:nvPr>
            <p:custDataLst>
              <p:tags r:id="rId1"/>
            </p:custDataLst>
          </p:nvPr>
        </p:nvPicPr>
        <p:blipFill>
          <a:blip r:embed="rId3"/>
          <a:stretch>
            <a:fillRect/>
          </a:stretch>
        </p:blipFill>
        <p:spPr>
          <a:xfrm>
            <a:off x="2362200" y="1447800"/>
            <a:ext cx="4267208" cy="480342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Galago Query Language</a:t>
            </a:r>
          </a:p>
        </p:txBody>
      </p:sp>
      <p:sp>
        <p:nvSpPr>
          <p:cNvPr id="3" name="Content Placeholder 2"/>
          <p:cNvSpPr>
            <a:spLocks noGrp="1"/>
          </p:cNvSpPr>
          <p:nvPr>
            <p:ph idx="1"/>
          </p:nvPr>
        </p:nvSpPr>
        <p:spPr/>
        <p:txBody>
          <a:bodyPr/>
          <a:lstStyle/>
          <a:p>
            <a:r>
              <a:rPr lang="en-US" dirty="0"/>
              <a:t>A document is viewed as a sequence of text that may contain arbitrary tags</a:t>
            </a:r>
          </a:p>
          <a:p>
            <a:r>
              <a:rPr lang="en-US" dirty="0"/>
              <a:t>A single </a:t>
            </a:r>
            <a:r>
              <a:rPr lang="en-US" i="1" dirty="0"/>
              <a:t>context</a:t>
            </a:r>
            <a:r>
              <a:rPr lang="en-US" dirty="0"/>
              <a:t> is generated for each unique tag name</a:t>
            </a:r>
          </a:p>
          <a:p>
            <a:r>
              <a:rPr lang="en-US" dirty="0"/>
              <a:t>An </a:t>
            </a:r>
            <a:r>
              <a:rPr lang="en-US" i="1" dirty="0"/>
              <a:t>extent</a:t>
            </a:r>
            <a:r>
              <a:rPr lang="en-US" dirty="0"/>
              <a:t> is a sequence of text that appears within a single begin/end tag pair of the same type as the context</a:t>
            </a:r>
          </a:p>
          <a:p>
            <a:endParaRPr lang="en-US" dirty="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Galago Query Language</a:t>
            </a:r>
          </a:p>
        </p:txBody>
      </p:sp>
      <p:grpSp>
        <p:nvGrpSpPr>
          <p:cNvPr id="14" name="Group 13"/>
          <p:cNvGrpSpPr/>
          <p:nvPr/>
        </p:nvGrpSpPr>
        <p:grpSpPr>
          <a:xfrm>
            <a:off x="1066800" y="1905000"/>
            <a:ext cx="6829426" cy="4114800"/>
            <a:chOff x="1371600" y="2133600"/>
            <a:chExt cx="6143626" cy="3657600"/>
          </a:xfrm>
        </p:grpSpPr>
        <p:pic>
          <p:nvPicPr>
            <p:cNvPr id="1026" name="Picture 2"/>
            <p:cNvPicPr>
              <a:picLocks noChangeAspect="1" noChangeArrowheads="1"/>
            </p:cNvPicPr>
            <p:nvPr/>
          </p:nvPicPr>
          <p:blipFill>
            <a:blip r:embed="rId2"/>
            <a:srcRect/>
            <a:stretch>
              <a:fillRect/>
            </a:stretch>
          </p:blipFill>
          <p:spPr bwMode="auto">
            <a:xfrm>
              <a:off x="1371600" y="2362200"/>
              <a:ext cx="2871788" cy="27495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61140" y="2133600"/>
              <a:ext cx="2754086" cy="533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724400" y="2895600"/>
              <a:ext cx="1905000" cy="762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5105400" y="3581400"/>
              <a:ext cx="2057400" cy="4572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4800600" y="4267200"/>
              <a:ext cx="2560735" cy="1524000"/>
            </a:xfrm>
            <a:prstGeom prst="rect">
              <a:avLst/>
            </a:prstGeom>
            <a:noFill/>
            <a:ln w="9525">
              <a:noFill/>
              <a:miter lim="800000"/>
              <a:headEnd/>
              <a:tailEnd/>
            </a:ln>
            <a:effectLst/>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Galago Query Language</a:t>
            </a:r>
          </a:p>
        </p:txBody>
      </p:sp>
      <p:sp>
        <p:nvSpPr>
          <p:cNvPr id="3" name="Double Bracket 2"/>
          <p:cNvSpPr/>
          <p:nvPr>
            <p:custDataLst>
              <p:tags r:id="rId1"/>
            </p:custDataLst>
          </p:nvPr>
        </p:nvSpPr>
        <p:spPr>
          <a:xfrm>
            <a:off x="3302000" y="3175000"/>
            <a:ext cx="2540000" cy="508000"/>
          </a:xfrm>
          <a:prstGeom prst="bracketPair">
            <a:avLst/>
          </a:prstGeom>
          <a:gradFill flip="none" rotWithShape="1">
            <a:gsLst>
              <a:gs pos="0">
                <a:srgbClr val="0064C8"/>
              </a:gs>
              <a:gs pos="100000">
                <a:srgbClr val="FFFFFF"/>
              </a:gs>
            </a:gsLst>
            <a:lin ang="540000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a:t>TexPoint Display</a:t>
            </a:r>
          </a:p>
        </p:txBody>
      </p:sp>
      <p:pic>
        <p:nvPicPr>
          <p:cNvPr id="5" name="Picture 4" descr="TP_tmp.png"/>
          <p:cNvPicPr>
            <a:picLocks noChangeAspect="1"/>
          </p:cNvPicPr>
          <p:nvPr>
            <p:custDataLst>
              <p:tags r:id="rId2"/>
            </p:custDataLst>
          </p:nvPr>
        </p:nvPicPr>
        <p:blipFill>
          <a:blip r:embed="rId4"/>
          <a:stretch>
            <a:fillRect/>
          </a:stretch>
        </p:blipFill>
        <p:spPr>
          <a:xfrm>
            <a:off x="1524000" y="1905000"/>
            <a:ext cx="5841503" cy="19309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Retrieval</a:t>
            </a:r>
          </a:p>
        </p:txBody>
      </p:sp>
      <p:sp>
        <p:nvSpPr>
          <p:cNvPr id="3" name="Content Placeholder 2"/>
          <p:cNvSpPr>
            <a:spLocks noGrp="1"/>
          </p:cNvSpPr>
          <p:nvPr>
            <p:ph idx="1"/>
          </p:nvPr>
        </p:nvSpPr>
        <p:spPr/>
        <p:txBody>
          <a:bodyPr>
            <a:normAutofit lnSpcReduction="10000"/>
          </a:bodyPr>
          <a:lstStyle/>
          <a:p>
            <a:r>
              <a:rPr lang="en-US" dirty="0"/>
              <a:t>Advantages</a:t>
            </a:r>
          </a:p>
          <a:p>
            <a:pPr lvl="1"/>
            <a:r>
              <a:rPr lang="en-US" dirty="0"/>
              <a:t>Results are predictable, relatively easy to explain</a:t>
            </a:r>
          </a:p>
          <a:p>
            <a:pPr lvl="1"/>
            <a:r>
              <a:rPr lang="en-US" dirty="0"/>
              <a:t>Many different features can be incorporated</a:t>
            </a:r>
          </a:p>
          <a:p>
            <a:pPr lvl="1"/>
            <a:r>
              <a:rPr lang="en-US" dirty="0"/>
              <a:t>Efficient processing since many documents can be eliminated from search</a:t>
            </a:r>
          </a:p>
          <a:p>
            <a:r>
              <a:rPr lang="en-US" dirty="0"/>
              <a:t>Disadvantages</a:t>
            </a:r>
          </a:p>
          <a:p>
            <a:pPr lvl="1"/>
            <a:r>
              <a:rPr lang="en-US" dirty="0"/>
              <a:t>Effectiveness depends entirely on user</a:t>
            </a:r>
          </a:p>
          <a:p>
            <a:pPr lvl="1"/>
            <a:r>
              <a:rPr lang="en-US" dirty="0"/>
              <a:t>Simple queries usually don’t work well</a:t>
            </a:r>
          </a:p>
          <a:p>
            <a:pPr lvl="1"/>
            <a:r>
              <a:rPr lang="en-US" dirty="0"/>
              <a:t>Complex queries are difficult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Galago Query Language</a:t>
            </a:r>
          </a:p>
        </p:txBody>
      </p:sp>
      <p:pic>
        <p:nvPicPr>
          <p:cNvPr id="4" name="Picture 3" descr="TP_tmp.png"/>
          <p:cNvPicPr>
            <a:picLocks noChangeAspect="1"/>
          </p:cNvPicPr>
          <p:nvPr>
            <p:custDataLst>
              <p:tags r:id="rId1"/>
            </p:custDataLst>
          </p:nvPr>
        </p:nvPicPr>
        <p:blipFill>
          <a:blip r:embed="rId3"/>
          <a:stretch>
            <a:fillRect/>
          </a:stretch>
        </p:blipFill>
        <p:spPr bwMode="auto">
          <a:xfrm>
            <a:off x="838434" y="1752600"/>
            <a:ext cx="7365538" cy="4202254"/>
          </a:xfrm>
          <a:prstGeom prst="rect">
            <a:avLst/>
          </a:prstGeom>
          <a:noFill/>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Galago Query Language</a:t>
            </a:r>
          </a:p>
        </p:txBody>
      </p:sp>
      <p:pic>
        <p:nvPicPr>
          <p:cNvPr id="4" name="Picture 3" descr="TP_tmp.png"/>
          <p:cNvPicPr>
            <a:picLocks noChangeAspect="1"/>
          </p:cNvPicPr>
          <p:nvPr>
            <p:custDataLst>
              <p:tags r:id="rId1"/>
            </p:custDataLst>
          </p:nvPr>
        </p:nvPicPr>
        <p:blipFill>
          <a:blip r:embed="rId3"/>
          <a:stretch>
            <a:fillRect/>
          </a:stretch>
        </p:blipFill>
        <p:spPr bwMode="auto">
          <a:xfrm>
            <a:off x="761476" y="1981200"/>
            <a:ext cx="7723171" cy="2895999"/>
          </a:xfrm>
          <a:prstGeom prst="rect">
            <a:avLst/>
          </a:prstGeom>
          <a:noFill/>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Galago Query Language</a:t>
            </a:r>
          </a:p>
        </p:txBody>
      </p:sp>
      <p:pic>
        <p:nvPicPr>
          <p:cNvPr id="5" name="Picture 4" descr="TP_tmp.png"/>
          <p:cNvPicPr>
            <a:picLocks noChangeAspect="1"/>
          </p:cNvPicPr>
          <p:nvPr>
            <p:custDataLst>
              <p:tags r:id="rId1"/>
            </p:custDataLst>
          </p:nvPr>
        </p:nvPicPr>
        <p:blipFill>
          <a:blip r:embed="rId3"/>
          <a:stretch>
            <a:fillRect/>
          </a:stretch>
        </p:blipFill>
        <p:spPr bwMode="auto">
          <a:xfrm>
            <a:off x="990846" y="2209800"/>
            <a:ext cx="7746014" cy="1981078"/>
          </a:xfrm>
          <a:prstGeom prst="rect">
            <a:avLst/>
          </a:prstGeom>
          <a:noFill/>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Galago Query Language</a:t>
            </a:r>
          </a:p>
        </p:txBody>
      </p:sp>
      <p:pic>
        <p:nvPicPr>
          <p:cNvPr id="5" name="Picture 4" descr="TP_tmp.png"/>
          <p:cNvPicPr>
            <a:picLocks noChangeAspect="1"/>
          </p:cNvPicPr>
          <p:nvPr>
            <p:custDataLst>
              <p:tags r:id="rId1"/>
            </p:custDataLst>
          </p:nvPr>
        </p:nvPicPr>
        <p:blipFill>
          <a:blip r:embed="rId3"/>
          <a:stretch>
            <a:fillRect/>
          </a:stretch>
        </p:blipFill>
        <p:spPr bwMode="auto">
          <a:xfrm>
            <a:off x="381000" y="1447800"/>
            <a:ext cx="8355654" cy="5028936"/>
          </a:xfrm>
          <a:prstGeom prst="rect">
            <a:avLst/>
          </a:prstGeom>
          <a:noFill/>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Galago Query Language</a:t>
            </a:r>
          </a:p>
        </p:txBody>
      </p:sp>
      <p:pic>
        <p:nvPicPr>
          <p:cNvPr id="7" name="Picture 6" descr="TP_tmp.png"/>
          <p:cNvPicPr>
            <a:picLocks noChangeAspect="1"/>
          </p:cNvPicPr>
          <p:nvPr>
            <p:custDataLst>
              <p:tags r:id="rId1"/>
            </p:custDataLst>
          </p:nvPr>
        </p:nvPicPr>
        <p:blipFill>
          <a:blip r:embed="rId3"/>
          <a:stretch>
            <a:fillRect/>
          </a:stretch>
        </p:blipFill>
        <p:spPr bwMode="auto">
          <a:xfrm>
            <a:off x="762000" y="1752600"/>
            <a:ext cx="7722647" cy="3200623"/>
          </a:xfrm>
          <a:prstGeom prst="rect">
            <a:avLst/>
          </a:prstGeom>
          <a:noFill/>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Galago Query Language</a:t>
            </a:r>
          </a:p>
        </p:txBody>
      </p:sp>
      <p:pic>
        <p:nvPicPr>
          <p:cNvPr id="4" name="Picture 3" descr="TP_tmp.png"/>
          <p:cNvPicPr>
            <a:picLocks noChangeAspect="1"/>
          </p:cNvPicPr>
          <p:nvPr>
            <p:custDataLst>
              <p:tags r:id="rId1"/>
            </p:custDataLst>
          </p:nvPr>
        </p:nvPicPr>
        <p:blipFill>
          <a:blip r:embed="rId3"/>
          <a:stretch>
            <a:fillRect/>
          </a:stretch>
        </p:blipFill>
        <p:spPr bwMode="auto">
          <a:xfrm>
            <a:off x="749019" y="1524000"/>
            <a:ext cx="7519484" cy="4775703"/>
          </a:xfrm>
          <a:prstGeom prst="rect">
            <a:avLst/>
          </a:prstGeom>
          <a:noFill/>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Search</a:t>
            </a:r>
          </a:p>
        </p:txBody>
      </p:sp>
      <p:sp>
        <p:nvSpPr>
          <p:cNvPr id="3" name="Content Placeholder 2"/>
          <p:cNvSpPr>
            <a:spLocks noGrp="1"/>
          </p:cNvSpPr>
          <p:nvPr>
            <p:ph idx="1"/>
          </p:nvPr>
        </p:nvSpPr>
        <p:spPr/>
        <p:txBody>
          <a:bodyPr>
            <a:normAutofit lnSpcReduction="10000"/>
          </a:bodyPr>
          <a:lstStyle/>
          <a:p>
            <a:r>
              <a:rPr lang="en-US" dirty="0"/>
              <a:t>Most important, but not only, search application</a:t>
            </a:r>
          </a:p>
          <a:p>
            <a:r>
              <a:rPr lang="en-US" dirty="0"/>
              <a:t>Major differences to TREC news</a:t>
            </a:r>
          </a:p>
          <a:p>
            <a:pPr lvl="1"/>
            <a:r>
              <a:rPr lang="en-US" dirty="0"/>
              <a:t>Size of collection</a:t>
            </a:r>
          </a:p>
          <a:p>
            <a:pPr lvl="1"/>
            <a:r>
              <a:rPr lang="en-US" dirty="0"/>
              <a:t>Connections between documents</a:t>
            </a:r>
          </a:p>
          <a:p>
            <a:pPr lvl="1"/>
            <a:r>
              <a:rPr lang="en-US" dirty="0"/>
              <a:t>Range of document types</a:t>
            </a:r>
          </a:p>
          <a:p>
            <a:pPr lvl="1"/>
            <a:r>
              <a:rPr lang="en-US" dirty="0"/>
              <a:t>Importance of spam</a:t>
            </a:r>
          </a:p>
          <a:p>
            <a:pPr lvl="1"/>
            <a:r>
              <a:rPr lang="en-US" dirty="0"/>
              <a:t>Volume of queries</a:t>
            </a:r>
          </a:p>
          <a:p>
            <a:pPr lvl="1"/>
            <a:r>
              <a:rPr lang="en-US" dirty="0"/>
              <a:t>Range of query types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Taxonomy</a:t>
            </a: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i="1" dirty="0"/>
              <a:t>Informational</a:t>
            </a:r>
          </a:p>
          <a:p>
            <a:pPr lvl="1"/>
            <a:r>
              <a:rPr lang="en-US" dirty="0"/>
              <a:t>Finding information about some topic which may be on one or more web pages</a:t>
            </a:r>
          </a:p>
          <a:p>
            <a:pPr lvl="1"/>
            <a:r>
              <a:rPr lang="en-US" dirty="0"/>
              <a:t>Topical search</a:t>
            </a:r>
          </a:p>
          <a:p>
            <a:r>
              <a:rPr lang="en-US" i="1" dirty="0"/>
              <a:t>Navigational</a:t>
            </a:r>
          </a:p>
          <a:p>
            <a:pPr lvl="1"/>
            <a:r>
              <a:rPr lang="en-US" dirty="0"/>
              <a:t>finding a particular web page that the user has either seen before or is assumed to exist</a:t>
            </a:r>
          </a:p>
          <a:p>
            <a:r>
              <a:rPr lang="en-US" i="1" dirty="0"/>
              <a:t>Transactional</a:t>
            </a:r>
          </a:p>
          <a:p>
            <a:pPr lvl="1"/>
            <a:r>
              <a:rPr lang="en-US" dirty="0"/>
              <a:t>finding a site where a task such as shopping or downloading music can be performed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Search</a:t>
            </a:r>
          </a:p>
        </p:txBody>
      </p:sp>
      <p:sp>
        <p:nvSpPr>
          <p:cNvPr id="3" name="Content Placeholder 2"/>
          <p:cNvSpPr>
            <a:spLocks noGrp="1"/>
          </p:cNvSpPr>
          <p:nvPr>
            <p:ph idx="1"/>
          </p:nvPr>
        </p:nvSpPr>
        <p:spPr>
          <a:xfrm>
            <a:off x="457200" y="1447800"/>
            <a:ext cx="8229600" cy="5181600"/>
          </a:xfrm>
        </p:spPr>
        <p:txBody>
          <a:bodyPr>
            <a:normAutofit lnSpcReduction="10000"/>
          </a:bodyPr>
          <a:lstStyle/>
          <a:p>
            <a:r>
              <a:rPr lang="en-US" dirty="0"/>
              <a:t>For effective navigational and transactional search, need to combine features that reflect </a:t>
            </a:r>
            <a:r>
              <a:rPr lang="en-US" i="1" dirty="0"/>
              <a:t>user relevance</a:t>
            </a:r>
          </a:p>
          <a:p>
            <a:r>
              <a:rPr lang="en-US" dirty="0"/>
              <a:t>Commercial web search engines combine evidence from </a:t>
            </a:r>
            <a:r>
              <a:rPr lang="en-US" i="1" dirty="0"/>
              <a:t>hundreds</a:t>
            </a:r>
            <a:r>
              <a:rPr lang="en-US" dirty="0"/>
              <a:t> of features to generate a ranking score for a web page</a:t>
            </a:r>
          </a:p>
          <a:p>
            <a:pPr lvl="1"/>
            <a:r>
              <a:rPr lang="en-US" dirty="0"/>
              <a:t>page content, page metadata, anchor text, links (e.g., </a:t>
            </a:r>
            <a:r>
              <a:rPr lang="en-US" dirty="0" err="1"/>
              <a:t>PageRank</a:t>
            </a:r>
            <a:r>
              <a:rPr lang="en-US" dirty="0"/>
              <a:t>), and user behavior (click logs)</a:t>
            </a:r>
          </a:p>
          <a:p>
            <a:pPr lvl="1"/>
            <a:r>
              <a:rPr lang="en-US" dirty="0"/>
              <a:t>page metadata – e.g., “age”, how often it is updated, the URL of the page, the domain name of its site, and the amount of text content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Engine Optimization</a:t>
            </a:r>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i="1" dirty="0"/>
              <a:t>SEO</a:t>
            </a:r>
            <a:r>
              <a:rPr lang="en-US" dirty="0"/>
              <a:t>: understanding the relative importance of features used in search and how they can be manipulated to obtain better search rankings for a web page</a:t>
            </a:r>
          </a:p>
          <a:p>
            <a:pPr lvl="1"/>
            <a:r>
              <a:rPr lang="en-US" dirty="0"/>
              <a:t>e.g., improve the text used in the title tag, improve the text in heading tags, make sure that the domain name and URL contain important keywords, and try to improve the anchor text and link structure</a:t>
            </a:r>
          </a:p>
          <a:p>
            <a:pPr lvl="1"/>
            <a:r>
              <a:rPr lang="en-US" dirty="0"/>
              <a:t>Some of these techniques are regarded as not appropriate by search engine companies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by Numbers</a:t>
            </a:r>
          </a:p>
        </p:txBody>
      </p:sp>
      <p:sp>
        <p:nvSpPr>
          <p:cNvPr id="3" name="Content Placeholder 2"/>
          <p:cNvSpPr>
            <a:spLocks noGrp="1"/>
          </p:cNvSpPr>
          <p:nvPr>
            <p:ph idx="1"/>
          </p:nvPr>
        </p:nvSpPr>
        <p:spPr>
          <a:xfrm>
            <a:off x="457200" y="1447800"/>
            <a:ext cx="8229600" cy="5029200"/>
          </a:xfrm>
        </p:spPr>
        <p:txBody>
          <a:bodyPr>
            <a:normAutofit fontScale="92500"/>
          </a:bodyPr>
          <a:lstStyle/>
          <a:p>
            <a:r>
              <a:rPr lang="en-US" dirty="0"/>
              <a:t>Sequence of queries driven by number of retrieved documents</a:t>
            </a:r>
          </a:p>
          <a:p>
            <a:pPr lvl="1"/>
            <a:r>
              <a:rPr lang="en-US" dirty="0"/>
              <a:t>e.g. “</a:t>
            </a:r>
            <a:r>
              <a:rPr lang="en-US" dirty="0" err="1"/>
              <a:t>lincoln</a:t>
            </a:r>
            <a:r>
              <a:rPr lang="en-US" dirty="0"/>
              <a:t>” search of news articles</a:t>
            </a:r>
          </a:p>
          <a:p>
            <a:pPr lvl="1"/>
            <a:r>
              <a:rPr lang="en-US" dirty="0"/>
              <a:t>president AND </a:t>
            </a:r>
            <a:r>
              <a:rPr lang="en-US" dirty="0" err="1"/>
              <a:t>lincoln</a:t>
            </a:r>
            <a:endParaRPr lang="en-US" dirty="0"/>
          </a:p>
          <a:p>
            <a:pPr lvl="1"/>
            <a:r>
              <a:rPr lang="en-US" dirty="0"/>
              <a:t>president AND </a:t>
            </a:r>
            <a:r>
              <a:rPr lang="en-US" dirty="0" err="1"/>
              <a:t>lincoln</a:t>
            </a:r>
            <a:r>
              <a:rPr lang="en-US" dirty="0"/>
              <a:t> AND NOT (automobile OR car)</a:t>
            </a:r>
          </a:p>
          <a:p>
            <a:pPr lvl="1"/>
            <a:r>
              <a:rPr lang="en-US" dirty="0"/>
              <a:t>president AND </a:t>
            </a:r>
            <a:r>
              <a:rPr lang="en-US" dirty="0" err="1"/>
              <a:t>lincoln</a:t>
            </a:r>
            <a:r>
              <a:rPr lang="en-US" dirty="0"/>
              <a:t> AND biography AND life AND birthplace AND </a:t>
            </a:r>
            <a:r>
              <a:rPr lang="en-US" dirty="0" err="1"/>
              <a:t>gettysburg</a:t>
            </a:r>
            <a:r>
              <a:rPr lang="en-US" dirty="0"/>
              <a:t> AND NOT (automobile OR car)</a:t>
            </a:r>
          </a:p>
          <a:p>
            <a:pPr lvl="1"/>
            <a:r>
              <a:rPr lang="en-US" dirty="0"/>
              <a:t>president AND </a:t>
            </a:r>
            <a:r>
              <a:rPr lang="en-US" dirty="0" err="1"/>
              <a:t>lincoln</a:t>
            </a:r>
            <a:r>
              <a:rPr lang="en-US" dirty="0"/>
              <a:t> AND (biography OR life OR birthplace OR </a:t>
            </a:r>
            <a:r>
              <a:rPr lang="en-US" dirty="0" err="1"/>
              <a:t>gettysburg</a:t>
            </a:r>
            <a:r>
              <a:rPr lang="en-US" dirty="0"/>
              <a:t>) AND NOT (automobile OR car)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Search</a:t>
            </a:r>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a:t>In TREC evaluations, most effective features for navigational search are:</a:t>
            </a:r>
          </a:p>
          <a:p>
            <a:pPr lvl="1"/>
            <a:r>
              <a:rPr lang="en-US" dirty="0"/>
              <a:t>text in the title, body, and heading (h1, h2, h3, and h4) parts of the document, the anchor text of all links pointing to the document, the </a:t>
            </a:r>
            <a:r>
              <a:rPr lang="en-US" dirty="0" err="1"/>
              <a:t>PageRank</a:t>
            </a:r>
            <a:r>
              <a:rPr lang="en-US" dirty="0"/>
              <a:t> number, and the </a:t>
            </a:r>
            <a:r>
              <a:rPr lang="en-US" dirty="0" err="1"/>
              <a:t>inlink</a:t>
            </a:r>
            <a:r>
              <a:rPr lang="en-US" dirty="0"/>
              <a:t> count</a:t>
            </a:r>
          </a:p>
          <a:p>
            <a:r>
              <a:rPr lang="en-US" dirty="0"/>
              <a:t>Given size of Web, many pages will contain all query terms</a:t>
            </a:r>
          </a:p>
          <a:p>
            <a:pPr lvl="1"/>
            <a:r>
              <a:rPr lang="en-US" dirty="0"/>
              <a:t>Ranking algorithm focuses on discriminating between these pages</a:t>
            </a:r>
          </a:p>
          <a:p>
            <a:pPr lvl="1"/>
            <a:r>
              <a:rPr lang="en-US" dirty="0"/>
              <a:t>Word proximity is important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Proximity</a:t>
            </a:r>
          </a:p>
        </p:txBody>
      </p:sp>
      <p:sp>
        <p:nvSpPr>
          <p:cNvPr id="3" name="Content Placeholder 2"/>
          <p:cNvSpPr>
            <a:spLocks noGrp="1"/>
          </p:cNvSpPr>
          <p:nvPr>
            <p:ph idx="1"/>
          </p:nvPr>
        </p:nvSpPr>
        <p:spPr>
          <a:xfrm>
            <a:off x="533400" y="1447800"/>
            <a:ext cx="8229600" cy="4525963"/>
          </a:xfrm>
        </p:spPr>
        <p:txBody>
          <a:bodyPr/>
          <a:lstStyle/>
          <a:p>
            <a:r>
              <a:rPr lang="en-US" dirty="0"/>
              <a:t>Many models have been developed</a:t>
            </a:r>
          </a:p>
          <a:p>
            <a:pPr marL="342900" lvl="1" indent="-342900">
              <a:buFont typeface="Arial" pitchFamily="34" charset="0"/>
              <a:buChar char="•"/>
            </a:pPr>
            <a:r>
              <a:rPr lang="en-US" sz="3200" dirty="0"/>
              <a:t>N-grams are commonly used in commercial web search</a:t>
            </a:r>
          </a:p>
          <a:p>
            <a:r>
              <a:rPr lang="en-US" i="1" dirty="0"/>
              <a:t>Dependence model </a:t>
            </a:r>
            <a:r>
              <a:rPr lang="en-US" dirty="0"/>
              <a:t>based on inference net has been effective in TREC - e.g.</a:t>
            </a:r>
          </a:p>
        </p:txBody>
      </p:sp>
      <p:pic>
        <p:nvPicPr>
          <p:cNvPr id="5" name="Picture 4" descr="TP_tmp.png"/>
          <p:cNvPicPr>
            <a:picLocks noChangeAspect="1"/>
          </p:cNvPicPr>
          <p:nvPr>
            <p:custDataLst>
              <p:tags r:id="rId1"/>
            </p:custDataLst>
          </p:nvPr>
        </p:nvPicPr>
        <p:blipFill>
          <a:blip r:embed="rId3"/>
          <a:stretch>
            <a:fillRect/>
          </a:stretch>
        </p:blipFill>
        <p:spPr bwMode="auto">
          <a:xfrm>
            <a:off x="306665" y="4495800"/>
            <a:ext cx="8544259" cy="1752707"/>
          </a:xfrm>
          <a:prstGeom prst="rect">
            <a:avLst/>
          </a:prstGeom>
          <a:noFill/>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Web Query</a:t>
            </a:r>
          </a:p>
        </p:txBody>
      </p:sp>
      <p:pic>
        <p:nvPicPr>
          <p:cNvPr id="4" name="Picture 3" descr="TP_tmp.png"/>
          <p:cNvPicPr>
            <a:picLocks noChangeAspect="1"/>
          </p:cNvPicPr>
          <p:nvPr>
            <p:custDataLst>
              <p:tags r:id="rId1"/>
            </p:custDataLst>
          </p:nvPr>
        </p:nvPicPr>
        <p:blipFill>
          <a:blip r:embed="rId3"/>
          <a:stretch>
            <a:fillRect/>
          </a:stretch>
        </p:blipFill>
        <p:spPr bwMode="auto">
          <a:xfrm>
            <a:off x="273220" y="1676400"/>
            <a:ext cx="8485516" cy="4267209"/>
          </a:xfrm>
          <a:prstGeom prst="rect">
            <a:avLst/>
          </a:prstGeom>
          <a:noFill/>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IR</a:t>
            </a:r>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a:t>Considerable interaction between these fields</a:t>
            </a:r>
          </a:p>
          <a:p>
            <a:pPr lvl="1"/>
            <a:r>
              <a:rPr lang="en-US" dirty="0" err="1"/>
              <a:t>Rocchio</a:t>
            </a:r>
            <a:r>
              <a:rPr lang="en-US" dirty="0"/>
              <a:t> algorithm (60s) is a simple learning approach</a:t>
            </a:r>
          </a:p>
          <a:p>
            <a:pPr lvl="1"/>
            <a:r>
              <a:rPr lang="en-US" dirty="0"/>
              <a:t>80s, 90s: learning ranking algorithms based on user feedback</a:t>
            </a:r>
          </a:p>
          <a:p>
            <a:pPr lvl="1"/>
            <a:r>
              <a:rPr lang="en-US" dirty="0"/>
              <a:t>2000s: text categorization</a:t>
            </a:r>
          </a:p>
          <a:p>
            <a:r>
              <a:rPr lang="en-US" dirty="0"/>
              <a:t>Limited by amount of training data</a:t>
            </a:r>
          </a:p>
          <a:p>
            <a:r>
              <a:rPr lang="en-US" dirty="0"/>
              <a:t>Web query logs have generated new wave of research</a:t>
            </a:r>
          </a:p>
          <a:p>
            <a:pPr lvl="1"/>
            <a:r>
              <a:rPr lang="en-US" dirty="0"/>
              <a:t>e.g., “Learning to Rank”</a:t>
            </a:r>
          </a:p>
          <a:p>
            <a:pPr lvl="1">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vs. Discriminative</a:t>
            </a:r>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a:t>All of the probabilistic retrieval models presented so far fall into the category of </a:t>
            </a:r>
            <a:r>
              <a:rPr lang="en-US" i="1" dirty="0"/>
              <a:t>generative models</a:t>
            </a:r>
          </a:p>
          <a:p>
            <a:pPr lvl="1"/>
            <a:r>
              <a:rPr lang="en-US" dirty="0"/>
              <a:t>A generative model assumes that documents were generated from some underlying model (in this case, usually a multinomial distribution) and uses training data to estimate the parameters of the model</a:t>
            </a:r>
          </a:p>
          <a:p>
            <a:pPr lvl="1"/>
            <a:r>
              <a:rPr lang="en-US" dirty="0"/>
              <a:t>probability of belonging to a class (i.e. the relevant documents for a query) is then estimated using </a:t>
            </a:r>
            <a:r>
              <a:rPr lang="en-US" dirty="0" err="1"/>
              <a:t>Bayes</a:t>
            </a:r>
            <a:r>
              <a:rPr lang="en-US" dirty="0"/>
              <a:t>’ Rule and the document model</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vs. Discriminative</a:t>
            </a:r>
          </a:p>
        </p:txBody>
      </p:sp>
      <p:sp>
        <p:nvSpPr>
          <p:cNvPr id="3" name="Content Placeholder 2"/>
          <p:cNvSpPr>
            <a:spLocks noGrp="1"/>
          </p:cNvSpPr>
          <p:nvPr>
            <p:ph idx="1"/>
          </p:nvPr>
        </p:nvSpPr>
        <p:spPr>
          <a:xfrm>
            <a:off x="457200" y="1600200"/>
            <a:ext cx="8229600" cy="4800600"/>
          </a:xfrm>
        </p:spPr>
        <p:txBody>
          <a:bodyPr>
            <a:normAutofit/>
          </a:bodyPr>
          <a:lstStyle/>
          <a:p>
            <a:r>
              <a:rPr lang="en-US" dirty="0"/>
              <a:t>A </a:t>
            </a:r>
            <a:r>
              <a:rPr lang="en-US" i="1" dirty="0"/>
              <a:t>discriminative </a:t>
            </a:r>
            <a:r>
              <a:rPr lang="en-US" dirty="0"/>
              <a:t>model estimates the probability of belonging to a class directly from the observed features of the document based on the training data</a:t>
            </a:r>
          </a:p>
          <a:p>
            <a:r>
              <a:rPr lang="en-US" dirty="0"/>
              <a:t>Generative models perform well with low numbers of training examples</a:t>
            </a:r>
          </a:p>
          <a:p>
            <a:r>
              <a:rPr lang="en-US" dirty="0"/>
              <a:t>Discriminative models usually have the advantage given enough training data</a:t>
            </a:r>
          </a:p>
          <a:p>
            <a:pPr lvl="1"/>
            <a:r>
              <a:rPr lang="en-US" dirty="0"/>
              <a:t>Can also easily incorporate many features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Discriminative Models for IR</a:t>
            </a:r>
          </a:p>
        </p:txBody>
      </p:sp>
      <p:sp>
        <p:nvSpPr>
          <p:cNvPr id="3" name="Content Placeholder 2"/>
          <p:cNvSpPr>
            <a:spLocks noGrp="1"/>
          </p:cNvSpPr>
          <p:nvPr>
            <p:ph idx="1"/>
          </p:nvPr>
        </p:nvSpPr>
        <p:spPr>
          <a:xfrm>
            <a:off x="457200" y="1600200"/>
            <a:ext cx="8229600" cy="4724400"/>
          </a:xfrm>
        </p:spPr>
        <p:txBody>
          <a:bodyPr/>
          <a:lstStyle/>
          <a:p>
            <a:r>
              <a:rPr lang="en-US" dirty="0"/>
              <a:t>Discriminative models can be trained using explicit relevance judgments or click data in query logs</a:t>
            </a:r>
          </a:p>
          <a:p>
            <a:pPr lvl="1"/>
            <a:r>
              <a:rPr lang="en-US" dirty="0"/>
              <a:t>Click data is much cheaper, more noisy</a:t>
            </a:r>
          </a:p>
          <a:p>
            <a:pPr lvl="1"/>
            <a:r>
              <a:rPr lang="en-US" dirty="0"/>
              <a:t>e.g. Ranking Support Vector Machine (SVM) takes as input </a:t>
            </a:r>
            <a:r>
              <a:rPr lang="en-US" i="1" dirty="0"/>
              <a:t>partial rank </a:t>
            </a:r>
            <a:r>
              <a:rPr lang="en-US" dirty="0"/>
              <a:t>information for queries</a:t>
            </a:r>
          </a:p>
          <a:p>
            <a:pPr lvl="2"/>
            <a:r>
              <a:rPr lang="en-US" dirty="0"/>
              <a:t>partial information about which documents should be ranked higher than others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SVM</a:t>
            </a:r>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a:t>Training data is</a:t>
            </a:r>
          </a:p>
          <a:p>
            <a:endParaRPr lang="en-US" dirty="0"/>
          </a:p>
          <a:p>
            <a:pPr lvl="1"/>
            <a:r>
              <a:rPr lang="en-US" dirty="0"/>
              <a:t>r is partial rank information</a:t>
            </a:r>
          </a:p>
          <a:p>
            <a:pPr lvl="2"/>
            <a:r>
              <a:rPr lang="en-US" dirty="0"/>
              <a:t>if document </a:t>
            </a:r>
            <a:r>
              <a:rPr lang="en-US" dirty="0" err="1"/>
              <a:t>d</a:t>
            </a:r>
            <a:r>
              <a:rPr lang="en-US" sz="1600" dirty="0" err="1"/>
              <a:t>a</a:t>
            </a:r>
            <a:r>
              <a:rPr lang="en-US" sz="800" dirty="0"/>
              <a:t> </a:t>
            </a:r>
            <a:r>
              <a:rPr lang="en-US" dirty="0"/>
              <a:t>should be ranked higher than d</a:t>
            </a:r>
            <a:r>
              <a:rPr lang="en-US" sz="1600" dirty="0"/>
              <a:t>b</a:t>
            </a:r>
            <a:r>
              <a:rPr lang="en-US" dirty="0"/>
              <a:t>, then (</a:t>
            </a:r>
            <a:r>
              <a:rPr lang="en-US" dirty="0" err="1"/>
              <a:t>d</a:t>
            </a:r>
            <a:r>
              <a:rPr lang="en-US" sz="1600" dirty="0" err="1"/>
              <a:t>a</a:t>
            </a:r>
            <a:r>
              <a:rPr lang="en-US" dirty="0"/>
              <a:t>, d</a:t>
            </a:r>
            <a:r>
              <a:rPr lang="en-US" sz="1600" dirty="0"/>
              <a:t>b</a:t>
            </a:r>
            <a:r>
              <a:rPr lang="en-US" dirty="0"/>
              <a:t>) ∈ </a:t>
            </a:r>
            <a:r>
              <a:rPr lang="en-US" dirty="0" err="1"/>
              <a:t>r</a:t>
            </a:r>
            <a:r>
              <a:rPr lang="en-US" sz="1600" dirty="0" err="1"/>
              <a:t>i</a:t>
            </a:r>
            <a:endParaRPr lang="en-US" sz="1600" dirty="0"/>
          </a:p>
          <a:p>
            <a:pPr lvl="1"/>
            <a:r>
              <a:rPr lang="en-US" dirty="0"/>
              <a:t>partial rank information comes from relevance judgments (allows multiple levels of relevance) or click data</a:t>
            </a:r>
          </a:p>
          <a:p>
            <a:pPr lvl="2"/>
            <a:r>
              <a:rPr lang="en-US" dirty="0"/>
              <a:t>e.g., d</a:t>
            </a:r>
            <a:r>
              <a:rPr lang="en-US" sz="1300" dirty="0"/>
              <a:t>1</a:t>
            </a:r>
            <a:r>
              <a:rPr lang="en-US" dirty="0"/>
              <a:t>, d</a:t>
            </a:r>
            <a:r>
              <a:rPr lang="en-US" sz="1300" dirty="0"/>
              <a:t>2</a:t>
            </a:r>
            <a:r>
              <a:rPr lang="en-US" sz="800" dirty="0"/>
              <a:t>  </a:t>
            </a:r>
            <a:r>
              <a:rPr lang="en-US" dirty="0"/>
              <a:t>and d</a:t>
            </a:r>
            <a:r>
              <a:rPr lang="en-US" sz="1300" dirty="0"/>
              <a:t>3 </a:t>
            </a:r>
            <a:r>
              <a:rPr lang="en-US" dirty="0"/>
              <a:t>are the documents in the first, second and third rank of the search output, only d</a:t>
            </a:r>
            <a:r>
              <a:rPr lang="en-US" sz="1300" dirty="0"/>
              <a:t>3</a:t>
            </a:r>
            <a:r>
              <a:rPr lang="en-US" dirty="0"/>
              <a:t> clicked on → (d</a:t>
            </a:r>
            <a:r>
              <a:rPr lang="en-US" sz="1600" dirty="0"/>
              <a:t>3</a:t>
            </a:r>
            <a:r>
              <a:rPr lang="en-US" dirty="0"/>
              <a:t>, d</a:t>
            </a:r>
            <a:r>
              <a:rPr lang="en-US" sz="1600" dirty="0"/>
              <a:t>1</a:t>
            </a:r>
            <a:r>
              <a:rPr lang="en-US" dirty="0"/>
              <a:t>) and (d</a:t>
            </a:r>
            <a:r>
              <a:rPr lang="en-US" sz="1600" dirty="0"/>
              <a:t>3</a:t>
            </a:r>
            <a:r>
              <a:rPr lang="en-US" dirty="0"/>
              <a:t>, d</a:t>
            </a:r>
            <a:r>
              <a:rPr lang="en-US" sz="1600" dirty="0"/>
              <a:t>2</a:t>
            </a:r>
            <a:r>
              <a:rPr lang="en-US" dirty="0"/>
              <a:t>) will be in desired ranking for this query</a:t>
            </a:r>
          </a:p>
        </p:txBody>
      </p:sp>
      <p:pic>
        <p:nvPicPr>
          <p:cNvPr id="5" name="Picture 4" descr="TP_tmp.png"/>
          <p:cNvPicPr>
            <a:picLocks noChangeAspect="1"/>
          </p:cNvPicPr>
          <p:nvPr>
            <p:custDataLst>
              <p:tags r:id="rId1"/>
            </p:custDataLst>
          </p:nvPr>
        </p:nvPicPr>
        <p:blipFill>
          <a:blip r:embed="rId3"/>
          <a:stretch>
            <a:fillRect/>
          </a:stretch>
        </p:blipFill>
        <p:spPr>
          <a:xfrm>
            <a:off x="1905000" y="2209800"/>
            <a:ext cx="4095236" cy="3810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SVM</a:t>
            </a:r>
          </a:p>
        </p:txBody>
      </p:sp>
      <p:sp>
        <p:nvSpPr>
          <p:cNvPr id="3" name="Content Placeholder 2"/>
          <p:cNvSpPr>
            <a:spLocks noGrp="1"/>
          </p:cNvSpPr>
          <p:nvPr>
            <p:ph idx="1"/>
          </p:nvPr>
        </p:nvSpPr>
        <p:spPr/>
        <p:txBody>
          <a:bodyPr>
            <a:normAutofit lnSpcReduction="10000"/>
          </a:bodyPr>
          <a:lstStyle/>
          <a:p>
            <a:r>
              <a:rPr lang="en-US" dirty="0"/>
              <a:t>Learning a linear ranking function </a:t>
            </a:r>
          </a:p>
          <a:p>
            <a:pPr lvl="1"/>
            <a:r>
              <a:rPr lang="en-US" dirty="0"/>
              <a:t>where  </a:t>
            </a:r>
            <a:r>
              <a:rPr lang="en-US" i="1" dirty="0"/>
              <a:t>w</a:t>
            </a:r>
            <a:r>
              <a:rPr lang="en-US" dirty="0"/>
              <a:t>  is a weight vector that is adjusted by learning</a:t>
            </a:r>
          </a:p>
          <a:p>
            <a:pPr lvl="1"/>
            <a:r>
              <a:rPr lang="en-US" i="1" dirty="0" err="1"/>
              <a:t>d</a:t>
            </a:r>
            <a:r>
              <a:rPr lang="en-US" i="1" baseline="-25000" dirty="0" err="1"/>
              <a:t>a</a:t>
            </a:r>
            <a:r>
              <a:rPr lang="en-US" dirty="0"/>
              <a:t> is the vector representation of the features of document</a:t>
            </a:r>
          </a:p>
          <a:p>
            <a:pPr lvl="1"/>
            <a:r>
              <a:rPr lang="en-US" i="1" dirty="0"/>
              <a:t>non-linear</a:t>
            </a:r>
            <a:r>
              <a:rPr lang="en-US" dirty="0"/>
              <a:t> functions also possible</a:t>
            </a:r>
          </a:p>
          <a:p>
            <a:r>
              <a:rPr lang="en-US" dirty="0"/>
              <a:t>Weights represent importance of features</a:t>
            </a:r>
          </a:p>
          <a:p>
            <a:pPr lvl="1"/>
            <a:r>
              <a:rPr lang="en-US" dirty="0"/>
              <a:t>learned using training data</a:t>
            </a:r>
          </a:p>
          <a:p>
            <a:pPr lvl="1"/>
            <a:r>
              <a:rPr lang="en-US" dirty="0"/>
              <a:t>e.g.,</a:t>
            </a:r>
          </a:p>
        </p:txBody>
      </p:sp>
      <p:pic>
        <p:nvPicPr>
          <p:cNvPr id="5" name="Picture 4" descr="TP_tmp.png"/>
          <p:cNvPicPr>
            <a:picLocks noChangeAspect="1"/>
          </p:cNvPicPr>
          <p:nvPr>
            <p:custDataLst>
              <p:tags r:id="rId1"/>
            </p:custDataLst>
          </p:nvPr>
        </p:nvPicPr>
        <p:blipFill>
          <a:blip r:embed="rId4"/>
          <a:stretch>
            <a:fillRect/>
          </a:stretch>
        </p:blipFill>
        <p:spPr>
          <a:xfrm>
            <a:off x="6553200" y="1600200"/>
            <a:ext cx="736094" cy="442097"/>
          </a:xfrm>
          <a:prstGeom prst="rect">
            <a:avLst/>
          </a:prstGeom>
        </p:spPr>
      </p:pic>
      <p:pic>
        <p:nvPicPr>
          <p:cNvPr id="9" name="Picture 8" descr="TP_tmp.png"/>
          <p:cNvPicPr>
            <a:picLocks noChangeAspect="1"/>
          </p:cNvPicPr>
          <p:nvPr>
            <p:custDataLst>
              <p:tags r:id="rId2"/>
            </p:custDataLst>
          </p:nvPr>
        </p:nvPicPr>
        <p:blipFill>
          <a:blip r:embed="rId5"/>
          <a:stretch>
            <a:fillRect/>
          </a:stretch>
        </p:blipFill>
        <p:spPr>
          <a:xfrm>
            <a:off x="1600200" y="5791200"/>
            <a:ext cx="5821061" cy="390711"/>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SVM</a:t>
            </a:r>
          </a:p>
        </p:txBody>
      </p:sp>
      <p:sp>
        <p:nvSpPr>
          <p:cNvPr id="3" name="Content Placeholder 2"/>
          <p:cNvSpPr>
            <a:spLocks noGrp="1"/>
          </p:cNvSpPr>
          <p:nvPr>
            <p:ph idx="1"/>
          </p:nvPr>
        </p:nvSpPr>
        <p:spPr/>
        <p:txBody>
          <a:bodyPr/>
          <a:lstStyle/>
          <a:p>
            <a:r>
              <a:rPr lang="en-US" dirty="0"/>
              <a:t>Learn </a:t>
            </a:r>
            <a:r>
              <a:rPr lang="en-US" i="1" dirty="0"/>
              <a:t>w</a:t>
            </a:r>
            <a:r>
              <a:rPr lang="en-US" dirty="0"/>
              <a:t> that satisfies as many of the following conditions as possible:</a:t>
            </a:r>
          </a:p>
          <a:p>
            <a:endParaRPr lang="en-US" dirty="0"/>
          </a:p>
          <a:p>
            <a:endParaRPr lang="en-US" dirty="0"/>
          </a:p>
          <a:p>
            <a:endParaRPr lang="en-US" dirty="0"/>
          </a:p>
          <a:p>
            <a:r>
              <a:rPr lang="en-US" dirty="0"/>
              <a:t>Can be formulated as an </a:t>
            </a:r>
            <a:r>
              <a:rPr lang="en-US" i="1" dirty="0"/>
              <a:t>optimization</a:t>
            </a:r>
            <a:r>
              <a:rPr lang="en-US" dirty="0"/>
              <a:t> problem</a:t>
            </a:r>
          </a:p>
        </p:txBody>
      </p:sp>
      <p:pic>
        <p:nvPicPr>
          <p:cNvPr id="4" name="Picture 3" descr="TP_tmp.png"/>
          <p:cNvPicPr>
            <a:picLocks noChangeAspect="1"/>
          </p:cNvPicPr>
          <p:nvPr>
            <p:custDataLst>
              <p:tags r:id="rId1"/>
            </p:custDataLst>
          </p:nvPr>
        </p:nvPicPr>
        <p:blipFill>
          <a:blip r:embed="rId3"/>
          <a:stretch>
            <a:fillRect/>
          </a:stretch>
        </p:blipFill>
        <p:spPr>
          <a:xfrm>
            <a:off x="2057296" y="2819400"/>
            <a:ext cx="3887966" cy="1295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Space Model</a:t>
            </a:r>
          </a:p>
        </p:txBody>
      </p:sp>
      <p:sp>
        <p:nvSpPr>
          <p:cNvPr id="3" name="Content Placeholder 2"/>
          <p:cNvSpPr>
            <a:spLocks noGrp="1"/>
          </p:cNvSpPr>
          <p:nvPr>
            <p:ph idx="1"/>
          </p:nvPr>
        </p:nvSpPr>
        <p:spPr/>
        <p:txBody>
          <a:bodyPr/>
          <a:lstStyle/>
          <a:p>
            <a:r>
              <a:rPr lang="en-US" dirty="0"/>
              <a:t>Documents and query represented by a vector of term weights</a:t>
            </a:r>
          </a:p>
          <a:p>
            <a:r>
              <a:rPr lang="en-US" dirty="0"/>
              <a:t>Collection represented by a matrix of term weights</a:t>
            </a:r>
          </a:p>
        </p:txBody>
      </p:sp>
      <p:pic>
        <p:nvPicPr>
          <p:cNvPr id="5" name="Picture 4" descr="TP_tmp.png"/>
          <p:cNvPicPr>
            <a:picLocks noChangeAspect="1"/>
          </p:cNvPicPr>
          <p:nvPr>
            <p:custDataLst>
              <p:tags r:id="rId1"/>
            </p:custDataLst>
          </p:nvPr>
        </p:nvPicPr>
        <p:blipFill>
          <a:blip r:embed="rId5"/>
          <a:stretch>
            <a:fillRect/>
          </a:stretch>
        </p:blipFill>
        <p:spPr>
          <a:xfrm>
            <a:off x="1676400" y="3962400"/>
            <a:ext cx="2412495" cy="278892"/>
          </a:xfrm>
          <a:prstGeom prst="rect">
            <a:avLst/>
          </a:prstGeom>
        </p:spPr>
      </p:pic>
      <p:pic>
        <p:nvPicPr>
          <p:cNvPr id="7" name="Picture 6" descr="TP_tmp.png"/>
          <p:cNvPicPr>
            <a:picLocks noChangeAspect="1"/>
          </p:cNvPicPr>
          <p:nvPr>
            <p:custDataLst>
              <p:tags r:id="rId2"/>
            </p:custDataLst>
          </p:nvPr>
        </p:nvPicPr>
        <p:blipFill>
          <a:blip r:embed="rId6"/>
          <a:stretch>
            <a:fillRect/>
          </a:stretch>
        </p:blipFill>
        <p:spPr>
          <a:xfrm>
            <a:off x="4495800" y="3962400"/>
            <a:ext cx="2031495" cy="278892"/>
          </a:xfrm>
          <a:prstGeom prst="rect">
            <a:avLst/>
          </a:prstGeom>
        </p:spPr>
      </p:pic>
      <p:pic>
        <p:nvPicPr>
          <p:cNvPr id="9" name="Picture 8" descr="TP_tmp.png"/>
          <p:cNvPicPr>
            <a:picLocks noChangeAspect="1"/>
          </p:cNvPicPr>
          <p:nvPr>
            <p:custDataLst>
              <p:tags r:id="rId3"/>
            </p:custDataLst>
          </p:nvPr>
        </p:nvPicPr>
        <p:blipFill>
          <a:blip r:embed="rId7"/>
          <a:stretch>
            <a:fillRect/>
          </a:stretch>
        </p:blipFill>
        <p:spPr>
          <a:xfrm>
            <a:off x="2133600" y="4495800"/>
            <a:ext cx="4140715" cy="1626112"/>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SVM</a:t>
            </a:r>
          </a:p>
        </p:txBody>
      </p:sp>
      <p:sp>
        <p:nvSpPr>
          <p:cNvPr id="3" name="Content Placeholder 2"/>
          <p:cNvSpPr>
            <a:spLocks noGrp="1"/>
          </p:cNvSpPr>
          <p:nvPr>
            <p:ph idx="1"/>
          </p:nvPr>
        </p:nvSpPr>
        <p:spPr>
          <a:xfrm>
            <a:off x="457200" y="4648200"/>
            <a:ext cx="8229600" cy="2087563"/>
          </a:xfrm>
        </p:spPr>
        <p:txBody>
          <a:bodyPr>
            <a:normAutofit/>
          </a:bodyPr>
          <a:lstStyle/>
          <a:p>
            <a:pPr lvl="1"/>
            <a:r>
              <a:rPr lang="en-US" i="1" dirty="0"/>
              <a:t>ξ</a:t>
            </a:r>
            <a:r>
              <a:rPr lang="en-US" dirty="0"/>
              <a:t>, known as a slack variable, allows for misclassification of difficult or noisy training examples, and</a:t>
            </a:r>
            <a:r>
              <a:rPr lang="en-US" i="1" dirty="0"/>
              <a:t> C </a:t>
            </a:r>
            <a:r>
              <a:rPr lang="en-US" dirty="0"/>
              <a:t>is a parameter that is used to prevent </a:t>
            </a:r>
            <a:r>
              <a:rPr lang="en-US" dirty="0" err="1"/>
              <a:t>overfitting</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1370110" y="1524000"/>
            <a:ext cx="5309592" cy="27432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SVM</a:t>
            </a:r>
          </a:p>
        </p:txBody>
      </p:sp>
      <p:sp>
        <p:nvSpPr>
          <p:cNvPr id="3" name="Content Placeholder 2"/>
          <p:cNvSpPr>
            <a:spLocks noGrp="1"/>
          </p:cNvSpPr>
          <p:nvPr>
            <p:ph idx="1"/>
          </p:nvPr>
        </p:nvSpPr>
        <p:spPr>
          <a:xfrm>
            <a:off x="457200" y="1600200"/>
            <a:ext cx="8229600" cy="5029200"/>
          </a:xfrm>
        </p:spPr>
        <p:txBody>
          <a:bodyPr>
            <a:normAutofit fontScale="92500"/>
          </a:bodyPr>
          <a:lstStyle/>
          <a:p>
            <a:r>
              <a:rPr lang="en-US" dirty="0"/>
              <a:t>Software available to do optimization</a:t>
            </a:r>
          </a:p>
          <a:p>
            <a:r>
              <a:rPr lang="en-US" dirty="0"/>
              <a:t>Each pair of documents in our training data can be represented by the vector:</a:t>
            </a:r>
          </a:p>
          <a:p>
            <a:pPr lvl="1"/>
            <a:endParaRPr lang="en-US" sz="2000" dirty="0"/>
          </a:p>
          <a:p>
            <a:r>
              <a:rPr lang="en-US" dirty="0"/>
              <a:t>Score for this pair is:</a:t>
            </a:r>
          </a:p>
          <a:p>
            <a:endParaRPr lang="en-US" dirty="0"/>
          </a:p>
          <a:p>
            <a:r>
              <a:rPr lang="en-US" dirty="0"/>
              <a:t>SVM classifier will find a </a:t>
            </a:r>
            <a:r>
              <a:rPr lang="en-US" i="1" dirty="0"/>
              <a:t>w </a:t>
            </a:r>
            <a:r>
              <a:rPr lang="en-US" dirty="0"/>
              <a:t>that makes the smallest score as large as possible</a:t>
            </a:r>
          </a:p>
          <a:p>
            <a:pPr lvl="1"/>
            <a:r>
              <a:rPr lang="en-US" dirty="0"/>
              <a:t>make the differences in scores as large as possible for the pairs of documents that are hardest to rank</a:t>
            </a:r>
          </a:p>
        </p:txBody>
      </p:sp>
      <p:pic>
        <p:nvPicPr>
          <p:cNvPr id="5" name="Picture 4" descr="TP_tmp.png"/>
          <p:cNvPicPr>
            <a:picLocks noChangeAspect="1"/>
          </p:cNvPicPr>
          <p:nvPr>
            <p:custDataLst>
              <p:tags r:id="rId1"/>
            </p:custDataLst>
          </p:nvPr>
        </p:nvPicPr>
        <p:blipFill>
          <a:blip r:embed="rId4"/>
          <a:stretch>
            <a:fillRect/>
          </a:stretch>
        </p:blipFill>
        <p:spPr>
          <a:xfrm>
            <a:off x="2514600" y="3124200"/>
            <a:ext cx="1299968" cy="457200"/>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2514600" y="4038600"/>
            <a:ext cx="1685533" cy="4572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Models</a:t>
            </a:r>
          </a:p>
        </p:txBody>
      </p:sp>
      <p:sp>
        <p:nvSpPr>
          <p:cNvPr id="3" name="Content Placeholder 2"/>
          <p:cNvSpPr>
            <a:spLocks noGrp="1"/>
          </p:cNvSpPr>
          <p:nvPr>
            <p:ph idx="1"/>
          </p:nvPr>
        </p:nvSpPr>
        <p:spPr>
          <a:xfrm>
            <a:off x="533400" y="1447800"/>
            <a:ext cx="8229600" cy="4876800"/>
          </a:xfrm>
        </p:spPr>
        <p:txBody>
          <a:bodyPr>
            <a:normAutofit lnSpcReduction="10000"/>
          </a:bodyPr>
          <a:lstStyle/>
          <a:p>
            <a:r>
              <a:rPr lang="en-US" dirty="0"/>
              <a:t>Improved representations of documents</a:t>
            </a:r>
          </a:p>
          <a:p>
            <a:pPr lvl="1"/>
            <a:r>
              <a:rPr lang="en-US" dirty="0"/>
              <a:t>can also be viewed as improved smoothing techniques</a:t>
            </a:r>
          </a:p>
          <a:p>
            <a:pPr lvl="1"/>
            <a:r>
              <a:rPr lang="en-US" dirty="0"/>
              <a:t>improve estimates for words that are related to the topic(s) of the document</a:t>
            </a:r>
          </a:p>
          <a:p>
            <a:pPr lvl="2"/>
            <a:r>
              <a:rPr lang="en-US" dirty="0"/>
              <a:t>instead of just using background probabilities</a:t>
            </a:r>
          </a:p>
          <a:p>
            <a:r>
              <a:rPr lang="en-US" dirty="0"/>
              <a:t>Approaches</a:t>
            </a:r>
          </a:p>
          <a:p>
            <a:pPr lvl="1"/>
            <a:r>
              <a:rPr lang="en-US" i="1" dirty="0"/>
              <a:t>Latent</a:t>
            </a:r>
            <a:r>
              <a:rPr lang="en-US" dirty="0"/>
              <a:t> Semantic Indexing (LSI)</a:t>
            </a:r>
          </a:p>
          <a:p>
            <a:pPr lvl="1"/>
            <a:r>
              <a:rPr lang="en-US" dirty="0"/>
              <a:t>Probabilistic </a:t>
            </a:r>
            <a:r>
              <a:rPr lang="en-US" i="1" dirty="0"/>
              <a:t>Latent</a:t>
            </a:r>
            <a:r>
              <a:rPr lang="en-US" dirty="0"/>
              <a:t> Semantic Indexing (</a:t>
            </a:r>
            <a:r>
              <a:rPr lang="en-US" dirty="0" err="1"/>
              <a:t>pLSI</a:t>
            </a:r>
            <a:r>
              <a:rPr lang="en-US" dirty="0"/>
              <a:t>)</a:t>
            </a:r>
          </a:p>
          <a:p>
            <a:pPr lvl="1"/>
            <a:r>
              <a:rPr lang="en-US" i="1" dirty="0"/>
              <a:t>Latent</a:t>
            </a:r>
            <a:r>
              <a:rPr lang="en-US" dirty="0"/>
              <a:t> </a:t>
            </a:r>
            <a:r>
              <a:rPr lang="en-US" dirty="0" err="1"/>
              <a:t>Dirichlet</a:t>
            </a:r>
            <a:r>
              <a:rPr lang="en-US" dirty="0"/>
              <a:t> Allocation (LDA)</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a:t>
            </a:r>
          </a:p>
        </p:txBody>
      </p:sp>
      <p:sp>
        <p:nvSpPr>
          <p:cNvPr id="3" name="Content Placeholder 2"/>
          <p:cNvSpPr>
            <a:spLocks noGrp="1"/>
          </p:cNvSpPr>
          <p:nvPr>
            <p:ph idx="1"/>
          </p:nvPr>
        </p:nvSpPr>
        <p:spPr/>
        <p:txBody>
          <a:bodyPr/>
          <a:lstStyle/>
          <a:p>
            <a:r>
              <a:rPr lang="en-US" dirty="0"/>
              <a:t>Model document as being generated from a </a:t>
            </a:r>
            <a:r>
              <a:rPr lang="en-US" i="1" dirty="0"/>
              <a:t>mixture</a:t>
            </a:r>
            <a:r>
              <a:rPr lang="en-US" dirty="0"/>
              <a:t> of topics</a:t>
            </a:r>
          </a:p>
        </p:txBody>
      </p:sp>
      <p:pic>
        <p:nvPicPr>
          <p:cNvPr id="8" name="Picture 7" descr="TP_tmp.png"/>
          <p:cNvPicPr>
            <a:picLocks noChangeAspect="1"/>
          </p:cNvPicPr>
          <p:nvPr>
            <p:custDataLst>
              <p:tags r:id="rId1"/>
            </p:custDataLst>
          </p:nvPr>
        </p:nvPicPr>
        <p:blipFill>
          <a:blip r:embed="rId3"/>
          <a:stretch>
            <a:fillRect/>
          </a:stretch>
        </p:blipFill>
        <p:spPr bwMode="auto">
          <a:xfrm>
            <a:off x="838200" y="3124200"/>
            <a:ext cx="7351999" cy="2819400"/>
          </a:xfrm>
          <a:prstGeom prst="rect">
            <a:avLst/>
          </a:prstGeom>
          <a:noFill/>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a:t>
            </a:r>
          </a:p>
        </p:txBody>
      </p:sp>
      <p:sp>
        <p:nvSpPr>
          <p:cNvPr id="3" name="Content Placeholder 2"/>
          <p:cNvSpPr>
            <a:spLocks noGrp="1"/>
          </p:cNvSpPr>
          <p:nvPr>
            <p:ph idx="1"/>
          </p:nvPr>
        </p:nvSpPr>
        <p:spPr/>
        <p:txBody>
          <a:bodyPr/>
          <a:lstStyle/>
          <a:p>
            <a:r>
              <a:rPr lang="en-US" dirty="0"/>
              <a:t>Gives language model probabilities</a:t>
            </a:r>
          </a:p>
          <a:p>
            <a:endParaRPr lang="en-US" sz="4800" dirty="0"/>
          </a:p>
          <a:p>
            <a:r>
              <a:rPr lang="en-US" dirty="0"/>
              <a:t>Used to  smooth the document representation by mixing them with the query likelihood probability as follows:</a:t>
            </a:r>
          </a:p>
        </p:txBody>
      </p:sp>
      <p:pic>
        <p:nvPicPr>
          <p:cNvPr id="5" name="Picture 4" descr="TP_tmp.png"/>
          <p:cNvPicPr>
            <a:picLocks noChangeAspect="1"/>
          </p:cNvPicPr>
          <p:nvPr>
            <p:custDataLst>
              <p:tags r:id="rId1"/>
            </p:custDataLst>
          </p:nvPr>
        </p:nvPicPr>
        <p:blipFill>
          <a:blip r:embed="rId4"/>
          <a:stretch>
            <a:fillRect/>
          </a:stretch>
        </p:blipFill>
        <p:spPr>
          <a:xfrm>
            <a:off x="1143000" y="2438400"/>
            <a:ext cx="6898402" cy="357318"/>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1219200" y="4800600"/>
            <a:ext cx="6527301" cy="662076"/>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a:t>
            </a:r>
          </a:p>
        </p:txBody>
      </p:sp>
      <p:sp>
        <p:nvSpPr>
          <p:cNvPr id="3" name="Content Placeholder 2"/>
          <p:cNvSpPr>
            <a:spLocks noGrp="1"/>
          </p:cNvSpPr>
          <p:nvPr>
            <p:ph idx="1"/>
          </p:nvPr>
        </p:nvSpPr>
        <p:spPr>
          <a:xfrm>
            <a:off x="457200" y="1600200"/>
            <a:ext cx="8229600" cy="4800600"/>
          </a:xfrm>
        </p:spPr>
        <p:txBody>
          <a:bodyPr>
            <a:normAutofit/>
          </a:bodyPr>
          <a:lstStyle/>
          <a:p>
            <a:r>
              <a:rPr lang="en-US" dirty="0"/>
              <a:t>If the LDA probabilities are used directly as the document representation, the effectiveness will be significantly reduced because the features are </a:t>
            </a:r>
            <a:r>
              <a:rPr lang="en-US" i="1" dirty="0"/>
              <a:t>too smoothed</a:t>
            </a:r>
          </a:p>
          <a:p>
            <a:pPr lvl="1"/>
            <a:r>
              <a:rPr lang="en-US" dirty="0"/>
              <a:t>e.g., in typical TREC experiment, only 400 topics used for the </a:t>
            </a:r>
            <a:r>
              <a:rPr lang="en-US" i="1" dirty="0"/>
              <a:t>entire</a:t>
            </a:r>
            <a:r>
              <a:rPr lang="en-US" dirty="0"/>
              <a:t> collection</a:t>
            </a:r>
          </a:p>
          <a:p>
            <a:pPr lvl="1"/>
            <a:r>
              <a:rPr lang="en-US" dirty="0"/>
              <a:t>generating LDA topics is expensive</a:t>
            </a:r>
          </a:p>
          <a:p>
            <a:r>
              <a:rPr lang="en-US" dirty="0"/>
              <a:t>When used for smoothing, effectiveness is improved</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Example</a:t>
            </a:r>
          </a:p>
        </p:txBody>
      </p:sp>
      <p:sp>
        <p:nvSpPr>
          <p:cNvPr id="3" name="Content Placeholder 2"/>
          <p:cNvSpPr>
            <a:spLocks noGrp="1"/>
          </p:cNvSpPr>
          <p:nvPr>
            <p:ph idx="1"/>
          </p:nvPr>
        </p:nvSpPr>
        <p:spPr>
          <a:xfrm>
            <a:off x="457200" y="1524000"/>
            <a:ext cx="8229600" cy="4525963"/>
          </a:xfrm>
        </p:spPr>
        <p:txBody>
          <a:bodyPr/>
          <a:lstStyle/>
          <a:p>
            <a:pPr lvl="1"/>
            <a:r>
              <a:rPr lang="en-US" dirty="0"/>
              <a:t>Top words from 4 LDA topics from TREC news</a:t>
            </a:r>
          </a:p>
        </p:txBody>
      </p:sp>
      <p:pic>
        <p:nvPicPr>
          <p:cNvPr id="4" name="Picture 3" descr="TP_tmp.png"/>
          <p:cNvPicPr>
            <a:picLocks noChangeAspect="1"/>
          </p:cNvPicPr>
          <p:nvPr>
            <p:custDataLst>
              <p:tags r:id="rId1"/>
            </p:custDataLst>
          </p:nvPr>
        </p:nvPicPr>
        <p:blipFill>
          <a:blip r:embed="rId3"/>
          <a:stretch>
            <a:fillRect/>
          </a:stretch>
        </p:blipFill>
        <p:spPr>
          <a:xfrm>
            <a:off x="1676400" y="2209800"/>
            <a:ext cx="5575350" cy="43434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US" dirty="0"/>
              <a:t>Best retrieval model depends on application and data available</a:t>
            </a:r>
          </a:p>
          <a:p>
            <a:r>
              <a:rPr lang="en-US" dirty="0"/>
              <a:t>Evaluation corpus (or test collection), training data, and user data are all critical resources</a:t>
            </a:r>
          </a:p>
          <a:p>
            <a:r>
              <a:rPr lang="en-US" dirty="0"/>
              <a:t>Open source search engines can be used to find effective ranking algorithms</a:t>
            </a:r>
          </a:p>
          <a:p>
            <a:pPr lvl="1"/>
            <a:r>
              <a:rPr lang="en-US" dirty="0"/>
              <a:t>Galago query language makes this particularly easy</a:t>
            </a:r>
          </a:p>
          <a:p>
            <a:r>
              <a:rPr lang="en-US" dirty="0"/>
              <a:t>Language resources (e.g., thesaurus) can make a big difference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Space Model</a:t>
            </a:r>
          </a:p>
        </p:txBody>
      </p:sp>
      <p:pic>
        <p:nvPicPr>
          <p:cNvPr id="3" name="Picture 2" descr="C:\Users\croft\Desktop\chap7-5.tif"/>
          <p:cNvPicPr>
            <a:picLocks noChangeAspect="1" noChangeArrowheads="1"/>
          </p:cNvPicPr>
          <p:nvPr/>
        </p:nvPicPr>
        <p:blipFill>
          <a:blip r:embed="rId2"/>
          <a:srcRect/>
          <a:stretch>
            <a:fillRect/>
          </a:stretch>
        </p:blipFill>
        <p:spPr bwMode="auto">
          <a:xfrm>
            <a:off x="2286000" y="1447800"/>
            <a:ext cx="4713101" cy="4800600"/>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_{i} = (d_{i1}, d_{i2}, \ldots, d_{it})  template TPT1  env TPENV1  fore 0  back 16777215  eqnno 1"/>
  <p:tag name="FILENAME" val="TP_tmp"/>
  <p:tag name="ORIGWIDTH" val="95"/>
  <p:tag name="PICTUREFILESIZE" val="3817"/>
</p:tagLst>
</file>

<file path=ppt/tags/tag10.xml><?xml version="1.0" encoding="utf-8"?>
<p:tagLst xmlns:a="http://schemas.openxmlformats.org/drawingml/2006/main" xmlns:r="http://schemas.openxmlformats.org/officeDocument/2006/relationships" xmlns:p="http://schemas.openxmlformats.org/presentationml/2006/main">
  <p:tag name="TEXPOINT" val="template"/>
  <p:tag name="SOURCE" val="TPT1  equation P(R|D) = \frac{P(D|R)P(R)}{P(D)}  template TPT1  env TPENV1  fore 0  back 16777215  eqnno 1"/>
  <p:tag name="FILENAME" val="TP_tmp"/>
  <p:tag name="ORIGWIDTH" val="95"/>
  <p:tag name="PICTUREFILESIZE" val="5053"/>
</p:tagLst>
</file>

<file path=ppt/tags/tag11.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P(D|R)}{P(D|NR)} &gt; \frac{P(NR)}{P(R)}  template TPT1  env TPENV1  fore 0  back 16777215  eqnno 2"/>
  <p:tag name="FILENAME" val="TP_tmp"/>
  <p:tag name="ORIGWIDTH" val="77"/>
  <p:tag name="PICTUREFILESIZE" val="5199"/>
</p:tagLst>
</file>

<file path=ppt/tags/tag12.xml><?xml version="1.0" encoding="utf-8"?>
<p:tagLst xmlns:a="http://schemas.openxmlformats.org/drawingml/2006/main" xmlns:r="http://schemas.openxmlformats.org/officeDocument/2006/relationships" xmlns:p="http://schemas.openxmlformats.org/presentationml/2006/main">
  <p:tag name="TEXPOINT" val="template"/>
  <p:tag name="SOURCE" val="TPT1  equation P(D|R)=\prod_{i=1}^{t}P(d_{i}|R)  template TPT1  env TPENV1  fore 0  back 16777215  eqnno 3"/>
  <p:tag name="FILENAME" val="TP_tmp"/>
  <p:tag name="ORIGWIDTH" val="106"/>
  <p:tag name="PICTUREFILESIZE" val="4738"/>
</p:tagLst>
</file>

<file path=ppt/tags/tag13.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P(D|R)}{P(D|NR)} = \prod_{i:d_{i}=1}\frac{p_{i}}{s_{i}}\cdot \prod_{i:d_{i}=0}\frac{1-p_{i}}{1-s_{i}}  template TPT1  env TPENV1  fore 0  back 16777215  eqnno 4"/>
  <p:tag name="FILENAME" val="TP_tmp"/>
  <p:tag name="ORIGWIDTH" val="154"/>
  <p:tag name="PICTUREFILESIZE" val="6849"/>
</p:tagLst>
</file>

<file path=ppt/tags/tag14.xml><?xml version="1.0" encoding="utf-8"?>
<p:tagLst xmlns:a="http://schemas.openxmlformats.org/drawingml/2006/main" xmlns:r="http://schemas.openxmlformats.org/officeDocument/2006/relationships" xmlns:p="http://schemas.openxmlformats.org/presentationml/2006/main">
  <p:tag name="TEXPOINT" val="template"/>
  <p:tag name="SOURCE" val="TPT1  equation =\prod_{i:d_{i}=1}\frac{p_{i}}{s_{i}}\cdot(\prod_{i:d_{i}=1}\frac{1-s_{i}}{1-p_{i}}\cdot\prod_{i:d_{i}=1}\frac{1-p_{i}}{1-s_{i}})\cdot\prod_{i:d_{i}=0}\frac{1-p_{i}}{1-s_{i}}  template TPT1  env TPENV1  fore 0  back 16777215  eqnno 5"/>
  <p:tag name="FILENAME" val="TP_tmp"/>
  <p:tag name="ORIGWIDTH" val="244"/>
  <p:tag name="PICTUREFILESIZE" val="8182"/>
</p:tagLst>
</file>

<file path=ppt/tags/tag15.xml><?xml version="1.0" encoding="utf-8"?>
<p:tagLst xmlns:a="http://schemas.openxmlformats.org/drawingml/2006/main" xmlns:r="http://schemas.openxmlformats.org/officeDocument/2006/relationships" xmlns:p="http://schemas.openxmlformats.org/presentationml/2006/main">
  <p:tag name="TEXPOINT" val="template"/>
  <p:tag name="SOURCE" val="TPT1  equation = \prod_{i:d_{i}=1}\frac{p_{i}(1-s_{i})}{s_{i}(1-p_{i})}\cdot\prod_{i}\frac{1-p_{i}}{1-s_{i}}  template TPT1  env TPENV1  fore 0  back 16777215  eqnno 6"/>
  <p:tag name="FILENAME" val="TP_tmp"/>
  <p:tag name="ORIGWIDTH" val="118"/>
  <p:tag name="PICTUREFILESIZE" val="5056"/>
</p:tagLst>
</file>

<file path=ppt/tags/tag16.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d_{i}=1}\log \frac{p_{i}(1-s_{i})}{s_{i}(1-p_{i})}  template TPT1  env TPENV1  fore 0  back 16777215  eqnno 7"/>
  <p:tag name="FILENAME" val="TP_tmp"/>
  <p:tag name="ORIGWIDTH" val="82"/>
  <p:tag name="PICTUREFILESIZE" val="4718"/>
</p:tagLst>
</file>

<file path=ppt/tags/tag17.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frac{{0.5}(1-\frac{n_i}{N})}{\frac{n_{i}}{N}(1-0.5)} = \log \frac{N-n_{i}}{n_{i}}  template TPT1  env TPENV1  fore 0  back 16777215  eqnno 8"/>
  <p:tag name="FILENAME" val="TP_tmp"/>
  <p:tag name="ORIGWIDTH" val="105"/>
  <p:tag name="PICTUREFILESIZE" val="6341"/>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c|c|c|c|}\hline&#10;         &amp; Relevant&amp; Non-relevant &amp; Total \\ \hline&#10;        $d_{i}=1$ &amp; $r_{i}$ &amp; $n_{i}-r_{i}$  &amp; $n_{i}$ \\&#10;        $d_{i}=0$  &amp; $R-r_{i}$ &amp; $N-n_{i}-R+r_{i}$ &amp; $N-r_{i}$  \\ \hline&#10;        Total &amp; $R$ &amp; $N-R$ &amp;  $N$  \\ \hline&#10;    \end{tabular}&#10;\end{document}&#10;"/>
  <p:tag name="FILENAME" val="TP_tmp"/>
  <p:tag name="FORMAT" val="pngmono"/>
  <p:tag name="RES" val="1200"/>
  <p:tag name="BLEND" val="0"/>
  <p:tag name="TRANSPARENT" val="0"/>
  <p:tag name="TBUG" val="0"/>
  <p:tag name="ALLOWFS" val="0"/>
  <p:tag name="ORIGWIDTH" val="213"/>
  <p:tag name="PICTUREFILESIZE" val="18328"/>
</p:tagLst>
</file>

<file path=ppt/tags/tag19.xml><?xml version="1.0" encoding="utf-8"?>
<p:tagLst xmlns:a="http://schemas.openxmlformats.org/drawingml/2006/main" xmlns:r="http://schemas.openxmlformats.org/officeDocument/2006/relationships" xmlns:p="http://schemas.openxmlformats.org/presentationml/2006/main">
  <p:tag name="TEXPOINT" val="template"/>
  <p:tag name="SOURCE" val="TPT1  equation $p_{i} = (r_{i}+0.5)/(R+1)$  template TPT1  env TPENV1  fore 0  back 16777215  eqnno 9"/>
  <p:tag name="FILENAME" val="TP_tmp"/>
  <p:tag name="ORIGWIDTH" val="100"/>
  <p:tag name="PICTUREFILESIZE" val="4003"/>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Q = (q_{1}, q_{2}, \ldots, q_{t})  template TPT1  env TPENV1  fore 0  back 16777215  eqnno 2"/>
  <p:tag name="FILENAME" val="TP_tmp"/>
  <p:tag name="ORIGWIDTH" val="80"/>
  <p:tag name="PICTUREFILESIZE" val="3265"/>
</p:tagLst>
</file>

<file path=ppt/tags/tag20.xml><?xml version="1.0" encoding="utf-8"?>
<p:tagLst xmlns:a="http://schemas.openxmlformats.org/drawingml/2006/main" xmlns:r="http://schemas.openxmlformats.org/officeDocument/2006/relationships" xmlns:p="http://schemas.openxmlformats.org/presentationml/2006/main">
  <p:tag name="TEXPOINT" val="template"/>
  <p:tag name="SOURCE" val="TPT1  equation $s_{i} = (n_{i}-r_{i}+0.5)/(N-R+1)$  template TPT1  env TPENV1  fore 0  back 16777215  eqnno 10"/>
  <p:tag name="FILENAME" val="TP_tmp"/>
  <p:tag name="ORIGWIDTH" val="141"/>
  <p:tag name="PICTUREFILESIZE" val="5308"/>
</p:tagLst>
</file>

<file path=ppt/tags/tag21.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d_{i}=q_{i}=1}\log \frac{(r_{i}+0.5)/(R-r_{i}+0.5)}{(n_{i}-r_{i}+0.5)/(N-n_{i}-R+r_{i}+0.5)}  template TPT1  env TPENV1  fore 0  back 16777215  eqnno 11"/>
  <p:tag name="FILENAME" val="TP_tmp"/>
  <p:tag name="ORIGWIDTH" val="181"/>
  <p:tag name="PICTUREFILESIZE" val="10508"/>
</p:tagLst>
</file>

<file path=ppt/tags/tag22.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in Q}\log \frac{(r_{i}+0.5)/(R-r_{i}+0.5)}{(n_{i}-r_{i}+0.5)/(N-n_{i}-R+r_{i}+0.5)}\cdot \frac{(k_{1}+1)f_{i}}{K+f_{i}}\cdot\frac{(k_{2}+1)qf_{i}}{k_{2}+qf_{i}}  template TPT1  env TPENV1  fore 0  back 16777215  eqnno 12"/>
  <p:tag name="FILENAME" val="TP_tmp"/>
  <p:tag name="ORIGWIDTH" val="246"/>
  <p:tag name="PICTUREFILESIZE" val="14973"/>
</p:tagLst>
</file>

<file path=ppt/tags/tag23.xml><?xml version="1.0" encoding="utf-8"?>
<p:tagLst xmlns:a="http://schemas.openxmlformats.org/drawingml/2006/main" xmlns:r="http://schemas.openxmlformats.org/officeDocument/2006/relationships" xmlns:p="http://schemas.openxmlformats.org/presentationml/2006/main">
  <p:tag name="TEXPOINT" val="template"/>
  <p:tag name="SOURCE" val="TPT1  equation K = k_{1}((1-b)+b\cdot \frac{dl}{avdl})  template TPT1  env TPENV1  fore 0  back 16777215  eqnno 13"/>
  <p:tag name="FILENAME" val="TP_tmp"/>
  <p:tag name="ORIGWIDTH" val="110"/>
  <p:tag name="PICTUREFILESIZE" val="4611"/>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M25(Q,D)&amp;= &amp; \\&#10;&amp; &amp; \log \frac{(0+0.5)/(0-0+0.5)}{(40000-0+0.5)/(500000-40000-0+0+0.5)}\\&#10;&amp; &amp; \times \frac{(1.2+1)15}{1.11+15}\times\frac{(100+1)1}{100+1} \\&#10;&amp; &amp; +\log \frac{(0+0.5)/(0-0+0.5)}{(300-0+0.5)/(500000-300-0+0+0.5)} \\&#10;&amp; &amp; \times\frac{(1.2+1)25}{1.11+25}\times\frac{(100+1)1}{100+1} &#10;\end{eqnarray*}&#10;\begin{eqnarray*}&#10;&amp; = &amp; \log 460000.5/40000.5\cdot 33/16.11\cdot 101/101 \\&#10;&amp; &amp; + \log 499700.5/300.5\cdot 55/26.11\cdot 101/101\\&#10;&amp; =  &amp; 2.44\cdot2.05\cdot1 + 7.42\cdot 2.11 \cdot 1 \\&#10;&amp; = &amp; 5.00 + 15.66 = 20.66&#10;\end{eqnarray*}&#10;\end{document}&#10;"/>
  <p:tag name="FILENAME" val="TP_tmp"/>
  <p:tag name="FORMAT" val="pngmono"/>
  <p:tag name="RES" val="1200"/>
  <p:tag name="BLEND" val="0"/>
  <p:tag name="TRANSPARENT" val="0"/>
  <p:tag name="TBUG" val="0"/>
  <p:tag name="ALLOWFS" val="0"/>
  <p:tag name="ORIGWIDTH" val="315"/>
  <p:tag name="PICTUREFILESIZE" val="70819"/>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BM25  \\ &#10;       ``president'' &amp; ``lincoln'' &amp; score \\ \hline&#10;        15 &amp; 25 &amp; 20.66 \\&#10;        15 &amp; 1 &amp; 12.74 \\&#10;        15 &amp; 0 &amp; 5.00 \\&#10;        1 &amp; 25 &amp; 18.2 \\&#10;        0 &amp; 25 &amp; 15.66&#10;       \\ \hline&#10;    \end{tabular}&#10;\end{document}&#10;"/>
  <p:tag name="FILENAME" val="TP_tmp"/>
  <p:tag name="FORMAT" val="pngmono"/>
  <p:tag name="RES" val="1200"/>
  <p:tag name="BLEND" val="0"/>
  <p:tag name="TRANSPARENT" val="0"/>
  <p:tag name="TBUG" val="0"/>
  <p:tag name="ALLOWFS" val="0"/>
  <p:tag name="ORIGWIDTH" val="179"/>
  <p:tag name="PICTUREFILESIZE" val="24205"/>
</p:tagLst>
</file>

<file path=ppt/tags/tag26.xml><?xml version="1.0" encoding="utf-8"?>
<p:tagLst xmlns:a="http://schemas.openxmlformats.org/drawingml/2006/main" xmlns:r="http://schemas.openxmlformats.org/officeDocument/2006/relationships" xmlns:p="http://schemas.openxmlformats.org/presentationml/2006/main">
  <p:tag name="TEXPOINT" val="template"/>
  <p:tag name="SOURCE" val="TPT1  equation p(D|Q) \stackrel{rank}{=} P(Q|D)P(D)  template TPT1  env TPENV1  fore 0  back 16777215  eqnno 1"/>
  <p:tag name="FILENAME" val="TP_tmp"/>
  <p:tag name="ORIGWIDTH" val="114"/>
  <p:tag name="PICTUREFILESIZE" val="6336"/>
</p:tagLst>
</file>

<file path=ppt/tags/tag27.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P(q_{i}|D)  template TPT1  env TPENV1  fore 0  back 16777215  eqnno 2"/>
  <p:tag name="FILENAME" val="TP_tmp"/>
  <p:tag name="ORIGWIDTH" val="106"/>
  <p:tag name="PICTUREFILESIZE" val="4870"/>
</p:tagLst>
</file>

<file path=ppt/tags/tag28.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D|}  template TPT1  env TPENV1  fore 0  back 16777215  eqnno 3"/>
  <p:tag name="FILENAME" val="TP_tmp"/>
  <p:tag name="ORIGWIDTH" val="68"/>
  <p:tag name="PICTUREFILESIZE" val="3329"/>
</p:tagLst>
</file>

<file path=ppt/tags/tag29.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1-\lambda) \frac{f_{q_{i},D}}{|D|} + \lambda \frac{c_{q_{i}}}{|C|}  template TPT1  env TPENV1  fore 0  back 16777215  eqnno 1"/>
  <p:tag name="FILENAME" val="TP_tmp"/>
  <p:tag name="ORIGWIDTH" val="128"/>
  <p:tag name="PICTUREFILESIZE" val="642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array}{ccccc}&#10; &amp; Term_{1} &amp; Term_{2} &amp; \ldots &amp; Term_{t} \\&#10; Doc_{1} &amp; d_{11} &amp; d_{12} &amp; \ldots &amp; d_{1t} \\&#10; Doc_{2} &amp; d_{21} &amp; d_{22} &amp; \ldots &amp; d_{2t} \\&#10; \vdots &amp; \vdots &amp; &amp; &amp; \\&#10; Doc_{n} &amp; d_{n1} &amp; d_{n2} &amp; \ldots &amp; d_{nt} \\&#10;\end{array} \]&#10;\end{document}&#10;"/>
  <p:tag name="FILENAME" val="TP_tmp"/>
  <p:tag name="FORMAT" val="pngmono"/>
  <p:tag name="RES" val="1200"/>
  <p:tag name="BLEND" val="0"/>
  <p:tag name="TRANSPARENT" val="0"/>
  <p:tag name="TBUG" val="0"/>
  <p:tag name="ALLOWFS" val="0"/>
  <p:tag name="ORIGWIDTH" val="163"/>
  <p:tag name="PICTUREFILESIZE" val="15158"/>
</p:tagLst>
</file>

<file path=ppt/tags/tag30.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1-\lambda) \frac{f_{q_{i},D}}{|D|} + \lambda \frac{c_{q_{i}}}{|C|})  template TPT1  env TPENV1  fore 0  back 16777215  eqnno 2"/>
  <p:tag name="FILENAME" val="TP_tmp"/>
  <p:tag name="ORIGWIDTH" val="161"/>
  <p:tag name="PICTUREFILESIZE" val="7736"/>
</p:tagLst>
</file>

<file path=ppt/tags/tag31.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1-\lambda) \frac{f_{q_{i},D}}{|D|} + \lambda \frac{c_{q_{i}}}{|C|})  template TPT1  env TPENV1  fore 0  back 16777215  eqnno 3"/>
  <p:tag name="FILENAME" val="TP_tmp"/>
  <p:tag name="ORIGWIDTH" val="192"/>
  <p:tag name="PICTUREFILESIZE" val="9679"/>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 \log P(Q|D) &amp; = &amp; \sum_{i=1}^{n} \log ((1-\lambda) \frac{f_{q_{i},D}}{|D|} + \lambda \frac{c_{q_{i}}}{|C|}) \\&#10; &amp; = &amp; \sum_{i:f_{q_{i},D}&gt;0} \log ((1-\lambda) \frac{f_{q_{i},D}}{|D|} + \lambda \frac{c_{q_{i}}}{|C|}) &#10;  + \sum_{i:f_{q_{i},D}=0} \log (\lambda \frac{c_{q_{i}}}{|C|})&#10;  \end{eqnarray*}&#10;  \begin{eqnarray*}&#10; &amp; = &amp; \sum_{i:f_{q_{i},D}&gt;0} \log \frac{((1-\lambda) \frac{f_{q_{i},D}}{|D|} + \lambda \frac{c_{q_{i}}}{|C|})}{\lambda \frac{c_{q_{i}}}{|C|}}&#10;  + \sum_{i=1}^{n} \log (\lambda \frac{c_{q_{i}}}{|C|}) \\&#10;  &amp; \stackrel{rank}{=} &amp; \sum_{i:f_{q_{i},D}&gt;0} \log \left( \frac{((1-\lambda) \frac{f_{q_{i},D}}{|D|}}{\lambda \frac{c_{q_{i}}}{|C|}} + 1\right)&#10;\end{eqnarray*}&#10;\end{document}&#10;"/>
  <p:tag name="FILENAME" val="TP_tmp"/>
  <p:tag name="FORMAT" val="pngmono"/>
  <p:tag name="RES" val="1200"/>
  <p:tag name="BLEND" val="0"/>
  <p:tag name="TRANSPARENT" val="0"/>
  <p:tag name="TBUG" val="0"/>
  <p:tag name="ALLOWFS" val="0"/>
  <p:tag name="ORIGWIDTH" val="311"/>
  <p:tag name="PICTUREFILESIZE" val="59857"/>
</p:tagLst>
</file>

<file path=ppt/tags/tag33.xml><?xml version="1.0" encoding="utf-8"?>
<p:tagLst xmlns:a="http://schemas.openxmlformats.org/drawingml/2006/main" xmlns:r="http://schemas.openxmlformats.org/officeDocument/2006/relationships" xmlns:p="http://schemas.openxmlformats.org/presentationml/2006/main">
  <p:tag name="TEXPOINT" val="template"/>
  <p:tag name="SOURCE" val="TPT1  equation \alpha_{D} = \frac{\mu}{|D|+ \mu}  template TPT1  env TPENV1  fore 0  back 16777215  eqnno 4"/>
  <p:tag name="FILENAME" val="TP_tmp"/>
  <p:tag name="ORIGWIDTH" val="51"/>
  <p:tag name="PICTUREFILESIZE" val="1763"/>
</p:tagLst>
</file>

<file path=ppt/tags/tag34.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 + \mu \frac{c_{q_{i}}}{|C|}}{|D| + \mu}  template TPT1  env TPENV1  fore 0  back 16777215  eqnno 5"/>
  <p:tag name="FILENAME" val="TP_tmp"/>
  <p:tag name="ORIGWIDTH" val="90"/>
  <p:tag name="PICTUREFILESIZE" val="5064"/>
</p:tagLst>
</file>

<file path=ppt/tags/tag35.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frac{f_{q_{i},D} + \mu \frac{c_{q_{i}}}{|C|}}{|D| + \mu}  template TPT1  env TPENV1  fore 0  back 16777215  eqnno 6"/>
  <p:tag name="FILENAME" val="TP_tmp"/>
  <p:tag name="ORIGWIDTH" val="147"/>
  <p:tag name="PICTUREFILESIZE" val="8410"/>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QL(Q,D) &amp; = &amp; \log \frac{15+ 2000\times (1.6\times10^{5}/10^{9})}{1800+2000}\\&#10;  &amp; &amp; + \log \frac{25+ 2000\times (2400/10^{9})}{1800+2000} \\&#10;  &amp; = &amp; \log (15.32/3800) + \log (25.005/3800) \\&#10;  &amp; = &amp; -5.51 + -5.02 = -10.53&#10;\end{eqnarray*}&#10;\end{document}&#10;"/>
  <p:tag name="FILENAME" val="TP_tmp"/>
  <p:tag name="FORMAT" val="pngmono"/>
  <p:tag name="RES" val="1200"/>
  <p:tag name="BLEND" val="0"/>
  <p:tag name="TRANSPARENT" val="0"/>
  <p:tag name="TBUG" val="0"/>
  <p:tag name="ALLOWFS" val="0"/>
  <p:tag name="ORIGWIDTH" val="224"/>
  <p:tag name="PICTUREFILESIZE" val="32981"/>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QL  \\ &#10;       ``president'' &amp; ``lincoln'' &amp; score \\ \hline&#10;        15 &amp; 25 &amp; -10.53 \\&#10;        15 &amp; 1 &amp; -13.75 \\&#10;        15 &amp; 0 &amp; -19.05 \\&#10;        1 &amp; 25 &amp; -12.99 \\&#10;        0 &amp; 25 &amp; -14.40&#10;       \\ \hline&#10;    \end{tabular}&#10;\end{document}&#10;"/>
  <p:tag name="FILENAME" val="TP_tmp"/>
  <p:tag name="FORMAT" val="pngmono"/>
  <p:tag name="RES" val="1200"/>
  <p:tag name="BLEND" val="0"/>
  <p:tag name="TRANSPARENT" val="0"/>
  <p:tag name="TBUG" val="0"/>
  <p:tag name="ALLOWFS" val="0"/>
  <p:tag name="ORIGWIDTH" val="179"/>
  <p:tag name="PICTUREFILESIZE" val="23291"/>
</p:tagLst>
</file>

<file path=ppt/tags/tag38.xml><?xml version="1.0" encoding="utf-8"?>
<p:tagLst xmlns:a="http://schemas.openxmlformats.org/drawingml/2006/main" xmlns:r="http://schemas.openxmlformats.org/officeDocument/2006/relationships" xmlns:p="http://schemas.openxmlformats.org/presentationml/2006/main">
  <p:tag name="TEXPOINT" val="template"/>
  <p:tag name="SOURCE" val="TPT1  equation KL(P||Q) = \sum_{x} P(x) \log \frac{P(x)}{Q(x)}  template TPT1  env TPENV1  fore 0  back 16777215  eqnno 7"/>
  <p:tag name="FILENAME" val="TP_tmp"/>
  <p:tag name="ORIGWIDTH" val="131"/>
  <p:tag name="PICTUREFILESIZE" val="7652"/>
</p:tagLst>
</file>

<file path=ppt/tags/tag39.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P(w|R) \log P(w|D) - \sum_{w\in V} P(w|R) \log P(w|R)  template TPT1  env TPENV1  fore 0  back 16777215  eqnno 8"/>
  <p:tag name="FILENAME" val="TP_tmp"/>
  <p:tag name="ORIGWIDTH" val="239"/>
  <p:tag name="PICTUREFILESIZE" val="11014"/>
</p:tagLst>
</file>

<file path=ppt/tags/tag4.xml><?xml version="1.0" encoding="utf-8"?>
<p:tagLst xmlns:a="http://schemas.openxmlformats.org/drawingml/2006/main" xmlns:r="http://schemas.openxmlformats.org/officeDocument/2006/relationships" xmlns:p="http://schemas.openxmlformats.org/presentationml/2006/main">
  <p:tag name="TEXPOINT" val="template"/>
  <p:tag name="SOURCE" val="TPT1  equation Cosine(D_{i},Q) = \frac{\sum\limits_{j=1}^t d_{ij}\cdot q_{j}}{\sqrt{\sum\limits_{j=1}^{t}d_{ij}{}^{2}\cdot \sum\limits_{j=1}^{t} q_{j}{}^{2}}}  template TPT1  env TPENV1  fore 0  back 16777215  eqnno 3"/>
  <p:tag name="FILENAME" val="TP_tmp"/>
  <p:tag name="ORIGWIDTH" val="142"/>
  <p:tag name="PICTUREFILESIZE" val="12143"/>
</p:tagLst>
</file>

<file path=ppt/tags/tag40.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frac{f_{w,Q}}{|Q|} \log P(w|D)  template TPT1  env TPENV1  fore 0  back 16777215  eqnno 9"/>
  <p:tag name="FILENAME" val="TP_tmp"/>
  <p:tag name="ORIGWIDTH" val="100"/>
  <p:tag name="PICTUREFILESIZE" val="5709"/>
</p:tagLst>
</file>

<file path=ppt/tags/tag41.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P(w|q_{1}\ldots q_{n})  template TPT1  env TPENV1  fore 0  back 16777215  eqnno 10"/>
  <p:tag name="FILENAME" val="TP_tmp"/>
  <p:tag name="ORIGWIDTH" val="105"/>
  <p:tag name="PICTUREFILESIZE" val="4732"/>
</p:tagLst>
</file>

<file path=ppt/tags/tag42.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frac{P(w,q_{1}\ldots q_{n})}{P(q_{1}\ldots q_{n})}  template TPT1  env TPENV1  fore 0  back 16777215  eqnno 11"/>
  <p:tag name="FILENAME" val="TP_tmp"/>
  <p:tag name="ORIGWIDTH" val="92"/>
  <p:tag name="PICTUREFILESIZE" val="5681"/>
</p:tagLst>
</file>

<file path=ppt/tags/tag43.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q_{1}\ldots q_{n}|D)  template TPT1  env TPENV1  fore 0  back 16777215  eqnno 12"/>
  <p:tag name="FILENAME" val="TP_tmp"/>
  <p:tag name="ORIGWIDTH" val="197"/>
  <p:tag name="PICTUREFILESIZE" val="8551"/>
</p:tagLst>
</file>

<file path=ppt/tags/tag44.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D) = P(w|D)\prod_{i=1}^{n}P(q_{i}|D)  template TPT1  env TPENV1  fore 0  back 16777215  eqnno 13"/>
  <p:tag name="FILENAME" val="TP_tmp"/>
  <p:tag name="ORIGWIDTH" val="180"/>
  <p:tag name="PICTUREFILESIZE" val="7449"/>
</p:tagLst>
</file>

<file path=ppt/tags/tag45.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D)\prod_{i=1}^{n}P(q_{i}|D)  template TPT1  env TPENV1  fore 0  back 16777215  eqnno 14"/>
  <p:tag name="FILENAME" val="TP_tmp"/>
  <p:tag name="ORIGWIDTH" val="222"/>
  <p:tag name="PICTUREFILESIZE" val="10061"/>
</p:tagLst>
</file>

<file path=ppt/tags/tag4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Rank documents using the query likelihood score for query $Q$.&#10;\item Select some number of the top-ranked documents to be the set $\mathcal{C}$.&#10;\item Calculate the relevance model probabilities $P(w|R)$. $P(q_{1}\ldots q_{n})$ is used as a normalizing constant and is calculated as &#10;\[ P(q_{1}\ldots q_{n})=\sum_{w\in V} P(w, q_{1}\ldots q_{n}) \]&#10;%\item Smooth the relevance model based on the query ($P(w|Q)$) with the new relevance model estimates to obtain the final estimates &#10;%\[ P_{f}(w|R) =  \]&#10;\item Rank documents again using the KL-divergence score\[ \sum_{w} P(w|R) \log P(w|D) \]&#10;\end{enumerate}&#10;\end{document}&#10;"/>
  <p:tag name="FILENAME" val="TP_tmp"/>
  <p:tag name="FORMAT" val="pngmono"/>
  <p:tag name="RES" val="1200"/>
  <p:tag name="BLEND" val="0"/>
  <p:tag name="TRANSPARENT" val="0"/>
  <p:tag name="TBUG" val="0"/>
  <p:tag name="ALLOWFS" val="0"/>
  <p:tag name="ORIGWIDTH" val="332"/>
  <p:tag name="PICTUREFILESIZE" val="69837"/>
</p:tagLst>
</file>

<file path=ppt/tags/tag4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0.5em}}c@{\hspace{0.5em}}|@{\hspace{1em}}c@{\hspace{1em}}|@{\hspace{1em}}c@{\hspace{1em}}}\hline&#10;       {\em president lincoln}  &amp; {\em abraham lincoln}  &amp; {\em fishing} &amp; {\em tropical fish}  \\ \hline&#10;lincoln &amp; lincoln &amp; fish &amp; fish \\&#10;president&amp; america &amp; farm &amp; tropic \\&#10;room &amp; president &amp; salmon &amp; japan \\&#10;bedroom &amp; faith &amp; new &amp; aquarium \\&#10;house &amp; guest &amp; wild&amp; water \\&#10;white &amp; abraham &amp; water &amp; species \\&#10;america &amp; new &amp; caught &amp; aquatic \\&#10;guest &amp; room &amp; catch &amp; fair \\&#10;serve &amp; christian &amp; tag &amp; china \\&#10;bed &amp; history &amp; time &amp; coral \\&#10;washington &amp; public &amp; eat &amp; source \\&#10;old &amp; bedroom &amp; raise &amp; tank \\&#10;office &amp; war &amp; city &amp; reef \\&#10;war &amp; politics &amp; people &amp; animal \\&#10;long &amp; old &amp; fishermen &amp; tarpon \\&#10;abraham &amp; national &amp; boat &amp; fishery&#10;       \\ \hline&#10;    \end{tabular}&#10;\end{document}&#10;"/>
  <p:tag name="FILENAME" val="TP_tmp"/>
  <p:tag name="FORMAT" val="pngmono"/>
  <p:tag name="RES" val="1200"/>
  <p:tag name="BLEND" val="0"/>
  <p:tag name="TRANSPARENT" val="0"/>
  <p:tag name="TBUG" val="0"/>
  <p:tag name="ALLOWFS" val="0"/>
  <p:tag name="ORIGWIDTH" val="304"/>
  <p:tag name="PICTUREFILESIZE" val="97482"/>
</p:tagLst>
</file>

<file path=ppt/tags/tag4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0.5em}}c@{\hspace{0.5em}}|@{\hspace{1em}}c@{\hspace{1em}}|@{\hspace{1em}}c@{\hspace{1em}}}\hline&#10;       {\em president lincoln}  &amp; {\em abraham lincoln}  &amp; {\em fishing} &amp; {\em tropical fish}  \\ \hline&#10;lincoln &amp; lincoln &amp; fish &amp; fish \\&#10;president&amp; president &amp; water &amp; tropic \\&#10;america &amp; america &amp; catch &amp; water \\&#10;new &amp; abraham &amp; reef &amp; storm \\&#10;national &amp; war &amp; fishermen&amp; species \\&#10;great &amp; man &amp; river &amp; boat \\&#10;white &amp; civil &amp; new &amp; sea \\&#10;war &amp; new &amp; year &amp; river \\&#10;washington &amp; history &amp; time &amp; country \\&#10;clinton &amp; two &amp; bass &amp; tuna \\&#10;house &amp; room &amp; boat &amp; world \\&#10;history &amp; booth &amp; world &amp; million \\&#10;time &amp; time &amp; farm &amp; state \\&#10;center &amp; politics &amp; angle &amp; time \\&#10;kennedy &amp; public &amp; fly &amp; japan \\&#10;room &amp; guest &amp; trout &amp; mile&#10;       \\ \hline&#10;    \end{tabular}&#10;\end{document}&#10;"/>
  <p:tag name="FILENAME" val="TP_tmp"/>
  <p:tag name="FORMAT" val="pngmono"/>
  <p:tag name="RES" val="1200"/>
  <p:tag name="BLEND" val="0"/>
  <p:tag name="TRANSPARENT" val="0"/>
  <p:tag name="TBUG" val="0"/>
  <p:tag name="ALLOWFS" val="0"/>
  <p:tag name="ORIGWIDTH" val="304"/>
  <p:tag name="PICTUREFILESIZE" val="93739"/>
</p:tagLst>
</file>

<file path=ppt/tags/tag4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c|c|c}\hline&#10;       $P(q=\textsf{TRUE}|a,b)$ &amp; $a$ &amp; $b$ \\ \hline&#10;        0 &amp; \textsf{FALSE} &amp; \textsf{FALSE} \\&#10;        0 &amp; \textsf{FALSE} &amp; \textsf{TRUE} \\&#10;        0 &amp; \textsf{TRUE} &amp; \textsf{FALSE} \\&#10;        1 &amp; \textsf{TRUE} &amp; \textsf{TRUE} \\&#10;       \hline&#10;    \end{tabular}&#10;\end{document}&#10;"/>
  <p:tag name="FILENAME" val="TP_tmp"/>
  <p:tag name="FORMAT" val="pngmono"/>
  <p:tag name="RES" val="1200"/>
  <p:tag name="BLEND" val="0"/>
  <p:tag name="TRANSPARENT" val="0"/>
  <p:tag name="TBUG" val="0"/>
  <p:tag name="ALLOWFS" val="0"/>
  <p:tag name="ORIGWIDTH" val="170"/>
  <p:tag name="PICTUREFILESIZE" val="12543"/>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Cosine(D_{1},Q) &amp; = &amp; \frac{(0.5\times 1.5)+(0.8\times 1.0)}{\sqrt{(0.5^{2}+0.8^{2}+0.3^{2})(1.5^{2}+1.0^{2})}} \\&#10;  &amp; = &amp; \frac{1.55}{\sqrt{(0.98\times 3.25)}} = 0.87&#10;%  &amp; = &amp; 0.87 &#10;\end{eqnarray*}&#10;\begin{eqnarray*}&#10;Cosine(D_{2},Q) &amp; = &amp; \frac{(0.9\times 1.5)+(0.4\times 1.0)}{\sqrt{(0.9^{2}+0.4^{2}+0.2^{2})(1.5^{2}+1.0^{2})}} \\&#10;  &amp; = &amp; \frac{1.75}{\sqrt{(1.01\times 3.25)}} = 0.97&#10; % &amp; = &amp; 0.97 &#10;\end{eqnarray*}&#10;\end{document}&#10;"/>
  <p:tag name="FILENAME" val="TP_tmp"/>
  <p:tag name="FORMAT" val="pngmono"/>
  <p:tag name="RES" val="1200"/>
  <p:tag name="BLEND" val="0"/>
  <p:tag name="TRANSPARENT" val="0"/>
  <p:tag name="TBUG" val="0"/>
  <p:tag name="ALLOWFS" val="0"/>
  <p:tag name="ORIGWIDTH" val="242"/>
  <p:tag name="PICTUREFILESIZE" val="46228"/>
</p:tagLst>
</file>

<file path=ppt/tags/tag5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and}(q)&amp; = &amp;p_{00}P(a=\textsf{FALSE})P(b=\textsf{FALSE})\\&#10; &amp; &amp; + p_{01}P(a=\textsf{FALSE})P(b=\textsf{TRUE}) \\&#10;  &amp; &amp; + p_{10}P(a=\textsf{TRUE})P(b=\textsf{FALSE})\\&#10; &amp; &amp; + p_{11}P(a=\textsf{TRUE})P(b=\textsf{TRUE})\\&#10; &amp; = &amp; 0\cdot(1-p_a)(1-p_b) + 0\cdot(1-p_a)p_b + 0\cdot p_a(1-p_b) + 1\cdot p_ap_b \\&#10; &amp; = &amp; p_ap_b&#10;\end{eqnarray*}&#10;\end{document}&#10;"/>
  <p:tag name="FILENAME" val="TP_tmp"/>
  <p:tag name="FORMAT" val="pngmono"/>
  <p:tag name="RES" val="1200"/>
  <p:tag name="BLEND" val="0"/>
  <p:tag name="TRANSPARENT" val="0"/>
  <p:tag name="TBUG" val="0"/>
  <p:tag name="ALLOWFS" val="0"/>
  <p:tag name="ORIGWIDTH" val="327"/>
  <p:tag name="PICTUREFILESIZE" val="36657"/>
</p:tagLst>
</file>

<file path=ppt/tags/tag5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not}(q) &amp; = &amp; 1 - p_1 \\&#10;bel_{or}(q) &amp; = &amp; 1 - \prod_{i}^{n} (1-p_i)\\&#10;bel_{and}(q) &amp; = &amp; \prod_{i}^{n} p_i\\&#10;%\end{eqnarray*}&#10;%\begin{eqnarray*}&#10;bel_{wand}(q) &amp; = &amp; \prod_{i}^{n} p_{i}^{wt_i} \\&#10;bel_{max}(q) &amp; = &amp; max\{p_1,p_2, \ldots, p_n\} \\&#10;bel_{sum}(q) &amp; = &amp; \frac{\sum_{i}^{n} p_i}{n}\\&#10;bel_{wsum}(q) &amp; = &amp; \frac{\sum_{i}^{n}wt_i p_i}{\sum_{i}^{n} wt_i}&#10;\end{eqnarray*}&#10;\end{document}&#10;"/>
  <p:tag name="FILENAME" val="TP_tmp"/>
  <p:tag name="FORMAT" val="pngmono"/>
  <p:tag name="RES" val="1200"/>
  <p:tag name="BLEND" val="0"/>
  <p:tag name="TRANSPARENT" val="0"/>
  <p:tag name="TBUG" val="0"/>
  <p:tag name="ALLOWFS" val="0"/>
  <p:tag name="ORIGWIDTH" val="159"/>
  <p:tag name="PICTUREFILESIZE" val="40509"/>
</p:tagLst>
</file>

<file path=ppt/tags/tag5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end{document}&#10;"/>
  <p:tag name="FILENAME" val="TP_tmp"/>
  <p:tag name="FORMAT" val="pngmono"/>
  <p:tag name="RES" val="1200"/>
  <p:tag name="BLEND" val="0"/>
  <p:tag name="TRANSPARENT" val="0"/>
  <p:tag name="TBUG" val="0"/>
  <p:tag name="ALLOWFS" val="0"/>
  <p:tag name="ORIGWIDTH" val="0"/>
  <p:tag name="PICTUREFILESIZE" val="0"/>
</p:tagLst>
</file>

<file path=ppt/tags/tag5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Simple terms}:&#10;\begin{quote}&#10;\textsf{term} --  term that will be normalized and stemmed. \\&#10;\textsf{&quot;term&quot;} -- term is not normalized or stemmed. \\&#10;%  \\&#10;\textsl{Examples}: \\&#10;\textsf{presidents} \\&#10;\textsf{&quot;NASA&quot;} &#10;\end{quote}&#10;\end{document}&#10;"/>
  <p:tag name="FILENAME" val="TP_tmp"/>
  <p:tag name="FORMAT" val="pngmono"/>
  <p:tag name="RES" val="1200"/>
  <p:tag name="BLEND" val="0"/>
  <p:tag name="TRANSPARENT" val="0"/>
  <p:tag name="TBUG" val="0"/>
  <p:tag name="ALLOWFS" val="0"/>
  <p:tag name="ORIGWIDTH" val="230"/>
  <p:tag name="PICTUREFILESIZE" val="24378"/>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Proximity terms}:&#10;\begin{quote}&#10;\textsf{\#od:N( ... )} -- ordered window -- terms must appear ordered, with at most N-1 terms between each. \\&#10;\textsf{\#od( ... )} -- unlimited ordered window -- all terms must appear ordered anywhere within current context. \\&#10;\textsf{\#uw:N( ... )} -- unordered window -- all terms must appear within a window of length N in any order. \\&#10;\textsf{\#uw( ... )} -- unlimited unordered window -- all terms must appear within current context in any order. \\&#10;%  \\&#10;\textit{Examples}: \\&#10;\textsf{\#od:1(white house)} -- matches ``white house&quot; as an exact phrase. \\&#10;\textsf{\#od:2(white house)} -- matches ``white * house&quot; (where * is any word or null). \\&#10;\textsf{\#uw:2(white house)} -- matches ``white house&quot; and ``house white&quot;.&#10;\end{quote}&#10;\end{document}&#10;"/>
  <p:tag name="FILENAME" val="TP_tmp"/>
  <p:tag name="FORMAT" val="pngmono"/>
  <p:tag name="RES" val="1200"/>
  <p:tag name="BLEND" val="0"/>
  <p:tag name="TRANSPARENT" val="0"/>
  <p:tag name="TBUG" val="0"/>
  <p:tag name="ALLOWFS" val="0"/>
  <p:tag name="ORIGWIDTH" val="305"/>
  <p:tag name="PICTUREFILESIZE" val="107851"/>
</p:tagLst>
</file>

<file path=ppt/tags/tag5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Synonyms}:&#10;\begin{quote}&#10;\textsf{\#syn( ... )} \\&#10;\textsf{\#wsyn( ... )} \\&#10;\textsl{Examples}: \\&#10;\textsf{\#syn(dog canine) } -- simple synonym based on two terms.\\&#10;\textsf{\#syn( \#od:1(united states) \#od:1(united states of america) ) } -- creates a synonym from two proximity terms.\\&#10;\textsf{\#wsyn( 1.0 donald 0.8 don 0.5 donnie ) } -- weighted synonym indicating relative importance of terms.&#10;\end{quote}&#10;\end{document}&#10;"/>
  <p:tag name="FILENAME" val="TP_tmp"/>
  <p:tag name="FORMAT" val="pngmono"/>
  <p:tag name="RES" val="1200"/>
  <p:tag name="BLEND" val="0"/>
  <p:tag name="TRANSPARENT" val="0"/>
  <p:tag name="TBUG" val="0"/>
  <p:tag name="ALLOWFS" val="0"/>
  <p:tag name="ORIGWIDTH" val="304"/>
  <p:tag name="PICTUREFILESIZE" val="57863"/>
</p:tagLst>
</file>

<file path=ppt/tags/tag5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Anonymous terms}:&#10;\begin{quote}&#10;\textsf{\#any:.()} -- used to match extent types \\&#10;\textit{Examples}: \\&#10;\textsf{\#any:person()} -- matches any occurrence of a person extent. \\&#10;\textsf{\#od:1(lincoln died in \#any:date())} -- matches exact phrases of the form:``lincoln died in $&lt;$date$&gt;$\ldots$&lt;$/date$&gt;$&quot;.&#10;\end{quote}&#10;\end{document}&#10;"/>
  <p:tag name="FILENAME" val="TP_tmp"/>
  <p:tag name="FORMAT" val="pngmono"/>
  <p:tag name="RES" val="1200"/>
  <p:tag name="BLEND" val="0"/>
  <p:tag name="TRANSPARENT" val="0"/>
  <p:tag name="TBUG" val="0"/>
  <p:tag name="ALLOWFS" val="0"/>
  <p:tag name="ORIGWIDTH" val="305"/>
  <p:tag name="PICTUREFILESIZE" val="42713"/>
</p:tagLst>
</file>

<file path=ppt/tags/tag5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Context restriction and evaluation}:&#10;\begin{quote}&#10;\textsf{expression.C1,,...,CN} -- matches when the expression appears in all contexts \textsf{C1} through \textsf{CN}.\\&#10;\textsf{expression.(C1,...,CN)} -- evaluates the expression using the language model defined by the concatenation of contexts \textsf{C1...CN} within the document. \\&#10;\textit{Examples}: \\&#10;\textsf{dog.title} -- matches the term ``dog'' appearing in a title extent. \\&#10;\textsf{\#uw(smith jones).author} -- matches when the two names ``smith&quot; and ``jones&quot; appear in an author extent. \\&#10;\textsf{dog.(title)} -- evaluates the term based on the title language model for the document.\\ &#10;\textsf{\#od:1(abraham lincoln).person.(header)} -- builds a language model from all of the ``header&quot; text in the document and evaluates \textsf{\#od:1(abraham lincoln).person} in that context (i.e., matches only the exact phrase appearing within a person extent within the header context).&#10;\end{quote}&#10;\end{document}&#10;"/>
  <p:tag name="FILENAME" val="TP_tmp"/>
  <p:tag name="FORMAT" val="pngmono"/>
  <p:tag name="RES" val="1200"/>
  <p:tag name="BLEND" val="0"/>
  <p:tag name="TRANSPARENT" val="0"/>
  <p:tag name="TBUG" val="0"/>
  <p:tag name="ALLOWFS" val="0"/>
  <p:tag name="ORIGWIDTH" val="329"/>
  <p:tag name="PICTUREFILESIZE" val="133454"/>
</p:tagLst>
</file>

<file path=ppt/tags/tag5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Belief operators}:&#10;\begin{quote}&#10;\textsf{\#combine(...)} -- this operator is a normalized version of the $bel_{and}(q)$ operator in the inference network model. See the discussion below for more details.\\&#10;\textsf{\#weight(...) } -- this is a normalized version of the $bel_{wand}(q)$ operator.\\&#10;\textsf{\#filter(...) } -- this operator is similar to \textsf{\#combine}, but with the difference that the document must contain at least one instance of all terms (simple, proximity, synonym, etc.). The evaluation of nested belief operators is not changed. \\&#10;\end{quote}&#10;\end{document}&#10;"/>
  <p:tag name="FILENAME" val="TP_tmp"/>
  <p:tag name="FORMAT" val="pngmono"/>
  <p:tag name="RES" val="1200"/>
  <p:tag name="BLEND" val="0"/>
  <p:tag name="TRANSPARENT" val="0"/>
  <p:tag name="TBUG" val="0"/>
  <p:tag name="ALLOWFS" val="0"/>
  <p:tag name="ORIGWIDTH" val="304"/>
  <p:tag name="PICTUREFILESIZE" val="78185"/>
</p:tagLst>
</file>

<file path=ppt/tags/tag5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sl{Examples}: \\&#10;\textsf{\#combine( \#syn(dog canine) training )} -- rank by two terms, one of which is a synonym.\\&#10;\textsf{\#combine( biography \#syn(\#od:1(president lincoln) \#od:1(abraham lincoln)) ) } -- rank using two terms, one of which is a synonym of ``president lincoln&quot; and ``abraham lincoln&quot;.\\&#10;\textsf{\#weight( 1.0 \#od:1(civil war) 3.0 lincoln 2.0 speech )} -- rank using three terms, and weight the  term ``lincoln&quot; as most important, followed by ``speech&quot;, then ``civil war&quot;.\\&#10;\textsf{\#filter( aquarium \#combine(tropical fish) )} -- consider only those documents containing the word ``aquarium&quot; and ``tropical'' or ``fish'', and rank them according to the query \textsf{\#combine(aquarium \#combine(tropical fish))}.\\ &#10;\textsf{\#filter( \#od:1(john smith).author) \#weight( 2.0 europe 1.0 travel ) } -- rank documents about ``europe&quot; or ``travel&quot; that have ``John Smith&quot; in the author context.\end{quote}&#10;\end{document}&#10;"/>
  <p:tag name="FILENAME" val="TP_tmp"/>
  <p:tag name="FORMAT" val="pngmono"/>
  <p:tag name="RES" val="1200"/>
  <p:tag name="BLEND" val="0"/>
  <p:tag name="TRANSPARENT" val="0"/>
  <p:tag name="TBUG" val="0"/>
  <p:tag name="ALLOWFS" val="0"/>
  <p:tag name="ORIGWIDTH" val="296"/>
  <p:tag name="PICTUREFILESIZE" val="132836"/>
</p:tagLst>
</file>

<file path=ppt/tags/tag6.xml><?xml version="1.0" encoding="utf-8"?>
<p:tagLst xmlns:a="http://schemas.openxmlformats.org/drawingml/2006/main" xmlns:r="http://schemas.openxmlformats.org/officeDocument/2006/relationships" xmlns:p="http://schemas.openxmlformats.org/presentationml/2006/main">
  <p:tag name="TEXPOINT" val="template"/>
  <p:tag name="SOURCE" val="TPT1  equation tf_{ik} = \frac{f_{ik}}{\sum\limits_{j=1}^{t}f_{ij}}  template TPT1  env TPENV1  fore 0  back 16777215  eqnno 4"/>
  <p:tag name="FILENAME" val="TP_tmp"/>
  <p:tag name="ORIGWIDTH" val="55"/>
  <p:tag name="PICTUREFILESIZE" val="3434"/>
</p:tagLst>
</file>

<file path=ppt/tags/tag6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f \begin{tabbing}&#10;\#weight( \= \\&#10;          \&gt; 0.8 \#combine(embryonic stem cells)\\&#10;          \&gt; 0.1 \#combine( \= \#od:1(stem cells) \#od:1(embryonic stem)\\&#10;          \&gt;                \&gt; \#od:1(embryonic stem cells))\\&#10;          \&gt; 0.1 \#combine( \&gt; \#uw:8(stem cells) \#uw:8(embryonic cells)\\&#10;          \&gt;                \&gt; \#uw:8(embryonic stem) \#uw:12(embryonic stem cells)))&#10;\end{tabbing}}\end{document}&#10;"/>
  <p:tag name="FILENAME" val="TP_tmp"/>
  <p:tag name="FORMAT" val="pngmono"/>
  <p:tag name="RES" val="1200"/>
  <p:tag name="BLEND" val="0"/>
  <p:tag name="TRANSPARENT" val="0"/>
  <p:tag name="TBUG" val="0"/>
  <p:tag name="ALLOWFS" val="0"/>
  <p:tag name="ORIGWIDTH" val="346"/>
  <p:tag name="PICTUREFILESIZE" val="44885"/>
</p:tagLst>
</file>

<file path=ppt/tags/tag6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f\begin{tabbing}&#10;\#weight(\= \\&#10;         \&gt; 0.1 \#weight( 0.6 \#prior(pagerank) 0.4 \#prior(inlinks))\\&#10;         \&gt; 1.0 \= \#weight(  \\&#10;         \&gt;     \&gt; 0.9 \= \#combine( \\&#10;         \&gt;     \&gt;      \&gt; \#weight( \= 1.0 pet.(anchor) 1.0 pet.(title) \\&#10;         \&gt;     \&gt;      \&gt;           \&gt; 3.0 pet.(body) 1.0 pet.(heading))    \\         &#10;         \&gt;     \&gt;      \&gt;  \#weight( \&gt; 1.0 therapy.(anchor) 1.0 therapy.(title) \\&#10;         \&gt;     \&gt;      \&gt;            \&gt; 3.0 therapy.(body)  1.0 therapy.(heading))) \\        &#10;          \&gt;    \&gt; 0.1  \&gt; \#weight(  \&gt; \\&#10;          \&gt;    \&gt;      \&gt;        1.0 \#od:1(pet therapy).(anchor) 1.0 \#od:1(pet therapy).(title) \\&#10;          \&gt;    \&gt;      \&gt;        3.0 \#od:1(pet therapy).(body) 1.0 \#od:1(pet therapy).(heading))  \\           &#10;          \&gt;    \&gt; 0.1  \&gt; \#weight(  \&gt; \\&#10;          \&gt;    \&gt;      \&gt;        1.0 \#uw:8(pet therapy).(anchor) 1.0 \#uw:8(pet therapy).(title) \\&#10;          \&gt;    \&gt;      \&gt;        3.0 \#uw:8(pet therapy).(body) 1.0 \#uw:8(pet therapy).(heading)))\\&#10;          \&gt;)         &#10;\end{tabbing}}\end{document}&#10;"/>
  <p:tag name="FILENAME" val="TP_tmp"/>
  <p:tag name="FORMAT" val="pngmono"/>
  <p:tag name="RES" val="1200"/>
  <p:tag name="BLEND" val="0"/>
  <p:tag name="TRANSPARENT" val="0"/>
  <p:tag name="TBUG" val="0"/>
  <p:tag name="ALLOWFS" val="0"/>
  <p:tag name="ORIGWIDTH" val="354"/>
  <p:tag name="PICTUREFILESIZE" val="103439"/>
</p:tagLst>
</file>

<file path=ppt/tags/tag62.xml><?xml version="1.0" encoding="utf-8"?>
<p:tagLst xmlns:a="http://schemas.openxmlformats.org/drawingml/2006/main" xmlns:r="http://schemas.openxmlformats.org/officeDocument/2006/relationships" xmlns:p="http://schemas.openxmlformats.org/presentationml/2006/main">
  <p:tag name="TEXPOINT" val="template"/>
  <p:tag name="SOURCE" val="TPT1  equation (q_1,r_1), (q_2,r_2), \ldots, (q_n,r_n)  template TPT1  env TPENV1  fore 0  back 16777215  eqnno 1"/>
  <p:tag name="FILENAME" val="TP_tmp"/>
  <p:tag name="ORIGWIDTH" val="118"/>
  <p:tag name="PICTUREFILESIZE" val="5114"/>
</p:tagLst>
</file>

<file path=ppt/tags/tag63.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_{a}$  template TPT1  env TPENV1  fore 0  back 16777215  eqnno 2"/>
  <p:tag name="FILENAME" val="TP_tmp"/>
  <p:tag name="ORIGWIDTH" val="20"/>
  <p:tag name="PICTUREFILESIZE" val="1258"/>
</p:tagLst>
</file>

<file path=ppt/tags/tag64.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 = (2,1,2).(2,4,1) = 2.2 + 1.4 + 2.1 = 10  template TPT1  env TPENV1  fore 0  back 16777215  eqnno 4"/>
  <p:tag name="FILENAME" val="TP_tmp"/>
  <p:tag name="ORIGWIDTH" val="194"/>
  <p:tag name="PICTUREFILESIZE" val="6997"/>
</p:tagLst>
</file>

<file path=ppt/tags/tag6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forall (d_i,d_j) \in r_1&amp; : &amp; \vec{w}.\vec{d}_i &gt; \vec{w}.\vec{d}_j \\&#10;&amp; &amp; \dots \\&#10;\forall (d_i,d_j) \in r_n&amp; : &amp; \vec{w}.\vec{d}_i &gt; \vec{w}.\vec{d}_j&#10;\end{eqnarray*}&#10;\end{document}&#10;"/>
  <p:tag name="FILENAME" val="TP_tmp"/>
  <p:tag name="FORMAT" val="pngmono"/>
  <p:tag name="RES" val="1200"/>
  <p:tag name="BLEND" val="0"/>
  <p:tag name="TRANSPARENT" val="0"/>
  <p:tag name="TBUG" val="0"/>
  <p:tag name="ALLOWFS" val="0"/>
  <p:tag name="ORIGWIDTH" val="132"/>
  <p:tag name="PICTUREFILESIZE" val="12638"/>
</p:tagLst>
</file>

<file path=ppt/tags/tag6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minimize: &amp; &amp; \frac{1}{2} \vec{w}.\vec{w} + C \sum \xi_{i,j,k} \\&#10;subject\ to: &amp; &amp; \\&#10;\forall (d_i,d_j) \in r_1&amp; : &amp; \vec{w}.\vec{d}_i &gt; \vec{w}.\vec{d}_j + 1 - \xi_{i,j,1}\\&#10;&amp; &amp; \dots \\&#10;\forall (d_i,d_j) \in r_n&amp; : &amp; \vec{w}.\vec{d}_i &gt; \vec{w}.\vec{d}_j + 1 - \xi_{i,j,n}\\&#10;&amp; &amp; \forall i \forall j \forall k: \xi_i,j,k \geq 0&#10;\end{eqnarray*}&#10;\end{document}&#10;"/>
  <p:tag name="FILENAME" val="TP_tmp"/>
  <p:tag name="FORMAT" val="pngmono"/>
  <p:tag name="RES" val="1200"/>
  <p:tag name="BLEND" val="0"/>
  <p:tag name="TRANSPARENT" val="0"/>
  <p:tag name="TBUG" val="0"/>
  <p:tag name="ALLOWFS" val="0"/>
  <p:tag name="ORIGWIDTH" val="182"/>
  <p:tag name="PICTUREFILESIZE" val="31183"/>
</p:tagLst>
</file>

<file path=ppt/tags/tag6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vec{d}_i -\vec{d}_j$)&#10;\end{document}&#10;"/>
  <p:tag name="FILENAME" val="TP_tmp"/>
  <p:tag name="FORMAT" val="pngmono"/>
  <p:tag name="RES" val="1200"/>
  <p:tag name="BLEND" val="0"/>
  <p:tag name="TRANSPARENT" val="0"/>
  <p:tag name="TBUG" val="0"/>
  <p:tag name="ALLOWFS" val="0"/>
  <p:tag name="ORIGWIDTH" val="37"/>
  <p:tag name="PICTUREFILESIZE" val="1875"/>
</p:tagLst>
</file>

<file path=ppt/tags/tag68.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_i -\vec{d}_j)$  template TPT1  env TPENV1  fore 0  back 16777215  eqnno 5"/>
  <p:tag name="FILENAME" val="TP_tmp"/>
  <p:tag name="ORIGWIDTH" val="48"/>
  <p:tag name="PICTUREFILESIZE" val="2544"/>
</p:tagLst>
</file>

<file path=ppt/tags/tag6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For each document $D$, pick a multinomial distribution $\theta_D$&#10;\\from a Dirichlet distribution with parameter $\alpha$ ,&#10;\item For each word position in document $D$, &#10;\begin{enumerate}&#10;\item pick a topic&#10;$z$  from the multinomial distribution $\theta_D$ ,&#10;\item Choose a word $w$ from $P(w|z,\beta)$, a multinomial\\ probability conditioned on the topic&#10;$z$ \\with parameter $\beta$.&#10;\end{enumerate}&#10;\end{enumerate}&#10;\end{document}&#10;"/>
  <p:tag name="FILENAME" val="TP_tmp"/>
  <p:tag name="FORMAT" val="pngmono"/>
  <p:tag name="RES" val="1200"/>
  <p:tag name="BLEND" val="0"/>
  <p:tag name="TRANSPARENT" val="0"/>
  <p:tag name="TBUG" val="0"/>
  <p:tag name="ALLOWFS" val="0"/>
  <p:tag name="ORIGWIDTH" val="266"/>
  <p:tag name="PICTUREFILESIZE" val="53246"/>
</p:tagLst>
</file>

<file path=ppt/tags/tag7.xml><?xml version="1.0" encoding="utf-8"?>
<p:tagLst xmlns:a="http://schemas.openxmlformats.org/drawingml/2006/main" xmlns:r="http://schemas.openxmlformats.org/officeDocument/2006/relationships" xmlns:p="http://schemas.openxmlformats.org/presentationml/2006/main">
  <p:tag name="TEXPOINT" val="template"/>
  <p:tag name="SOURCE" val="TPT1  equation idf_{k} = \log \frac{N}{n_{k}}  template TPT1  env TPENV1  fore 0  back 16777215  eqnno 5"/>
  <p:tag name="FILENAME" val="TP_tmp"/>
  <p:tag name="ORIGWIDTH" val="56"/>
  <p:tag name="PICTUREFILESIZE" val="2808"/>
</p:tagLst>
</file>

<file path=ppt/tags/tag70.xml><?xml version="1.0" encoding="utf-8"?>
<p:tagLst xmlns:a="http://schemas.openxmlformats.org/drawingml/2006/main" xmlns:r="http://schemas.openxmlformats.org/officeDocument/2006/relationships" xmlns:p="http://schemas.openxmlformats.org/presentationml/2006/main">
  <p:tag name="TEXPOINT" val="template"/>
  <p:tag name="SOURCE" val="TPT1  equation P_{lda}(w|D) = P(w|\theta_D, \beta) = \sum_z P(w|z,\beta)P(z|\theta_D)  template TPT1  env TPENV1  fore 0  back 16777215  eqnno 6"/>
  <p:tag name="FILENAME" val="TP_tmp"/>
  <p:tag name="ORIGWIDTH" val="212"/>
  <p:tag name="PICTUREFILESIZE" val="9740"/>
</p:tagLst>
</file>

<file path=ppt/tags/tag71.xml><?xml version="1.0" encoding="utf-8"?>
<p:tagLst xmlns:a="http://schemas.openxmlformats.org/drawingml/2006/main" xmlns:r="http://schemas.openxmlformats.org/officeDocument/2006/relationships" xmlns:p="http://schemas.openxmlformats.org/presentationml/2006/main">
  <p:tag name="TEXPOINT" val="template"/>
  <p:tag name="SOURCE" val="TPT1  equation P(w|D) = \lambda \left(\frac{f_{w,D} + \mu \frac{c_w}{|C|}}{|D| + \mu}\right) + (1-\lambda) P_{lda}(w|D)  template TPT1  env TPENV1  fore 0  back 16777215  eqnno 7"/>
  <p:tag name="FILENAME" val="TP_tmp"/>
  <p:tag name="ORIGWIDTH" val="197"/>
  <p:tag name="PICTUREFILESIZE" val="10354"/>
</p:tagLst>
</file>

<file path=ppt/tags/tag7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1em}}c@{\hspace{1em}}|@{\hspace{1em}}c@{\hspace{1em}}|@{\hspace{1em}}c@{\hspace{1em}}}\hline &#10;       {\em Arts}  &amp; {\em Budgets}  &amp; {\em Children} &amp; {\em Education}  \\ \hline&#10;new &amp;million &amp;children &amp;school\\&#10;film &amp;tax &amp;women &amp;students\\&#10;show&amp; program &amp;people&amp; schools\\&#10;music &amp;budget &amp;child &amp;education\\&#10;movie &amp;billion &amp;years &amp;teachers\\&#10;play &amp;federal &amp;families&amp; high\\&#10;musical &amp;year &amp;work &amp;public\\&#10;best &amp;spending&amp; parents &amp;teacher\\&#10;actor&amp; new &amp;says&amp; bennett\\&#10;first &amp;state &amp;family&amp; manigat\\&#10;york &amp;plan &amp;welfare &amp;namphy\\&#10;opera &amp;money &amp;men &amp;state\\&#10;theater&amp; programs&amp; percent &amp;president\\&#10;actress &amp;government &amp;care &amp;elementary\\&#10;love &amp;congress &amp;life &amp;haiti&#10;      \\ \hline&#10;    \end{tabular}&#10;\end{document}&#10;"/>
  <p:tag name="FILENAME" val="TP_tmp"/>
  <p:tag name="FORMAT" val="pngmono"/>
  <p:tag name="RES" val="1200"/>
  <p:tag name="BLEND" val="0"/>
  <p:tag name="TRANSPARENT" val="0"/>
  <p:tag name="TBUG" val="0"/>
  <p:tag name="ALLOWFS" val="0"/>
  <p:tag name="ORIGWIDTH" val="249"/>
  <p:tag name="PICTUREFILESIZE" val="89970"/>
</p:tagLst>
</file>

<file path=ppt/tags/tag8.xml><?xml version="1.0" encoding="utf-8"?>
<p:tagLst xmlns:a="http://schemas.openxmlformats.org/drawingml/2006/main" xmlns:r="http://schemas.openxmlformats.org/officeDocument/2006/relationships" xmlns:p="http://schemas.openxmlformats.org/presentationml/2006/main">
  <p:tag name="TEXPOINT" val="template"/>
  <p:tag name="SOURCE" val="TPT1  equation d_{ik} = \frac{(\log(f_{ik}) + 1)\cdot\log(N/n_{k})}{\sqrt{\sum\limits_{k=1}^{t}[(\log(f_{ik})+1.0)\cdot \log(N/n_{k})]^{2}}}  template TPT1  env TPENV1  fore 0  back 16777215  eqnno 6"/>
  <p:tag name="FILENAME" val="TP_tmp"/>
  <p:tag name="ORIGWIDTH" val="147"/>
  <p:tag name="PICTUREFILESIZE" val="12377"/>
</p:tagLst>
</file>

<file path=ppt/tags/tag9.xml><?xml version="1.0" encoding="utf-8"?>
<p:tagLst xmlns:a="http://schemas.openxmlformats.org/drawingml/2006/main" xmlns:r="http://schemas.openxmlformats.org/officeDocument/2006/relationships" xmlns:p="http://schemas.openxmlformats.org/presentationml/2006/main">
  <p:tag name="TEXPOINT" val="template"/>
  <p:tag name="SOURCE" val="TPT1  equation q_{j}' = \alpha.q_j + \beta.\frac{1}{|Rel|}\sum_{D_i\in Rel} d_{ij} - \gamma.\frac{1}{|Nonrel|}\sum_{D_i\in Nonrel} d_{ij}  template TPT1  env TPENV1  fore 0  back 16777215  eqnno 7"/>
  <p:tag name="FILENAME" val="TP_tmp"/>
  <p:tag name="ORIGWIDTH" val="255"/>
  <p:tag name="PICTUREFILESIZE" val="118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1045</TotalTime>
  <Words>3092</Words>
  <Application>Microsoft Office PowerPoint</Application>
  <PresentationFormat>On-screen Show (4:3)</PresentationFormat>
  <Paragraphs>415</Paragraphs>
  <Slides>87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87</vt:i4>
      </vt:variant>
    </vt:vector>
  </HeadingPairs>
  <TitlesOfParts>
    <vt:vector size="90" baseType="lpstr">
      <vt:lpstr>Arial</vt:lpstr>
      <vt:lpstr>Calibri</vt:lpstr>
      <vt:lpstr>Office Theme</vt:lpstr>
      <vt:lpstr>Search Engines</vt:lpstr>
      <vt:lpstr>Retrieval Models</vt:lpstr>
      <vt:lpstr>Relevance</vt:lpstr>
      <vt:lpstr>Retrieval Model Overview</vt:lpstr>
      <vt:lpstr>Boolean Retrieval</vt:lpstr>
      <vt:lpstr>Boolean Retrieval</vt:lpstr>
      <vt:lpstr>Searching by Numbers</vt:lpstr>
      <vt:lpstr>Vector Space Model</vt:lpstr>
      <vt:lpstr>Vector Space Model</vt:lpstr>
      <vt:lpstr>Vector Space Model</vt:lpstr>
      <vt:lpstr>Vector Space Model</vt:lpstr>
      <vt:lpstr>Similarity Calculation</vt:lpstr>
      <vt:lpstr>Term Weights</vt:lpstr>
      <vt:lpstr>Relevance Feedback</vt:lpstr>
      <vt:lpstr>Vector Space Model</vt:lpstr>
      <vt:lpstr>Probability Ranking Principle</vt:lpstr>
      <vt:lpstr>IR as Classification</vt:lpstr>
      <vt:lpstr>Bayes Classifier</vt:lpstr>
      <vt:lpstr>Estimating P(D|R)</vt:lpstr>
      <vt:lpstr>Binary Independence Model</vt:lpstr>
      <vt:lpstr>Binary Independence Model</vt:lpstr>
      <vt:lpstr>Contingency Table</vt:lpstr>
      <vt:lpstr>BM25</vt:lpstr>
      <vt:lpstr>BM25 Example</vt:lpstr>
      <vt:lpstr>BM25 Example</vt:lpstr>
      <vt:lpstr>BM25 Example</vt:lpstr>
      <vt:lpstr>Language Model</vt:lpstr>
      <vt:lpstr>Language Model</vt:lpstr>
      <vt:lpstr>LMs for Retrieval</vt:lpstr>
      <vt:lpstr>Query-Likelihood Model</vt:lpstr>
      <vt:lpstr>Estimating Probabilities</vt:lpstr>
      <vt:lpstr>Smoothing</vt:lpstr>
      <vt:lpstr>Estimating Probabilities</vt:lpstr>
      <vt:lpstr>Jelinek-Mercer Smoothing</vt:lpstr>
      <vt:lpstr>Where is tf.idf Weight?</vt:lpstr>
      <vt:lpstr>Dirichlet Smoothing</vt:lpstr>
      <vt:lpstr>Query Likelihood Example</vt:lpstr>
      <vt:lpstr>Query Likelihood Example</vt:lpstr>
      <vt:lpstr>Query Likelihood Example</vt:lpstr>
      <vt:lpstr>Relevance Models</vt:lpstr>
      <vt:lpstr>Pseudo-Relevance Feedback</vt:lpstr>
      <vt:lpstr>KL-Divergence</vt:lpstr>
      <vt:lpstr>KL-Divergence</vt:lpstr>
      <vt:lpstr>Estimating the Relevance Model</vt:lpstr>
      <vt:lpstr>Estimating the Relevance Model</vt:lpstr>
      <vt:lpstr>Estimating the Relevance Model</vt:lpstr>
      <vt:lpstr>Pseudo-Feedback Algorithm</vt:lpstr>
      <vt:lpstr>Example from Top 10 Docs</vt:lpstr>
      <vt:lpstr>Example from Top 50 Docs</vt:lpstr>
      <vt:lpstr>Combining Evidence</vt:lpstr>
      <vt:lpstr>Inference Network</vt:lpstr>
      <vt:lpstr>Inference Network</vt:lpstr>
      <vt:lpstr>Inference Network</vt:lpstr>
      <vt:lpstr>Example: AND Combination</vt:lpstr>
      <vt:lpstr>Example: AND Combination</vt:lpstr>
      <vt:lpstr>Inference Network Operators</vt:lpstr>
      <vt:lpstr>Galago Query Language</vt:lpstr>
      <vt:lpstr>Galago Query Language</vt:lpstr>
      <vt:lpstr>Galago Query Language</vt:lpstr>
      <vt:lpstr>Galago Query Language</vt:lpstr>
      <vt:lpstr>Galago Query Language</vt:lpstr>
      <vt:lpstr>Galago Query Language</vt:lpstr>
      <vt:lpstr>Galago Query Language</vt:lpstr>
      <vt:lpstr>Galago Query Language</vt:lpstr>
      <vt:lpstr>Galago Query Language</vt:lpstr>
      <vt:lpstr>Web Search</vt:lpstr>
      <vt:lpstr>Search Taxonomy</vt:lpstr>
      <vt:lpstr>Web Search</vt:lpstr>
      <vt:lpstr>Search Engine Optimization</vt:lpstr>
      <vt:lpstr>Web Search</vt:lpstr>
      <vt:lpstr>Term Proximity</vt:lpstr>
      <vt:lpstr>Example Web Query</vt:lpstr>
      <vt:lpstr>Machine Learning and IR</vt:lpstr>
      <vt:lpstr>Generative vs. Discriminative</vt:lpstr>
      <vt:lpstr>Generative vs. Discriminative</vt:lpstr>
      <vt:lpstr>Discriminative Models for IR</vt:lpstr>
      <vt:lpstr>Ranking SVM</vt:lpstr>
      <vt:lpstr>Ranking SVM</vt:lpstr>
      <vt:lpstr>Ranking SVM</vt:lpstr>
      <vt:lpstr>Ranking SVM</vt:lpstr>
      <vt:lpstr>Ranking SVM</vt:lpstr>
      <vt:lpstr>Topic Models</vt:lpstr>
      <vt:lpstr>LDA</vt:lpstr>
      <vt:lpstr>LDA</vt:lpstr>
      <vt:lpstr>LDA</vt:lpstr>
      <vt:lpstr>LDA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kammaramakrishna1@outlook.com</cp:lastModifiedBy>
  <cp:revision>61</cp:revision>
  <dcterms:created xsi:type="dcterms:W3CDTF">2008-09-19T15:37:19Z</dcterms:created>
  <dcterms:modified xsi:type="dcterms:W3CDTF">2019-10-31T16:19:08Z</dcterms:modified>
</cp:coreProperties>
</file>