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Default Extension="tiff" ContentType="image/tif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6" r:id="rId40"/>
    <p:sldId id="307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3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9/30/2008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9/30/2008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9/30/2008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9/30/2008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9/30/2008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9/30/2008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9/30/2008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9/30/2008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9/30/2008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9/30/2008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9993-0697-4E97-877A-F5D3C1612FEE}" type="datetimeFigureOut">
              <a:rPr lang="en-US" smtClean="0"/>
              <a:pPr/>
              <a:t>9/30/2008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79993-0697-4E97-877A-F5D3C1612FEE}" type="datetimeFigureOut">
              <a:rPr lang="en-US" smtClean="0"/>
              <a:pPr/>
              <a:t>9/30/2008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F2539-F6F2-4E43-AD8E-23D3FCC55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Information Retrieval in Practice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6096000"/>
            <a:ext cx="19319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 smtClean="0"/>
              <a:t>All slides ©Addison Wesley,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Click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Skip Above and Skip </a:t>
            </a:r>
            <a:r>
              <a:rPr lang="en-US" i="1" dirty="0" smtClean="0"/>
              <a:t>Next</a:t>
            </a:r>
          </a:p>
          <a:p>
            <a:pPr lvl="1"/>
            <a:r>
              <a:rPr lang="en-US" dirty="0" smtClean="0"/>
              <a:t>click data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generated preferences</a:t>
            </a:r>
            <a:endParaRPr lang="en-US" dirty="0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2895298" y="2667000"/>
            <a:ext cx="1474313" cy="1384086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95600" y="4953000"/>
            <a:ext cx="100283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data can also be aggregated to remove noise</a:t>
            </a:r>
          </a:p>
          <a:p>
            <a:r>
              <a:rPr lang="en-US" i="1" dirty="0" smtClean="0"/>
              <a:t>Click </a:t>
            </a:r>
            <a:r>
              <a:rPr lang="en-US" i="1" dirty="0" smtClean="0"/>
              <a:t>distribution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can be used to identify clicks that have a higher frequency than would </a:t>
            </a:r>
            <a:r>
              <a:rPr lang="en-US" dirty="0" smtClean="0"/>
              <a:t>be expected</a:t>
            </a:r>
          </a:p>
          <a:p>
            <a:pPr lvl="1"/>
            <a:r>
              <a:rPr lang="en-US" dirty="0" smtClean="0"/>
              <a:t>high correlation with relevance</a:t>
            </a:r>
          </a:p>
          <a:p>
            <a:pPr lvl="1"/>
            <a:r>
              <a:rPr lang="en-US" dirty="0" smtClean="0"/>
              <a:t>e.g., using </a:t>
            </a:r>
            <a:r>
              <a:rPr lang="en-US" i="1" dirty="0" smtClean="0"/>
              <a:t>click deviation </a:t>
            </a:r>
            <a:r>
              <a:rPr lang="en-US" dirty="0" smtClean="0"/>
              <a:t>to filter clicks for preference-generation policies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Click deviation CD(d, p) </a:t>
            </a:r>
            <a:r>
              <a:rPr lang="en-US" dirty="0" smtClean="0"/>
              <a:t>for a result </a:t>
            </a:r>
            <a:r>
              <a:rPr lang="en-US" i="1" dirty="0" smtClean="0"/>
              <a:t>d</a:t>
            </a:r>
            <a:r>
              <a:rPr lang="en-US" dirty="0" smtClean="0"/>
              <a:t> in position </a:t>
            </a:r>
            <a:r>
              <a:rPr lang="en-US" i="1" dirty="0" smtClean="0"/>
              <a:t>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sz="1400" dirty="0" smtClean="0"/>
          </a:p>
          <a:p>
            <a:pPr lvl="1">
              <a:buNone/>
            </a:pPr>
            <a:r>
              <a:rPr lang="en-US" i="1" dirty="0" smtClean="0"/>
              <a:t>O(</a:t>
            </a:r>
            <a:r>
              <a:rPr lang="en-US" i="1" dirty="0" err="1" smtClean="0"/>
              <a:t>d,p</a:t>
            </a:r>
            <a:r>
              <a:rPr lang="en-US" i="1" dirty="0" smtClean="0"/>
              <a:t>)</a:t>
            </a:r>
            <a:r>
              <a:rPr lang="en-US" dirty="0" smtClean="0"/>
              <a:t>: observed click frequency for a document in a rank position p </a:t>
            </a:r>
            <a:r>
              <a:rPr lang="en-US" i="1" dirty="0" smtClean="0"/>
              <a:t>over all instances of a given query</a:t>
            </a:r>
          </a:p>
          <a:p>
            <a:pPr lvl="1">
              <a:buNone/>
            </a:pPr>
            <a:r>
              <a:rPr lang="en-US" i="1" dirty="0" smtClean="0"/>
              <a:t>E(p)</a:t>
            </a:r>
            <a:r>
              <a:rPr lang="en-US" dirty="0" smtClean="0"/>
              <a:t>: expected click frequency at rank p </a:t>
            </a:r>
            <a:r>
              <a:rPr lang="en-US" i="1" dirty="0" smtClean="0"/>
              <a:t>averaged across all queries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05000" y="2895600"/>
            <a:ext cx="3955746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Measures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24000" y="2819400"/>
            <a:ext cx="5600699" cy="1066800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14600" y="4343400"/>
            <a:ext cx="3261308" cy="1600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62200" y="16764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</a:t>
            </a:r>
            <a:r>
              <a:rPr lang="en-US" sz="2400" dirty="0" smtClean="0"/>
              <a:t> is set of relevant documents, </a:t>
            </a:r>
          </a:p>
          <a:p>
            <a:r>
              <a:rPr lang="en-US" sz="2400" i="1" dirty="0" smtClean="0"/>
              <a:t>B</a:t>
            </a:r>
            <a:r>
              <a:rPr lang="en-US" sz="2400" dirty="0" smtClean="0"/>
              <a:t> is set of retrieved documents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 smtClean="0"/>
              <a:t>False Positive </a:t>
            </a:r>
            <a:r>
              <a:rPr lang="fr-FR" dirty="0" smtClean="0"/>
              <a:t>(Type I </a:t>
            </a:r>
            <a:r>
              <a:rPr lang="fr-FR" dirty="0" err="1" smtClean="0"/>
              <a:t>error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 </a:t>
            </a:r>
            <a:r>
              <a:rPr lang="fr-FR" dirty="0" smtClean="0"/>
              <a:t>non-relevant document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retrieved</a:t>
            </a:r>
            <a:endParaRPr lang="fr-FR" dirty="0" smtClean="0"/>
          </a:p>
          <a:p>
            <a:pPr lvl="1"/>
            <a:endParaRPr lang="fr-FR" sz="4000" dirty="0" smtClean="0"/>
          </a:p>
          <a:p>
            <a:r>
              <a:rPr lang="en-US" i="1" dirty="0" smtClean="0"/>
              <a:t>False Negative </a:t>
            </a:r>
            <a:r>
              <a:rPr lang="en-US" dirty="0" smtClean="0"/>
              <a:t>(Type II error)</a:t>
            </a:r>
          </a:p>
          <a:p>
            <a:pPr lvl="1"/>
            <a:r>
              <a:rPr lang="en-US" dirty="0" smtClean="0"/>
              <a:t>a relevant document is not retrieved</a:t>
            </a:r>
          </a:p>
          <a:p>
            <a:pPr lvl="1"/>
            <a:r>
              <a:rPr lang="en-US" dirty="0" smtClean="0"/>
              <a:t>1- </a:t>
            </a:r>
            <a:r>
              <a:rPr lang="en-US" i="1" dirty="0" smtClean="0"/>
              <a:t>Recall</a:t>
            </a:r>
          </a:p>
          <a:p>
            <a:r>
              <a:rPr lang="en-US" i="1" dirty="0" smtClean="0"/>
              <a:t>Precision</a:t>
            </a:r>
            <a:r>
              <a:rPr lang="en-US" dirty="0" smtClean="0"/>
              <a:t> is used when probability that a positive result is correct is important</a:t>
            </a:r>
            <a:endParaRPr lang="en-US" i="1" dirty="0" smtClean="0"/>
          </a:p>
          <a:p>
            <a:pPr lvl="1"/>
            <a:endParaRPr lang="en-US" i="1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33600" y="2743200"/>
            <a:ext cx="2403858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Harmonic </a:t>
            </a:r>
            <a:r>
              <a:rPr lang="en-US" i="1" dirty="0" smtClean="0"/>
              <a:t>mean </a:t>
            </a:r>
            <a:r>
              <a:rPr lang="en-US" dirty="0" smtClean="0"/>
              <a:t>of recall and </a:t>
            </a:r>
            <a:r>
              <a:rPr lang="en-US" dirty="0" smtClean="0"/>
              <a:t>precision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harmonic mean emphasizes the importance of small values, whereas the </a:t>
            </a:r>
            <a:r>
              <a:rPr lang="en-US" dirty="0" smtClean="0"/>
              <a:t>arithmetic mean </a:t>
            </a:r>
            <a:r>
              <a:rPr lang="en-US" dirty="0" smtClean="0"/>
              <a:t>is affected more by </a:t>
            </a:r>
            <a:r>
              <a:rPr lang="en-US" dirty="0" smtClean="0"/>
              <a:t>outliers </a:t>
            </a:r>
            <a:r>
              <a:rPr lang="en-US" dirty="0" smtClean="0"/>
              <a:t>that are unusually </a:t>
            </a:r>
            <a:r>
              <a:rPr lang="en-US" dirty="0" smtClean="0"/>
              <a:t>large</a:t>
            </a:r>
          </a:p>
          <a:p>
            <a:r>
              <a:rPr lang="en-US" dirty="0" smtClean="0"/>
              <a:t>More general form</a:t>
            </a:r>
          </a:p>
          <a:p>
            <a:endParaRPr lang="en-US" dirty="0" smtClean="0"/>
          </a:p>
          <a:p>
            <a:pPr lvl="1"/>
            <a:r>
              <a:rPr lang="el-GR" dirty="0" smtClean="0"/>
              <a:t>β</a:t>
            </a:r>
            <a:r>
              <a:rPr lang="en-US" dirty="0" smtClean="0"/>
              <a:t> is a parameter that determines relative importance of recall and precision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57400" y="2438400"/>
            <a:ext cx="3805250" cy="6350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362200" y="5029200"/>
            <a:ext cx="3687104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Effectiveness</a:t>
            </a:r>
            <a:endParaRPr lang="en-US" dirty="0"/>
          </a:p>
        </p:txBody>
      </p:sp>
      <p:pic>
        <p:nvPicPr>
          <p:cNvPr id="3" name="Picture 2" descr="C:\Users\croft\Desktop\chap8-2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6838950" cy="4197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a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Calculating recall and precision at fixed rank positions</a:t>
            </a:r>
          </a:p>
          <a:p>
            <a:r>
              <a:rPr lang="en-US" dirty="0" smtClean="0"/>
              <a:t>Calculating precision at standard recall levels, from 0.0 to 1.0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/>
              <a:t>interpolation</a:t>
            </a:r>
          </a:p>
          <a:p>
            <a:r>
              <a:rPr lang="en-US" dirty="0" smtClean="0"/>
              <a:t>A</a:t>
            </a:r>
            <a:r>
              <a:rPr lang="en-US" dirty="0" smtClean="0"/>
              <a:t>veraging the </a:t>
            </a:r>
            <a:r>
              <a:rPr lang="en-US" dirty="0" smtClean="0"/>
              <a:t>precision values from the rank positions where a relevant </a:t>
            </a:r>
            <a:r>
              <a:rPr lang="en-US" dirty="0" smtClean="0"/>
              <a:t>document was </a:t>
            </a:r>
            <a:r>
              <a:rPr lang="en-US" dirty="0" smtClean="0"/>
              <a:t>retrieved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Precision</a:t>
            </a:r>
            <a:endParaRPr lang="en-US" dirty="0"/>
          </a:p>
        </p:txBody>
      </p:sp>
      <p:pic>
        <p:nvPicPr>
          <p:cNvPr id="4" name="Picture 3" descr="C:\Users\croft\Desktop\chap8-2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600200"/>
            <a:ext cx="5118657" cy="3141534"/>
          </a:xfrm>
          <a:prstGeom prst="rect">
            <a:avLst/>
          </a:prstGeom>
          <a:noFill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914400" y="5029200"/>
            <a:ext cx="7420157" cy="9906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Averaging Across Queries</a:t>
            </a:r>
            <a:endParaRPr lang="en-US" dirty="0"/>
          </a:p>
        </p:txBody>
      </p:sp>
      <p:pic>
        <p:nvPicPr>
          <p:cNvPr id="4" name="Picture 2" descr="C:\Users\croft\Desktop\chap8-3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5845582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Evaluation is key to building </a:t>
            </a:r>
            <a:r>
              <a:rPr lang="en-US" i="1" dirty="0" smtClean="0"/>
              <a:t>effective</a:t>
            </a:r>
            <a:r>
              <a:rPr lang="en-US" dirty="0" smtClean="0"/>
              <a:t> and </a:t>
            </a:r>
            <a:r>
              <a:rPr lang="en-US" i="1" dirty="0" smtClean="0"/>
              <a:t>efficient</a:t>
            </a:r>
            <a:r>
              <a:rPr lang="en-US" dirty="0" smtClean="0"/>
              <a:t> search engines</a:t>
            </a:r>
          </a:p>
          <a:p>
            <a:pPr lvl="1"/>
            <a:r>
              <a:rPr lang="en-US" dirty="0" smtClean="0"/>
              <a:t>measurement usually carried out in controlled laboratory experiments</a:t>
            </a:r>
          </a:p>
          <a:p>
            <a:pPr lvl="1"/>
            <a:r>
              <a:rPr lang="en-US" i="1" dirty="0" smtClean="0"/>
              <a:t>online</a:t>
            </a:r>
            <a:r>
              <a:rPr lang="en-US" dirty="0" smtClean="0"/>
              <a:t> testing can also be done</a:t>
            </a:r>
          </a:p>
          <a:p>
            <a:r>
              <a:rPr lang="en-US" dirty="0" smtClean="0"/>
              <a:t>Effectiveness, efficiency and </a:t>
            </a:r>
            <a:r>
              <a:rPr lang="en-US" i="1" dirty="0" smtClean="0"/>
              <a:t>cost</a:t>
            </a:r>
            <a:r>
              <a:rPr lang="en-US" dirty="0" smtClean="0"/>
              <a:t> are related</a:t>
            </a:r>
          </a:p>
          <a:p>
            <a:pPr lvl="1"/>
            <a:r>
              <a:rPr lang="en-US" dirty="0" smtClean="0"/>
              <a:t>e.g., if we want a particular level of effectiveness and efficiency, this will determine the cost of the system configuration</a:t>
            </a:r>
          </a:p>
          <a:p>
            <a:pPr lvl="1"/>
            <a:r>
              <a:rPr lang="en-US" dirty="0" smtClean="0"/>
              <a:t>efficiency and cost targets may impact effectiveness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Mean Average Precision </a:t>
            </a:r>
            <a:r>
              <a:rPr lang="en-US" dirty="0" smtClean="0"/>
              <a:t>(MAP)</a:t>
            </a:r>
          </a:p>
          <a:p>
            <a:pPr lvl="1"/>
            <a:r>
              <a:rPr lang="en-US" dirty="0" smtClean="0"/>
              <a:t>summarize rankings from multiple queries by averaging average precision</a:t>
            </a:r>
          </a:p>
          <a:p>
            <a:pPr lvl="1"/>
            <a:r>
              <a:rPr lang="en-US" dirty="0" smtClean="0"/>
              <a:t>most commonly used measure in research papers</a:t>
            </a:r>
          </a:p>
          <a:p>
            <a:pPr lvl="1"/>
            <a:r>
              <a:rPr lang="en-US" dirty="0" smtClean="0"/>
              <a:t>assumes user is interested in finding many relevant documents for each query</a:t>
            </a:r>
          </a:p>
          <a:p>
            <a:pPr lvl="1"/>
            <a:r>
              <a:rPr lang="en-US" dirty="0" smtClean="0"/>
              <a:t>requires many relevance judgments in text collection</a:t>
            </a:r>
          </a:p>
          <a:p>
            <a:r>
              <a:rPr lang="en-US" dirty="0" smtClean="0"/>
              <a:t>Recall-precision graphs are also useful summaries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3" name="Picture 2" descr="C:\Users\croft\Desktop\chap8-3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447800"/>
            <a:ext cx="4466062" cy="3434820"/>
          </a:xfrm>
          <a:prstGeom prst="rect">
            <a:avLst/>
          </a:prstGeom>
          <a:noFill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762000" y="5181600"/>
            <a:ext cx="7685368" cy="122809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Recall-Precision Graph</a:t>
            </a:r>
            <a:endParaRPr lang="en-US" dirty="0"/>
          </a:p>
        </p:txBody>
      </p:sp>
      <p:pic>
        <p:nvPicPr>
          <p:cNvPr id="3" name="Picture 2" descr="C:\Users\croft\Desktop\chap8-4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24000"/>
            <a:ext cx="4932976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To average graphs, calculate precision at standard recall levels:</a:t>
            </a:r>
          </a:p>
          <a:p>
            <a:endParaRPr lang="en-US" sz="4000" dirty="0" smtClean="0"/>
          </a:p>
          <a:p>
            <a:pPr lvl="1"/>
            <a:r>
              <a:rPr lang="en-US" dirty="0" smtClean="0"/>
              <a:t>where </a:t>
            </a:r>
            <a:r>
              <a:rPr lang="en-US" i="1" dirty="0" smtClean="0"/>
              <a:t>S </a:t>
            </a:r>
            <a:r>
              <a:rPr lang="en-US" dirty="0" smtClean="0"/>
              <a:t>is the set of observed (</a:t>
            </a:r>
            <a:r>
              <a:rPr lang="en-US" i="1" dirty="0" smtClean="0"/>
              <a:t>R,P</a:t>
            </a:r>
            <a:r>
              <a:rPr lang="en-US" dirty="0" smtClean="0"/>
              <a:t>)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Defines precision </a:t>
            </a:r>
            <a:r>
              <a:rPr lang="en-US" dirty="0" smtClean="0"/>
              <a:t>at any recall level as the </a:t>
            </a:r>
            <a:r>
              <a:rPr lang="en-US" i="1" dirty="0" smtClean="0"/>
              <a:t>maximum</a:t>
            </a:r>
            <a:r>
              <a:rPr lang="en-US" dirty="0" smtClean="0"/>
              <a:t> precision observed in any </a:t>
            </a:r>
            <a:r>
              <a:rPr lang="en-US" dirty="0" smtClean="0"/>
              <a:t>recall-precision point </a:t>
            </a:r>
            <a:r>
              <a:rPr lang="en-US" dirty="0" smtClean="0"/>
              <a:t>at a higher recall </a:t>
            </a:r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produces a step function</a:t>
            </a:r>
          </a:p>
          <a:p>
            <a:pPr lvl="1"/>
            <a:r>
              <a:rPr lang="en-US" dirty="0" smtClean="0"/>
              <a:t>defines precision at recall 0.0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71600" y="2667000"/>
            <a:ext cx="5429782" cy="33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pic>
        <p:nvPicPr>
          <p:cNvPr id="4" name="Picture 2" descr="C:\Users\croft\Desktop\chap8-5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24000"/>
            <a:ext cx="5240800" cy="4860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Average Precision at </a:t>
            </a:r>
            <a:br>
              <a:rPr lang="en-US" dirty="0" smtClean="0"/>
            </a:br>
            <a:r>
              <a:rPr lang="en-US" dirty="0" smtClean="0"/>
              <a:t>Standard Recall Levels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7200" y="2514600"/>
            <a:ext cx="8305810" cy="1054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4191000"/>
            <a:ext cx="63530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Recall-precision graph plotted by simply 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   joining </a:t>
            </a:r>
            <a:r>
              <a:rPr lang="en-US" sz="2800" dirty="0" smtClean="0"/>
              <a:t>the average </a:t>
            </a:r>
            <a:r>
              <a:rPr lang="en-US" sz="2800" dirty="0" smtClean="0"/>
              <a:t>precision points </a:t>
            </a:r>
            <a:r>
              <a:rPr lang="en-US" sz="2800" dirty="0" smtClean="0"/>
              <a:t>at </a:t>
            </a:r>
            <a:endParaRPr lang="en-US" sz="2800" dirty="0" smtClean="0"/>
          </a:p>
          <a:p>
            <a:r>
              <a:rPr lang="en-US" sz="2800" dirty="0" smtClean="0"/>
              <a:t>    the </a:t>
            </a:r>
            <a:r>
              <a:rPr lang="en-US" sz="2800" dirty="0" smtClean="0"/>
              <a:t>standard recall levels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Recall-Precision Graph</a:t>
            </a:r>
            <a:endParaRPr lang="en-US" dirty="0"/>
          </a:p>
        </p:txBody>
      </p:sp>
      <p:pic>
        <p:nvPicPr>
          <p:cNvPr id="3" name="Picture 2" descr="C:\Users\croft\Desktop\chap8-6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0"/>
            <a:ext cx="5146008" cy="48685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for 50 Queries</a:t>
            </a:r>
            <a:endParaRPr lang="en-US" dirty="0"/>
          </a:p>
        </p:txBody>
      </p:sp>
      <p:pic>
        <p:nvPicPr>
          <p:cNvPr id="3" name="Picture 2" descr="C:\Users\croft\Desktop\chap8-7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371600"/>
            <a:ext cx="5326865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 on Top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Users </a:t>
            </a:r>
            <a:r>
              <a:rPr lang="en-US" dirty="0" smtClean="0"/>
              <a:t>tend to look at only the top part of the </a:t>
            </a:r>
            <a:r>
              <a:rPr lang="en-US" dirty="0" smtClean="0"/>
              <a:t>ranked result </a:t>
            </a:r>
            <a:r>
              <a:rPr lang="en-US" dirty="0" smtClean="0"/>
              <a:t>list to </a:t>
            </a:r>
            <a:r>
              <a:rPr lang="en-US" dirty="0" smtClean="0"/>
              <a:t>find </a:t>
            </a:r>
            <a:r>
              <a:rPr lang="en-US" dirty="0" smtClean="0"/>
              <a:t>relevant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Some search tasks have only one relevant document</a:t>
            </a:r>
          </a:p>
          <a:p>
            <a:pPr lvl="1"/>
            <a:r>
              <a:rPr lang="en-US" dirty="0" smtClean="0"/>
              <a:t>e.g., navigational search, question answering</a:t>
            </a:r>
          </a:p>
          <a:p>
            <a:r>
              <a:rPr lang="en-US" dirty="0" smtClean="0"/>
              <a:t>Recall not appropriate</a:t>
            </a:r>
          </a:p>
          <a:p>
            <a:pPr lvl="1"/>
            <a:r>
              <a:rPr lang="en-US" dirty="0" smtClean="0"/>
              <a:t>instead need to measure how </a:t>
            </a:r>
            <a:r>
              <a:rPr lang="en-US" dirty="0" smtClean="0"/>
              <a:t>well the </a:t>
            </a:r>
            <a:r>
              <a:rPr lang="en-US" dirty="0" smtClean="0"/>
              <a:t>search engine </a:t>
            </a:r>
            <a:r>
              <a:rPr lang="en-US" dirty="0" smtClean="0"/>
              <a:t>does at retrieving relevant documents at very high ranks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 on Top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Precision at Rank R</a:t>
            </a:r>
          </a:p>
          <a:p>
            <a:pPr lvl="1"/>
            <a:r>
              <a:rPr lang="en-US" dirty="0" smtClean="0"/>
              <a:t>R typically 5, 10, 20</a:t>
            </a:r>
          </a:p>
          <a:p>
            <a:pPr lvl="1"/>
            <a:r>
              <a:rPr lang="en-US" dirty="0" smtClean="0"/>
              <a:t>easy to compute, average, understand</a:t>
            </a:r>
          </a:p>
          <a:p>
            <a:pPr lvl="1"/>
            <a:r>
              <a:rPr lang="en-US" dirty="0" smtClean="0"/>
              <a:t>not sensitive to rank positions less than R</a:t>
            </a:r>
          </a:p>
          <a:p>
            <a:r>
              <a:rPr lang="en-US" dirty="0" smtClean="0"/>
              <a:t>Reciprocal Rank</a:t>
            </a:r>
          </a:p>
          <a:p>
            <a:pPr lvl="1"/>
            <a:r>
              <a:rPr lang="en-US" dirty="0" smtClean="0"/>
              <a:t>reciprocal of the rank </a:t>
            </a:r>
            <a:r>
              <a:rPr lang="en-US" dirty="0" smtClean="0"/>
              <a:t>at which </a:t>
            </a:r>
            <a:r>
              <a:rPr lang="en-US" dirty="0" smtClean="0"/>
              <a:t>the </a:t>
            </a:r>
            <a:r>
              <a:rPr lang="en-US" dirty="0" smtClean="0"/>
              <a:t>first </a:t>
            </a:r>
            <a:r>
              <a:rPr lang="en-US" dirty="0" smtClean="0"/>
              <a:t>relevant </a:t>
            </a:r>
            <a:r>
              <a:rPr lang="en-US" dirty="0" smtClean="0"/>
              <a:t>document </a:t>
            </a:r>
            <a:r>
              <a:rPr lang="en-US" dirty="0" smtClean="0"/>
              <a:t>is </a:t>
            </a:r>
            <a:r>
              <a:rPr lang="en-US" dirty="0" smtClean="0"/>
              <a:t>retrieved</a:t>
            </a:r>
          </a:p>
          <a:p>
            <a:pPr lvl="1"/>
            <a:r>
              <a:rPr lang="en-US" i="1" dirty="0" smtClean="0"/>
              <a:t>Mean Reciprocal Rank </a:t>
            </a:r>
            <a:r>
              <a:rPr lang="en-US" i="1" dirty="0" smtClean="0"/>
              <a:t>(</a:t>
            </a:r>
            <a:r>
              <a:rPr lang="en-US" i="1" dirty="0" smtClean="0"/>
              <a:t>MRR) </a:t>
            </a:r>
            <a:r>
              <a:rPr lang="en-US" dirty="0" smtClean="0"/>
              <a:t>is </a:t>
            </a:r>
            <a:r>
              <a:rPr lang="en-US" dirty="0" smtClean="0"/>
              <a:t>the average of the reciprocal ranks over a set of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very sensitive to rank position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 collections </a:t>
            </a:r>
            <a:r>
              <a:rPr lang="en-US" dirty="0" smtClean="0"/>
              <a:t>consisting of documents, queries, and relevance judgments, e.g.,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2000" y="2971800"/>
            <a:ext cx="7213110" cy="3200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Discounted Cumulative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Popular measure for evaluating web search and related tasks</a:t>
            </a:r>
          </a:p>
          <a:p>
            <a:r>
              <a:rPr lang="en-US" dirty="0" smtClean="0"/>
              <a:t>Two assumptions:</a:t>
            </a:r>
          </a:p>
          <a:p>
            <a:pPr lvl="1"/>
            <a:r>
              <a:rPr lang="en-US" dirty="0" smtClean="0"/>
              <a:t>Highly relevant documents are more useful than marginally relevant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the lower </a:t>
            </a:r>
            <a:r>
              <a:rPr lang="en-US" dirty="0" smtClean="0"/>
              <a:t>the ranked position of a relevant </a:t>
            </a:r>
            <a:r>
              <a:rPr lang="en-US" dirty="0" smtClean="0"/>
              <a:t>document, the </a:t>
            </a:r>
            <a:r>
              <a:rPr lang="en-US" dirty="0" smtClean="0"/>
              <a:t>less useful it is for the user, since it is less likely to be </a:t>
            </a:r>
            <a:r>
              <a:rPr lang="en-US" dirty="0" smtClean="0"/>
              <a:t>examined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Discounted Cumulative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Uses </a:t>
            </a:r>
            <a:r>
              <a:rPr lang="en-US" i="1" dirty="0" smtClean="0"/>
              <a:t>graded relevance </a:t>
            </a:r>
            <a:r>
              <a:rPr lang="en-US" dirty="0" smtClean="0"/>
              <a:t>as </a:t>
            </a:r>
            <a:r>
              <a:rPr lang="en-US" dirty="0" smtClean="0"/>
              <a:t>a measure </a:t>
            </a:r>
            <a:r>
              <a:rPr lang="en-US" dirty="0" smtClean="0"/>
              <a:t>of the usefulness, or </a:t>
            </a:r>
            <a:r>
              <a:rPr lang="en-US" i="1" dirty="0" smtClean="0"/>
              <a:t>gain, </a:t>
            </a:r>
            <a:r>
              <a:rPr lang="en-US" dirty="0" smtClean="0"/>
              <a:t>from examining a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Gain </a:t>
            </a:r>
            <a:r>
              <a:rPr lang="en-US" dirty="0" smtClean="0"/>
              <a:t>is </a:t>
            </a:r>
            <a:r>
              <a:rPr lang="en-US" dirty="0" smtClean="0"/>
              <a:t>accumulated starting </a:t>
            </a:r>
            <a:r>
              <a:rPr lang="en-US" dirty="0" smtClean="0"/>
              <a:t>at the top of the ranking and may be reduced, or </a:t>
            </a:r>
            <a:r>
              <a:rPr lang="en-US" i="1" dirty="0" smtClean="0"/>
              <a:t>discounted</a:t>
            </a:r>
            <a:r>
              <a:rPr lang="en-US" dirty="0" smtClean="0"/>
              <a:t>, </a:t>
            </a:r>
            <a:r>
              <a:rPr lang="en-US" dirty="0" smtClean="0"/>
              <a:t>at lower ranks</a:t>
            </a:r>
          </a:p>
          <a:p>
            <a:r>
              <a:rPr lang="en-US" dirty="0" smtClean="0"/>
              <a:t>Typical discount is 1/</a:t>
            </a:r>
            <a:r>
              <a:rPr lang="en-US" i="1" dirty="0" smtClean="0"/>
              <a:t>log (rank)</a:t>
            </a:r>
            <a:endParaRPr lang="en-US" dirty="0" smtClean="0"/>
          </a:p>
          <a:p>
            <a:pPr lvl="1"/>
            <a:r>
              <a:rPr lang="en-US" dirty="0" smtClean="0"/>
              <a:t>With base </a:t>
            </a:r>
            <a:r>
              <a:rPr lang="en-US" dirty="0" smtClean="0"/>
              <a:t>2, the discount at rank 4 is 1/2, and at rank 8 it is 1/3</a:t>
            </a:r>
            <a:endParaRPr lang="en-US" i="1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Discounted Cumulative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i="1" dirty="0" smtClean="0"/>
              <a:t>DCG</a:t>
            </a:r>
            <a:r>
              <a:rPr lang="en-US" dirty="0" smtClean="0"/>
              <a:t> is the total gain accumulated at a particular rank </a:t>
            </a:r>
            <a:r>
              <a:rPr lang="en-US" i="1" dirty="0" smtClean="0"/>
              <a:t>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dirty="0" smtClean="0"/>
              <a:t>Alternative formulation:</a:t>
            </a:r>
          </a:p>
          <a:p>
            <a:endParaRPr lang="en-US" dirty="0" smtClean="0"/>
          </a:p>
          <a:p>
            <a:endParaRPr lang="en-US" sz="2400" dirty="0" smtClean="0"/>
          </a:p>
          <a:p>
            <a:pPr lvl="1"/>
            <a:r>
              <a:rPr lang="en-US" dirty="0" smtClean="0"/>
              <a:t>used by some web search companies</a:t>
            </a:r>
          </a:p>
          <a:p>
            <a:pPr lvl="1"/>
            <a:r>
              <a:rPr lang="en-US" dirty="0" smtClean="0"/>
              <a:t>emphasis on retrieving highly relevant documents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05000" y="2819400"/>
            <a:ext cx="3895626" cy="5334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28800" y="4495800"/>
            <a:ext cx="3429006" cy="5881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ranked documents judged on 0-3 relevance scale: </a:t>
            </a:r>
          </a:p>
          <a:p>
            <a:pPr lvl="1">
              <a:buNone/>
            </a:pPr>
            <a:r>
              <a:rPr lang="en-US" dirty="0" smtClean="0"/>
              <a:t>3</a:t>
            </a:r>
            <a:r>
              <a:rPr lang="en-US" dirty="0" smtClean="0"/>
              <a:t>, 2, 3, 0, 0, 1, 2, 2, 3, </a:t>
            </a:r>
            <a:r>
              <a:rPr lang="en-US" dirty="0" smtClean="0"/>
              <a:t>0</a:t>
            </a:r>
          </a:p>
          <a:p>
            <a:r>
              <a:rPr lang="en-US" dirty="0" smtClean="0"/>
              <a:t>discounted gain: </a:t>
            </a:r>
          </a:p>
          <a:p>
            <a:pPr lvl="1">
              <a:buNone/>
            </a:pPr>
            <a:r>
              <a:rPr lang="en-US" dirty="0" smtClean="0"/>
              <a:t>3, 2/1, 3/1.59, 0, 0, 1/2.59, 2/2.81, 2/3, 3/3.17, 0 </a:t>
            </a:r>
          </a:p>
          <a:p>
            <a:pPr lvl="1">
              <a:buNone/>
            </a:pPr>
            <a:r>
              <a:rPr lang="en-US" dirty="0" smtClean="0"/>
              <a:t>= 3, 2, 1.89, 0, 0, 0.39, 0.71, 0.67, 0.95, 0</a:t>
            </a:r>
          </a:p>
          <a:p>
            <a:r>
              <a:rPr lang="en-US" dirty="0" smtClean="0"/>
              <a:t>DCG:</a:t>
            </a:r>
          </a:p>
          <a:p>
            <a:pPr lvl="1">
              <a:buNone/>
            </a:pPr>
            <a:r>
              <a:rPr lang="en-US" dirty="0" smtClean="0"/>
              <a:t>3, 5, 6.89, 6.89, 6.89, 7.28, 7.99, 8.66, 9.61, 9.61</a:t>
            </a:r>
            <a:endParaRPr lang="en-US" dirty="0" smtClean="0"/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DCG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DCG numbers are averaged across a set of </a:t>
            </a:r>
            <a:r>
              <a:rPr lang="en-US" dirty="0" smtClean="0"/>
              <a:t>queries at specific rank values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/>
              <a:t>DCG at rank 5 is 6.89 and at rank 10 is </a:t>
            </a:r>
            <a:r>
              <a:rPr lang="en-US" dirty="0" smtClean="0"/>
              <a:t>9.61</a:t>
            </a:r>
          </a:p>
          <a:p>
            <a:r>
              <a:rPr lang="en-US" dirty="0" smtClean="0"/>
              <a:t>DCG values are often </a:t>
            </a:r>
            <a:r>
              <a:rPr lang="en-US" i="1" dirty="0" smtClean="0"/>
              <a:t>normalized</a:t>
            </a:r>
            <a:r>
              <a:rPr lang="en-US" dirty="0" smtClean="0"/>
              <a:t> by comparing the DCG at each rank with the DCG value for </a:t>
            </a:r>
            <a:r>
              <a:rPr lang="en-US" dirty="0" smtClean="0"/>
              <a:t>the </a:t>
            </a:r>
            <a:r>
              <a:rPr lang="en-US" i="1" dirty="0" smtClean="0"/>
              <a:t>perfect ranking</a:t>
            </a:r>
          </a:p>
          <a:p>
            <a:pPr lvl="1"/>
            <a:r>
              <a:rPr lang="en-US" dirty="0" smtClean="0"/>
              <a:t>makes averaging easier for queries with different numbers of relevant documents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NDCG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Perfect ranking:</a:t>
            </a:r>
          </a:p>
          <a:p>
            <a:pPr lvl="1">
              <a:buNone/>
            </a:pPr>
            <a:r>
              <a:rPr lang="en-US" dirty="0" smtClean="0"/>
              <a:t>3, 3, 3, 2, 2, 2, 1, 0, 0, </a:t>
            </a:r>
            <a:r>
              <a:rPr lang="en-US" dirty="0" smtClean="0"/>
              <a:t>0</a:t>
            </a:r>
          </a:p>
          <a:p>
            <a:r>
              <a:rPr lang="en-US" dirty="0" smtClean="0"/>
              <a:t>ideal DCG </a:t>
            </a:r>
            <a:r>
              <a:rPr lang="en-US" dirty="0" smtClean="0"/>
              <a:t>values:</a:t>
            </a:r>
          </a:p>
          <a:p>
            <a:pPr lvl="1">
              <a:buNone/>
            </a:pPr>
            <a:r>
              <a:rPr lang="en-US" dirty="0" smtClean="0"/>
              <a:t>3, 6, 7.89, 8.89, 9.75, 10.52, 10.88, 10.88, 10.88,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NDCG values (divide actual by ideal):</a:t>
            </a:r>
          </a:p>
          <a:p>
            <a:pPr lvl="1">
              <a:buNone/>
            </a:pPr>
            <a:r>
              <a:rPr lang="en-US" dirty="0" smtClean="0"/>
              <a:t>1, 0.83, 0.87, 0.76, 0.71, 0.69, 0.73, 0.8, 0.88, </a:t>
            </a:r>
            <a:r>
              <a:rPr lang="en-US" dirty="0" smtClean="0"/>
              <a:t>0.88</a:t>
            </a:r>
          </a:p>
          <a:p>
            <a:pPr lvl="1"/>
            <a:r>
              <a:rPr lang="en-US" dirty="0" smtClean="0"/>
              <a:t>NDCG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1 at any rank position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smtClean="0"/>
              <a:t>rankings described using preferences can be compared </a:t>
            </a:r>
            <a:r>
              <a:rPr lang="en-US" dirty="0" smtClean="0"/>
              <a:t>using the </a:t>
            </a:r>
            <a:r>
              <a:rPr lang="en-US" i="1" dirty="0" smtClean="0"/>
              <a:t>Kendall tau coefficient (τ </a:t>
            </a:r>
            <a:r>
              <a:rPr lang="en-US" i="1" dirty="0" smtClean="0"/>
              <a:t>):</a:t>
            </a:r>
          </a:p>
          <a:p>
            <a:endParaRPr lang="en-US" sz="4000" i="1" dirty="0" smtClean="0"/>
          </a:p>
          <a:p>
            <a:pPr lvl="1"/>
            <a:r>
              <a:rPr lang="en-US" i="1" dirty="0" smtClean="0"/>
              <a:t>P </a:t>
            </a:r>
            <a:r>
              <a:rPr lang="en-US" dirty="0" smtClean="0"/>
              <a:t>is the number of preferences that agree </a:t>
            </a:r>
            <a:r>
              <a:rPr lang="en-US" dirty="0" smtClean="0"/>
              <a:t>and </a:t>
            </a:r>
            <a:r>
              <a:rPr lang="en-US" i="1" dirty="0" smtClean="0"/>
              <a:t>Q </a:t>
            </a:r>
            <a:r>
              <a:rPr lang="en-US" dirty="0" smtClean="0"/>
              <a:t>is </a:t>
            </a:r>
            <a:r>
              <a:rPr lang="en-US" dirty="0" smtClean="0"/>
              <a:t>the number that </a:t>
            </a:r>
            <a:r>
              <a:rPr lang="en-US" dirty="0" smtClean="0"/>
              <a:t>disagree</a:t>
            </a:r>
          </a:p>
          <a:p>
            <a:r>
              <a:rPr lang="en-US" dirty="0" smtClean="0"/>
              <a:t>For preferences derived from binary relevance judgments, can use </a:t>
            </a:r>
            <a:r>
              <a:rPr lang="en-US" i="1" dirty="0" smtClean="0"/>
              <a:t>BPREF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14600" y="2971800"/>
            <a:ext cx="1523998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query </a:t>
            </a:r>
            <a:r>
              <a:rPr lang="en-US" dirty="0" smtClean="0"/>
              <a:t>with </a:t>
            </a:r>
            <a:r>
              <a:rPr lang="en-US" i="1" dirty="0" smtClean="0"/>
              <a:t>R</a:t>
            </a:r>
            <a:r>
              <a:rPr lang="en-US" dirty="0" smtClean="0"/>
              <a:t> relevant </a:t>
            </a:r>
            <a:r>
              <a:rPr lang="en-US" dirty="0" smtClean="0"/>
              <a:t>documents, </a:t>
            </a:r>
            <a:r>
              <a:rPr lang="en-US" dirty="0" smtClean="0"/>
              <a:t>only the first </a:t>
            </a:r>
            <a:r>
              <a:rPr lang="en-US" i="1" dirty="0" smtClean="0"/>
              <a:t>R</a:t>
            </a:r>
            <a:r>
              <a:rPr lang="en-US" dirty="0" smtClean="0"/>
              <a:t> non-relevant documents are </a:t>
            </a:r>
            <a:r>
              <a:rPr lang="en-US" dirty="0" smtClean="0"/>
              <a:t>considered</a:t>
            </a:r>
          </a:p>
          <a:p>
            <a:endParaRPr lang="en-US" dirty="0" smtClean="0"/>
          </a:p>
          <a:p>
            <a:endParaRPr lang="en-US" sz="2400" dirty="0" smtClean="0"/>
          </a:p>
          <a:p>
            <a:pPr lvl="1"/>
            <a:r>
              <a:rPr lang="en-US" i="1" dirty="0" err="1" smtClean="0"/>
              <a:t>d</a:t>
            </a:r>
            <a:r>
              <a:rPr lang="en-US" i="1" baseline="-25000" dirty="0" err="1" smtClean="0"/>
              <a:t>r</a:t>
            </a:r>
            <a:r>
              <a:rPr lang="en-US" i="1" dirty="0" smtClean="0"/>
              <a:t> </a:t>
            </a:r>
            <a:r>
              <a:rPr lang="en-US" dirty="0" smtClean="0"/>
              <a:t>is a relevant document, and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dr</a:t>
            </a:r>
            <a:r>
              <a:rPr lang="en-US" dirty="0" smtClean="0"/>
              <a:t> gives the number of non-relevant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Alternative definition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1981200" y="3276600"/>
            <a:ext cx="3648949" cy="838200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90800" y="5867400"/>
            <a:ext cx="2202283" cy="498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Metrics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1000" y="1676400"/>
            <a:ext cx="8240436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the results from a number of queries, how can we conclude that ranking algorithm A is better than algorithm B?</a:t>
            </a:r>
          </a:p>
          <a:p>
            <a:r>
              <a:rPr lang="en-US" dirty="0" smtClean="0"/>
              <a:t>A significance </a:t>
            </a:r>
            <a:r>
              <a:rPr lang="en-US" dirty="0" smtClean="0"/>
              <a:t>test enables us to reject the </a:t>
            </a:r>
            <a:r>
              <a:rPr lang="en-US" i="1" dirty="0" smtClean="0"/>
              <a:t>null </a:t>
            </a:r>
            <a:r>
              <a:rPr lang="en-US" i="1" dirty="0" smtClean="0"/>
              <a:t>hypothesis </a:t>
            </a:r>
            <a:r>
              <a:rPr lang="en-US" dirty="0" smtClean="0"/>
              <a:t>(no difference) </a:t>
            </a:r>
            <a:r>
              <a:rPr lang="en-US" dirty="0" smtClean="0"/>
              <a:t>in </a:t>
            </a:r>
            <a:r>
              <a:rPr lang="en-US" dirty="0" smtClean="0"/>
              <a:t>favor of </a:t>
            </a:r>
            <a:r>
              <a:rPr lang="en-US" dirty="0" smtClean="0"/>
              <a:t>the </a:t>
            </a:r>
            <a:r>
              <a:rPr lang="en-US" i="1" dirty="0" smtClean="0"/>
              <a:t>alternative </a:t>
            </a:r>
            <a:r>
              <a:rPr lang="en-US" i="1" dirty="0" smtClean="0"/>
              <a:t>hypothesis </a:t>
            </a:r>
            <a:r>
              <a:rPr lang="en-US" dirty="0" smtClean="0"/>
              <a:t>(B is better than A)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power</a:t>
            </a:r>
            <a:r>
              <a:rPr lang="en-US" dirty="0" smtClean="0"/>
              <a:t> of a test is the </a:t>
            </a:r>
            <a:r>
              <a:rPr lang="en-US" dirty="0" smtClean="0"/>
              <a:t>probability that the test will </a:t>
            </a:r>
            <a:r>
              <a:rPr lang="en-US" dirty="0" smtClean="0"/>
              <a:t>reject the </a:t>
            </a:r>
            <a:r>
              <a:rPr lang="en-US" dirty="0" smtClean="0"/>
              <a:t>null hypothesis </a:t>
            </a:r>
            <a:r>
              <a:rPr lang="en-US" dirty="0" smtClean="0"/>
              <a:t>correctly</a:t>
            </a:r>
          </a:p>
          <a:p>
            <a:pPr lvl="1"/>
            <a:r>
              <a:rPr lang="en-US" dirty="0" smtClean="0"/>
              <a:t>increasing the number of queries in the experiment also increases power of test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Collections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1219200" y="1905000"/>
            <a:ext cx="6145781" cy="1574162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5800" y="4114800"/>
            <a:ext cx="7822707" cy="157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8600" y="1676400"/>
            <a:ext cx="8432310" cy="452171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</a:t>
            </a:r>
            <a:r>
              <a:rPr lang="en-US" dirty="0" smtClean="0"/>
              <a:t>for </a:t>
            </a:r>
            <a:r>
              <a:rPr lang="en-US" dirty="0" smtClean="0"/>
              <a:t>the possible </a:t>
            </a:r>
            <a:r>
              <a:rPr lang="en-US" dirty="0" smtClean="0"/>
              <a:t>values of a test statistic assuming the null </a:t>
            </a:r>
            <a:r>
              <a:rPr lang="en-US" dirty="0" smtClean="0"/>
              <a:t>hypothesis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r>
              <a:rPr lang="en-US" dirty="0" smtClean="0"/>
              <a:t>shaded area is </a:t>
            </a:r>
            <a:r>
              <a:rPr lang="en-US" i="1" dirty="0" smtClean="0"/>
              <a:t>region of rejection</a:t>
            </a:r>
            <a:endParaRPr lang="en-US" i="1" dirty="0"/>
          </a:p>
        </p:txBody>
      </p:sp>
      <p:pic>
        <p:nvPicPr>
          <p:cNvPr id="4" name="Picture 3" descr="C:\Users\croft\Desktop\chap8-9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667000"/>
            <a:ext cx="6140258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Experimental Results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61056" y="1981200"/>
            <a:ext cx="3637059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 </a:t>
            </a:r>
            <a:r>
              <a:rPr lang="en-US" dirty="0" smtClean="0"/>
              <a:t>is that </a:t>
            </a:r>
            <a:r>
              <a:rPr lang="en-US" dirty="0" smtClean="0"/>
              <a:t>the difference </a:t>
            </a:r>
            <a:r>
              <a:rPr lang="en-US" dirty="0" smtClean="0"/>
              <a:t>between the effectiveness values is a sample from a normal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Null </a:t>
            </a:r>
            <a:r>
              <a:rPr lang="en-US" dirty="0" smtClean="0"/>
              <a:t>hypothesis </a:t>
            </a:r>
            <a:r>
              <a:rPr lang="en-US" dirty="0" smtClean="0"/>
              <a:t>is </a:t>
            </a:r>
            <a:r>
              <a:rPr lang="en-US" dirty="0" smtClean="0"/>
              <a:t>that the mean of the distribution of </a:t>
            </a:r>
            <a:r>
              <a:rPr lang="en-US" dirty="0" smtClean="0"/>
              <a:t>differences is zero</a:t>
            </a:r>
          </a:p>
          <a:p>
            <a:r>
              <a:rPr lang="en-US" dirty="0" smtClean="0"/>
              <a:t>T</a:t>
            </a:r>
            <a:r>
              <a:rPr lang="en-US" dirty="0" smtClean="0"/>
              <a:t>est statistic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for the example,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90800" y="4800600"/>
            <a:ext cx="2204013" cy="533400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1295400" y="6019800"/>
            <a:ext cx="6338666" cy="31632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Wilcoxon</a:t>
            </a:r>
            <a:r>
              <a:rPr lang="en-US" dirty="0" smtClean="0"/>
              <a:t> </a:t>
            </a:r>
            <a:r>
              <a:rPr lang="en-US" dirty="0" smtClean="0"/>
              <a:t>Signed-Ranks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Nonparametric test based on differences between effectiveness scores</a:t>
            </a:r>
          </a:p>
          <a:p>
            <a:r>
              <a:rPr lang="en-US" dirty="0" smtClean="0"/>
              <a:t>Test statistic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compute the </a:t>
            </a:r>
            <a:r>
              <a:rPr lang="en-US" dirty="0" smtClean="0"/>
              <a:t>signed-ranks, the differences are ordered by their absolute values (increasing</a:t>
            </a:r>
            <a:r>
              <a:rPr lang="en-US" dirty="0" smtClean="0"/>
              <a:t>), and </a:t>
            </a:r>
            <a:r>
              <a:rPr lang="en-US" dirty="0" smtClean="0"/>
              <a:t>then assigned rank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rank </a:t>
            </a:r>
            <a:r>
              <a:rPr lang="en-US" dirty="0" smtClean="0"/>
              <a:t>values are </a:t>
            </a:r>
            <a:r>
              <a:rPr lang="en-US" dirty="0" smtClean="0"/>
              <a:t>then given the sign of the original difference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1066800" y="3124200"/>
            <a:ext cx="6632067" cy="9906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Wilcoxon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non-zero differences are (in rank order of absolute value):</a:t>
            </a:r>
          </a:p>
          <a:p>
            <a:pPr lvl="1">
              <a:buNone/>
            </a:pPr>
            <a:r>
              <a:rPr lang="en-US" dirty="0" smtClean="0"/>
              <a:t> 2</a:t>
            </a:r>
            <a:r>
              <a:rPr lang="en-US" dirty="0" smtClean="0"/>
              <a:t>, 9, 10, 24, 25, 25, 41, 60, </a:t>
            </a:r>
            <a:r>
              <a:rPr lang="en-US" dirty="0" smtClean="0"/>
              <a:t>70</a:t>
            </a:r>
          </a:p>
          <a:p>
            <a:r>
              <a:rPr lang="en-US" dirty="0" smtClean="0"/>
              <a:t>Signed-ranks:</a:t>
            </a:r>
          </a:p>
          <a:p>
            <a:pPr lvl="1">
              <a:buNone/>
            </a:pPr>
            <a:r>
              <a:rPr lang="en-US" dirty="0" smtClean="0"/>
              <a:t>-1, +2, +3, -4, +5.5, +5.5, +7, +8, +</a:t>
            </a:r>
            <a:r>
              <a:rPr lang="en-US" dirty="0" smtClean="0"/>
              <a:t>9</a:t>
            </a:r>
          </a:p>
          <a:p>
            <a:r>
              <a:rPr lang="en-US" i="1" dirty="0" smtClean="0"/>
              <a:t>w</a:t>
            </a:r>
            <a:r>
              <a:rPr lang="en-US" dirty="0" smtClean="0"/>
              <a:t> = 35, p-value = 0.025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Ignores magnitude of differences</a:t>
            </a:r>
          </a:p>
          <a:p>
            <a:r>
              <a:rPr lang="en-US" dirty="0" smtClean="0"/>
              <a:t>Null </a:t>
            </a:r>
            <a:r>
              <a:rPr lang="en-US" dirty="0" smtClean="0"/>
              <a:t>hypothesis for this test is that</a:t>
            </a:r>
          </a:p>
          <a:p>
            <a:pPr lvl="1"/>
            <a:r>
              <a:rPr lang="en-US" dirty="0" smtClean="0"/>
              <a:t>P(B &gt; A) = P(A &gt; B) = </a:t>
            </a:r>
            <a:r>
              <a:rPr lang="en-US" dirty="0" smtClean="0"/>
              <a:t>½</a:t>
            </a:r>
          </a:p>
          <a:p>
            <a:pPr lvl="1"/>
            <a:r>
              <a:rPr lang="en-US" dirty="0" smtClean="0"/>
              <a:t>number of pairs where B is “better” than A would be the same as </a:t>
            </a:r>
            <a:r>
              <a:rPr lang="en-US" dirty="0" smtClean="0"/>
              <a:t>the number </a:t>
            </a:r>
            <a:r>
              <a:rPr lang="en-US" dirty="0" smtClean="0"/>
              <a:t>of pairs where A is “better” than </a:t>
            </a:r>
            <a:r>
              <a:rPr lang="en-US" dirty="0" smtClean="0"/>
              <a:t>B</a:t>
            </a:r>
          </a:p>
          <a:p>
            <a:r>
              <a:rPr lang="en-US" dirty="0" smtClean="0"/>
              <a:t>Test </a:t>
            </a:r>
            <a:r>
              <a:rPr lang="en-US" dirty="0" smtClean="0"/>
              <a:t>statistic is </a:t>
            </a:r>
            <a:r>
              <a:rPr lang="en-US" dirty="0" smtClean="0"/>
              <a:t>number of </a:t>
            </a:r>
            <a:r>
              <a:rPr lang="en-US" dirty="0" smtClean="0"/>
              <a:t>pairs where </a:t>
            </a:r>
            <a:r>
              <a:rPr lang="en-US" dirty="0" smtClean="0"/>
              <a:t>B</a:t>
            </a:r>
            <a:r>
              <a:rPr lang="en-US" i="1" dirty="0" smtClean="0"/>
              <a:t>&gt;</a:t>
            </a:r>
            <a:r>
              <a:rPr lang="en-US" dirty="0" smtClean="0"/>
              <a:t>A</a:t>
            </a:r>
          </a:p>
          <a:p>
            <a:r>
              <a:rPr lang="en-US" dirty="0" smtClean="0"/>
              <a:t>For example data, </a:t>
            </a:r>
          </a:p>
          <a:p>
            <a:pPr lvl="1"/>
            <a:r>
              <a:rPr lang="en-US" dirty="0" smtClean="0"/>
              <a:t>test statistic is 7, p-value = 0.17</a:t>
            </a:r>
          </a:p>
          <a:p>
            <a:pPr lvl="1"/>
            <a:r>
              <a:rPr lang="en-US" dirty="0" smtClean="0"/>
              <a:t>cannot reject null hypothesis</a:t>
            </a:r>
            <a:endParaRPr lang="en-US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Parameter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Retrieval models often contain parameters that must be tuned to get best performance for specific types of data and queries</a:t>
            </a:r>
          </a:p>
          <a:p>
            <a:r>
              <a:rPr lang="en-US" dirty="0" smtClean="0"/>
              <a:t>For experiments: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 smtClean="0"/>
              <a:t>training</a:t>
            </a:r>
            <a:r>
              <a:rPr lang="en-US" dirty="0" smtClean="0"/>
              <a:t> and </a:t>
            </a:r>
            <a:r>
              <a:rPr lang="en-US" i="1" dirty="0" smtClean="0"/>
              <a:t>test</a:t>
            </a:r>
            <a:r>
              <a:rPr lang="en-US" dirty="0" smtClean="0"/>
              <a:t> data sets</a:t>
            </a:r>
          </a:p>
          <a:p>
            <a:pPr lvl="1"/>
            <a:r>
              <a:rPr lang="en-US" dirty="0" smtClean="0"/>
              <a:t>If less data available, use </a:t>
            </a:r>
            <a:r>
              <a:rPr lang="en-US" i="1" dirty="0" smtClean="0"/>
              <a:t>cross-validation</a:t>
            </a:r>
            <a:r>
              <a:rPr lang="en-US" dirty="0" smtClean="0"/>
              <a:t> </a:t>
            </a:r>
            <a:r>
              <a:rPr lang="en-US" dirty="0" smtClean="0"/>
              <a:t>by partitioning the data </a:t>
            </a:r>
            <a:r>
              <a:rPr lang="en-US" dirty="0" smtClean="0"/>
              <a:t>into </a:t>
            </a:r>
            <a:r>
              <a:rPr lang="en-US" i="1" dirty="0" smtClean="0"/>
              <a:t>K </a:t>
            </a:r>
            <a:r>
              <a:rPr lang="en-US" dirty="0" smtClean="0"/>
              <a:t>subsets</a:t>
            </a:r>
          </a:p>
          <a:p>
            <a:pPr lvl="1"/>
            <a:r>
              <a:rPr lang="en-US" dirty="0" smtClean="0"/>
              <a:t>Using training and test data </a:t>
            </a:r>
            <a:r>
              <a:rPr lang="en-US" dirty="0" smtClean="0"/>
              <a:t>avoids </a:t>
            </a:r>
            <a:r>
              <a:rPr lang="en-US" i="1" dirty="0" err="1" smtClean="0"/>
              <a:t>overfitting</a:t>
            </a:r>
            <a:r>
              <a:rPr lang="en-US" dirty="0" smtClean="0"/>
              <a:t> – </a:t>
            </a:r>
            <a:r>
              <a:rPr lang="en-US" dirty="0" smtClean="0"/>
              <a:t>when parameter </a:t>
            </a:r>
            <a:r>
              <a:rPr lang="en-US" dirty="0" smtClean="0"/>
              <a:t>values do not generalize well to other data</a:t>
            </a:r>
            <a:endParaRPr lang="en-US" i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Parameter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techniques used to find optimal parameter values given training data</a:t>
            </a:r>
          </a:p>
          <a:p>
            <a:pPr lvl="1"/>
            <a:r>
              <a:rPr lang="en-US" dirty="0" smtClean="0"/>
              <a:t>standard problem in machine learning</a:t>
            </a:r>
          </a:p>
          <a:p>
            <a:r>
              <a:rPr lang="en-US" dirty="0" smtClean="0"/>
              <a:t>In IR, often </a:t>
            </a:r>
            <a:r>
              <a:rPr lang="en-US" dirty="0" smtClean="0"/>
              <a:t>explore the space of possible parameter values by </a:t>
            </a:r>
            <a:r>
              <a:rPr lang="en-US" i="1" dirty="0" smtClean="0"/>
              <a:t>brute </a:t>
            </a:r>
            <a:r>
              <a:rPr lang="en-US" i="1" dirty="0" smtClean="0"/>
              <a:t>force</a:t>
            </a:r>
          </a:p>
          <a:p>
            <a:pPr lvl="1"/>
            <a:r>
              <a:rPr lang="en-US" dirty="0" smtClean="0"/>
              <a:t>requires large </a:t>
            </a:r>
            <a:r>
              <a:rPr lang="en-US" dirty="0" smtClean="0"/>
              <a:t>number of retrieval runs with small variations in </a:t>
            </a:r>
            <a:r>
              <a:rPr lang="en-US" dirty="0" smtClean="0"/>
              <a:t>parameter values (</a:t>
            </a:r>
            <a:r>
              <a:rPr lang="en-US" i="1" dirty="0" smtClean="0"/>
              <a:t>parameter </a:t>
            </a:r>
            <a:r>
              <a:rPr lang="en-US" i="1" dirty="0" smtClean="0"/>
              <a:t>sweep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SVM optimization</a:t>
            </a:r>
            <a:r>
              <a:rPr lang="en-US" dirty="0" smtClean="0"/>
              <a:t> is an example of an efficient procedure for finding good parameter values with large numbers of parameters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(or even train) using live </a:t>
            </a:r>
            <a:r>
              <a:rPr lang="en-US" dirty="0" smtClean="0"/>
              <a:t>traffic on a search engine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real users, less biased, large amounts of test data</a:t>
            </a:r>
          </a:p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noisy data, can degrade user experience</a:t>
            </a:r>
          </a:p>
          <a:p>
            <a:r>
              <a:rPr lang="en-US" dirty="0" smtClean="0"/>
              <a:t>Often done on small proportion (1-5%) of live traffic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TREC Topic Example</a:t>
            </a:r>
            <a:endParaRPr lang="en-US" dirty="0"/>
          </a:p>
        </p:txBody>
      </p:sp>
      <p:pic>
        <p:nvPicPr>
          <p:cNvPr id="3" name="Picture 2" descr="C:\Users\croft\Desktop\chap8-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6407520" cy="44559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single measure is the correct one for any application</a:t>
            </a:r>
          </a:p>
          <a:p>
            <a:pPr lvl="1"/>
            <a:r>
              <a:rPr lang="en-US" dirty="0" smtClean="0"/>
              <a:t>choose measures appropriate for task</a:t>
            </a:r>
          </a:p>
          <a:p>
            <a:pPr lvl="1"/>
            <a:r>
              <a:rPr lang="en-US" dirty="0" smtClean="0"/>
              <a:t>use a combination</a:t>
            </a:r>
          </a:p>
          <a:p>
            <a:pPr lvl="1"/>
            <a:r>
              <a:rPr lang="en-US" dirty="0" smtClean="0"/>
              <a:t>shows different aspects of the system effectiveness</a:t>
            </a:r>
          </a:p>
          <a:p>
            <a:r>
              <a:rPr lang="en-US" dirty="0" smtClean="0"/>
              <a:t>Use significance tests (t-test)</a:t>
            </a:r>
          </a:p>
          <a:p>
            <a:r>
              <a:rPr lang="en-US" dirty="0" smtClean="0"/>
              <a:t>Analyze performance of individual queries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Summary</a:t>
            </a:r>
            <a:endParaRPr lang="en-US" dirty="0"/>
          </a:p>
        </p:txBody>
      </p:sp>
      <p:pic>
        <p:nvPicPr>
          <p:cNvPr id="3" name="Picture 2" descr="C:\Users\croft\Desktop\chap8-8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276975" cy="45354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Judgments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Obtaining relevance judgments is an expensive, time-consuming process</a:t>
            </a:r>
          </a:p>
          <a:p>
            <a:pPr lvl="1"/>
            <a:r>
              <a:rPr lang="en-US" dirty="0" smtClean="0"/>
              <a:t>who does it?</a:t>
            </a:r>
          </a:p>
          <a:p>
            <a:pPr lvl="1"/>
            <a:r>
              <a:rPr lang="en-US" dirty="0" smtClean="0"/>
              <a:t>what are the instructions?</a:t>
            </a:r>
          </a:p>
          <a:p>
            <a:pPr lvl="1"/>
            <a:r>
              <a:rPr lang="en-US" dirty="0" smtClean="0"/>
              <a:t>what is the level of agreement?</a:t>
            </a:r>
          </a:p>
          <a:p>
            <a:r>
              <a:rPr lang="en-US" dirty="0" smtClean="0"/>
              <a:t>TREC judgments</a:t>
            </a:r>
          </a:p>
          <a:p>
            <a:pPr lvl="1"/>
            <a:r>
              <a:rPr lang="en-US" dirty="0" smtClean="0"/>
              <a:t>depend on task being evaluated</a:t>
            </a:r>
          </a:p>
          <a:p>
            <a:pPr lvl="1"/>
            <a:r>
              <a:rPr lang="en-US" dirty="0" smtClean="0"/>
              <a:t>generally binary</a:t>
            </a:r>
          </a:p>
          <a:p>
            <a:pPr lvl="1"/>
            <a:r>
              <a:rPr lang="en-US" dirty="0" smtClean="0"/>
              <a:t>agreement good because of “narrative”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Exhaustive judgments for all documents in a collection is not practical</a:t>
            </a:r>
          </a:p>
          <a:p>
            <a:r>
              <a:rPr lang="en-US" dirty="0" smtClean="0"/>
              <a:t>Pooling technique is used in TREC</a:t>
            </a:r>
          </a:p>
          <a:p>
            <a:pPr lvl="1"/>
            <a:r>
              <a:rPr lang="en-US" dirty="0" smtClean="0"/>
              <a:t>top </a:t>
            </a:r>
            <a:r>
              <a:rPr lang="en-US" i="1" dirty="0" smtClean="0"/>
              <a:t>k results (for TREC, k varied between 50 and </a:t>
            </a:r>
            <a:r>
              <a:rPr lang="en-US" dirty="0" smtClean="0"/>
              <a:t>200) from the rankings obtained by different search engines (or retrieval algorithms) are merged into a pool</a:t>
            </a:r>
          </a:p>
          <a:p>
            <a:pPr lvl="1"/>
            <a:r>
              <a:rPr lang="en-US" dirty="0" smtClean="0"/>
              <a:t>duplicates are removed</a:t>
            </a:r>
          </a:p>
          <a:p>
            <a:pPr lvl="1"/>
            <a:r>
              <a:rPr lang="en-US" dirty="0" smtClean="0"/>
              <a:t>documents are presented in some random order to the relevance judges</a:t>
            </a:r>
          </a:p>
          <a:p>
            <a:r>
              <a:rPr lang="en-US" dirty="0" smtClean="0"/>
              <a:t>Produces a large number of relevance judgments for each query, although still incomplete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Used for both tuning and evaluating search engines</a:t>
            </a:r>
          </a:p>
          <a:p>
            <a:pPr lvl="1"/>
            <a:r>
              <a:rPr lang="en-US" dirty="0" smtClean="0"/>
              <a:t>also for various techniques such as query suggestion</a:t>
            </a:r>
          </a:p>
          <a:p>
            <a:r>
              <a:rPr lang="en-US" dirty="0" smtClean="0"/>
              <a:t>Typical contents</a:t>
            </a:r>
          </a:p>
          <a:p>
            <a:pPr lvl="1"/>
            <a:r>
              <a:rPr lang="en-US" dirty="0" smtClean="0"/>
              <a:t>User identifier or user session identifier</a:t>
            </a:r>
          </a:p>
          <a:p>
            <a:pPr lvl="1"/>
            <a:r>
              <a:rPr lang="en-US" dirty="0" smtClean="0"/>
              <a:t>Query terms - stored exactly as user entered</a:t>
            </a:r>
          </a:p>
          <a:p>
            <a:pPr lvl="1"/>
            <a:r>
              <a:rPr lang="en-US" dirty="0" smtClean="0"/>
              <a:t>List of URLs of results, their ranks on the result list, and whether they were clicked on</a:t>
            </a:r>
          </a:p>
          <a:p>
            <a:pPr lvl="1"/>
            <a:r>
              <a:rPr lang="en-US" dirty="0" smtClean="0"/>
              <a:t>Timestamp(s) - records the time of user events such as query submission, clicks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Clicks are not relevance judgments</a:t>
            </a:r>
          </a:p>
          <a:p>
            <a:pPr lvl="1"/>
            <a:r>
              <a:rPr lang="en-US" dirty="0" smtClean="0"/>
              <a:t>although they are correlated</a:t>
            </a:r>
          </a:p>
          <a:p>
            <a:pPr lvl="1"/>
            <a:r>
              <a:rPr lang="en-US" dirty="0" smtClean="0"/>
              <a:t>biased by a number of factors such as rank on result list</a:t>
            </a:r>
          </a:p>
          <a:p>
            <a:r>
              <a:rPr lang="en-US" dirty="0" smtClean="0"/>
              <a:t>Can use clickthough data to predict </a:t>
            </a:r>
            <a:r>
              <a:rPr lang="en-US" i="1" dirty="0" smtClean="0"/>
              <a:t>preferences</a:t>
            </a:r>
            <a:r>
              <a:rPr lang="en-US" dirty="0" smtClean="0"/>
              <a:t> between pairs of documents</a:t>
            </a:r>
          </a:p>
          <a:p>
            <a:pPr lvl="1"/>
            <a:r>
              <a:rPr lang="en-US" dirty="0" smtClean="0"/>
              <a:t>appropriate for tasks with multiple levels of relevance, focused on user relevance</a:t>
            </a:r>
          </a:p>
          <a:p>
            <a:pPr lvl="1"/>
            <a:r>
              <a:rPr lang="en-US" dirty="0" smtClean="0"/>
              <a:t>various “policies” used to generate preferences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\item CACM: Titles and abstracts from the Communications of the ACM from 1958-1979. Queries and relevance judgments generated by computer scientists.\\&#10;\item AP: Associated Press newswire documents from 1988-1990 (from TREC disks 1-3). Queries are the title fields from TREC topics 51-150. Topics and relevance judgments generated by government information analysts.\\&#10;\item GOV2: Web pages crawled from websites  in the .gov domain during early 2004.  Queries are the title fields from TREC topics 701-850. Topics and relevance judgments generated by government analysts.&#10;\end{itemiz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9"/>
  <p:tag name="PICTUREFILESIZE" val="9982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 = \frac{1}{\frac{1}{2}(\frac{1}{R} + \frac{1}{P})} = \frac{2RP}{(R+P)}  template TPT1  env TPENV1  fore 0  back 16777215  eqnno 3"/>
  <p:tag name="FILENAME" val="TP_tmp"/>
  <p:tag name="ORIGWIDTH" val="96"/>
  <p:tag name="PICTUREFILESIZE" val="397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F_\beta = (\beta^2 + 1)RP/(R+ \beta^2 P)$  template TPT1  env TPENV1  fore 0  back 16777215  eqnno 4"/>
  <p:tag name="FILENAME" val="TP_tmp"/>
  <p:tag name="ORIGWIDTH" val="126"/>
  <p:tag name="PICTUREFILESIZE" val="601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Ranking \#1:&#10;$(1.0 + 0.67 + 0.75 + 0.8 + 0.83 + 0.6)/6 = 0.78$\\ \\&#10;Ranking \#2: $ (0.5 + 0.4 + 0.5 + 0.57 + 0.56 + 0.6)/6 = 0.52 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079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it{average precision query 1} $= (1.0 + 0.67 + 0.5 + 0.44 + 0.5)/5 = 0.62$\\&#10;\textit{average precision query 2} $=(0.5 + 0.4 + 0.43)/3 = 0.44$\\ \\&#10;\textit{mean average precision} $= (0.62 + 0.44)/2 = 0.53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3420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R) = \max \{P' : R' \geq R \wedge (R',P') \in S\}  template TPT1  env TPENV1  fore 0  back 16777215  eqnno 1"/>
  <p:tag name="FILENAME" val="TP_tmp"/>
  <p:tag name="ORIGWIDTH" val="178"/>
  <p:tag name="PICTUREFILESIZE" val="767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tabular*}{0.85\textwidth}{@{\extracolsep{\fill}}llllllllllll} &#10;       Recall &amp;  0.0 &amp; 0.1 &amp; 0.2 &amp; 0.3 &amp; 0.4 &amp; 0.5 &amp; 0.6 &amp; 0.7 &amp; 0.8 &amp; 0.9 &amp; 1.0 \\ \cline{2-12}&#10;       Ranking 1 &amp; 1.0 &amp; 1.0 &amp; 1.0 &amp; 0.67 &amp; 0.67 &amp; 0.5 &amp; 0.5 &amp; 0.5 &amp; 0.5 &amp; 0.5 &amp; 0.5 \\ \cline{2-12}&#10;       Ranking 2 &amp; 0.5 &amp; 0.5 &amp; 0.5 &amp; 0.5 &amp; 0.43 &amp; 0.43 &amp; 0.43 &amp; 0.43 &amp; 0.43 &amp; 0.43 &amp; 0.43  \\ \cline{2-12}&#10;       Average &amp; 0.75 &amp; 0.75 &amp; 0.75 &amp; 0.59 &amp; 0.47 &amp; 0.47 &amp; 0.47 &amp; 0.47 &amp; 0.47 &amp; 0.47 &amp; 0.47 \\ \cline{2-12}&#10;    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78"/>
  <p:tag name="PICTUREFILESIZE" val="3987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CG_p = rel_1 + \sum^p_{i=2} \frac{rel_i}{\log_2 i}  template TPT1  env TPENV1  fore 0  back 16777215  eqnno 2"/>
  <p:tag name="FILENAME" val="TP_tmp"/>
  <p:tag name="ORIGWIDTH" val="117"/>
  <p:tag name="PICTUREFILESIZE" val="576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CG_p = \sum^p_{i=1} \frac{2^{rel_i}-1}{log(1+i)}  template TPT1  env TPENV1  fore 0  back 16777215  eqnno 3"/>
  <p:tag name="FILENAME" val="TP_tmp"/>
  <p:tag name="ORIGWIDTH" val="99"/>
  <p:tag name="PICTUREFILESIZE" val="525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au = \frac{P-Q}{P+Q} 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8"/>
  <p:tag name="PICTUREFILESIZE" val="216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BPREF = \frac{1}{R}\sum_{d_r} (1 - \frac{N_{d_r}}{R}) 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22"/>
  <p:tag name="PICTUREFILESIZE" val="67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c|c|c|c}\hline&#10;       Collection  &amp; Number of  &amp; Size  &amp; Average number \\ &#10;             &amp; documents   &amp;  &amp; of words/doc.  \\ \hline&#10;        CACM &amp; 3,204 &amp; 2.2 Mb &amp; 64 \\&#10;        AP &amp; 242,918 &amp; 0.7 Gb &amp; 474 \\&#10;        GOV2 &amp; 25,205,179 &amp; 426 Gb &amp; 1073 &#10; 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3155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BPREF = \frac{P}{P+Q}  template TPT1  env TPENV1  fore 0  back 16777215  eqnno 4"/>
  <p:tag name="FILENAME" val="TP_tmp"/>
  <p:tag name="ORIGWIDTH" val="72"/>
  <p:tag name="PICTUREFILESIZE" val="298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p{8cm}} &#10;        Metric name &amp; Description \\  &#10;        \hline&#10;        Elapsed indexing time &amp; Measures the amount of time necessary to build a document index&#10;                                on a particular system.\\&#10;        Indexing processor time &amp; Measures the CPU seconds used in building a document index.&#10;                                  This is similar to elapsed time, but does not count time waiting for &#10;                                  I/O or speed gains from parallelism.  \\ &#10;        Query throughput &amp; Number of queries processed per second. \\&#10;        Query latency    &amp; The amount of time a user must wait after issuing a query before receiving&#10;                           a response, measured in milliseconds.  This can be measured using the mean,&#10;                           but is often more instructive when used with the median or a percentile bound. \\&#10;        Indexing temporary space &amp; Amount of temporary disk space used while creating an index. \\&#10;        Index size &amp; Amount of storage necessary to store the index files.&#10;    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65"/>
  <p:tag name="PICTUREFILESIZE" val="13179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numerate}&#10;\item Compute the effectiveness measure for every query for both rankings.&#10;\item Compute a \textit{test statistic} based on a comparison of the effectiveness measures for each query. The test statistic depends on the significance test, and is simply a quantity calculated from the sample data that is used to decide whether or not the null hypothesis should be rejected.&#10;\item The test statistic is used to compute a \textit{P-value}, which is the probability that a test statistic value at least that extreme could be observed if the null hypothesis were true. Small P-values suggest that the null hypothesis may be false.&#10;\item The null hypothesis (no difference) is rejected in favor of the alternate hypothesis (i.e., $B$ is more effective than $A$) if the P-value is $\leq \alpha$, the \textit{significance level}. Values for $\alpha$ are small, typically .05 and .1, to reduce the chance of a Type I error.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13567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*}{0.40\textwidth}{@{\extracolsep{\fill}}cccc} \hline&#10;      Query &amp; A &amp; B &amp; B-A \\ \hline&#10;      1 &amp; 25 &amp; 35 &amp; 10\\&#10;      2 &amp; 43 &amp; 84 &amp; 41\\&#10;      3 &amp; 39 &amp; 15 &amp; -24\\&#10;      4 &amp; 75 &amp; 75 &amp; 0\\&#10;      5 &amp; 43 &amp; 68 &amp; 25\\&#10;      6 &amp; 15 &amp; 85 &amp; 70\\&#10;      7 &amp; 20 &amp; 80 &amp; 60\\&#10;      8 &amp; 52 &amp; 50 &amp; -2\\&#10;      9 &amp; 49 &amp; 58 &amp; 9\\&#10;      10 &amp; 50 &amp; 75 &amp; 25\\ \hline&#10;    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2947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 = \frac{\overline{B-A}}{\sigma_{B-A}}.\sqrt{N}  template TPT1  env TPENV1  fore 0  back 16777215  eqnno 5"/>
  <p:tag name="FILENAME" val="TP_tmp"/>
  <p:tag name="ORIGWIDTH" val="62"/>
  <p:tag name="PICTUREFILESIZE" val="274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overline{B-A} = 21.4$, $\sigma_{B-A} = 29.1$, $t = 2.33$, p-value=.02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763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$ w = \sum_{i=1}^N R_i $\\ \\&#10;$R_i$ is a signed-rank, &#10;$N$ is the number of differences $\neq 0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1"/>
  <p:tag name="PICTUREFILESIZE" val="1324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c|c|c|c}\hline&#10;       Collection  &amp; Number of &amp; Average number of &amp; Average number of  \\ &#10;                  &amp; queries   &amp; words/query &amp; relevant docs/query \\ \hline&#10;        CACM &amp; 64 &amp; 13.0 &amp; 16 \\&#10;        AP  &amp; 100 &amp; 4.3  &amp; 220 \\&#10;        GOV2 &amp; 150 &amp; 3.1 &amp; 180 &#10; 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8"/>
  <p:tag name="PICTUREFILESIZE" val="311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$d_1$ \\&#10;$d_2$ \\&#10;$d_3$ (clicked) \\&#10;$d_4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406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$d_3 &gt; d_2$\\&#10;$d_3 &gt; d_1$\\&#10;$d_3 &gt; d_4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"/>
  <p:tag name="PICTUREFILESIZE" val="269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D(d,p) = O(d,p) - E(p)  template TPT1  env TPENV1  fore 0  back 16777215  eqnno 1"/>
  <p:tag name="FILENAME" val="TP_tmp"/>
  <p:tag name="ORIGWIDTH" val="114"/>
  <p:tag name="PICTUREFILESIZE" val="57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\begin{tabular}{ccc}&#10;        &amp; Relevant &amp; Non-Relevant  \\ \cline{2-3}&#10;        Retrieved &amp;  $A \cap B$ &amp;  $ \overline{A} \cap B$  \\ \cline{2-3}&#10;        Not Retrieved  &amp; $A \cap \overline{B}$  &amp;  $\overline{A} \cap \overline{B}$ \\ \cline{2-3}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395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Recall &amp;  = &amp; \frac{|A \cap B|}{|A|} \\&#10;Precision &amp; = &amp; \frac{|A \cap B|}{|B|}&#10;\end{eqnarray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6"/>
  <p:tag name="PICTUREFILESIZE" val="813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allout = \frac{|\overline{A}\cap B|}{|\overline{A}|}  template TPT1  env TPENV1  fore 0  back 16777215  eqnno 2"/>
  <p:tag name="FILENAME" val="TP_tmp"/>
  <p:tag name="ORIGWIDTH" val="71"/>
  <p:tag name="PICTUREFILESIZE" val="30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1860</Words>
  <Application>Microsoft Office PowerPoint</Application>
  <PresentationFormat>On-screen Show (4:3)</PresentationFormat>
  <Paragraphs>251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Search Engines</vt:lpstr>
      <vt:lpstr>Evaluation</vt:lpstr>
      <vt:lpstr>Evaluation Corpus</vt:lpstr>
      <vt:lpstr>Test Collections</vt:lpstr>
      <vt:lpstr>TREC Topic Example</vt:lpstr>
      <vt:lpstr>Relevance Judgments</vt:lpstr>
      <vt:lpstr>Pooling</vt:lpstr>
      <vt:lpstr>Query Logs</vt:lpstr>
      <vt:lpstr>Query Logs</vt:lpstr>
      <vt:lpstr>Example Click Policy</vt:lpstr>
      <vt:lpstr>Query Logs</vt:lpstr>
      <vt:lpstr>Filtering Clicks</vt:lpstr>
      <vt:lpstr>Effectiveness Measures</vt:lpstr>
      <vt:lpstr>Classification Errors</vt:lpstr>
      <vt:lpstr>F Measure</vt:lpstr>
      <vt:lpstr>Ranking Effectiveness</vt:lpstr>
      <vt:lpstr>Summarizing a Ranking</vt:lpstr>
      <vt:lpstr>Average Precision</vt:lpstr>
      <vt:lpstr>Averaging Across Queries</vt:lpstr>
      <vt:lpstr>Averaging</vt:lpstr>
      <vt:lpstr>MAP</vt:lpstr>
      <vt:lpstr>Recall-Precision Graph</vt:lpstr>
      <vt:lpstr>Interpolation</vt:lpstr>
      <vt:lpstr>Interpolation</vt:lpstr>
      <vt:lpstr>Average Precision at  Standard Recall Levels</vt:lpstr>
      <vt:lpstr>Average Recall-Precision Graph</vt:lpstr>
      <vt:lpstr>Graph for 50 Queries</vt:lpstr>
      <vt:lpstr>Focusing on Top Documents</vt:lpstr>
      <vt:lpstr>Focusing on Top Documents</vt:lpstr>
      <vt:lpstr>Discounted Cumulative Gain</vt:lpstr>
      <vt:lpstr>Discounted Cumulative Gain</vt:lpstr>
      <vt:lpstr>Discounted Cumulative Gain</vt:lpstr>
      <vt:lpstr>DCG Example</vt:lpstr>
      <vt:lpstr>Normalized DCG</vt:lpstr>
      <vt:lpstr>NDCG Example</vt:lpstr>
      <vt:lpstr>Using Preferences</vt:lpstr>
      <vt:lpstr>BPREF</vt:lpstr>
      <vt:lpstr>Efficiency Metrics</vt:lpstr>
      <vt:lpstr>Significance Tests</vt:lpstr>
      <vt:lpstr>Significance Tests</vt:lpstr>
      <vt:lpstr>One-Sided Test</vt:lpstr>
      <vt:lpstr>Example Experimental Results</vt:lpstr>
      <vt:lpstr>t-Test</vt:lpstr>
      <vt:lpstr>Wilcoxon Signed-Ranks Test</vt:lpstr>
      <vt:lpstr>Wilcoxon Example</vt:lpstr>
      <vt:lpstr>Sign Test</vt:lpstr>
      <vt:lpstr>Setting Parameter Values</vt:lpstr>
      <vt:lpstr>Finding Parameter Values</vt:lpstr>
      <vt:lpstr>Online Testing</vt:lpstr>
      <vt:lpstr>Summary</vt:lpstr>
      <vt:lpstr>Query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croft</cp:lastModifiedBy>
  <cp:revision>21</cp:revision>
  <dcterms:created xsi:type="dcterms:W3CDTF">2008-09-24T13:19:29Z</dcterms:created>
  <dcterms:modified xsi:type="dcterms:W3CDTF">2008-09-30T18:19:54Z</dcterms:modified>
</cp:coreProperties>
</file>