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89" r:id="rId2"/>
    <p:sldId id="257" r:id="rId3"/>
    <p:sldId id="291" r:id="rId4"/>
    <p:sldId id="290" r:id="rId5"/>
    <p:sldId id="259" r:id="rId6"/>
    <p:sldId id="292" r:id="rId7"/>
    <p:sldId id="260" r:id="rId8"/>
    <p:sldId id="293" r:id="rId9"/>
    <p:sldId id="261" r:id="rId10"/>
    <p:sldId id="262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6" r:id="rId35"/>
    <p:sldId id="295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460ABFD-A52B-4239-9D23-989729AB534C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97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5A773-806A-4A01-A6E1-C1C5CA1F97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B279E-489A-40E0-8953-C4AE6001E9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EF667-78C6-4F5D-BEB0-F4D5509E64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0182A-8FFA-4552-9425-C98BA7BD85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17208-6B5E-4F97-8272-4E751B0F81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4B039-3F4F-4442-901B-8F95CFCC94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DDCA9-DF24-4AC1-8CF4-3A1CCA2ACC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38478-57D3-4FDF-98DA-B32E0402AE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B5899-3D14-4A1A-BC22-F477281B54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3338E-D48C-4CAB-BFB8-3CEC14B2D7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CBF60D7-4A2F-47E8-9DB3-5A7BB9DA13D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86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solidFill>
                  <a:srgbClr val="FF6600"/>
                </a:solidFill>
              </a:rPr>
              <a:t>FUNCTIONAL ENGLISH</a:t>
            </a:r>
          </a:p>
        </p:txBody>
      </p:sp>
      <p:pic>
        <p:nvPicPr>
          <p:cNvPr id="72707" name="Picture 3" descr="j02330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895600"/>
            <a:ext cx="2574925" cy="2614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43800" cy="1295400"/>
          </a:xfrm>
        </p:spPr>
        <p:txBody>
          <a:bodyPr/>
          <a:lstStyle/>
          <a:p>
            <a:r>
              <a:rPr lang="en-US" sz="3100" b="0"/>
              <a:t>For Interactional Function, a Speaker needs</a:t>
            </a:r>
            <a:r>
              <a:rPr lang="en-US" sz="3100"/>
              <a:t>…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502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Use of correct sounds (pronunciation, intonation &amp; stress)</a:t>
            </a:r>
          </a:p>
          <a:p>
            <a:pPr>
              <a:buFont typeface="Wingdings" pitchFamily="2" charset="2"/>
              <a:buChar char="Ø"/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Use of correct structures (syntax)</a:t>
            </a:r>
          </a:p>
          <a:p>
            <a:pPr>
              <a:buFont typeface="Wingdings" pitchFamily="2" charset="2"/>
              <a:buChar char="Ø"/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Acceptable degree of fluency (vocabulary &amp; grammar)</a:t>
            </a:r>
          </a:p>
          <a:p>
            <a:pPr>
              <a:buFont typeface="Wingdings" pitchFamily="2" charset="2"/>
              <a:buChar char="Ø"/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Transactional &amp; interpersonal skills</a:t>
            </a:r>
          </a:p>
          <a:p>
            <a:pPr>
              <a:buFont typeface="Wingdings" pitchFamily="2" charset="2"/>
              <a:buChar char="Ø"/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Taking short &amp; long turns while speaking</a:t>
            </a:r>
          </a:p>
          <a:p>
            <a:pPr>
              <a:buFont typeface="Wingdings" pitchFamily="2" charset="2"/>
              <a:buChar char="Ø"/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Management of interaction</a:t>
            </a:r>
          </a:p>
          <a:p>
            <a:pPr>
              <a:buFont typeface="Wingdings" pitchFamily="2" charset="2"/>
              <a:buChar char="Ø"/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Negotiating Meaning</a:t>
            </a:r>
          </a:p>
          <a:p>
            <a:pPr>
              <a:buFont typeface="Wingdings" pitchFamily="2" charset="2"/>
              <a:buChar char="Ø"/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Listening skills</a:t>
            </a:r>
          </a:p>
          <a:p>
            <a:pPr>
              <a:buFont typeface="Wingdings" pitchFamily="2" charset="2"/>
              <a:buChar char="Ø"/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Using formulaic language (stock sentences)</a:t>
            </a:r>
          </a:p>
          <a:p>
            <a:pPr>
              <a:buFont typeface="Wingdings" pitchFamily="2" charset="2"/>
              <a:buChar char="Ø"/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Wow, that’s a great outfit you are wearing,</a:t>
            </a:r>
          </a:p>
          <a:p>
            <a:pPr>
              <a:buFont typeface="Wingdings" pitchFamily="2" charset="2"/>
              <a:buChar char="Ø"/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Oh! Really….</a:t>
            </a:r>
          </a:p>
          <a:p>
            <a:pPr>
              <a:buFont typeface="Wingdings" pitchFamily="2" charset="2"/>
              <a:buChar char="Ø"/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That’s too bad. / Sad….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43800" cy="1295400"/>
          </a:xfrm>
        </p:spPr>
        <p:txBody>
          <a:bodyPr/>
          <a:lstStyle/>
          <a:p>
            <a:r>
              <a:rPr lang="en-US" sz="3600">
                <a:latin typeface="Batang" pitchFamily="18" charset="-127"/>
              </a:rPr>
              <a:t>Things that matter while conversing</a:t>
            </a:r>
            <a:r>
              <a:rPr lang="en-US">
                <a:latin typeface="Batang" pitchFamily="18" charset="-127"/>
              </a:rPr>
              <a:t/>
            </a:r>
            <a:br>
              <a:rPr lang="en-US">
                <a:latin typeface="Batang" pitchFamily="18" charset="-127"/>
              </a:rPr>
            </a:br>
            <a:endParaRPr lang="en-US">
              <a:latin typeface="Batang" pitchFamily="18" charset="-127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4116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Clarity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Voice modulation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Facial Expression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Body language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Positioning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Speed of delivery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239000" cy="1143000"/>
          </a:xfrm>
        </p:spPr>
        <p:txBody>
          <a:bodyPr/>
          <a:lstStyle/>
          <a:p>
            <a:r>
              <a:rPr lang="en-US" sz="3200">
                <a:latin typeface="Batang" pitchFamily="18" charset="-127"/>
              </a:rPr>
              <a:t>Conversational Skills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83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In a conversation, a speaker needs to know</a:t>
            </a:r>
            <a:r>
              <a:rPr lang="en-US" sz="2800">
                <a:solidFill>
                  <a:srgbClr val="FF6600"/>
                </a:solidFill>
                <a:latin typeface="Batang" pitchFamily="18" charset="-127"/>
              </a:rPr>
              <a:t/>
            </a:r>
            <a:br>
              <a:rPr lang="en-US" sz="2800">
                <a:solidFill>
                  <a:srgbClr val="FF6600"/>
                </a:solidFill>
                <a:latin typeface="Batang" pitchFamily="18" charset="-127"/>
              </a:rPr>
            </a:br>
            <a:endParaRPr lang="en-US" sz="2800">
              <a:solidFill>
                <a:srgbClr val="FF6600"/>
              </a:solidFill>
              <a:latin typeface="Batang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sz="2800">
                <a:solidFill>
                  <a:srgbClr val="FF6600"/>
                </a:solidFill>
              </a:rPr>
              <a:t> </a:t>
            </a: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When to initiate a conversation,</a:t>
            </a:r>
          </a:p>
          <a:p>
            <a:pPr>
              <a:buFont typeface="Wingdings" pitchFamily="2" charset="2"/>
              <a:buChar char="Ø"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How to maintain a conversation,</a:t>
            </a:r>
          </a:p>
          <a:p>
            <a:pPr>
              <a:buFont typeface="Wingdings" pitchFamily="2" charset="2"/>
              <a:buChar char="Ø"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How to close the conversation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tang" pitchFamily="18" charset="-127"/>
              </a:rPr>
              <a:t>Initiating an conversation</a:t>
            </a:r>
            <a:r>
              <a:rPr lang="en-US"/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What do we do for Initiating an conversation?</a:t>
            </a:r>
          </a:p>
          <a:p>
            <a:pPr>
              <a:buFont typeface="Wingdings" pitchFamily="2" charset="2"/>
              <a:buNone/>
            </a:pPr>
            <a:endParaRPr lang="en-US" b="1">
              <a:solidFill>
                <a:srgbClr val="FF6600"/>
              </a:solidFill>
              <a:latin typeface="Batang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Greetings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Introductions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Attention getting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Acknowledging presence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543800" cy="655638"/>
          </a:xfrm>
        </p:spPr>
        <p:txBody>
          <a:bodyPr/>
          <a:lstStyle/>
          <a:p>
            <a:r>
              <a:rPr lang="en-US" sz="3500"/>
              <a:t>			</a:t>
            </a:r>
            <a:r>
              <a:rPr lang="en-US" sz="3500">
                <a:latin typeface="Batang" pitchFamily="18" charset="-127"/>
              </a:rPr>
              <a:t>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chemeClr val="tx2"/>
                </a:solidFill>
                <a:latin typeface="Batang" pitchFamily="18" charset="-127"/>
              </a:rPr>
              <a:t>Anusha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: Hello Nalini, How are you?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chemeClr val="tx2"/>
                </a:solidFill>
                <a:latin typeface="Batang" pitchFamily="18" charset="-127"/>
              </a:rPr>
              <a:t>Nalini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: Am good, how are you?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chemeClr val="tx2"/>
                </a:solidFill>
                <a:latin typeface="Batang" pitchFamily="18" charset="-127"/>
              </a:rPr>
              <a:t>Anusha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: Fine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chemeClr val="tx2"/>
                </a:solidFill>
                <a:latin typeface="Batang" pitchFamily="18" charset="-127"/>
              </a:rPr>
              <a:t>Nalini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: And how’s you project coming along?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chemeClr val="tx2"/>
                </a:solidFill>
                <a:latin typeface="Batang" pitchFamily="18" charset="-127"/>
              </a:rPr>
              <a:t>Anusha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: It’s progressing well, thanks. Hey look, 	there’s Deepak. Deepak, hi, how are things?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chemeClr val="tx2"/>
                </a:solidFill>
                <a:latin typeface="Batang" pitchFamily="18" charset="-127"/>
              </a:rPr>
              <a:t>Deepak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:  Things are just great, oh hello, Anusha. 	Haven’t seen you for ages, where have                  	you been?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chemeClr val="tx2"/>
                </a:solidFill>
                <a:latin typeface="Batang" pitchFamily="18" charset="-127"/>
              </a:rPr>
              <a:t>Anusha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: Was out of station the whole of last week. 	Went to attend my cousins wedding,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chemeClr val="tx2"/>
                </a:solidFill>
                <a:latin typeface="Batang" pitchFamily="18" charset="-127"/>
              </a:rPr>
              <a:t>Deepak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:  I see.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7543800" cy="1295400"/>
          </a:xfrm>
        </p:spPr>
        <p:txBody>
          <a:bodyPr/>
          <a:lstStyle/>
          <a:p>
            <a:r>
              <a:rPr lang="en-US" sz="3200"/>
              <a:t>	</a:t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>	</a:t>
            </a:r>
            <a:r>
              <a:rPr lang="en-US" sz="3200">
                <a:latin typeface="Batang" pitchFamily="18" charset="-127"/>
              </a:rPr>
              <a:t>What do we do to maintain a 	 		    conversation</a:t>
            </a:r>
            <a:r>
              <a:rPr lang="en-US" sz="3200"/>
              <a:t>?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Asking questions?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Responding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Giving Information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Explaining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Encouraging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391400" cy="715963"/>
          </a:xfrm>
        </p:spPr>
        <p:txBody>
          <a:bodyPr/>
          <a:lstStyle/>
          <a:p>
            <a:r>
              <a:rPr lang="en-US">
                <a:latin typeface="Batang" pitchFamily="18" charset="-127"/>
              </a:rPr>
              <a:t>Maintaining a Conversation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An Example: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chemeClr val="tx2"/>
                </a:solidFill>
                <a:latin typeface="Batang" pitchFamily="18" charset="-127"/>
              </a:rPr>
              <a:t>Kishore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: Ramesh! How nice to hear from you. Have you had a good holiday?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chemeClr val="tx2"/>
                </a:solidFill>
                <a:latin typeface="Batang" pitchFamily="18" charset="-127"/>
              </a:rPr>
              <a:t>Ramesh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: Had a wonderful time. I went away actually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chemeClr val="tx2"/>
                </a:solidFill>
                <a:latin typeface="Batang" pitchFamily="18" charset="-127"/>
              </a:rPr>
              <a:t>Kishore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: Oh, did you? Where?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latin typeface="Batang" pitchFamily="18" charset="-127"/>
              </a:rPr>
              <a:t>Ramesh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: Guntur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latin typeface="Batang" pitchFamily="18" charset="-127"/>
              </a:rPr>
              <a:t>Kishore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: How nice!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latin typeface="Batang" pitchFamily="18" charset="-127"/>
              </a:rPr>
              <a:t>Ramesh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: We went to see my parents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latin typeface="Batang" pitchFamily="18" charset="-127"/>
              </a:rPr>
              <a:t>Kishore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: Really, where do they live in Guntur?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latin typeface="Batang" pitchFamily="18" charset="-127"/>
              </a:rPr>
              <a:t>Ramesh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: In a small village near Guntur actually, it’s a place called Vadlamudi</a:t>
            </a:r>
            <a:r>
              <a:rPr lang="en-US" sz="2600">
                <a:solidFill>
                  <a:srgbClr val="FF66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543800" cy="1600200"/>
          </a:xfrm>
        </p:spPr>
        <p:txBody>
          <a:bodyPr/>
          <a:lstStyle/>
          <a:p>
            <a:r>
              <a:rPr lang="en-US" sz="3500"/>
              <a:t>	</a:t>
            </a:r>
            <a:r>
              <a:rPr lang="en-US" sz="3500">
                <a:latin typeface="Batang" pitchFamily="18" charset="-127"/>
              </a:rPr>
              <a:t>What do we do to close a 		 		Conversation?</a:t>
            </a:r>
            <a:br>
              <a:rPr lang="en-US" sz="3500">
                <a:latin typeface="Batang" pitchFamily="18" charset="-127"/>
              </a:rPr>
            </a:br>
            <a:endParaRPr lang="en-US" sz="3500">
              <a:latin typeface="Batang" pitchFamily="18" charset="-127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4116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Announcing departure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Reason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Thanking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Apologies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Saying goodbye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543800" cy="1036638"/>
          </a:xfrm>
        </p:spPr>
        <p:txBody>
          <a:bodyPr/>
          <a:lstStyle/>
          <a:p>
            <a:r>
              <a:rPr lang="en-US" sz="3500"/>
              <a:t>	</a:t>
            </a:r>
            <a:r>
              <a:rPr lang="en-US" sz="3500">
                <a:latin typeface="Batang" pitchFamily="18" charset="-127"/>
              </a:rPr>
              <a:t>Closing a Conversation</a:t>
            </a:r>
            <a:br>
              <a:rPr lang="en-US" sz="3500">
                <a:latin typeface="Batang" pitchFamily="18" charset="-127"/>
              </a:rPr>
            </a:br>
            <a:endParaRPr lang="en-US" sz="3500">
              <a:latin typeface="Batang" pitchFamily="18" charset="-127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An Example</a:t>
            </a:r>
            <a:r>
              <a:rPr lang="en-US" sz="2600" b="1">
                <a:solidFill>
                  <a:srgbClr val="FF6600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Anusha:  Gosh! It’s almost eleven, I really must go.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Nalini: Are you sure, you don’t want to join me for lunch?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Anusha: I have a meeting with my team at 12.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Nalini: Well, it has been nice talking to you, that too after such along time. We hardly meet these days. Anyways keep in touch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Anusha: I sure will. Sorry to rush off like this. Bye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Nalini : Bye</a:t>
            </a:r>
            <a:r>
              <a:rPr lang="en-US" sz="2600">
                <a:solidFill>
                  <a:srgbClr val="FF66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r>
              <a:rPr lang="en-US" sz="3200">
                <a:latin typeface="Batang" pitchFamily="18" charset="-127"/>
              </a:rPr>
              <a:t>Stock Expressions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058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/>
            </a:r>
            <a:br>
              <a:rPr lang="en-US" sz="2600"/>
            </a:b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Expressions of politeness</a:t>
            </a:r>
            <a:r>
              <a:rPr lang="en-US" sz="3400" b="1">
                <a:solidFill>
                  <a:srgbClr val="FF6600"/>
                </a:solidFill>
                <a:latin typeface="Batang" pitchFamily="18" charset="-127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i="1">
                <a:solidFill>
                  <a:srgbClr val="FF6600"/>
                </a:solidFill>
                <a:latin typeface="Batang" pitchFamily="18" charset="-127"/>
              </a:rPr>
              <a:t> 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If it is not inconvenient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 If you don’t mind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 I don’t know if you will agree with me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 I would be happy.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 Some polite question forms: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 Would you mind…?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 Would you mind helping…?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 Would you like to have…?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 Could I speak to …please?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Batang" pitchFamily="18" charset="-127"/>
              </a:rPr>
              <a:t>What is Functional English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/>
              <a:t>   </a:t>
            </a:r>
            <a:r>
              <a:rPr lang="en-US" sz="3600" b="1">
                <a:solidFill>
                  <a:srgbClr val="FF6600"/>
                </a:solidFill>
                <a:latin typeface="Batang" pitchFamily="18" charset="-127"/>
              </a:rPr>
              <a:t>Functional English is usage of the English language required to perform a specific function. </a:t>
            </a:r>
          </a:p>
          <a:p>
            <a:pPr>
              <a:buFont typeface="Wingdings" pitchFamily="2" charset="2"/>
              <a:buChar char="Ø"/>
            </a:pPr>
            <a:endParaRPr lang="en-US" sz="3600" b="1">
              <a:solidFill>
                <a:srgbClr val="FF6600"/>
              </a:solidFill>
              <a:latin typeface="Batang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sz="3600" b="1">
                <a:solidFill>
                  <a:srgbClr val="FF6600"/>
                </a:solidFill>
                <a:latin typeface="Batang" pitchFamily="18" charset="-127"/>
              </a:rPr>
              <a:t>   A good command of English is often required for academic and career progression</a:t>
            </a:r>
            <a:r>
              <a:rPr lang="en-US" sz="3600">
                <a:latin typeface="Batang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848600" cy="381000"/>
          </a:xfrm>
        </p:spPr>
        <p:txBody>
          <a:bodyPr/>
          <a:lstStyle/>
          <a:p>
            <a:r>
              <a:rPr lang="en-US" sz="3200">
                <a:latin typeface="Batang" pitchFamily="18" charset="-127"/>
              </a:rPr>
              <a:t>Stock Expressions</a:t>
            </a:r>
            <a:br>
              <a:rPr lang="en-US" sz="3200">
                <a:latin typeface="Batang" pitchFamily="18" charset="-127"/>
              </a:rPr>
            </a:br>
            <a:endParaRPr lang="en-US" sz="3200">
              <a:latin typeface="Batang" pitchFamily="18" charset="-127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05800" cy="5791200"/>
          </a:xfrm>
        </p:spPr>
        <p:txBody>
          <a:bodyPr/>
          <a:lstStyle/>
          <a:p>
            <a:pPr>
              <a:buFont typeface="Wingdings" pitchFamily="2" charset="2"/>
              <a:buChar char="Ø"/>
              <a:tabLst>
                <a:tab pos="4286250" algn="l"/>
              </a:tabLst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Suggestion :</a:t>
            </a:r>
            <a:r>
              <a:rPr lang="en-US" sz="2200" b="1" i="1">
                <a:solidFill>
                  <a:srgbClr val="FF6600"/>
                </a:solidFill>
                <a:latin typeface="Batang" pitchFamily="18" charset="-127"/>
              </a:rPr>
              <a:t> </a:t>
            </a: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Would you like me to get you the newspaper?</a:t>
            </a:r>
          </a:p>
          <a:p>
            <a:pPr>
              <a:buFont typeface="Wingdings" pitchFamily="2" charset="2"/>
              <a:buChar char="Ø"/>
              <a:tabLst>
                <a:tab pos="4286250" algn="l"/>
              </a:tabLst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Request : Could you open the window please?</a:t>
            </a:r>
          </a:p>
          <a:p>
            <a:pPr>
              <a:buFont typeface="Wingdings" pitchFamily="2" charset="2"/>
              <a:buChar char="Ø"/>
              <a:tabLst>
                <a:tab pos="4286250" algn="l"/>
              </a:tabLst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Offering Help : Would you like me to carry your bag?</a:t>
            </a:r>
          </a:p>
          <a:p>
            <a:pPr>
              <a:buFont typeface="Wingdings" pitchFamily="2" charset="2"/>
              <a:buChar char="Ø"/>
              <a:tabLst>
                <a:tab pos="4286250" algn="l"/>
              </a:tabLst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Inviting : Would you like to join us for tea this evening?</a:t>
            </a:r>
          </a:p>
          <a:p>
            <a:pPr>
              <a:buFont typeface="Wingdings" pitchFamily="2" charset="2"/>
              <a:buChar char="Ø"/>
              <a:tabLst>
                <a:tab pos="4286250" algn="l"/>
              </a:tabLst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Permission : May I use your phone?</a:t>
            </a:r>
          </a:p>
          <a:p>
            <a:pPr>
              <a:buFont typeface="Wingdings" pitchFamily="2" charset="2"/>
              <a:buChar char="Ø"/>
              <a:tabLst>
                <a:tab pos="4286250" algn="l"/>
              </a:tabLst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Excuse me sir, would you mind if I came an hour late…</a:t>
            </a:r>
          </a:p>
          <a:p>
            <a:pPr>
              <a:buFont typeface="Wingdings" pitchFamily="2" charset="2"/>
              <a:buChar char="Ø"/>
              <a:tabLst>
                <a:tab pos="4286250" algn="l"/>
              </a:tabLst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Apologizing : I am extremely sorry for my assistant’s behavior</a:t>
            </a:r>
          </a:p>
          <a:p>
            <a:pPr>
              <a:buFont typeface="Wingdings" pitchFamily="2" charset="2"/>
              <a:buChar char="Ø"/>
              <a:tabLst>
                <a:tab pos="4286250" algn="l"/>
              </a:tabLst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Complaining : I am sorry to bring to your notice…</a:t>
            </a:r>
          </a:p>
          <a:p>
            <a:pPr>
              <a:buFont typeface="Wingdings" pitchFamily="2" charset="2"/>
              <a:buChar char="Ø"/>
              <a:tabLst>
                <a:tab pos="4286250" algn="l"/>
              </a:tabLst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I am afraid the machine is faulty…</a:t>
            </a:r>
          </a:p>
          <a:p>
            <a:pPr>
              <a:buFont typeface="Wingdings" pitchFamily="2" charset="2"/>
              <a:buChar char="Ø"/>
              <a:tabLst>
                <a:tab pos="4286250" algn="l"/>
              </a:tabLst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Agreeing : Yes, I can see your point of view…</a:t>
            </a:r>
          </a:p>
          <a:p>
            <a:pPr>
              <a:buFont typeface="Wingdings" pitchFamily="2" charset="2"/>
              <a:buChar char="Ø"/>
              <a:tabLst>
                <a:tab pos="4286250" algn="l"/>
              </a:tabLst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Disagreeing : Well, I don’t quite see it that way…</a:t>
            </a:r>
          </a:p>
          <a:p>
            <a:pPr>
              <a:buFont typeface="Wingdings" pitchFamily="2" charset="2"/>
              <a:buChar char="Ø"/>
              <a:tabLst>
                <a:tab pos="4286250" algn="l"/>
              </a:tabLst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Taking the initiative : May I suggest…</a:t>
            </a:r>
          </a:p>
          <a:p>
            <a:pPr>
              <a:buFont typeface="Wingdings" pitchFamily="2" charset="2"/>
              <a:buNone/>
              <a:tabLst>
                <a:tab pos="4286250" algn="l"/>
              </a:tabLst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                                         How about…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543800" cy="685800"/>
          </a:xfrm>
        </p:spPr>
        <p:txBody>
          <a:bodyPr/>
          <a:lstStyle/>
          <a:p>
            <a:r>
              <a:rPr lang="en-US" sz="3500"/>
              <a:t>	 </a:t>
            </a:r>
            <a:r>
              <a:rPr lang="en-US" sz="3500">
                <a:latin typeface="Batang" pitchFamily="18" charset="-127"/>
              </a:rPr>
              <a:t>Introducing  People</a:t>
            </a:r>
            <a:br>
              <a:rPr lang="en-US" sz="3500">
                <a:latin typeface="Batang" pitchFamily="18" charset="-127"/>
              </a:rPr>
            </a:br>
            <a:endParaRPr lang="en-US" sz="3500">
              <a:latin typeface="Batang" pitchFamily="18" charset="-127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40386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What's your name?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Who are you?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My name is ...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I am ...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My friends call me ...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You can call me ...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Haven't we met (before)?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Yes, I think we have.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No, I don't think we have. I think we've already met.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I don't think we've met (before).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This is ... </a:t>
            </a:r>
          </a:p>
          <a:p>
            <a:pPr>
              <a:lnSpc>
                <a:spcPct val="90000"/>
              </a:lnSpc>
            </a:pPr>
            <a:endParaRPr lang="en-US" sz="2400" b="1">
              <a:solidFill>
                <a:srgbClr val="FF6600"/>
              </a:solidFill>
              <a:latin typeface="Batang" pitchFamily="18" charset="-127"/>
            </a:endParaRPr>
          </a:p>
          <a:p>
            <a:pPr>
              <a:lnSpc>
                <a:spcPct val="90000"/>
              </a:lnSpc>
            </a:pPr>
            <a:endParaRPr lang="en-US" sz="2400">
              <a:latin typeface="Batang" pitchFamily="18" charset="-127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838200"/>
            <a:ext cx="4038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Meet ...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Have you met ...?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Yes, I have.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No, I haven't.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Yes, I think I have.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No, I don't think I have.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Hello, ... (name)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Nice to meet you. (informal)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Pleased to meet you.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How do you do? (formal)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Nice to see you.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Nice to see you again</a:t>
            </a:r>
            <a:r>
              <a:rPr lang="en-US" sz="2400" b="1">
                <a:latin typeface="Batang" pitchFamily="18" charset="-127"/>
              </a:rPr>
              <a:t>. </a:t>
            </a:r>
          </a:p>
          <a:p>
            <a:pPr>
              <a:lnSpc>
                <a:spcPct val="90000"/>
              </a:lnSpc>
            </a:pPr>
            <a:endParaRPr lang="en-US" sz="2400" b="1">
              <a:latin typeface="Batang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	</a:t>
            </a:r>
            <a:r>
              <a:rPr lang="en-US">
                <a:latin typeface="Batang" pitchFamily="18" charset="-127"/>
              </a:rPr>
              <a:t>Say Goodbye </a:t>
            </a:r>
            <a:br>
              <a:rPr lang="en-US">
                <a:latin typeface="Batang" pitchFamily="18" charset="-127"/>
              </a:rPr>
            </a:br>
            <a:endParaRPr lang="en-US">
              <a:latin typeface="Batang" pitchFamily="18" charset="-127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Good bye. </a:t>
            </a:r>
          </a:p>
          <a:p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Bye. / See you. </a:t>
            </a:r>
          </a:p>
          <a:p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See you later. </a:t>
            </a:r>
          </a:p>
          <a:p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See you soon. </a:t>
            </a:r>
          </a:p>
          <a:p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See you tomorrow. </a:t>
            </a:r>
          </a:p>
          <a:p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See you next week. </a:t>
            </a:r>
          </a:p>
          <a:p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Good night. </a:t>
            </a:r>
          </a:p>
          <a:p>
            <a:endParaRPr lang="en-US" sz="3200" b="1">
              <a:solidFill>
                <a:srgbClr val="FF6600"/>
              </a:solidFill>
              <a:latin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		</a:t>
            </a:r>
            <a:r>
              <a:rPr lang="en-US" sz="4000">
                <a:latin typeface="Batang" pitchFamily="18" charset="-127"/>
              </a:rPr>
              <a:t>Health</a:t>
            </a:r>
            <a:r>
              <a:rPr lang="en-US" sz="4400"/>
              <a:t> 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How are you? 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How are you today? 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Fine, thank you/thanks. 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Not too bad. 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Very well. 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I'm okay / all right. 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Not too well, actually</a:t>
            </a:r>
            <a:r>
              <a:rPr lang="en-US" b="1">
                <a:latin typeface="Batang" pitchFamily="18" charset="-127"/>
              </a:rPr>
              <a:t>. </a:t>
            </a:r>
          </a:p>
          <a:p>
            <a:pPr>
              <a:lnSpc>
                <a:spcPct val="90000"/>
              </a:lnSpc>
            </a:pPr>
            <a:endParaRPr lang="en-US" b="1">
              <a:latin typeface="Batang" pitchFamily="18" charset="-127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What's wrong with you? </a:t>
            </a:r>
          </a:p>
          <a:p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What's the matter with you? </a:t>
            </a:r>
          </a:p>
          <a:p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Are you all right? </a:t>
            </a:r>
          </a:p>
          <a:p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I'm tired   . </a:t>
            </a:r>
          </a:p>
          <a:p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I'm exhausted   . </a:t>
            </a:r>
          </a:p>
          <a:p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I've got a cold</a:t>
            </a:r>
            <a:r>
              <a:rPr lang="en-US" b="1">
                <a:latin typeface="Batang" pitchFamily="18" charset="-127"/>
              </a:rPr>
              <a:t>.  </a:t>
            </a:r>
          </a:p>
          <a:p>
            <a:endParaRPr lang="en-US" b="1">
              <a:latin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543800" cy="579438"/>
          </a:xfrm>
        </p:spPr>
        <p:txBody>
          <a:bodyPr/>
          <a:lstStyle/>
          <a:p>
            <a:r>
              <a:rPr lang="en-US" sz="3500"/>
              <a:t>	</a:t>
            </a:r>
            <a:r>
              <a:rPr lang="en-US" sz="3500">
                <a:latin typeface="Batang" pitchFamily="18" charset="-127"/>
              </a:rPr>
              <a:t>Stating your Opinion</a:t>
            </a:r>
            <a:r>
              <a:rPr lang="en-US" sz="3500"/>
              <a:t> 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85800"/>
            <a:ext cx="4038600" cy="617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It seems to me that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In my opinion,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 am of the opinion that .../ I take the view that 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My personal view is that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In my experience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As far as I understand / can see,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As I see it, ... / From my point of view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As far as I know ... / From what I know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 might be wrong but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If I am not mistaken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 believe one can (safely) say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It is claimed that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 must admit that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 cannot deny that ... </a:t>
            </a:r>
          </a:p>
          <a:p>
            <a:pPr>
              <a:lnSpc>
                <a:spcPct val="80000"/>
              </a:lnSpc>
            </a:pPr>
            <a:endParaRPr lang="en-US" sz="2000" b="1">
              <a:solidFill>
                <a:srgbClr val="FF6600"/>
              </a:solidFill>
              <a:latin typeface="Batang" pitchFamily="18" charset="-127"/>
            </a:endParaRP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685800"/>
            <a:ext cx="4038600" cy="617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 can imagine that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 think/believe/suppose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Personally, I think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That is why I think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 am sure/certain/convinced that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 am not sure/certain, but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 am not sure, because I don't know the situation exactly.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 am not convinced that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 have read that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 am of mixed opinions (about / on) ...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 am of mixed opinions about / on this. </a:t>
            </a: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FF6600"/>
                </a:solidFill>
                <a:latin typeface="Batang" pitchFamily="18" charset="-127"/>
              </a:rPr>
              <a:t>I have no opinion in this matter. </a:t>
            </a:r>
          </a:p>
          <a:p>
            <a:pPr>
              <a:lnSpc>
                <a:spcPct val="80000"/>
              </a:lnSpc>
            </a:pPr>
            <a:endParaRPr lang="en-US" sz="2000" b="1">
              <a:solidFill>
                <a:srgbClr val="FF6600"/>
              </a:solidFill>
              <a:latin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43800" cy="808038"/>
          </a:xfrm>
        </p:spPr>
        <p:txBody>
          <a:bodyPr/>
          <a:lstStyle/>
          <a:p>
            <a:r>
              <a:rPr lang="en-US"/>
              <a:t>		</a:t>
            </a:r>
            <a:r>
              <a:rPr lang="en-US">
                <a:latin typeface="Batang" pitchFamily="18" charset="-127"/>
              </a:rPr>
              <a:t>Outlining Facts</a:t>
            </a:r>
            <a:r>
              <a:rPr lang="en-US"/>
              <a:t>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The fact is that 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The (main) point is that ... 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This proves that ... 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What it comes down to is that ... 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It is obvious that ... 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It is certain that ... 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One can say that ... 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It is clear that ... 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There is no doubt that 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  <a:r>
              <a:rPr lang="en-US">
                <a:latin typeface="Batang" pitchFamily="18" charset="-127"/>
              </a:rPr>
              <a:t>Expression of Agreement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There are many reasons for ... </a:t>
            </a:r>
          </a:p>
          <a:p>
            <a:pPr>
              <a:buFont typeface="Wingdings" pitchFamily="2" charset="2"/>
              <a:buChar char="Ø"/>
            </a:pPr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There is no doubt about it that ... </a:t>
            </a:r>
          </a:p>
          <a:p>
            <a:pPr>
              <a:buFont typeface="Wingdings" pitchFamily="2" charset="2"/>
              <a:buChar char="Ø"/>
            </a:pPr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I simply must agree with that. </a:t>
            </a:r>
          </a:p>
          <a:p>
            <a:pPr>
              <a:buFont typeface="Wingdings" pitchFamily="2" charset="2"/>
              <a:buChar char="Ø"/>
            </a:pPr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I am of the same opinion. </a:t>
            </a:r>
          </a:p>
          <a:p>
            <a:pPr>
              <a:buFont typeface="Wingdings" pitchFamily="2" charset="2"/>
              <a:buChar char="Ø"/>
            </a:pPr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I am of the same opinion as the author. </a:t>
            </a:r>
          </a:p>
          <a:p>
            <a:pPr>
              <a:buFont typeface="Wingdings" pitchFamily="2" charset="2"/>
              <a:buChar char="Ø"/>
            </a:pPr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I completely/absolutely agree with the author.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467600" cy="990600"/>
          </a:xfrm>
        </p:spPr>
        <p:txBody>
          <a:bodyPr/>
          <a:lstStyle/>
          <a:p>
            <a:r>
              <a:rPr lang="en-US" sz="3500"/>
              <a:t>	</a:t>
            </a:r>
            <a:br>
              <a:rPr lang="en-US" sz="3500"/>
            </a:br>
            <a:r>
              <a:rPr lang="en-US" sz="3500"/>
              <a:t/>
            </a:r>
            <a:br>
              <a:rPr lang="en-US" sz="3500"/>
            </a:br>
            <a:r>
              <a:rPr lang="en-US" sz="3500"/>
              <a:t/>
            </a:r>
            <a:br>
              <a:rPr lang="en-US" sz="3500"/>
            </a:br>
            <a:r>
              <a:rPr lang="en-US" sz="3500"/>
              <a:t>		</a:t>
            </a:r>
            <a:br>
              <a:rPr lang="en-US" sz="3500"/>
            </a:br>
            <a:r>
              <a:rPr lang="en-US" sz="3500"/>
              <a:t>		</a:t>
            </a:r>
            <a:r>
              <a:rPr lang="en-US" sz="3500">
                <a:latin typeface="Batang" pitchFamily="18" charset="-127"/>
              </a:rPr>
              <a:t>Qualified Disagreement</a:t>
            </a:r>
            <a:r>
              <a:rPr lang="en-US" sz="3500"/>
              <a:t> </a:t>
            </a:r>
            <a:br>
              <a:rPr lang="en-US" sz="3500"/>
            </a:br>
            <a:endParaRPr lang="en-US" sz="350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It is only partly true that... </a:t>
            </a:r>
          </a:p>
          <a:p>
            <a:pPr>
              <a:buFont typeface="Wingdings" pitchFamily="2" charset="2"/>
              <a:buChar char="Ø"/>
            </a:pPr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I can agree with that only with reservations. </a:t>
            </a:r>
          </a:p>
          <a:p>
            <a:pPr>
              <a:buFont typeface="Wingdings" pitchFamily="2" charset="2"/>
              <a:buChar char="Ø"/>
            </a:pPr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That seems obvious, but ... </a:t>
            </a:r>
          </a:p>
          <a:p>
            <a:pPr>
              <a:buFont typeface="Wingdings" pitchFamily="2" charset="2"/>
              <a:buChar char="Ø"/>
            </a:pPr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That is not necessarily so. </a:t>
            </a:r>
          </a:p>
          <a:p>
            <a:pPr>
              <a:buFont typeface="Wingdings" pitchFamily="2" charset="2"/>
              <a:buChar char="Ø"/>
            </a:pPr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It is not as simple as it seems. </a:t>
            </a:r>
          </a:p>
          <a:p>
            <a:pPr>
              <a:buFont typeface="Wingdings" pitchFamily="2" charset="2"/>
              <a:buChar char="Ø"/>
            </a:pPr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Under certain circumstances ... </a:t>
            </a:r>
          </a:p>
          <a:p>
            <a:pPr>
              <a:buFont typeface="Wingdings" pitchFamily="2" charset="2"/>
              <a:buChar char="Ø"/>
            </a:pPr>
            <a:endParaRPr lang="en-US" sz="3200" b="1">
              <a:solidFill>
                <a:srgbClr val="FF6600"/>
              </a:solidFill>
              <a:latin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731838"/>
          </a:xfrm>
        </p:spPr>
        <p:txBody>
          <a:bodyPr/>
          <a:lstStyle/>
          <a:p>
            <a:r>
              <a:rPr lang="en-US" sz="3500"/>
              <a:t>		</a:t>
            </a:r>
            <a:r>
              <a:rPr lang="en-US" sz="3500">
                <a:latin typeface="Batang" pitchFamily="18" charset="-127"/>
              </a:rPr>
              <a:t>Disagreement </a:t>
            </a:r>
            <a:br>
              <a:rPr lang="en-US" sz="3500">
                <a:latin typeface="Batang" pitchFamily="18" charset="-127"/>
              </a:rPr>
            </a:br>
            <a:endParaRPr lang="en-US" sz="3500">
              <a:latin typeface="Batang" pitchFamily="18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There is more to it than that. </a:t>
            </a:r>
          </a:p>
          <a:p>
            <a:pPr>
              <a:buFont typeface="Wingdings" pitchFamily="2" charset="2"/>
              <a:buChar char="Ø"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The problem is that ... </a:t>
            </a:r>
          </a:p>
          <a:p>
            <a:pPr>
              <a:buFont typeface="Wingdings" pitchFamily="2" charset="2"/>
              <a:buChar char="Ø"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I (very much) doubt whether ... </a:t>
            </a:r>
          </a:p>
          <a:p>
            <a:pPr>
              <a:buFont typeface="Wingdings" pitchFamily="2" charset="2"/>
              <a:buChar char="Ø"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This is in complete contradiction to ... </a:t>
            </a:r>
          </a:p>
          <a:p>
            <a:pPr>
              <a:buFont typeface="Wingdings" pitchFamily="2" charset="2"/>
              <a:buChar char="Ø"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What is even worse, ... </a:t>
            </a:r>
          </a:p>
          <a:p>
            <a:pPr>
              <a:buFont typeface="Wingdings" pitchFamily="2" charset="2"/>
              <a:buChar char="Ø"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I am of a different opinion because ... </a:t>
            </a:r>
          </a:p>
          <a:p>
            <a:pPr>
              <a:buFont typeface="Wingdings" pitchFamily="2" charset="2"/>
              <a:buChar char="Ø"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I cannot share this / that / the view. </a:t>
            </a:r>
          </a:p>
          <a:p>
            <a:pPr>
              <a:buFont typeface="Wingdings" pitchFamily="2" charset="2"/>
              <a:buChar char="Ø"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I cannot agree with this idea. </a:t>
            </a:r>
          </a:p>
          <a:p>
            <a:pPr>
              <a:buFont typeface="Wingdings" pitchFamily="2" charset="2"/>
              <a:buChar char="Ø"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What I object to is ... </a:t>
            </a:r>
          </a:p>
          <a:p>
            <a:pPr>
              <a:buFont typeface="Wingdings" pitchFamily="2" charset="2"/>
              <a:buChar char="Ø"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Unlike the author I think</a:t>
            </a:r>
            <a:r>
              <a:rPr lang="en-US" sz="2800"/>
              <a:t> ... 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/>
              <a:t>		</a:t>
            </a:r>
            <a:r>
              <a:rPr lang="en-US">
                <a:latin typeface="Batang" pitchFamily="18" charset="-127"/>
              </a:rPr>
              <a:t>Linking Arguments</a:t>
            </a:r>
            <a:r>
              <a:rPr lang="en-US"/>
              <a:t> 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762000"/>
            <a:ext cx="41910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First of all, I think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Not only that, but I also think that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Not only are they ..., they are also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They are not ..., nor are they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There are various/several/many reasons for this.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First, ... / Firstly,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Second, ... / Secondly,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Moreover, ... / Furthermore, ... / In addition,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Another significant point is that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Finally, ... </a:t>
            </a:r>
          </a:p>
          <a:p>
            <a:pPr>
              <a:lnSpc>
                <a:spcPct val="90000"/>
              </a:lnSpc>
            </a:pPr>
            <a:endParaRPr lang="en-US" sz="2200" b="1">
              <a:solidFill>
                <a:srgbClr val="FF6600"/>
              </a:solidFill>
              <a:latin typeface="Batang" pitchFamily="18" charset="-127"/>
            </a:endParaRP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685800"/>
            <a:ext cx="42672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That is why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After all,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The reason is that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In that respect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The result of this is that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Another aspect/point is that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It is because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Although it is true that ... it would be wrong to claim that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That may sometimes be true, but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One could argue that ..., but ... 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FF6600"/>
                </a:solidFill>
                <a:latin typeface="Batang" pitchFamily="18" charset="-127"/>
              </a:rPr>
              <a:t>On the one hand, ... On the other hand, ... </a:t>
            </a:r>
          </a:p>
          <a:p>
            <a:pPr>
              <a:lnSpc>
                <a:spcPct val="90000"/>
              </a:lnSpc>
            </a:pPr>
            <a:endParaRPr lang="en-US" sz="2200" b="1">
              <a:solidFill>
                <a:srgbClr val="FF6600"/>
              </a:solidFill>
              <a:latin typeface="Batang" pitchFamily="18" charset="-127"/>
            </a:endParaRPr>
          </a:p>
          <a:p>
            <a:pPr>
              <a:lnSpc>
                <a:spcPct val="90000"/>
              </a:lnSpc>
            </a:pP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543800" cy="990600"/>
          </a:xfrm>
        </p:spPr>
        <p:txBody>
          <a:bodyPr/>
          <a:lstStyle/>
          <a:p>
            <a:r>
              <a:rPr lang="en-US" sz="3100">
                <a:latin typeface="Batang" pitchFamily="18" charset="-127"/>
              </a:rPr>
              <a:t>Functional English is used in various situations like …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Greeting Friends, elders, superiors, strangers</a:t>
            </a:r>
          </a:p>
          <a:p>
            <a:pPr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Introducing self &amp; others</a:t>
            </a:r>
          </a:p>
          <a:p>
            <a:pPr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Making Telephone calls or answering them</a:t>
            </a:r>
          </a:p>
          <a:p>
            <a:pPr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Asking for or giving information</a:t>
            </a:r>
          </a:p>
          <a:p>
            <a:pPr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Asking for things in shops, counters &amp; restaurants</a:t>
            </a:r>
          </a:p>
          <a:p>
            <a:pPr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Describing things, people, places or processes</a:t>
            </a:r>
          </a:p>
          <a:p>
            <a:pPr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Expressing opinions or reactions to programmes, plays, books or films</a:t>
            </a:r>
          </a:p>
          <a:p>
            <a:pPr>
              <a:buFont typeface="Wingdings" pitchFamily="2" charset="2"/>
              <a:buChar char="Ø"/>
            </a:pPr>
            <a:endParaRPr lang="en-US" sz="2600" b="1">
              <a:solidFill>
                <a:srgbClr val="FF6600"/>
              </a:solidFill>
              <a:latin typeface="Batang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  <a:r>
              <a:rPr lang="en-US">
                <a:latin typeface="Batang" pitchFamily="18" charset="-127"/>
              </a:rPr>
              <a:t>Providing Examples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Take for example (the case of) ... 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Look at ... 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For instance ... / For example ... 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Let me give you an example. </a:t>
            </a:r>
          </a:p>
          <a:p>
            <a:pPr>
              <a:buFont typeface="Wingdings" pitchFamily="2" charset="2"/>
              <a:buChar char="Ø"/>
            </a:pPr>
            <a:endParaRPr lang="en-US" b="1">
              <a:solidFill>
                <a:srgbClr val="FF6600"/>
              </a:solidFill>
              <a:latin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762000"/>
          </a:xfrm>
        </p:spPr>
        <p:txBody>
          <a:bodyPr/>
          <a:lstStyle/>
          <a:p>
            <a:r>
              <a:rPr lang="en-US"/>
              <a:t>	</a:t>
            </a:r>
            <a:r>
              <a:rPr lang="en-US">
                <a:latin typeface="Batang" pitchFamily="18" charset="-127"/>
              </a:rPr>
              <a:t>Additions and Conclusion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90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Most probably ...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It appears to be ...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It is important to mention that...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As I already indicated ...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In other words, ...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I am most concerned about ...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I should like to repeat once again that ...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I should like to emphasise that ...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I would (just) like to add ...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So all in all I believe that...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(In) summing up it can be said that ...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Weighing the pros and cons, I come to the conclusion that ...  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1900" b="1">
              <a:solidFill>
                <a:srgbClr val="FF6600"/>
              </a:solidFill>
              <a:latin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r>
              <a:rPr lang="en-US" sz="3500"/>
              <a:t>			</a:t>
            </a:r>
            <a:r>
              <a:rPr lang="en-US" sz="3500">
                <a:latin typeface="Batang" pitchFamily="18" charset="-127"/>
              </a:rPr>
              <a:t>Conjunctions</a:t>
            </a:r>
            <a:r>
              <a:rPr lang="en-US" sz="3500"/>
              <a:t> 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43434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but / still / however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especially / mainly / particularly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before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as / because / since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so that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then / after that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that's why / so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either ... or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after all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after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of course 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though / although / even though </a:t>
            </a:r>
          </a:p>
          <a:p>
            <a:pPr>
              <a:lnSpc>
                <a:spcPct val="90000"/>
              </a:lnSpc>
            </a:pPr>
            <a:endParaRPr lang="en-US" sz="2400" b="1">
              <a:solidFill>
                <a:srgbClr val="FF6600"/>
              </a:solidFill>
              <a:latin typeface="Batang" pitchFamily="18" charset="-127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685800"/>
            <a:ext cx="4343400" cy="5867400"/>
          </a:xfrm>
        </p:spPr>
        <p:txBody>
          <a:bodyPr/>
          <a:lstStyle/>
          <a:p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or </a:t>
            </a:r>
          </a:p>
          <a:p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as soon as </a:t>
            </a:r>
          </a:p>
          <a:p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as long as </a:t>
            </a:r>
          </a:p>
          <a:p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finally / eventually </a:t>
            </a:r>
          </a:p>
          <a:p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in spite of / even so / all the same </a:t>
            </a:r>
          </a:p>
          <a:p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perhaps ... </a:t>
            </a:r>
          </a:p>
          <a:p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above all </a:t>
            </a:r>
          </a:p>
          <a:p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neither ... nor </a:t>
            </a:r>
          </a:p>
          <a:p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because </a:t>
            </a:r>
          </a:p>
          <a:p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first of all </a:t>
            </a:r>
          </a:p>
          <a:p>
            <a:r>
              <a:rPr lang="en-US" sz="2400" b="1">
                <a:solidFill>
                  <a:srgbClr val="FF6600"/>
                </a:solidFill>
                <a:latin typeface="Batang" pitchFamily="18" charset="-127"/>
              </a:rPr>
              <a:t>for example / for instance</a:t>
            </a:r>
          </a:p>
          <a:p>
            <a:endParaRPr lang="en-US" sz="2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n-US" sz="3500"/>
              <a:t>			</a:t>
            </a:r>
            <a:r>
              <a:rPr lang="en-US" sz="3500">
                <a:latin typeface="Batang" pitchFamily="18" charset="-127"/>
              </a:rPr>
              <a:t>Weather</a:t>
            </a:r>
            <a:r>
              <a:rPr lang="en-US" sz="3500"/>
              <a:t> 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762000"/>
            <a:ext cx="4343400" cy="6096000"/>
          </a:xfrm>
        </p:spPr>
        <p:txBody>
          <a:bodyPr/>
          <a:lstStyle/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What's the weather like today?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What will the weather be like tomorrow?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Nice day today, isn't it?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What awful weather!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What a lovely day!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It's raining.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It's snowing.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It's …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Tomorrow it will be … </a:t>
            </a:r>
          </a:p>
          <a:p>
            <a:endParaRPr lang="en-US" sz="2600" b="1">
              <a:solidFill>
                <a:srgbClr val="FF6600"/>
              </a:solidFill>
              <a:latin typeface="Batang" pitchFamily="18" charset="-127"/>
            </a:endParaRPr>
          </a:p>
          <a:p>
            <a:endParaRPr lang="en-US" sz="2600" b="1">
              <a:solidFill>
                <a:srgbClr val="FF6600"/>
              </a:solidFill>
              <a:latin typeface="Batang" pitchFamily="18" charset="-127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762000"/>
            <a:ext cx="4343400" cy="6096000"/>
          </a:xfrm>
        </p:spPr>
        <p:txBody>
          <a:bodyPr/>
          <a:lstStyle/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sunny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cloudy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overcast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foggy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stormy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windy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cold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warm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hot </a:t>
            </a:r>
          </a:p>
          <a:p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Yesterday it was</a:t>
            </a:r>
            <a:r>
              <a:rPr lang="en-US" sz="2600" b="1">
                <a:solidFill>
                  <a:srgbClr val="FF6600"/>
                </a:solidFill>
              </a:rPr>
              <a:t> 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tang" pitchFamily="18" charset="-127"/>
              </a:rPr>
              <a:t>Learning Outcomes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Should be able to initiate, sustain &amp; effectively terminate a conversation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Should be able to persuade &amp; convince other’s with your point of view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Should narrate &amp; make a factual oral report of an incident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Should be able to conceptualize &amp; speak of hypothetical scenarios.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514600"/>
            <a:ext cx="7543800" cy="1295400"/>
          </a:xfrm>
        </p:spPr>
        <p:txBody>
          <a:bodyPr/>
          <a:lstStyle/>
          <a:p>
            <a:r>
              <a:rPr lang="en-US" sz="10900" b="0">
                <a:latin typeface="Batang" pitchFamily="18" charset="-127"/>
              </a:rPr>
              <a:t>Thank Q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800">
                <a:latin typeface="Batang" pitchFamily="18" charset="-127"/>
              </a:rPr>
              <a:t>Functional English is used in various     situations like…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Participating in discussions &amp; debates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Giving or receiving Instructions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Narrating anecdotes, stories &amp; discussing them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Carry on sustained conversation with friends or strangers</a:t>
            </a:r>
          </a:p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FF6600"/>
                </a:solidFill>
                <a:latin typeface="Batang" pitchFamily="18" charset="-127"/>
              </a:rPr>
              <a:t>Giving a report of an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latin typeface="Batang" pitchFamily="18" charset="-127"/>
              </a:rPr>
              <a:t>Features of Functional English</a:t>
            </a:r>
            <a:br>
              <a:rPr lang="en-US" sz="3500">
                <a:latin typeface="Batang" pitchFamily="18" charset="-127"/>
              </a:rPr>
            </a:br>
            <a:endParaRPr lang="en-US" sz="3500">
              <a:latin typeface="Batang" pitchFamily="18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105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>
                <a:solidFill>
                  <a:srgbClr val="FF6600"/>
                </a:solidFill>
              </a:rPr>
              <a:t>   </a:t>
            </a:r>
            <a:r>
              <a:rPr lang="en-US" b="1">
                <a:solidFill>
                  <a:srgbClr val="FF9900"/>
                </a:solidFill>
                <a:latin typeface="Batang" pitchFamily="18" charset="-127"/>
              </a:rPr>
              <a:t>Functional English is related to spoken form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b="1">
              <a:solidFill>
                <a:srgbClr val="FF9900"/>
              </a:solidFill>
              <a:latin typeface="Batang" pitchFamily="18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Spoken language is less structured, a little loose,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We don’t have to be sticklers for too correct grammar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Spoken language is more informal, more spontaneous like yeah for yes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Speaking is processed in real time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Speaking depends on intonation, stress, facial expression, body language, speed of delivery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latin typeface="Batang" pitchFamily="18" charset="-127"/>
              </a:rPr>
              <a:t>Objectives: </a:t>
            </a:r>
            <a:br>
              <a:rPr lang="en-US" sz="3500">
                <a:latin typeface="Batang" pitchFamily="18" charset="-127"/>
              </a:rPr>
            </a:br>
            <a:endParaRPr lang="en-US" sz="3500">
              <a:latin typeface="Batang" pitchFamily="18" charset="-127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400"/>
              <a:t>  </a:t>
            </a:r>
            <a:r>
              <a:rPr lang="en-US" sz="3200" b="1">
                <a:solidFill>
                  <a:srgbClr val="FF6600"/>
                </a:solidFill>
                <a:latin typeface="Batang" pitchFamily="18" charset="-127"/>
              </a:rPr>
              <a:t>To make us aware that as engineers we will later be dealing with all kinds of people, clients, colleagues senior or junior, friends &amp; strangers. In all these kinds of professional or social encounters, it is our conversational skills &amp; emotional Intelligence that will play a key role in executing our work &amp; contribute to our success in the chosen profession.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90600"/>
            <a:ext cx="7239000" cy="914400"/>
          </a:xfrm>
        </p:spPr>
        <p:txBody>
          <a:bodyPr/>
          <a:lstStyle/>
          <a:p>
            <a:r>
              <a:rPr lang="en-US" sz="3500">
                <a:latin typeface="Batang" pitchFamily="18" charset="-127"/>
              </a:rPr>
              <a:t/>
            </a:r>
            <a:br>
              <a:rPr lang="en-US" sz="3500">
                <a:latin typeface="Batang" pitchFamily="18" charset="-127"/>
              </a:rPr>
            </a:br>
            <a:r>
              <a:rPr lang="en-US" sz="3500">
                <a:latin typeface="Batang" pitchFamily="18" charset="-127"/>
              </a:rPr>
              <a:t/>
            </a:r>
            <a:br>
              <a:rPr lang="en-US" sz="3500">
                <a:latin typeface="Batang" pitchFamily="18" charset="-127"/>
              </a:rPr>
            </a:br>
            <a:r>
              <a:rPr lang="en-US" sz="3500">
                <a:latin typeface="Batang" pitchFamily="18" charset="-127"/>
              </a:rPr>
              <a:t>Objectives of Learning Functional English </a:t>
            </a:r>
            <a:br>
              <a:rPr lang="en-US" sz="3500">
                <a:latin typeface="Batang" pitchFamily="18" charset="-127"/>
              </a:rPr>
            </a:br>
            <a:endParaRPr lang="en-US" sz="3500">
              <a:latin typeface="Batang" pitchFamily="18" charset="-127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/>
              <a:t> 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/>
              <a:t> </a:t>
            </a: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Ability to respond quickly and accurately in speech situations 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Knowledge of sufficient vocabulary to use with grammar patterns. 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A practical command of the four skills of the language with special emphasis on oral skill. 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Accuracy in both pronunciation and grammar 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>
                <a:solidFill>
                  <a:srgbClr val="FF6600"/>
                </a:solidFill>
                <a:latin typeface="Batang" pitchFamily="18" charset="-127"/>
              </a:rPr>
              <a:t>Automatic control of basic structures and   	     	   sentence patterns. </a:t>
            </a:r>
            <a:br>
              <a:rPr lang="en-US" sz="2800" b="1">
                <a:solidFill>
                  <a:srgbClr val="FF6600"/>
                </a:solidFill>
                <a:latin typeface="Batang" pitchFamily="18" charset="-127"/>
              </a:rPr>
            </a:br>
            <a:r>
              <a:rPr lang="en-US" sz="2200">
                <a:solidFill>
                  <a:srgbClr val="FF6600"/>
                </a:solidFill>
              </a:rPr>
              <a:t> </a:t>
            </a:r>
            <a:br>
              <a:rPr lang="en-US" sz="2200">
                <a:solidFill>
                  <a:srgbClr val="FF6600"/>
                </a:solidFill>
              </a:rPr>
            </a:br>
            <a:endParaRPr lang="en-US" sz="220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543800" cy="1295400"/>
          </a:xfrm>
        </p:spPr>
        <p:txBody>
          <a:bodyPr/>
          <a:lstStyle/>
          <a:p>
            <a:r>
              <a:rPr lang="en-US" sz="3500">
                <a:latin typeface="Batang" pitchFamily="18" charset="-127"/>
              </a:rPr>
              <a:t>Learning Techniques and Activities </a:t>
            </a:r>
            <a:br>
              <a:rPr lang="en-US" sz="3500">
                <a:latin typeface="Batang" pitchFamily="18" charset="-127"/>
              </a:rPr>
            </a:br>
            <a:endParaRPr lang="en-US" sz="3500">
              <a:latin typeface="Batang" pitchFamily="18" charset="-127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/>
              <a:t> 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800" b="1">
                <a:solidFill>
                  <a:srgbClr val="FF6600"/>
                </a:solidFill>
                <a:latin typeface="Batang" pitchFamily="18" charset="-127"/>
              </a:rPr>
              <a:t>Dialogues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800" b="1">
                <a:solidFill>
                  <a:srgbClr val="FF6600"/>
                </a:solidFill>
                <a:latin typeface="Batang" pitchFamily="18" charset="-127"/>
              </a:rPr>
              <a:t>Role plays 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800" b="1">
                <a:solidFill>
                  <a:srgbClr val="FF6600"/>
                </a:solidFill>
                <a:latin typeface="Batang" pitchFamily="18" charset="-127"/>
              </a:rPr>
              <a:t>A situational presentation of   new sentence patterns. 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800" b="1">
                <a:solidFill>
                  <a:srgbClr val="FF6600"/>
                </a:solidFill>
                <a:latin typeface="Batang" pitchFamily="18" charset="-127"/>
              </a:rPr>
              <a:t>Drills to practice the patterns</a:t>
            </a:r>
            <a:r>
              <a:rPr lang="en-US" sz="2600" b="1">
                <a:solidFill>
                  <a:srgbClr val="FF6600"/>
                </a:solidFill>
              </a:rPr>
              <a:t>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>
                <a:latin typeface="Batang" pitchFamily="18" charset="-127"/>
              </a:rPr>
              <a:t>3 Things a Speaker needs to keep in mind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marL="495300" indent="-4953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>
                <a:solidFill>
                  <a:srgbClr val="FF6600"/>
                </a:solidFill>
              </a:rPr>
              <a:t> </a:t>
            </a: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Why am I speaking? (Purpose)</a:t>
            </a:r>
          </a:p>
          <a:p>
            <a:pPr marL="495300" indent="-495300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  For Ex: Am I requesting?</a:t>
            </a:r>
          </a:p>
          <a:p>
            <a:pPr marL="495300" indent="-495300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               Am I complaining?</a:t>
            </a:r>
          </a:p>
          <a:p>
            <a:pPr marL="495300" indent="-495300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               Am I telling a story?</a:t>
            </a:r>
          </a:p>
          <a:p>
            <a:pPr marL="495300" indent="-495300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               Am I instructing?</a:t>
            </a:r>
          </a:p>
          <a:p>
            <a:pPr marL="495300" indent="-495300">
              <a:lnSpc>
                <a:spcPct val="90000"/>
              </a:lnSpc>
              <a:buFont typeface="Wingdings" pitchFamily="2" charset="2"/>
              <a:buNone/>
            </a:pPr>
            <a:endParaRPr lang="en-US" sz="2600" b="1">
              <a:solidFill>
                <a:srgbClr val="FF6600"/>
              </a:solidFill>
              <a:latin typeface="Batang" pitchFamily="18" charset="-127"/>
            </a:endParaRPr>
          </a:p>
          <a:p>
            <a:pPr marL="495300" indent="-4953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 Who am I speaking to?</a:t>
            </a:r>
          </a:p>
          <a:p>
            <a:pPr marL="495300" indent="-495300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 For Ex:  A stranger, a friend, a superior</a:t>
            </a:r>
          </a:p>
          <a:p>
            <a:pPr marL="495300" indent="-495300">
              <a:lnSpc>
                <a:spcPct val="90000"/>
              </a:lnSpc>
              <a:buFont typeface="Wingdings" pitchFamily="2" charset="2"/>
              <a:buNone/>
            </a:pPr>
            <a:endParaRPr lang="en-US" sz="2600" b="1">
              <a:solidFill>
                <a:srgbClr val="FF6600"/>
              </a:solidFill>
              <a:latin typeface="Batang" pitchFamily="18" charset="-127"/>
            </a:endParaRPr>
          </a:p>
          <a:p>
            <a:pPr marL="495300" indent="-4953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 The setting</a:t>
            </a:r>
          </a:p>
          <a:p>
            <a:pPr marL="495300" indent="-495300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For Ex: Is it a formal or informal setting?</a:t>
            </a:r>
          </a:p>
          <a:p>
            <a:pPr marL="495300" indent="-495300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solidFill>
                  <a:srgbClr val="FF6600"/>
                </a:solidFill>
                <a:latin typeface="Batang" pitchFamily="18" charset="-127"/>
              </a:rPr>
              <a:t>	          Office or at home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708</TotalTime>
  <Words>1892</Words>
  <Application>Microsoft Office PowerPoint</Application>
  <PresentationFormat>On-screen Show (4:3)</PresentationFormat>
  <Paragraphs>355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Times New Roman</vt:lpstr>
      <vt:lpstr>Wingdings</vt:lpstr>
      <vt:lpstr>Batang</vt:lpstr>
      <vt:lpstr>Network</vt:lpstr>
      <vt:lpstr>FUNCTIONAL ENGLISH</vt:lpstr>
      <vt:lpstr>What is Functional English</vt:lpstr>
      <vt:lpstr>Functional English is used in various situations like …</vt:lpstr>
      <vt:lpstr>     Functional English is used in various     situations like…</vt:lpstr>
      <vt:lpstr>Features of Functional English </vt:lpstr>
      <vt:lpstr>Objectives:  </vt:lpstr>
      <vt:lpstr>  Objectives of Learning Functional English  </vt:lpstr>
      <vt:lpstr>Learning Techniques and Activities  </vt:lpstr>
      <vt:lpstr>3 Things a Speaker needs to keep in mind</vt:lpstr>
      <vt:lpstr>For Interactional Function, a Speaker needs…</vt:lpstr>
      <vt:lpstr>Things that matter while conversing </vt:lpstr>
      <vt:lpstr>Conversational Skills</vt:lpstr>
      <vt:lpstr>Initiating an conversation </vt:lpstr>
      <vt:lpstr>   Example</vt:lpstr>
      <vt:lpstr>          What do we do to maintain a         conversation? </vt:lpstr>
      <vt:lpstr>Maintaining a Conversation </vt:lpstr>
      <vt:lpstr> What do we do to close a      Conversation? </vt:lpstr>
      <vt:lpstr> Closing a Conversation </vt:lpstr>
      <vt:lpstr>Stock Expressions</vt:lpstr>
      <vt:lpstr>Stock Expressions </vt:lpstr>
      <vt:lpstr>  Introducing  People </vt:lpstr>
      <vt:lpstr>  Say Goodbye  </vt:lpstr>
      <vt:lpstr>   Health </vt:lpstr>
      <vt:lpstr> Stating your Opinion </vt:lpstr>
      <vt:lpstr>  Outlining Facts </vt:lpstr>
      <vt:lpstr> Expression of Agreement</vt:lpstr>
      <vt:lpstr>         Qualified Disagreement  </vt:lpstr>
      <vt:lpstr>  Disagreement  </vt:lpstr>
      <vt:lpstr>  Linking Arguments </vt:lpstr>
      <vt:lpstr> Providing Examples</vt:lpstr>
      <vt:lpstr> Additions and Conclusion</vt:lpstr>
      <vt:lpstr>   Conjunctions </vt:lpstr>
      <vt:lpstr>   Weather </vt:lpstr>
      <vt:lpstr>Learning Outcomes</vt:lpstr>
      <vt:lpstr>Thank Q</vt:lpstr>
    </vt:vector>
  </TitlesOfParts>
  <Company>&lt;arabianhorse&gt;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ENGLISH</dc:title>
  <dc:creator>srikanth</dc:creator>
  <cp:lastModifiedBy>Raghavarao</cp:lastModifiedBy>
  <cp:revision>163</cp:revision>
  <dcterms:created xsi:type="dcterms:W3CDTF">2009-12-22T07:47:53Z</dcterms:created>
  <dcterms:modified xsi:type="dcterms:W3CDTF">2014-07-22T04:22:31Z</dcterms:modified>
</cp:coreProperties>
</file>