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2" r:id="rId7"/>
    <p:sldId id="263" r:id="rId8"/>
    <p:sldId id="264" r:id="rId9"/>
    <p:sldId id="266" r:id="rId10"/>
    <p:sldId id="268" r:id="rId11"/>
    <p:sldId id="269" r:id="rId12"/>
    <p:sldId id="270" r:id="rId13"/>
    <p:sldId id="271" r:id="rId14"/>
    <p:sldId id="272" r:id="rId15"/>
    <p:sldId id="265" r:id="rId16"/>
    <p:sldId id="274" r:id="rId17"/>
    <p:sldId id="275"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3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7B25B-4808-4B80-9D5B-6A11747A4A1D}" type="datetimeFigureOut">
              <a:rPr lang="en-US" smtClean="0"/>
              <a:t>1/25/2017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2B5887-419D-4856-9B8C-EA0218E8996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C5AAB42-0958-4663-A477-D7625E40A6EE}" type="slidenum">
              <a:rPr lang="en-IN" smtClean="0"/>
              <a:pPr/>
              <a:t>11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5AAB42-0958-4663-A477-D7625E40A6EE}"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1D8BD707-D9CF-40AE-B4C6-C98DA3205C09}" type="datetimeFigureOut">
              <a:rPr lang="en-US" smtClean="0"/>
              <a:pPr/>
              <a:t>1/25/2017</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1D8BD707-D9CF-40AE-B4C6-C98DA3205C09}" type="datetimeFigureOut">
              <a:rPr lang="en-US" smtClean="0"/>
              <a:pPr/>
              <a:t>1/25/2017</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1/25/2017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1/25/2017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1D8BD707-D9CF-40AE-B4C6-C98DA3205C09}" type="datetimeFigureOut">
              <a:rPr lang="en-US" smtClean="0"/>
              <a:pPr/>
              <a:t>1/25/2017</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1/25/2017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1D8BD707-D9CF-40AE-B4C6-C98DA3205C09}" type="datetimeFigureOut">
              <a:rPr lang="en-US" smtClean="0"/>
              <a:pPr/>
              <a:t>1/25/2017</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mbarendezvous.com/general-awareness/the-importance-of-teamwork-and-management-for-an-mba-aspirant/" TargetMode="External"/><Relationship Id="rId2" Type="http://schemas.openxmlformats.org/officeDocument/2006/relationships/hyperlink" Target="http://www.mbarendezvous.com/admission-news/importance-of-communication-skills/" TargetMode="External"/><Relationship Id="rId1" Type="http://schemas.openxmlformats.org/officeDocument/2006/relationships/slideLayout" Target="../slideLayouts/slideLayout2.xml"/><Relationship Id="rId4" Type="http://schemas.openxmlformats.org/officeDocument/2006/relationships/hyperlink" Target="http://www.mbarendezvous.com/admission-news/-22-mba-aspirants-feel-that-presentation-skills-are-most-crucial-in-gd/"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mbarendezvous.com/personal-interview/" TargetMode="External"/><Relationship Id="rId2" Type="http://schemas.openxmlformats.org/officeDocument/2006/relationships/hyperlink" Target="http://www.mbarendezvous.com/admission-news/-mba-admission-alert-you-will-be-observed-on-your-gestures-in-group-discussion/" TargetMode="External"/><Relationship Id="rId1" Type="http://schemas.openxmlformats.org/officeDocument/2006/relationships/slideLayout" Target="../slideLayouts/slideLayout2.xml"/><Relationship Id="rId4" Type="http://schemas.openxmlformats.org/officeDocument/2006/relationships/hyperlink" Target="http://www.mbarendezvous.com/gd-topic/now-we-have-specialized-to-transfer-social-responsibiliti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33400"/>
            <a:ext cx="8458200" cy="2868168"/>
          </a:xfrm>
        </p:spPr>
        <p:txBody>
          <a:bodyPr/>
          <a:lstStyle/>
          <a:p>
            <a:r>
              <a:rPr lang="en-US" dirty="0" smtClean="0"/>
              <a:t>GROUP DISCUSSION</a:t>
            </a:r>
            <a:endParaRPr lang="en-GB" dirty="0"/>
          </a:p>
        </p:txBody>
      </p:sp>
      <p:sp>
        <p:nvSpPr>
          <p:cNvPr id="3" name="Subtitle 2"/>
          <p:cNvSpPr>
            <a:spLocks noGrp="1"/>
          </p:cNvSpPr>
          <p:nvPr>
            <p:ph type="subTitle" idx="1"/>
          </p:nvPr>
        </p:nvSpPr>
        <p:spPr>
          <a:xfrm>
            <a:off x="3354442" y="3962400"/>
            <a:ext cx="5114778" cy="1447800"/>
          </a:xfrm>
        </p:spPr>
        <p:txBody>
          <a:bodyPr/>
          <a:lstStyle/>
          <a:p>
            <a:r>
              <a:rPr lang="en-GB" dirty="0" err="1" smtClean="0"/>
              <a:t>C.Raghava</a:t>
            </a:r>
            <a:r>
              <a:rPr lang="en-GB" dirty="0" smtClean="0"/>
              <a:t> </a:t>
            </a:r>
            <a:r>
              <a:rPr lang="en-GB" dirty="0" err="1" smtClean="0"/>
              <a:t>Rao</a:t>
            </a:r>
            <a:endParaRPr lang="en-GB" dirty="0" smtClean="0"/>
          </a:p>
          <a:p>
            <a:r>
              <a:rPr lang="en-GB" dirty="0" smtClean="0"/>
              <a:t>VIGNAN’s University</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GENERATION</a:t>
            </a:r>
            <a:endParaRPr lang="en-IN" dirty="0"/>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KWA APPROACH (Key word Approach)</a:t>
            </a:r>
          </a:p>
          <a:p>
            <a:r>
              <a:rPr lang="en-US" dirty="0" smtClean="0"/>
              <a:t>SPELT APPROACH- Social, Political, Economical, Legal, Technical angle</a:t>
            </a:r>
          </a:p>
          <a:p>
            <a:r>
              <a:rPr lang="en-US" dirty="0" smtClean="0"/>
              <a:t>VAP- view point of affected party</a:t>
            </a:r>
            <a:endParaRPr lang="en-IN"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0" y="0"/>
            <a:ext cx="8915400" cy="6858000"/>
          </a:xfrm>
        </p:spPr>
        <p:txBody>
          <a:bodyPr>
            <a:noAutofit/>
          </a:bodyPr>
          <a:lstStyle/>
          <a:p>
            <a:pPr algn="ctr"/>
            <a:r>
              <a:rPr lang="en-US" sz="3600" b="1" dirty="0" smtClean="0">
                <a:solidFill>
                  <a:schemeClr val="bg1">
                    <a:lumMod val="95000"/>
                    <a:lumOff val="5000"/>
                  </a:schemeClr>
                </a:solidFill>
              </a:rPr>
              <a:t>KWA APPROACH-5W’s </a:t>
            </a:r>
            <a:br>
              <a:rPr lang="en-US" sz="3600" b="1" dirty="0" smtClean="0">
                <a:solidFill>
                  <a:schemeClr val="bg1">
                    <a:lumMod val="95000"/>
                    <a:lumOff val="5000"/>
                  </a:schemeClr>
                </a:solidFill>
              </a:rPr>
            </a:br>
            <a:r>
              <a:rPr lang="en-US" sz="3600" b="1" dirty="0" smtClean="0">
                <a:solidFill>
                  <a:schemeClr val="bg1">
                    <a:lumMod val="95000"/>
                    <a:lumOff val="5000"/>
                  </a:schemeClr>
                </a:solidFill>
              </a:rPr>
              <a:t>and </a:t>
            </a:r>
            <a:br>
              <a:rPr lang="en-US" sz="3600" b="1" dirty="0" smtClean="0">
                <a:solidFill>
                  <a:schemeClr val="bg1">
                    <a:lumMod val="95000"/>
                    <a:lumOff val="5000"/>
                  </a:schemeClr>
                </a:solidFill>
              </a:rPr>
            </a:br>
            <a:r>
              <a:rPr lang="en-US" sz="3600" b="1" dirty="0" smtClean="0">
                <a:solidFill>
                  <a:schemeClr val="bg1">
                    <a:lumMod val="95000"/>
                    <a:lumOff val="5000"/>
                  </a:schemeClr>
                </a:solidFill>
              </a:rPr>
              <a:t>1 </a:t>
            </a:r>
            <a:r>
              <a:rPr lang="en-US" sz="3600" b="1" dirty="0">
                <a:solidFill>
                  <a:schemeClr val="bg1">
                    <a:lumMod val="95000"/>
                    <a:lumOff val="5000"/>
                  </a:schemeClr>
                </a:solidFill>
              </a:rPr>
              <a:t>H</a:t>
            </a:r>
            <a:r>
              <a:rPr lang="en-US" sz="4800" b="1" dirty="0">
                <a:solidFill>
                  <a:srgbClr val="FF3300"/>
                </a:solidFill>
              </a:rPr>
              <a:t/>
            </a:r>
            <a:br>
              <a:rPr lang="en-US" sz="4800" b="1" dirty="0">
                <a:solidFill>
                  <a:srgbClr val="FF3300"/>
                </a:solidFill>
              </a:rPr>
            </a:br>
            <a:endParaRPr lang="en-US" sz="4800" b="1" dirty="0">
              <a:solidFill>
                <a:srgbClr val="FF3300"/>
              </a:solidFill>
            </a:endParaRPr>
          </a:p>
        </p:txBody>
      </p:sp>
      <p:sp>
        <p:nvSpPr>
          <p:cNvPr id="69638" name="Oval 6"/>
          <p:cNvSpPr>
            <a:spLocks noGrp="1" noChangeArrowheads="1"/>
          </p:cNvSpPr>
          <p:nvPr>
            <p:ph type="subTitle" idx="1"/>
          </p:nvPr>
        </p:nvSpPr>
        <p:spPr>
          <a:xfrm>
            <a:off x="2895600" y="6019800"/>
            <a:ext cx="3581400" cy="838200"/>
          </a:xfrm>
          <a:prstGeom prst="ellipse">
            <a:avLst/>
          </a:prstGeom>
          <a:solidFill>
            <a:srgbClr val="FFFF00"/>
          </a:solidFill>
          <a:ln w="57150">
            <a:solidFill>
              <a:schemeClr val="bg2"/>
            </a:solidFill>
            <a:round/>
          </a:ln>
        </p:spPr>
        <p:txBody>
          <a:bodyPr>
            <a:normAutofit fontScale="47500" lnSpcReduction="20000"/>
          </a:bodyPr>
          <a:lstStyle/>
          <a:p>
            <a:pPr algn="ctr">
              <a:lnSpc>
                <a:spcPct val="80000"/>
              </a:lnSpc>
            </a:pPr>
            <a:endParaRPr lang="en-US" sz="3200" u="sng" dirty="0" smtClean="0">
              <a:solidFill>
                <a:srgbClr val="6600CC"/>
              </a:solidFill>
              <a:effectLst/>
            </a:endParaRPr>
          </a:p>
          <a:p>
            <a:pPr algn="ctr">
              <a:lnSpc>
                <a:spcPct val="80000"/>
              </a:lnSpc>
            </a:pPr>
            <a:r>
              <a:rPr lang="en-US" sz="3200" u="sng" dirty="0" smtClean="0">
                <a:solidFill>
                  <a:srgbClr val="6600CC"/>
                </a:solidFill>
                <a:effectLst/>
              </a:rPr>
              <a:t>Means/Method</a:t>
            </a:r>
            <a:endParaRPr lang="en-US" sz="3200" u="sng" dirty="0">
              <a:solidFill>
                <a:srgbClr val="6600CC"/>
              </a:solidFill>
              <a:effectLst/>
            </a:endParaRPr>
          </a:p>
          <a:p>
            <a:pPr algn="ctr">
              <a:lnSpc>
                <a:spcPct val="80000"/>
              </a:lnSpc>
            </a:pPr>
            <a:r>
              <a:rPr lang="en-US" sz="3200" b="1" dirty="0">
                <a:solidFill>
                  <a:srgbClr val="6600CC"/>
                </a:solidFill>
                <a:effectLst/>
              </a:rPr>
              <a:t>HOW ?</a:t>
            </a:r>
          </a:p>
        </p:txBody>
      </p:sp>
      <p:sp>
        <p:nvSpPr>
          <p:cNvPr id="69635" name="Oval 3"/>
          <p:cNvSpPr>
            <a:spLocks noChangeArrowheads="1"/>
          </p:cNvSpPr>
          <p:nvPr/>
        </p:nvSpPr>
        <p:spPr bwMode="auto">
          <a:xfrm>
            <a:off x="0" y="609600"/>
            <a:ext cx="2971800" cy="2209800"/>
          </a:xfrm>
          <a:prstGeom prst="ellipse">
            <a:avLst/>
          </a:prstGeom>
          <a:solidFill>
            <a:srgbClr val="FFFF00"/>
          </a:solidFill>
          <a:ln w="57150">
            <a:solidFill>
              <a:schemeClr val="bg2"/>
            </a:solidFill>
            <a:round/>
            <a:headEnd/>
            <a:tailEnd/>
          </a:ln>
          <a:effectLst/>
        </p:spPr>
        <p:txBody>
          <a:bodyPr wrap="none" anchor="ctr"/>
          <a:lstStyle/>
          <a:p>
            <a:pPr algn="ctr" eaLnBrk="1" hangingPunct="1"/>
            <a:r>
              <a:rPr lang="en-US" u="sng" dirty="0">
                <a:solidFill>
                  <a:srgbClr val="6600CC"/>
                </a:solidFill>
                <a:latin typeface="Times New Roman" pitchFamily="18" charset="0"/>
              </a:rPr>
              <a:t>Place</a:t>
            </a:r>
          </a:p>
          <a:p>
            <a:pPr algn="ctr" eaLnBrk="1" hangingPunct="1"/>
            <a:r>
              <a:rPr lang="en-US" sz="2800" b="1" dirty="0">
                <a:solidFill>
                  <a:srgbClr val="6600CC"/>
                </a:solidFill>
                <a:latin typeface="Times New Roman" pitchFamily="18" charset="0"/>
              </a:rPr>
              <a:t>WHERE</a:t>
            </a:r>
            <a:r>
              <a:rPr lang="en-US" sz="2800" b="1" dirty="0">
                <a:solidFill>
                  <a:schemeClr val="bg2"/>
                </a:solidFill>
                <a:latin typeface="Times New Roman" pitchFamily="18" charset="0"/>
              </a:rPr>
              <a:t> ?</a:t>
            </a:r>
            <a:endParaRPr lang="en-US" dirty="0">
              <a:solidFill>
                <a:schemeClr val="tx1"/>
              </a:solidFill>
              <a:latin typeface="Times New Roman" pitchFamily="18" charset="0"/>
            </a:endParaRPr>
          </a:p>
        </p:txBody>
      </p:sp>
      <p:sp>
        <p:nvSpPr>
          <p:cNvPr id="69636" name="Oval 4"/>
          <p:cNvSpPr>
            <a:spLocks noChangeArrowheads="1"/>
          </p:cNvSpPr>
          <p:nvPr/>
        </p:nvSpPr>
        <p:spPr bwMode="auto">
          <a:xfrm>
            <a:off x="6019800" y="762000"/>
            <a:ext cx="2743200" cy="2057400"/>
          </a:xfrm>
          <a:prstGeom prst="ellipse">
            <a:avLst/>
          </a:prstGeom>
          <a:solidFill>
            <a:srgbClr val="FFFF00"/>
          </a:solidFill>
          <a:ln w="57150">
            <a:solidFill>
              <a:schemeClr val="bg2"/>
            </a:solidFill>
            <a:round/>
            <a:headEnd/>
            <a:tailEnd/>
          </a:ln>
          <a:effectLst/>
        </p:spPr>
        <p:txBody>
          <a:bodyPr wrap="none" anchor="ctr"/>
          <a:lstStyle/>
          <a:p>
            <a:pPr algn="ctr" eaLnBrk="1" hangingPunct="1"/>
            <a:r>
              <a:rPr lang="en-US" u="sng" dirty="0">
                <a:solidFill>
                  <a:srgbClr val="6600CC"/>
                </a:solidFill>
                <a:latin typeface="Times New Roman" pitchFamily="18" charset="0"/>
              </a:rPr>
              <a:t>Objective</a:t>
            </a:r>
          </a:p>
          <a:p>
            <a:pPr algn="ctr" eaLnBrk="1" hangingPunct="1"/>
            <a:r>
              <a:rPr lang="en-US" sz="2800" b="1" dirty="0">
                <a:solidFill>
                  <a:srgbClr val="6600CC"/>
                </a:solidFill>
                <a:latin typeface="Times New Roman" pitchFamily="18" charset="0"/>
              </a:rPr>
              <a:t>WHY</a:t>
            </a:r>
            <a:r>
              <a:rPr lang="en-US" sz="2800" b="1" dirty="0">
                <a:solidFill>
                  <a:schemeClr val="bg2"/>
                </a:solidFill>
                <a:latin typeface="Times New Roman" pitchFamily="18" charset="0"/>
              </a:rPr>
              <a:t> ?</a:t>
            </a:r>
          </a:p>
        </p:txBody>
      </p:sp>
      <p:sp>
        <p:nvSpPr>
          <p:cNvPr id="69637" name="Oval 5"/>
          <p:cNvSpPr>
            <a:spLocks noChangeArrowheads="1"/>
          </p:cNvSpPr>
          <p:nvPr/>
        </p:nvSpPr>
        <p:spPr bwMode="auto">
          <a:xfrm>
            <a:off x="3048000" y="0"/>
            <a:ext cx="3124200" cy="1524000"/>
          </a:xfrm>
          <a:prstGeom prst="ellipse">
            <a:avLst/>
          </a:prstGeom>
          <a:solidFill>
            <a:srgbClr val="FFFF00"/>
          </a:solidFill>
          <a:ln w="57150">
            <a:solidFill>
              <a:schemeClr val="bg2"/>
            </a:solidFill>
            <a:round/>
            <a:headEnd/>
            <a:tailEnd/>
          </a:ln>
          <a:effectLst/>
        </p:spPr>
        <p:txBody>
          <a:bodyPr wrap="none" anchor="ctr"/>
          <a:lstStyle/>
          <a:p>
            <a:pPr algn="ctr" eaLnBrk="1" hangingPunct="1"/>
            <a:r>
              <a:rPr lang="en-US" u="sng" dirty="0">
                <a:solidFill>
                  <a:srgbClr val="6600CC"/>
                </a:solidFill>
                <a:latin typeface="Times New Roman" pitchFamily="18" charset="0"/>
              </a:rPr>
              <a:t>Receiver</a:t>
            </a:r>
          </a:p>
          <a:p>
            <a:pPr algn="ctr" eaLnBrk="1" hangingPunct="1"/>
            <a:r>
              <a:rPr lang="en-US" sz="2800" b="1" dirty="0">
                <a:solidFill>
                  <a:srgbClr val="6600CC"/>
                </a:solidFill>
                <a:latin typeface="Times New Roman" pitchFamily="18" charset="0"/>
              </a:rPr>
              <a:t>WHOM</a:t>
            </a:r>
            <a:r>
              <a:rPr lang="en-US" sz="2800" b="1" dirty="0">
                <a:solidFill>
                  <a:schemeClr val="bg2"/>
                </a:solidFill>
                <a:latin typeface="Times New Roman" pitchFamily="18" charset="0"/>
              </a:rPr>
              <a:t> ?</a:t>
            </a:r>
          </a:p>
        </p:txBody>
      </p:sp>
      <p:sp>
        <p:nvSpPr>
          <p:cNvPr id="69639" name="Oval 7"/>
          <p:cNvSpPr>
            <a:spLocks noChangeArrowheads="1"/>
          </p:cNvSpPr>
          <p:nvPr/>
        </p:nvSpPr>
        <p:spPr bwMode="auto">
          <a:xfrm>
            <a:off x="0" y="2819400"/>
            <a:ext cx="3124200" cy="1752600"/>
          </a:xfrm>
          <a:prstGeom prst="ellipse">
            <a:avLst/>
          </a:prstGeom>
          <a:solidFill>
            <a:srgbClr val="FFFF00"/>
          </a:solidFill>
          <a:ln w="57150">
            <a:solidFill>
              <a:schemeClr val="bg2"/>
            </a:solidFill>
            <a:round/>
            <a:headEnd/>
            <a:tailEnd/>
          </a:ln>
          <a:effectLst/>
        </p:spPr>
        <p:txBody>
          <a:bodyPr wrap="none" anchor="ctr"/>
          <a:lstStyle/>
          <a:p>
            <a:pPr algn="ctr" eaLnBrk="1" hangingPunct="1"/>
            <a:r>
              <a:rPr lang="en-US" u="sng" dirty="0">
                <a:solidFill>
                  <a:srgbClr val="6600CC"/>
                </a:solidFill>
                <a:latin typeface="Times New Roman" pitchFamily="18" charset="0"/>
              </a:rPr>
              <a:t>Time</a:t>
            </a:r>
          </a:p>
          <a:p>
            <a:pPr algn="ctr" eaLnBrk="1" hangingPunct="1"/>
            <a:r>
              <a:rPr lang="en-US" sz="2800" b="1" dirty="0">
                <a:solidFill>
                  <a:srgbClr val="6600CC"/>
                </a:solidFill>
                <a:latin typeface="Times New Roman" pitchFamily="18" charset="0"/>
              </a:rPr>
              <a:t>WHEN ?</a:t>
            </a:r>
          </a:p>
        </p:txBody>
      </p:sp>
      <p:sp>
        <p:nvSpPr>
          <p:cNvPr id="69641" name="Oval 9"/>
          <p:cNvSpPr>
            <a:spLocks noChangeArrowheads="1"/>
          </p:cNvSpPr>
          <p:nvPr/>
        </p:nvSpPr>
        <p:spPr bwMode="auto">
          <a:xfrm>
            <a:off x="6019800" y="2895600"/>
            <a:ext cx="2667000" cy="1600200"/>
          </a:xfrm>
          <a:prstGeom prst="ellipse">
            <a:avLst/>
          </a:prstGeom>
          <a:solidFill>
            <a:srgbClr val="FFFF00"/>
          </a:solidFill>
          <a:ln w="57150">
            <a:solidFill>
              <a:schemeClr val="bg2"/>
            </a:solidFill>
            <a:round/>
            <a:headEnd/>
            <a:tailEnd/>
          </a:ln>
          <a:effectLst/>
        </p:spPr>
        <p:txBody>
          <a:bodyPr wrap="none" anchor="ctr"/>
          <a:lstStyle/>
          <a:p>
            <a:pPr algn="ctr"/>
            <a:r>
              <a:rPr lang="en-US" u="sng" dirty="0">
                <a:solidFill>
                  <a:srgbClr val="6600CC"/>
                </a:solidFill>
                <a:latin typeface="Times New Roman" pitchFamily="18" charset="0"/>
              </a:rPr>
              <a:t>Subject/Topic</a:t>
            </a:r>
          </a:p>
          <a:p>
            <a:pPr algn="ctr"/>
            <a:r>
              <a:rPr lang="en-US" sz="2800" b="1" dirty="0">
                <a:solidFill>
                  <a:srgbClr val="6600CC"/>
                </a:solidFill>
                <a:latin typeface="Times New Roman" pitchFamily="18" charset="0"/>
              </a:rPr>
              <a:t>WHAT ?</a:t>
            </a:r>
            <a:endParaRPr lang="en-US" dirty="0">
              <a:solidFill>
                <a:srgbClr val="6600C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lstStyle/>
          <a:p>
            <a:pPr algn="ctr"/>
            <a:r>
              <a:rPr lang="en-US" dirty="0" smtClean="0"/>
              <a:t>KWA APPROACH</a:t>
            </a:r>
            <a:endParaRPr lang="en-IN" dirty="0"/>
          </a:p>
        </p:txBody>
      </p:sp>
      <p:sp>
        <p:nvSpPr>
          <p:cNvPr id="3" name="Content Placeholder 2"/>
          <p:cNvSpPr>
            <a:spLocks noGrp="1"/>
          </p:cNvSpPr>
          <p:nvPr>
            <p:ph idx="1"/>
          </p:nvPr>
        </p:nvSpPr>
        <p:spPr>
          <a:xfrm>
            <a:off x="0" y="990600"/>
            <a:ext cx="8229600" cy="5867399"/>
          </a:xfrm>
        </p:spPr>
        <p:txBody>
          <a:bodyPr>
            <a:noAutofit/>
          </a:bodyPr>
          <a:lstStyle/>
          <a:p>
            <a:pPr algn="ctr">
              <a:buNone/>
            </a:pPr>
            <a:r>
              <a:rPr lang="en-US" sz="2400" b="1" dirty="0" smtClean="0"/>
              <a:t>In this approach, you should look at the topic word by word. Take each key word or phrase of the topic and see what it means. </a:t>
            </a:r>
          </a:p>
          <a:p>
            <a:pPr>
              <a:buNone/>
            </a:pPr>
            <a:r>
              <a:rPr lang="en-US" sz="2000" i="1" dirty="0" smtClean="0"/>
              <a:t>    </a:t>
            </a:r>
            <a:r>
              <a:rPr lang="en-US" sz="2000" dirty="0" smtClean="0"/>
              <a:t>Example: Excessive exposure of female anatomy in advertising should be banned</a:t>
            </a:r>
            <a:r>
              <a:rPr lang="en-US" sz="2000" i="1" dirty="0" smtClean="0"/>
              <a:t>.</a:t>
            </a:r>
            <a:endParaRPr lang="en-US" sz="2000" dirty="0" smtClean="0"/>
          </a:p>
          <a:p>
            <a:r>
              <a:rPr lang="en-US" sz="2000" b="1" i="1" dirty="0" smtClean="0"/>
              <a:t>Excessive Exposure</a:t>
            </a:r>
            <a:r>
              <a:rPr lang="en-US" sz="2000" i="1" dirty="0" smtClean="0"/>
              <a:t>: What is exposure? How can excessive / adequate be defined? How does it affect the viewers? What will be the impact on various categories of viewers, say children?</a:t>
            </a:r>
            <a:endParaRPr lang="en-US" sz="2000" dirty="0" smtClean="0"/>
          </a:p>
          <a:p>
            <a:r>
              <a:rPr lang="en-US" sz="2000" b="1" i="1" dirty="0" smtClean="0"/>
              <a:t>Advertising</a:t>
            </a:r>
            <a:r>
              <a:rPr lang="en-US" sz="2000" i="1" dirty="0" smtClean="0"/>
              <a:t>: Types of advertisements? What is the Purpose of advertising? What is effective advertising? When are females effective in advertisement?</a:t>
            </a:r>
            <a:endParaRPr lang="en-US" sz="2000" dirty="0" smtClean="0"/>
          </a:p>
          <a:p>
            <a:r>
              <a:rPr lang="en-US" sz="2000" b="1" i="1" dirty="0" smtClean="0"/>
              <a:t>Ban</a:t>
            </a:r>
            <a:r>
              <a:rPr lang="en-US" sz="2000" i="1" dirty="0" smtClean="0"/>
              <a:t>: Is it possible to ban and implement the ban? Will the ban be effective? What was the impact of other things that were banned? Is it correct for a democratic society to ban all? Share things that some of its members dislike?</a:t>
            </a:r>
            <a:endParaRPr lang="en-US" sz="2000" dirty="0" smtClean="0"/>
          </a:p>
          <a:p>
            <a:endParaRPr lang="en-US"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320040"/>
            <a:ext cx="7239000" cy="594360"/>
          </a:xfrm>
        </p:spPr>
        <p:txBody>
          <a:bodyPr>
            <a:normAutofit fontScale="90000"/>
          </a:bodyPr>
          <a:lstStyle/>
          <a:p>
            <a:pPr algn="ctr"/>
            <a:r>
              <a:rPr lang="en-US" sz="4800" b="1" dirty="0" smtClean="0">
                <a:solidFill>
                  <a:schemeClr val="tx2"/>
                </a:solidFill>
              </a:rPr>
              <a:t>VAP APPROACH</a:t>
            </a:r>
            <a:endParaRPr lang="en-US" sz="4800" b="1" dirty="0">
              <a:solidFill>
                <a:schemeClr val="tx2"/>
              </a:solidFill>
            </a:endParaRPr>
          </a:p>
        </p:txBody>
      </p:sp>
      <p:sp>
        <p:nvSpPr>
          <p:cNvPr id="77827" name="Rectangle 3"/>
          <p:cNvSpPr>
            <a:spLocks noGrp="1" noChangeArrowheads="1"/>
          </p:cNvSpPr>
          <p:nvPr>
            <p:ph idx="1"/>
          </p:nvPr>
        </p:nvSpPr>
        <p:spPr>
          <a:xfrm>
            <a:off x="0" y="914400"/>
            <a:ext cx="8153400" cy="5943600"/>
          </a:xfrm>
        </p:spPr>
        <p:txBody>
          <a:bodyPr>
            <a:normAutofit fontScale="70000" lnSpcReduction="20000"/>
          </a:bodyPr>
          <a:lstStyle/>
          <a:p>
            <a:pPr algn="ctr">
              <a:buNone/>
            </a:pPr>
            <a:r>
              <a:rPr lang="en-US" sz="4800" dirty="0" smtClean="0"/>
              <a:t>   </a:t>
            </a:r>
            <a:endParaRPr lang="en-US" sz="4800" dirty="0" smtClean="0"/>
          </a:p>
          <a:p>
            <a:pPr algn="ctr">
              <a:buNone/>
            </a:pPr>
            <a:r>
              <a:rPr lang="en-US" sz="4600" b="1" dirty="0" smtClean="0"/>
              <a:t>It </a:t>
            </a:r>
            <a:r>
              <a:rPr lang="en-US" sz="4600" b="1" dirty="0" smtClean="0"/>
              <a:t>stands for Viewpoint of Affected Parties</a:t>
            </a:r>
            <a:r>
              <a:rPr lang="en-US" sz="4600" b="1" dirty="0" smtClean="0"/>
              <a:t>.</a:t>
            </a:r>
          </a:p>
          <a:p>
            <a:pPr algn="ctr">
              <a:buNone/>
            </a:pPr>
            <a:endParaRPr lang="en-US" sz="4600" b="1" dirty="0" smtClean="0"/>
          </a:p>
          <a:p>
            <a:pPr algn="ctr">
              <a:buNone/>
            </a:pPr>
            <a:r>
              <a:rPr lang="en-US" sz="4600" i="1" dirty="0" smtClean="0"/>
              <a:t>Consider </a:t>
            </a:r>
            <a:r>
              <a:rPr lang="en-US" sz="4600" i="1" dirty="0" smtClean="0"/>
              <a:t>all the people or parties who are likely to be affected by the topic viewers / readers, parents, children; the companies whose products are being advertised; advertising agencies / media TV, newspapers, magazine) who are the people involved in "exposing“.</a:t>
            </a:r>
            <a:endParaRPr lang="en-US" sz="46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57200" y="274638"/>
            <a:ext cx="8229600" cy="715962"/>
          </a:xfrm>
        </p:spPr>
        <p:txBody>
          <a:bodyPr>
            <a:normAutofit fontScale="90000"/>
          </a:bodyPr>
          <a:lstStyle/>
          <a:p>
            <a:pPr algn="ctr"/>
            <a:r>
              <a:rPr lang="en-US" sz="5400" b="1" dirty="0">
                <a:solidFill>
                  <a:schemeClr val="tx2"/>
                </a:solidFill>
              </a:rPr>
              <a:t>SPELT Approach</a:t>
            </a:r>
          </a:p>
        </p:txBody>
      </p:sp>
      <p:sp>
        <p:nvSpPr>
          <p:cNvPr id="75779" name="Rectangle 3"/>
          <p:cNvSpPr>
            <a:spLocks noGrp="1" noChangeArrowheads="1"/>
          </p:cNvSpPr>
          <p:nvPr>
            <p:ph idx="1"/>
          </p:nvPr>
        </p:nvSpPr>
        <p:spPr>
          <a:xfrm>
            <a:off x="0" y="1447800"/>
            <a:ext cx="8153400" cy="5410200"/>
          </a:xfrm>
        </p:spPr>
        <p:txBody>
          <a:bodyPr>
            <a:normAutofit fontScale="47500" lnSpcReduction="20000"/>
          </a:bodyPr>
          <a:lstStyle/>
          <a:p>
            <a:r>
              <a:rPr lang="en-US" sz="5800" i="1" dirty="0" smtClean="0"/>
              <a:t>Socio-cultural: Our culture and traditions; family set-up values and related issues</a:t>
            </a:r>
            <a:endParaRPr lang="en-US" sz="5800" dirty="0" smtClean="0"/>
          </a:p>
          <a:p>
            <a:r>
              <a:rPr lang="en-US" sz="5800" i="1" dirty="0" smtClean="0"/>
              <a:t>Political: The political will to implement an action of this nature</a:t>
            </a:r>
            <a:endParaRPr lang="en-US" sz="5800" dirty="0" smtClean="0"/>
          </a:p>
          <a:p>
            <a:r>
              <a:rPr lang="en-US" sz="5800" i="1" dirty="0" smtClean="0"/>
              <a:t>Economic: The adverse effect on the performance of advertising companies, advertising agencies.</a:t>
            </a:r>
            <a:endParaRPr lang="en-US" sz="5800" dirty="0" smtClean="0"/>
          </a:p>
          <a:p>
            <a:r>
              <a:rPr lang="en-US" sz="5800" i="1" dirty="0" smtClean="0"/>
              <a:t>Legal: Is such a ban legally tenable? The affected parties are likely to take recourse to legal help.</a:t>
            </a:r>
            <a:endParaRPr lang="en-US" sz="5800" dirty="0" smtClean="0"/>
          </a:p>
          <a:p>
            <a:r>
              <a:rPr lang="en-US" sz="5800" i="1" dirty="0" smtClean="0"/>
              <a:t>Technological: How can such a ban be </a:t>
            </a:r>
            <a:r>
              <a:rPr lang="en-US" sz="5400" i="1" dirty="0" smtClean="0"/>
              <a:t>implemented on media like satellite TV?</a:t>
            </a:r>
            <a:endParaRPr lang="en-US" sz="5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457200" y="228600"/>
            <a:ext cx="8458199" cy="6400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graphicFrame>
        <p:nvGraphicFramePr>
          <p:cNvPr id="2050" name="Object 2"/>
          <p:cNvGraphicFramePr>
            <a:graphicFrameLocks noChangeAspect="1"/>
          </p:cNvGraphicFramePr>
          <p:nvPr/>
        </p:nvGraphicFramePr>
        <p:xfrm>
          <a:off x="533400" y="304800"/>
          <a:ext cx="7620000" cy="6324600"/>
        </p:xfrm>
        <a:graphic>
          <a:graphicData uri="http://schemas.openxmlformats.org/presentationml/2006/ole">
            <p:oleObj spid="_x0000_s2050" name="Document" r:id="rId3" imgW="10091307" imgH="7827008" progId="Word.Document.12">
              <p:embed/>
            </p:oleObj>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a:bodyPr>
          <a:lstStyle/>
          <a:p>
            <a:r>
              <a:rPr lang="en-US" sz="2000" b="1" u="sng" dirty="0" smtClean="0"/>
              <a:t>GROUP DISCUSSION LATEST TOPICS</a:t>
            </a:r>
            <a:endParaRPr lang="en-US" sz="2000" b="1" dirty="0" smtClean="0"/>
          </a:p>
        </p:txBody>
      </p:sp>
      <p:sp>
        <p:nvSpPr>
          <p:cNvPr id="3" name="Content Placeholder 2"/>
          <p:cNvSpPr>
            <a:spLocks noGrp="1"/>
          </p:cNvSpPr>
          <p:nvPr>
            <p:ph idx="1"/>
          </p:nvPr>
        </p:nvSpPr>
        <p:spPr>
          <a:xfrm>
            <a:off x="457200" y="685800"/>
            <a:ext cx="7696200" cy="5943600"/>
          </a:xfrm>
        </p:spPr>
        <p:txBody>
          <a:bodyPr>
            <a:noAutofit/>
          </a:bodyPr>
          <a:lstStyle/>
          <a:p>
            <a:pPr lvl="0"/>
            <a:r>
              <a:rPr lang="en-GB" sz="1000" b="1" dirty="0" smtClean="0"/>
              <a:t>Banning </a:t>
            </a:r>
            <a:r>
              <a:rPr lang="en-GB" sz="1000" b="1" dirty="0" smtClean="0"/>
              <a:t>Beef – Is it justified?</a:t>
            </a:r>
            <a:endParaRPr lang="en-US" sz="1000" b="1" dirty="0" smtClean="0"/>
          </a:p>
          <a:p>
            <a:pPr lvl="0"/>
            <a:r>
              <a:rPr lang="en-GB" sz="800" b="1" dirty="0" smtClean="0"/>
              <a:t>Clean India - Attitude change is more important than the movement</a:t>
            </a:r>
            <a:endParaRPr lang="en-US" sz="800" b="1" dirty="0" smtClean="0"/>
          </a:p>
          <a:p>
            <a:pPr lvl="0"/>
            <a:r>
              <a:rPr lang="en-GB" sz="800" b="1" dirty="0" smtClean="0"/>
              <a:t>Being rich is being successful</a:t>
            </a:r>
            <a:endParaRPr lang="en-US" sz="800" b="1" dirty="0" smtClean="0"/>
          </a:p>
          <a:p>
            <a:pPr lvl="0"/>
            <a:r>
              <a:rPr lang="en-GB" sz="800" b="1" dirty="0" smtClean="0"/>
              <a:t>Hard work or Smart work - Which is important?</a:t>
            </a:r>
            <a:endParaRPr lang="en-US" sz="800" b="1" dirty="0" smtClean="0"/>
          </a:p>
          <a:p>
            <a:pPr lvl="0"/>
            <a:r>
              <a:rPr lang="en-GB" sz="800" b="1" dirty="0" smtClean="0"/>
              <a:t>Private or Government School - Which is better?</a:t>
            </a:r>
            <a:endParaRPr lang="en-US" sz="800" b="1" dirty="0" smtClean="0"/>
          </a:p>
          <a:p>
            <a:pPr lvl="0"/>
            <a:r>
              <a:rPr lang="en-GB" sz="800" b="1" dirty="0" smtClean="0"/>
              <a:t>TV Commercials should be banned.</a:t>
            </a:r>
            <a:endParaRPr lang="en-US" sz="800" b="1" dirty="0" smtClean="0"/>
          </a:p>
          <a:p>
            <a:pPr lvl="0"/>
            <a:r>
              <a:rPr lang="en-GB" sz="800" b="1" dirty="0" err="1" smtClean="0"/>
              <a:t>Smartphones</a:t>
            </a:r>
            <a:r>
              <a:rPr lang="en-GB" sz="800" b="1" dirty="0" smtClean="0"/>
              <a:t> are making people dumb</a:t>
            </a:r>
            <a:endParaRPr lang="en-US" sz="800" b="1" dirty="0" smtClean="0"/>
          </a:p>
          <a:p>
            <a:pPr lvl="0"/>
            <a:r>
              <a:rPr lang="en-GB" sz="800" b="1" dirty="0" smtClean="0"/>
              <a:t>Advertisement: Marketing or cheating?</a:t>
            </a:r>
            <a:endParaRPr lang="en-US" sz="800" b="1" dirty="0" smtClean="0"/>
          </a:p>
          <a:p>
            <a:pPr lvl="0"/>
            <a:r>
              <a:rPr lang="en-GB" sz="800" b="1" dirty="0" smtClean="0"/>
              <a:t>Should junk food be banned completely in and around schools?</a:t>
            </a:r>
            <a:endParaRPr lang="en-US" sz="800" b="1" dirty="0" smtClean="0"/>
          </a:p>
          <a:p>
            <a:pPr lvl="0"/>
            <a:r>
              <a:rPr lang="en-GB" sz="800" b="1" dirty="0" smtClean="0"/>
              <a:t>Should </a:t>
            </a:r>
            <a:r>
              <a:rPr lang="en-GB" sz="800" b="1" dirty="0" err="1" smtClean="0"/>
              <a:t>Gita</a:t>
            </a:r>
            <a:r>
              <a:rPr lang="en-GB" sz="800" b="1" dirty="0" smtClean="0"/>
              <a:t> Be Taught In Schools?</a:t>
            </a:r>
            <a:endParaRPr lang="en-US" sz="800" b="1" dirty="0" smtClean="0"/>
          </a:p>
          <a:p>
            <a:pPr lvl="0"/>
            <a:r>
              <a:rPr lang="en-GB" sz="800" b="1" dirty="0" smtClean="0"/>
              <a:t>China - A threat to India?</a:t>
            </a:r>
            <a:endParaRPr lang="en-US" sz="800" b="1" dirty="0" smtClean="0"/>
          </a:p>
          <a:p>
            <a:pPr lvl="0"/>
            <a:r>
              <a:rPr lang="en-GB" sz="800" b="1" dirty="0" smtClean="0"/>
              <a:t>Educational qualification for Politicians</a:t>
            </a:r>
            <a:endParaRPr lang="en-US" sz="800" b="1" dirty="0" smtClean="0"/>
          </a:p>
          <a:p>
            <a:pPr lvl="0"/>
            <a:r>
              <a:rPr lang="en-GB" sz="800" b="1" dirty="0" smtClean="0"/>
              <a:t>Need for Good Leaders in India</a:t>
            </a:r>
            <a:endParaRPr lang="en-US" sz="800" b="1" dirty="0" smtClean="0"/>
          </a:p>
          <a:p>
            <a:pPr lvl="0"/>
            <a:r>
              <a:rPr lang="en-GB" sz="800" b="1" dirty="0" smtClean="0"/>
              <a:t>Women’s empowerment will lead to social development</a:t>
            </a:r>
            <a:endParaRPr lang="en-US" sz="800" b="1" dirty="0" smtClean="0"/>
          </a:p>
          <a:p>
            <a:pPr lvl="0"/>
            <a:r>
              <a:rPr lang="en-GB" sz="800" b="1" dirty="0" smtClean="0"/>
              <a:t>Who is responsible for Eve teasing boys or girls</a:t>
            </a:r>
            <a:endParaRPr lang="en-US" sz="800" b="1" dirty="0" smtClean="0"/>
          </a:p>
          <a:p>
            <a:pPr lvl="0"/>
            <a:r>
              <a:rPr lang="en-GB" sz="800" b="1" dirty="0" smtClean="0"/>
              <a:t>Western culture adopted by India fair or not</a:t>
            </a:r>
            <a:endParaRPr lang="en-US" sz="800" b="1" dirty="0" smtClean="0"/>
          </a:p>
          <a:p>
            <a:pPr lvl="0"/>
            <a:r>
              <a:rPr lang="en-GB" sz="800" b="1" dirty="0" smtClean="0"/>
              <a:t>Mobile phone a bane or boon</a:t>
            </a:r>
            <a:endParaRPr lang="en-US" sz="800" b="1" dirty="0" smtClean="0"/>
          </a:p>
          <a:p>
            <a:pPr lvl="0"/>
            <a:r>
              <a:rPr lang="en-GB" sz="800" b="1" dirty="0" smtClean="0"/>
              <a:t>Social network a bane or boon</a:t>
            </a:r>
            <a:endParaRPr lang="en-US" sz="800" b="1" dirty="0" smtClean="0"/>
          </a:p>
          <a:p>
            <a:pPr lvl="0"/>
            <a:r>
              <a:rPr lang="en-GB" sz="800" b="1" dirty="0" smtClean="0"/>
              <a:t>Principles of Mahatma Gandhi, are they valid today</a:t>
            </a:r>
            <a:endParaRPr lang="en-US" sz="800" b="1" dirty="0" smtClean="0"/>
          </a:p>
          <a:p>
            <a:pPr lvl="0"/>
            <a:r>
              <a:rPr lang="en-GB" sz="800" b="1" dirty="0" smtClean="0"/>
              <a:t>Growth and integrity are poles apart</a:t>
            </a:r>
            <a:endParaRPr lang="en-US" sz="800" b="1" dirty="0" smtClean="0"/>
          </a:p>
          <a:p>
            <a:pPr lvl="0"/>
            <a:r>
              <a:rPr lang="en-GB" sz="800" b="1" dirty="0" smtClean="0"/>
              <a:t>Advertising is all glitter and little truth</a:t>
            </a:r>
            <a:endParaRPr lang="en-US" sz="800" b="1" dirty="0" smtClean="0"/>
          </a:p>
          <a:p>
            <a:pPr lvl="0"/>
            <a:r>
              <a:rPr lang="en-GB" sz="800" b="1" dirty="0" smtClean="0"/>
              <a:t>Need to preserve environment</a:t>
            </a:r>
            <a:endParaRPr lang="en-US" sz="800" b="1" dirty="0" smtClean="0"/>
          </a:p>
          <a:p>
            <a:pPr lvl="0"/>
            <a:r>
              <a:rPr lang="en-GB" sz="800" b="1" dirty="0" smtClean="0"/>
              <a:t>Vote bank politics flourishes hawkers on Indian roads</a:t>
            </a:r>
            <a:endParaRPr lang="en-US" sz="800" b="1" dirty="0" smtClean="0"/>
          </a:p>
          <a:p>
            <a:pPr lvl="0"/>
            <a:r>
              <a:rPr lang="en-GB" sz="800" b="1" dirty="0" smtClean="0"/>
              <a:t>Society needs attitudinal overhauling towards females</a:t>
            </a:r>
            <a:endParaRPr lang="en-US" sz="800" b="1" dirty="0" smtClean="0"/>
          </a:p>
          <a:p>
            <a:pPr lvl="0"/>
            <a:r>
              <a:rPr lang="en-GB" sz="800" b="1" dirty="0" smtClean="0"/>
              <a:t>Self discipline is best security for females in India</a:t>
            </a:r>
            <a:endParaRPr lang="en-US" sz="800" b="1" dirty="0" smtClean="0"/>
          </a:p>
          <a:p>
            <a:pPr lvl="0"/>
            <a:r>
              <a:rPr lang="en-GB" sz="800" b="1" dirty="0" smtClean="0"/>
              <a:t>When will we get rid of the "</a:t>
            </a:r>
            <a:r>
              <a:rPr lang="en-GB" sz="800" b="1" dirty="0" err="1" smtClean="0"/>
              <a:t>chalta</a:t>
            </a:r>
            <a:r>
              <a:rPr lang="en-GB" sz="800" b="1" dirty="0" smtClean="0"/>
              <a:t> </a:t>
            </a:r>
            <a:r>
              <a:rPr lang="en-GB" sz="800" b="1" dirty="0" err="1" smtClean="0"/>
              <a:t>hai</a:t>
            </a:r>
            <a:r>
              <a:rPr lang="en-GB" sz="800" b="1" dirty="0" smtClean="0"/>
              <a:t>" attitude?</a:t>
            </a:r>
            <a:endParaRPr lang="en-US" sz="800" b="1" dirty="0" smtClean="0"/>
          </a:p>
          <a:p>
            <a:pPr lvl="0"/>
            <a:r>
              <a:rPr lang="en-GB" sz="800" b="1" dirty="0" smtClean="0"/>
              <a:t>We tend to read negative stories more than positive</a:t>
            </a:r>
            <a:endParaRPr lang="en-US" sz="800" b="1" dirty="0" smtClean="0"/>
          </a:p>
          <a:p>
            <a:pPr lvl="0"/>
            <a:r>
              <a:rPr lang="en-GB" sz="800" b="1" dirty="0" smtClean="0"/>
              <a:t>Competition Right from Childhood- Is it Good or Bad?</a:t>
            </a:r>
            <a:endParaRPr lang="en-US" sz="800" b="1" dirty="0" smtClean="0"/>
          </a:p>
          <a:p>
            <a:pPr lvl="0"/>
            <a:r>
              <a:rPr lang="en-GB" sz="800" b="1" dirty="0" smtClean="0"/>
              <a:t>Internet is producing copy cats</a:t>
            </a:r>
            <a:endParaRPr lang="en-US" sz="800" b="1" dirty="0" smtClean="0"/>
          </a:p>
          <a:p>
            <a:pPr lvl="0"/>
            <a:r>
              <a:rPr lang="en-GB" sz="800" b="1" dirty="0" smtClean="0"/>
              <a:t>'Good communication skills' - A catalyst for Professional Growth</a:t>
            </a:r>
            <a:endParaRPr lang="en-US" sz="800" b="1" dirty="0" smtClean="0"/>
          </a:p>
          <a:p>
            <a:pPr lvl="0"/>
            <a:r>
              <a:rPr lang="en-GB" sz="800" b="1" dirty="0" smtClean="0"/>
              <a:t>Does Extra-Curricular Activity like Outdoor Game synergies the education of a student?</a:t>
            </a:r>
            <a:endParaRPr lang="en-US" sz="800" b="1" dirty="0" smtClean="0"/>
          </a:p>
          <a:p>
            <a:pPr>
              <a:buNone/>
            </a:pPr>
            <a:endParaRPr lang="en-US" sz="10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pic>
        <p:nvPicPr>
          <p:cNvPr id="4" name="Picture 2"/>
          <p:cNvPicPr>
            <a:picLocks noGrp="1" noChangeAspect="1" noChangeArrowheads="1"/>
          </p:cNvPicPr>
          <p:nvPr>
            <p:ph idx="1"/>
          </p:nvPr>
        </p:nvPicPr>
        <p:blipFill>
          <a:blip r:embed="rId2"/>
          <a:stretch>
            <a:fillRect/>
          </a:stretch>
        </p:blipFill>
        <p:spPr bwMode="auto">
          <a:xfrm>
            <a:off x="1143000" y="1981200"/>
            <a:ext cx="64008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GROUP DISCUSSION?</a:t>
            </a:r>
            <a:endParaRPr lang="en-GB"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r>
              <a:rPr lang="en-US" dirty="0" smtClean="0"/>
              <a:t>GD is a methodology used by an </a:t>
            </a:r>
            <a:r>
              <a:rPr lang="en-US" dirty="0" err="1" smtClean="0"/>
              <a:t>organisation</a:t>
            </a:r>
            <a:r>
              <a:rPr lang="en-US" dirty="0" smtClean="0"/>
              <a:t> to gauge whether the candidate has certain personality traits and/or skills that it desires in its members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356360"/>
          </a:xfrm>
        </p:spPr>
        <p:txBody>
          <a:bodyPr>
            <a:normAutofit/>
          </a:bodyPr>
          <a:lstStyle/>
          <a:p>
            <a:r>
              <a:rPr lang="en-US" b="1" dirty="0" smtClean="0"/>
              <a:t>Assessment criteria</a:t>
            </a:r>
            <a:endParaRPr lang="en-US" dirty="0" smtClean="0"/>
          </a:p>
        </p:txBody>
      </p:sp>
      <p:sp>
        <p:nvSpPr>
          <p:cNvPr id="3" name="Content Placeholder 2"/>
          <p:cNvSpPr>
            <a:spLocks noGrp="1"/>
          </p:cNvSpPr>
          <p:nvPr>
            <p:ph idx="1"/>
          </p:nvPr>
        </p:nvSpPr>
        <p:spPr>
          <a:xfrm>
            <a:off x="457200" y="1828800"/>
            <a:ext cx="7239000" cy="4876800"/>
          </a:xfrm>
        </p:spPr>
        <p:txBody>
          <a:bodyPr>
            <a:normAutofit lnSpcReduction="10000"/>
          </a:bodyPr>
          <a:lstStyle/>
          <a:p>
            <a:pPr lvl="0"/>
            <a:r>
              <a:rPr lang="en-US" dirty="0" smtClean="0">
                <a:hlinkClick r:id="rId2"/>
              </a:rPr>
              <a:t>Communication </a:t>
            </a:r>
            <a:r>
              <a:rPr lang="en-US" dirty="0" smtClean="0">
                <a:hlinkClick r:id="rId2"/>
              </a:rPr>
              <a:t>Skills</a:t>
            </a:r>
            <a:endParaRPr lang="en-US" dirty="0" smtClean="0"/>
          </a:p>
          <a:p>
            <a:pPr lvl="0"/>
            <a:r>
              <a:rPr lang="en-US" dirty="0" smtClean="0"/>
              <a:t>Interpersonal Skills</a:t>
            </a:r>
          </a:p>
          <a:p>
            <a:pPr lvl="0"/>
            <a:r>
              <a:rPr lang="en-US" dirty="0" smtClean="0"/>
              <a:t>Leadership Skills</a:t>
            </a:r>
          </a:p>
          <a:p>
            <a:pPr lvl="0"/>
            <a:r>
              <a:rPr lang="en-US" dirty="0" smtClean="0"/>
              <a:t>Motivational Skills</a:t>
            </a:r>
          </a:p>
          <a:p>
            <a:pPr lvl="0"/>
            <a:r>
              <a:rPr lang="en-US" dirty="0" smtClean="0">
                <a:hlinkClick r:id="rId3"/>
              </a:rPr>
              <a:t>Team Building Skills</a:t>
            </a:r>
            <a:endParaRPr lang="en-US" dirty="0" smtClean="0"/>
          </a:p>
          <a:p>
            <a:pPr lvl="0"/>
            <a:r>
              <a:rPr lang="en-US" dirty="0" smtClean="0"/>
              <a:t>Tolerance</a:t>
            </a:r>
          </a:p>
          <a:p>
            <a:pPr lvl="0"/>
            <a:r>
              <a:rPr lang="en-US" dirty="0" smtClean="0"/>
              <a:t>Clarity over Ambiguity</a:t>
            </a:r>
          </a:p>
          <a:p>
            <a:pPr lvl="0"/>
            <a:r>
              <a:rPr lang="en-US" dirty="0" smtClean="0"/>
              <a:t>Divergent Thinking</a:t>
            </a:r>
          </a:p>
          <a:p>
            <a:pPr lvl="0"/>
            <a:r>
              <a:rPr lang="en-US" dirty="0" smtClean="0"/>
              <a:t>Listening skills</a:t>
            </a:r>
          </a:p>
          <a:p>
            <a:pPr lvl="0"/>
            <a:r>
              <a:rPr lang="en-US" dirty="0" smtClean="0">
                <a:hlinkClick r:id="rId4"/>
              </a:rPr>
              <a:t>Presentation Skills</a:t>
            </a:r>
            <a:endParaRPr lang="en-US" dirty="0" smtClean="0"/>
          </a:p>
          <a:p>
            <a:pPr lvl="0"/>
            <a:r>
              <a:rPr lang="en-US" dirty="0" smtClean="0"/>
              <a:t>Analytical / Logical skills</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1020762"/>
          </a:xfrm>
        </p:spPr>
        <p:txBody>
          <a:bodyPr>
            <a:noAutofit/>
          </a:bodyPr>
          <a:lstStyle/>
          <a:p>
            <a:r>
              <a:rPr lang="en-US" sz="2400" dirty="0" smtClean="0"/>
              <a:t>To Assess </a:t>
            </a:r>
            <a:r>
              <a:rPr lang="en-US" sz="2400" dirty="0" smtClean="0"/>
              <a:t>certain </a:t>
            </a:r>
            <a:r>
              <a:rPr lang="en-US" sz="2400" dirty="0" smtClean="0">
                <a:hlinkClick r:id="rId2"/>
              </a:rPr>
              <a:t>group skills</a:t>
            </a:r>
            <a:r>
              <a:rPr lang="en-US" sz="2400" dirty="0" smtClean="0"/>
              <a:t> that cannot be evaluated in an </a:t>
            </a:r>
            <a:r>
              <a:rPr lang="en-US" sz="2400" dirty="0" smtClean="0">
                <a:hlinkClick r:id="rId3"/>
              </a:rPr>
              <a:t>interview</a:t>
            </a:r>
            <a:r>
              <a:rPr lang="en-US" sz="3200" dirty="0" smtClean="0"/>
              <a:t>. </a:t>
            </a:r>
          </a:p>
        </p:txBody>
      </p:sp>
      <p:sp>
        <p:nvSpPr>
          <p:cNvPr id="3" name="Content Placeholder 2"/>
          <p:cNvSpPr>
            <a:spLocks noGrp="1"/>
          </p:cNvSpPr>
          <p:nvPr>
            <p:ph idx="1"/>
          </p:nvPr>
        </p:nvSpPr>
        <p:spPr>
          <a:xfrm>
            <a:off x="457200" y="1447800"/>
            <a:ext cx="7696200" cy="5105400"/>
          </a:xfrm>
        </p:spPr>
        <p:txBody>
          <a:bodyPr>
            <a:normAutofit fontScale="70000" lnSpcReduction="20000"/>
          </a:bodyPr>
          <a:lstStyle/>
          <a:p>
            <a:pPr>
              <a:buNone/>
            </a:pPr>
            <a:r>
              <a:rPr lang="en-US" b="1" dirty="0" smtClean="0"/>
              <a:t>These </a:t>
            </a:r>
            <a:r>
              <a:rPr lang="en-US" b="1" dirty="0" smtClean="0"/>
              <a:t>include </a:t>
            </a:r>
            <a:endParaRPr lang="en-US" b="1" dirty="0" smtClean="0"/>
          </a:p>
          <a:p>
            <a:pPr>
              <a:buFont typeface="Wingdings" pitchFamily="2" charset="2"/>
              <a:buChar char="q"/>
            </a:pPr>
            <a:r>
              <a:rPr lang="en-US" dirty="0" smtClean="0"/>
              <a:t>reasoning </a:t>
            </a:r>
            <a:r>
              <a:rPr lang="en-US" dirty="0" smtClean="0"/>
              <a:t>ability, </a:t>
            </a:r>
            <a:endParaRPr lang="en-US" dirty="0" smtClean="0"/>
          </a:p>
          <a:p>
            <a:pPr>
              <a:buFont typeface="Wingdings" pitchFamily="2" charset="2"/>
              <a:buChar char="q"/>
            </a:pPr>
            <a:r>
              <a:rPr lang="en-US" dirty="0" smtClean="0"/>
              <a:t>leadership </a:t>
            </a:r>
            <a:r>
              <a:rPr lang="en-US" dirty="0" smtClean="0"/>
              <a:t>ability</a:t>
            </a:r>
            <a:r>
              <a:rPr lang="en-US" dirty="0" smtClean="0"/>
              <a:t>,</a:t>
            </a:r>
          </a:p>
          <a:p>
            <a:pPr>
              <a:buFont typeface="Wingdings" pitchFamily="2" charset="2"/>
              <a:buChar char="q"/>
            </a:pPr>
            <a:r>
              <a:rPr lang="en-US" dirty="0" smtClean="0"/>
              <a:t>Inspiring </a:t>
            </a:r>
            <a:r>
              <a:rPr lang="en-US" dirty="0" smtClean="0"/>
              <a:t>ability, </a:t>
            </a:r>
            <a:endParaRPr lang="en-US" dirty="0" smtClean="0"/>
          </a:p>
          <a:p>
            <a:pPr>
              <a:buFont typeface="Wingdings" pitchFamily="2" charset="2"/>
              <a:buChar char="q"/>
            </a:pPr>
            <a:r>
              <a:rPr lang="en-US" dirty="0" smtClean="0"/>
              <a:t>flexibility</a:t>
            </a:r>
            <a:r>
              <a:rPr lang="en-US" dirty="0" smtClean="0"/>
              <a:t>, </a:t>
            </a:r>
            <a:endParaRPr lang="en-US" dirty="0" smtClean="0"/>
          </a:p>
          <a:p>
            <a:pPr>
              <a:buFont typeface="Wingdings" pitchFamily="2" charset="2"/>
              <a:buChar char="q"/>
            </a:pPr>
            <a:r>
              <a:rPr lang="en-US" dirty="0" smtClean="0"/>
              <a:t>creativity/out-of-the-box </a:t>
            </a:r>
            <a:r>
              <a:rPr lang="en-US" dirty="0" smtClean="0"/>
              <a:t>thinking, </a:t>
            </a:r>
            <a:endParaRPr lang="en-US" dirty="0" smtClean="0"/>
          </a:p>
          <a:p>
            <a:pPr>
              <a:buFont typeface="Wingdings" pitchFamily="2" charset="2"/>
              <a:buChar char="q"/>
            </a:pPr>
            <a:r>
              <a:rPr lang="en-US" dirty="0" smtClean="0">
                <a:hlinkClick r:id="rId4"/>
              </a:rPr>
              <a:t>social </a:t>
            </a:r>
            <a:r>
              <a:rPr lang="en-US" dirty="0" smtClean="0">
                <a:hlinkClick r:id="rId4"/>
              </a:rPr>
              <a:t>skills</a:t>
            </a:r>
            <a:r>
              <a:rPr lang="en-US" dirty="0" smtClean="0"/>
              <a:t>,</a:t>
            </a:r>
          </a:p>
          <a:p>
            <a:pPr>
              <a:buFont typeface="Wingdings" pitchFamily="2" charset="2"/>
              <a:buChar char="q"/>
            </a:pPr>
            <a:r>
              <a:rPr lang="en-US" dirty="0" smtClean="0"/>
              <a:t> </a:t>
            </a:r>
            <a:r>
              <a:rPr lang="en-US" dirty="0" smtClean="0"/>
              <a:t>listening </a:t>
            </a:r>
            <a:r>
              <a:rPr lang="en-US" dirty="0" smtClean="0"/>
              <a:t>and</a:t>
            </a:r>
          </a:p>
          <a:p>
            <a:pPr>
              <a:buFont typeface="Wingdings" pitchFamily="2" charset="2"/>
              <a:buChar char="q"/>
            </a:pPr>
            <a:r>
              <a:rPr lang="en-US" dirty="0" smtClean="0"/>
              <a:t> </a:t>
            </a:r>
            <a:r>
              <a:rPr lang="en-US" dirty="0" smtClean="0"/>
              <a:t>articulation skills, </a:t>
            </a:r>
            <a:endParaRPr lang="en-US" dirty="0" smtClean="0"/>
          </a:p>
          <a:p>
            <a:pPr>
              <a:buFont typeface="Wingdings" pitchFamily="2" charset="2"/>
              <a:buChar char="q"/>
            </a:pPr>
            <a:r>
              <a:rPr lang="en-US" dirty="0" smtClean="0"/>
              <a:t>situational </a:t>
            </a:r>
            <a:r>
              <a:rPr lang="en-US" dirty="0" smtClean="0"/>
              <a:t>handling ability, </a:t>
            </a:r>
            <a:endParaRPr lang="en-US" dirty="0" smtClean="0"/>
          </a:p>
          <a:p>
            <a:pPr>
              <a:buFont typeface="Wingdings" pitchFamily="2" charset="2"/>
              <a:buChar char="q"/>
            </a:pPr>
            <a:r>
              <a:rPr lang="en-US" dirty="0" smtClean="0"/>
              <a:t>interpersonal </a:t>
            </a:r>
            <a:r>
              <a:rPr lang="en-US" dirty="0" smtClean="0"/>
              <a:t>ability to function as a team player, </a:t>
            </a:r>
            <a:endParaRPr lang="en-US" dirty="0" smtClean="0"/>
          </a:p>
          <a:p>
            <a:pPr>
              <a:buFont typeface="Wingdings" pitchFamily="2" charset="2"/>
              <a:buChar char="q"/>
            </a:pPr>
            <a:r>
              <a:rPr lang="en-US" dirty="0" smtClean="0"/>
              <a:t>body </a:t>
            </a:r>
            <a:r>
              <a:rPr lang="en-US" dirty="0" smtClean="0"/>
              <a:t>language and attitude. </a:t>
            </a:r>
            <a:endParaRPr lang="en-US" dirty="0" smtClean="0"/>
          </a:p>
          <a:p>
            <a:pPr algn="ctr">
              <a:buNone/>
            </a:pPr>
            <a:endParaRPr lang="en-US" b="1" dirty="0" smtClean="0"/>
          </a:p>
          <a:p>
            <a:pPr algn="ctr">
              <a:buNone/>
            </a:pPr>
            <a:r>
              <a:rPr lang="en-US" b="1" dirty="0" smtClean="0"/>
              <a:t>These </a:t>
            </a:r>
            <a:r>
              <a:rPr lang="en-US" b="1" dirty="0" smtClean="0"/>
              <a:t>are the skills which are very much required to become a successful professional which in turn works as an asset for the institutes at time of campus placements.</a:t>
            </a:r>
            <a:br>
              <a:rPr lang="en-US" b="1" dirty="0" smtClean="0"/>
            </a:b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a:t>
            </a:r>
            <a:r>
              <a:rPr lang="en-US" dirty="0" smtClean="0"/>
              <a:t>for effective participation in a GD:</a:t>
            </a:r>
          </a:p>
        </p:txBody>
      </p:sp>
      <p:sp>
        <p:nvSpPr>
          <p:cNvPr id="3" name="Content Placeholder 2"/>
          <p:cNvSpPr>
            <a:spLocks noGrp="1"/>
          </p:cNvSpPr>
          <p:nvPr>
            <p:ph idx="1"/>
          </p:nvPr>
        </p:nvSpPr>
        <p:spPr>
          <a:xfrm>
            <a:off x="457200" y="1609416"/>
            <a:ext cx="7239000" cy="5248584"/>
          </a:xfrm>
        </p:spPr>
        <p:txBody>
          <a:bodyPr>
            <a:normAutofit fontScale="70000" lnSpcReduction="20000"/>
          </a:bodyPr>
          <a:lstStyle/>
          <a:p>
            <a:pPr lvl="0"/>
            <a:r>
              <a:rPr lang="en-US" dirty="0" smtClean="0"/>
              <a:t>Understand </a:t>
            </a:r>
            <a:r>
              <a:rPr lang="en-US" dirty="0" smtClean="0"/>
              <a:t>- Understand the topic before attempting to contribute.</a:t>
            </a:r>
          </a:p>
          <a:p>
            <a:pPr lvl="0"/>
            <a:r>
              <a:rPr lang="en-US" dirty="0" smtClean="0"/>
              <a:t>Speak - Try and get a chance to speak. If you can't get a chance to speak make your chance.</a:t>
            </a:r>
          </a:p>
          <a:p>
            <a:pPr lvl="0"/>
            <a:r>
              <a:rPr lang="en-US" dirty="0" smtClean="0"/>
              <a:t>Initiate - Take the initiative to begin the discussion, if possible.</a:t>
            </a:r>
          </a:p>
          <a:p>
            <a:pPr lvl="0"/>
            <a:r>
              <a:rPr lang="en-US" dirty="0" smtClean="0"/>
              <a:t>Structure - Structure arguments logically - justify your stand.</a:t>
            </a:r>
          </a:p>
          <a:p>
            <a:pPr lvl="0"/>
            <a:r>
              <a:rPr lang="en-US" dirty="0" smtClean="0"/>
              <a:t>Summaries- Summaries the discussion effectively</a:t>
            </a:r>
          </a:p>
          <a:p>
            <a:pPr lvl="0"/>
            <a:r>
              <a:rPr lang="en-US" dirty="0" smtClean="0"/>
              <a:t>Involve- Take active part throughout the GD.</a:t>
            </a:r>
          </a:p>
          <a:p>
            <a:pPr lvl="0"/>
            <a:r>
              <a:rPr lang="en-US" dirty="0" smtClean="0"/>
              <a:t>Assert- Be assertive.</a:t>
            </a:r>
          </a:p>
          <a:p>
            <a:pPr lvl="0"/>
            <a:r>
              <a:rPr lang="en-US" dirty="0" smtClean="0"/>
              <a:t>Articulate- Work continuously towards articulating your ideas into meaningful sentences to make the best impact. Be clear in your speech.</a:t>
            </a:r>
          </a:p>
          <a:p>
            <a:pPr lvl="0"/>
            <a:r>
              <a:rPr lang="en-US" dirty="0" smtClean="0"/>
              <a:t>Emphasize.-Use non-verbal communication to emphasize points.</a:t>
            </a:r>
          </a:p>
          <a:p>
            <a:pPr lvl="0"/>
            <a:r>
              <a:rPr lang="en-US" dirty="0" smtClean="0"/>
              <a:t>Listen- Be an attentive listener.</a:t>
            </a:r>
          </a:p>
          <a:p>
            <a:pPr lvl="0"/>
            <a:r>
              <a:rPr lang="en-US" dirty="0" smtClean="0"/>
              <a:t>Quality, not quantity matters- it's not 'how much' you say, but 'what' you say that's important.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TIPS to </a:t>
            </a:r>
            <a:r>
              <a:rPr lang="en-US" dirty="0" smtClean="0"/>
              <a:t>be successful in a group discussion. </a:t>
            </a:r>
            <a:endParaRPr lang="en-US" dirty="0"/>
          </a:p>
        </p:txBody>
      </p:sp>
      <p:sp>
        <p:nvSpPr>
          <p:cNvPr id="3" name="Content Placeholder 2"/>
          <p:cNvSpPr>
            <a:spLocks noGrp="1"/>
          </p:cNvSpPr>
          <p:nvPr>
            <p:ph idx="1"/>
          </p:nvPr>
        </p:nvSpPr>
        <p:spPr/>
        <p:txBody>
          <a:bodyPr>
            <a:normAutofit fontScale="92500"/>
          </a:bodyPr>
          <a:lstStyle/>
          <a:p>
            <a:r>
              <a:rPr lang="en-US" dirty="0" smtClean="0"/>
              <a:t>Make sure that you read as much news as </a:t>
            </a:r>
            <a:r>
              <a:rPr lang="en-US" dirty="0" smtClean="0"/>
              <a:t>possible</a:t>
            </a:r>
          </a:p>
          <a:p>
            <a:r>
              <a:rPr lang="en-US" dirty="0" smtClean="0"/>
              <a:t>Make sure that you speak loudly and </a:t>
            </a:r>
            <a:r>
              <a:rPr lang="en-US" dirty="0" smtClean="0"/>
              <a:t>clearly</a:t>
            </a:r>
          </a:p>
          <a:p>
            <a:r>
              <a:rPr lang="en-US" dirty="0" smtClean="0"/>
              <a:t>Free </a:t>
            </a:r>
            <a:r>
              <a:rPr lang="en-US" dirty="0" smtClean="0"/>
              <a:t>to think on your own and put forward some new ideas</a:t>
            </a:r>
            <a:r>
              <a:rPr lang="en-US" dirty="0" smtClean="0"/>
              <a:t>.</a:t>
            </a:r>
          </a:p>
          <a:p>
            <a:pPr lvl="0"/>
            <a:r>
              <a:rPr lang="en-US" dirty="0" smtClean="0"/>
              <a:t>know </a:t>
            </a:r>
            <a:r>
              <a:rPr lang="en-US" dirty="0" smtClean="0"/>
              <a:t>what the topic is really about. If you have some confusion then you should wait for some time and let the other speak at first. When the matter is quiet clear and the GD is in midst then you should start speaking with new ideas in mind.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Traits </a:t>
            </a:r>
            <a:endParaRPr lang="en-US" dirty="0"/>
          </a:p>
        </p:txBody>
      </p:sp>
      <p:sp>
        <p:nvSpPr>
          <p:cNvPr id="3" name="Content Placeholder 2"/>
          <p:cNvSpPr>
            <a:spLocks noGrp="1"/>
          </p:cNvSpPr>
          <p:nvPr>
            <p:ph idx="1"/>
          </p:nvPr>
        </p:nvSpPr>
        <p:spPr/>
        <p:txBody>
          <a:bodyPr/>
          <a:lstStyle/>
          <a:p>
            <a:r>
              <a:rPr lang="en-US" dirty="0" smtClean="0"/>
              <a:t>Knowledge about the subject can never be replaced in a </a:t>
            </a:r>
            <a:r>
              <a:rPr lang="en-US" dirty="0" smtClean="0"/>
              <a:t>GD</a:t>
            </a:r>
          </a:p>
          <a:p>
            <a:r>
              <a:rPr lang="en-US" dirty="0" smtClean="0"/>
              <a:t>Alertness and presence of mind</a:t>
            </a:r>
            <a:r>
              <a:rPr lang="en-US" dirty="0" smtClean="0"/>
              <a:t>:</a:t>
            </a:r>
          </a:p>
          <a:p>
            <a:r>
              <a:rPr lang="en-US" dirty="0" smtClean="0"/>
              <a:t>Out of the box thinking</a:t>
            </a:r>
            <a:r>
              <a:rPr lang="en-US" dirty="0" smtClean="0"/>
              <a:t>:</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696200" cy="1143000"/>
          </a:xfrm>
        </p:spPr>
        <p:txBody>
          <a:bodyPr>
            <a:normAutofit fontScale="90000"/>
          </a:bodyPr>
          <a:lstStyle/>
          <a:p>
            <a:r>
              <a:rPr lang="en-US" dirty="0" smtClean="0"/>
              <a:t>Tips for Group Discussion DO's and Don'ts</a:t>
            </a:r>
            <a:endParaRPr lang="en-US" sz="4000" dirty="0" smtClean="0"/>
          </a:p>
        </p:txBody>
      </p:sp>
      <p:sp>
        <p:nvSpPr>
          <p:cNvPr id="3" name="Content Placeholder 2"/>
          <p:cNvSpPr>
            <a:spLocks noGrp="1"/>
          </p:cNvSpPr>
          <p:nvPr>
            <p:ph idx="1"/>
          </p:nvPr>
        </p:nvSpPr>
        <p:spPr>
          <a:xfrm>
            <a:off x="457200" y="1600200"/>
            <a:ext cx="7620000" cy="5257800"/>
          </a:xfrm>
        </p:spPr>
        <p:txBody>
          <a:bodyPr>
            <a:normAutofit fontScale="70000" lnSpcReduction="20000"/>
          </a:bodyPr>
          <a:lstStyle/>
          <a:p>
            <a:pPr lvl="0"/>
            <a:r>
              <a:rPr lang="en-US" dirty="0" smtClean="0"/>
              <a:t>Group </a:t>
            </a:r>
            <a:r>
              <a:rPr lang="en-US" dirty="0" smtClean="0"/>
              <a:t>strength is usually 8 to 12 members</a:t>
            </a:r>
            <a:endParaRPr lang="en-US" sz="2800" dirty="0" smtClean="0"/>
          </a:p>
          <a:p>
            <a:pPr lvl="0"/>
            <a:r>
              <a:rPr lang="en-US" dirty="0" smtClean="0"/>
              <a:t>When the group discussion topic is announced and if you do not get the topic properly, just request to repeat the topic. Do not show surprises.</a:t>
            </a:r>
            <a:endParaRPr lang="en-US" sz="2800" dirty="0" smtClean="0"/>
          </a:p>
          <a:p>
            <a:pPr lvl="0"/>
            <a:r>
              <a:rPr lang="en-US" dirty="0" smtClean="0"/>
              <a:t>Correctly saying what you want to say- speaking effectively and efficiently is very important.</a:t>
            </a:r>
            <a:endParaRPr lang="en-US" sz="2800" dirty="0" smtClean="0"/>
          </a:p>
          <a:p>
            <a:pPr lvl="0"/>
            <a:r>
              <a:rPr lang="en-US" dirty="0" smtClean="0"/>
              <a:t>General Principles</a:t>
            </a:r>
            <a:endParaRPr lang="en-US" sz="2800" dirty="0" smtClean="0"/>
          </a:p>
          <a:p>
            <a:pPr lvl="1"/>
            <a:r>
              <a:rPr lang="en-US" dirty="0" smtClean="0"/>
              <a:t>Be a good listener</a:t>
            </a:r>
            <a:endParaRPr lang="en-US" sz="2400" dirty="0" smtClean="0"/>
          </a:p>
          <a:p>
            <a:pPr lvl="1"/>
            <a:r>
              <a:rPr lang="en-US" dirty="0" smtClean="0"/>
              <a:t>Do not use high vocabulary</a:t>
            </a:r>
            <a:endParaRPr lang="en-US" sz="2400" dirty="0" smtClean="0"/>
          </a:p>
          <a:p>
            <a:pPr lvl="1"/>
            <a:r>
              <a:rPr lang="en-US" dirty="0" smtClean="0"/>
              <a:t>Never use technical language while speaking</a:t>
            </a:r>
            <a:endParaRPr lang="en-US" sz="2400" dirty="0" smtClean="0"/>
          </a:p>
          <a:p>
            <a:pPr lvl="1"/>
            <a:r>
              <a:rPr lang="en-US" dirty="0" smtClean="0"/>
              <a:t>Not knowing is not a problem , do not try to bluff</a:t>
            </a:r>
            <a:endParaRPr lang="en-US" sz="2400" dirty="0" smtClean="0"/>
          </a:p>
          <a:p>
            <a:pPr lvl="0"/>
            <a:r>
              <a:rPr lang="en-US" dirty="0" smtClean="0"/>
              <a:t>Things to avoid</a:t>
            </a:r>
            <a:endParaRPr lang="en-US" sz="2800" dirty="0" smtClean="0"/>
          </a:p>
          <a:p>
            <a:pPr lvl="1"/>
            <a:r>
              <a:rPr lang="en-US" dirty="0" smtClean="0"/>
              <a:t>Do not criticize on religion</a:t>
            </a:r>
            <a:endParaRPr lang="en-US" sz="2400" dirty="0" smtClean="0"/>
          </a:p>
          <a:p>
            <a:pPr lvl="1"/>
            <a:r>
              <a:rPr lang="en-US" dirty="0" smtClean="0"/>
              <a:t>Do not get personal with anyone</a:t>
            </a:r>
            <a:endParaRPr lang="en-US" sz="2400" dirty="0" smtClean="0"/>
          </a:p>
          <a:p>
            <a:pPr lvl="1"/>
            <a:r>
              <a:rPr lang="en-US" dirty="0" smtClean="0"/>
              <a:t>Do not criticize foreign policy of India</a:t>
            </a:r>
            <a:endParaRPr lang="en-US" sz="2400" dirty="0" smtClean="0"/>
          </a:p>
          <a:p>
            <a:pPr lvl="1"/>
            <a:r>
              <a:rPr lang="en-US" dirty="0" smtClean="0"/>
              <a:t>Never ever try to bluff</a:t>
            </a:r>
            <a:endParaRPr lang="en-US" sz="2400" dirty="0" smtClean="0"/>
          </a:p>
          <a:p>
            <a:pPr algn="ctr">
              <a:buNone/>
            </a:pPr>
            <a:r>
              <a:rPr lang="en-US" dirty="0" smtClean="0"/>
              <a:t/>
            </a:r>
            <a:br>
              <a:rPr lang="en-US" dirty="0" smtClean="0"/>
            </a:br>
            <a:r>
              <a:rPr lang="en-US" b="1" dirty="0" smtClean="0"/>
              <a:t>» Argument is - exchange of ignorance</a:t>
            </a:r>
            <a:br>
              <a:rPr lang="en-US" b="1" dirty="0" smtClean="0"/>
            </a:br>
            <a:r>
              <a:rPr lang="en-US" b="1" dirty="0" smtClean="0"/>
              <a:t>» Discussion is - exchange of </a:t>
            </a:r>
            <a:r>
              <a:rPr lang="en-US" b="1" dirty="0" smtClean="0"/>
              <a:t>knowledge</a:t>
            </a:r>
            <a:endParaRPr lang="en-US" sz="2800" b="1"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Cardinal sins in a GD</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smtClean="0"/>
              <a:t>Do </a:t>
            </a:r>
            <a:r>
              <a:rPr lang="en-US" dirty="0" smtClean="0"/>
              <a:t>not use slang like </a:t>
            </a:r>
            <a:r>
              <a:rPr lang="en-US" dirty="0" err="1" smtClean="0"/>
              <a:t>Yaar</a:t>
            </a:r>
            <a:r>
              <a:rPr lang="en-US" dirty="0" smtClean="0"/>
              <a:t>, </a:t>
            </a:r>
            <a:r>
              <a:rPr lang="en-US" dirty="0" err="1" smtClean="0"/>
              <a:t>Univ</a:t>
            </a:r>
            <a:r>
              <a:rPr lang="en-US" dirty="0" smtClean="0"/>
              <a:t>, </a:t>
            </a:r>
            <a:r>
              <a:rPr lang="en-US" dirty="0" err="1" smtClean="0"/>
              <a:t>Princi</a:t>
            </a:r>
            <a:r>
              <a:rPr lang="en-US" dirty="0" smtClean="0"/>
              <a:t>, etc!! </a:t>
            </a:r>
          </a:p>
          <a:p>
            <a:pPr lvl="0"/>
            <a:r>
              <a:rPr lang="en-US" dirty="0" smtClean="0"/>
              <a:t>Do not pepper your language with an accent. </a:t>
            </a:r>
          </a:p>
          <a:p>
            <a:pPr lvl="0"/>
            <a:r>
              <a:rPr lang="en-US" dirty="0" smtClean="0"/>
              <a:t>Do not use verbal tics such as Hmm, like, But, etc. </a:t>
            </a:r>
          </a:p>
          <a:p>
            <a:pPr lvl="0"/>
            <a:r>
              <a:rPr lang="en-US" dirty="0" smtClean="0"/>
              <a:t>Never bluff as the panel will easily figure out that you are an accomplished liar. </a:t>
            </a:r>
          </a:p>
          <a:p>
            <a:pPr lvl="0"/>
            <a:r>
              <a:rPr lang="en-US" dirty="0" smtClean="0"/>
              <a:t>Never interrupt or finish a sentence of others. </a:t>
            </a:r>
          </a:p>
          <a:p>
            <a:pPr lvl="0"/>
            <a:r>
              <a:rPr lang="en-US" dirty="0" smtClean="0"/>
              <a:t>Never show up late </a:t>
            </a:r>
          </a:p>
          <a:p>
            <a:pPr lvl="0"/>
            <a:r>
              <a:rPr lang="en-US" dirty="0" smtClean="0"/>
              <a:t>You should never get defensive or try to rationalize </a:t>
            </a:r>
          </a:p>
          <a:p>
            <a:pPr lvl="0"/>
            <a:r>
              <a:rPr lang="en-US" dirty="0" smtClean="0"/>
              <a:t>No negative words about anyone </a:t>
            </a:r>
          </a:p>
          <a:p>
            <a:pPr lvl="0"/>
            <a:r>
              <a:rPr lang="en-US" dirty="0" smtClean="0"/>
              <a:t>Never lose focus of the topic.</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63</TotalTime>
  <Words>1129</Words>
  <Application>Microsoft Office PowerPoint</Application>
  <PresentationFormat>On-screen Show (4:3)</PresentationFormat>
  <Paragraphs>153</Paragraphs>
  <Slides>18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0" baseType="lpstr">
      <vt:lpstr>Opulent</vt:lpstr>
      <vt:lpstr>Microsoft Office Word Document</vt:lpstr>
      <vt:lpstr>GROUP DISCUSSION</vt:lpstr>
      <vt:lpstr>WHAT IS GROUP DISCUSSION?</vt:lpstr>
      <vt:lpstr>Assessment criteria</vt:lpstr>
      <vt:lpstr>To Assess certain group skills that cannot be evaluated in an interview. </vt:lpstr>
      <vt:lpstr>Tips for effective participation in a GD:</vt:lpstr>
      <vt:lpstr>TIPS to be successful in a group discussion. </vt:lpstr>
      <vt:lpstr>Traits </vt:lpstr>
      <vt:lpstr>Tips for Group Discussion DO's and Don'ts</vt:lpstr>
      <vt:lpstr>Cardinal sins in a GD </vt:lpstr>
      <vt:lpstr>CONTENT GENERATION</vt:lpstr>
      <vt:lpstr>KWA APPROACH-5W’s  and  1 H </vt:lpstr>
      <vt:lpstr>KWA APPROACH</vt:lpstr>
      <vt:lpstr>VAP APPROACH</vt:lpstr>
      <vt:lpstr>SPELT Approach</vt:lpstr>
      <vt:lpstr>Slide 15</vt:lpstr>
      <vt:lpstr>Slide 16</vt:lpstr>
      <vt:lpstr>GROUP DISCUSSION LATEST TOPICS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DISCUSSION</dc:title>
  <dc:creator/>
  <cp:lastModifiedBy>ADMIN</cp:lastModifiedBy>
  <cp:revision>10</cp:revision>
  <dcterms:created xsi:type="dcterms:W3CDTF">2006-08-16T00:00:00Z</dcterms:created>
  <dcterms:modified xsi:type="dcterms:W3CDTF">2017-01-25T04:46:14Z</dcterms:modified>
</cp:coreProperties>
</file>