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2"/>
  </p:notesMasterIdLst>
  <p:sldIdLst>
    <p:sldId id="256" r:id="rId2"/>
    <p:sldId id="258" r:id="rId3"/>
    <p:sldId id="259" r:id="rId4"/>
    <p:sldId id="281" r:id="rId5"/>
    <p:sldId id="279" r:id="rId6"/>
    <p:sldId id="280" r:id="rId7"/>
    <p:sldId id="277" r:id="rId8"/>
    <p:sldId id="260" r:id="rId9"/>
    <p:sldId id="261" r:id="rId10"/>
    <p:sldId id="271" r:id="rId11"/>
    <p:sldId id="263" r:id="rId12"/>
    <p:sldId id="272" r:id="rId13"/>
    <p:sldId id="273" r:id="rId14"/>
    <p:sldId id="274" r:id="rId15"/>
    <p:sldId id="275" r:id="rId16"/>
    <p:sldId id="278" r:id="rId17"/>
    <p:sldId id="265" r:id="rId18"/>
    <p:sldId id="266" r:id="rId19"/>
    <p:sldId id="276" r:id="rId20"/>
    <p:sldId id="270"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8" d="100"/>
          <a:sy n="78" d="100"/>
        </p:scale>
        <p:origin x="-1146" y="-3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A3BC68-907C-422C-9110-5F3CBB9273EA}" type="datetimeFigureOut">
              <a:rPr lang="en-US" smtClean="0"/>
              <a:pPr/>
              <a:t>8/8/2016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26D82F3-D4A9-42B5-BE11-9FAB0E12945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26D82F3-D4A9-42B5-BE11-9FAB0E12945C}"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8/8/2016</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B6F15528-21DE-4FAA-801E-634DDDAF4B2B}"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8/8/2016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8/8/2016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8/8/2016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8/8/2016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1D8BD707-D9CF-40AE-B4C6-C98DA3205C09}" type="datetimeFigureOut">
              <a:rPr lang="en-US" smtClean="0"/>
              <a:pPr/>
              <a:t>8/8/2016</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en.wikipedia.org/wiki/California" TargetMode="External"/><Relationship Id="rId2" Type="http://schemas.openxmlformats.org/officeDocument/2006/relationships/hyperlink" Target="http://en.wikipedia.org/wiki/Santa_Catalina_Island,_California" TargetMode="External"/><Relationship Id="rId1" Type="http://schemas.openxmlformats.org/officeDocument/2006/relationships/slideLayout" Target="../slideLayouts/slideLayout2.xml"/><Relationship Id="rId4" Type="http://schemas.openxmlformats.org/officeDocument/2006/relationships/hyperlink" Target="http://en.wikipedia.org/wiki/Florence_Chadwick"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030" y="304800"/>
            <a:ext cx="8229600" cy="4495800"/>
          </a:xfrm>
        </p:spPr>
        <p:txBody>
          <a:bodyPr>
            <a:normAutofit/>
          </a:bodyPr>
          <a:lstStyle/>
          <a:p>
            <a:r>
              <a:rPr lang="en-US" b="1" dirty="0" smtClean="0"/>
              <a:t>GOAL SETTING</a:t>
            </a:r>
            <a:br>
              <a:rPr lang="en-US" b="1" dirty="0" smtClean="0"/>
            </a:br>
            <a:r>
              <a:rPr lang="en-US" dirty="0" smtClean="0"/>
              <a:t/>
            </a:r>
            <a:br>
              <a:rPr lang="en-US" dirty="0" smtClean="0"/>
            </a:br>
            <a:r>
              <a:rPr lang="en-US" b="1" dirty="0" smtClean="0"/>
              <a:t/>
            </a:r>
            <a:br>
              <a:rPr lang="en-US" b="1" dirty="0" smtClean="0"/>
            </a:br>
            <a:r>
              <a:rPr lang="en-US" b="1" dirty="0" smtClean="0"/>
              <a:t/>
            </a:r>
            <a:br>
              <a:rPr lang="en-US" b="1" dirty="0" smtClean="0"/>
            </a:br>
            <a:r>
              <a:rPr lang="en-US" sz="3600" b="1" dirty="0" smtClean="0"/>
              <a:t>SETTING GOALS AND ACHIEVING GOALS</a:t>
            </a:r>
            <a:endParaRPr lang="en-US" sz="3600" b="1" dirty="0"/>
          </a:p>
        </p:txBody>
      </p:sp>
      <p:sp>
        <p:nvSpPr>
          <p:cNvPr id="3" name="Subtitle 2"/>
          <p:cNvSpPr>
            <a:spLocks noGrp="1"/>
          </p:cNvSpPr>
          <p:nvPr>
            <p:ph type="subTitle" idx="1"/>
          </p:nvPr>
        </p:nvSpPr>
        <p:spPr>
          <a:xfrm>
            <a:off x="1371600" y="5029200"/>
            <a:ext cx="6400800" cy="1066800"/>
          </a:xfrm>
        </p:spPr>
        <p:txBody>
          <a:bodyPr/>
          <a:lstStyle/>
          <a:p>
            <a:r>
              <a:rPr lang="en-US" dirty="0" smtClean="0"/>
              <a:t>VIGNAN’S UNIVERSITY</a:t>
            </a:r>
            <a:endParaRPr lang="en-US" dirty="0"/>
          </a:p>
        </p:txBody>
      </p:sp>
      <p:pic>
        <p:nvPicPr>
          <p:cNvPr id="27650" name="Picture 2" descr="http://ts2.mm.bing.net/th?id=H.4751626667362305&amp;amp;pid=15.1&amp;amp;H=86&amp;amp;W=160"/>
          <p:cNvPicPr>
            <a:picLocks noChangeAspect="1" noChangeArrowheads="1"/>
          </p:cNvPicPr>
          <p:nvPr/>
        </p:nvPicPr>
        <p:blipFill>
          <a:blip r:embed="rId2"/>
          <a:srcRect/>
          <a:stretch>
            <a:fillRect/>
          </a:stretch>
        </p:blipFill>
        <p:spPr bwMode="auto">
          <a:xfrm>
            <a:off x="3352800" y="1905000"/>
            <a:ext cx="2857500" cy="1552576"/>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HARVARD UNIVESITY STUDY</a:t>
            </a:r>
            <a:br>
              <a:rPr lang="en-US" dirty="0" smtClean="0"/>
            </a:br>
            <a:r>
              <a:rPr lang="en-US" dirty="0" smtClean="0"/>
              <a:t>1979</a:t>
            </a:r>
            <a:endParaRPr lang="en-US" dirty="0"/>
          </a:p>
        </p:txBody>
      </p:sp>
      <p:sp>
        <p:nvSpPr>
          <p:cNvPr id="3" name="Content Placeholder 2"/>
          <p:cNvSpPr>
            <a:spLocks noGrp="1"/>
          </p:cNvSpPr>
          <p:nvPr>
            <p:ph idx="1"/>
          </p:nvPr>
        </p:nvSpPr>
        <p:spPr/>
        <p:txBody>
          <a:bodyPr/>
          <a:lstStyle/>
          <a:p>
            <a:r>
              <a:rPr lang="en-US" dirty="0" smtClean="0"/>
              <a:t>It is found</a:t>
            </a:r>
          </a:p>
          <a:p>
            <a:r>
              <a:rPr lang="en-US" dirty="0" smtClean="0"/>
              <a:t>89% of the students have no goals</a:t>
            </a:r>
          </a:p>
          <a:p>
            <a:r>
              <a:rPr lang="en-US" dirty="0" smtClean="0"/>
              <a:t>13% have goals, but not written</a:t>
            </a:r>
          </a:p>
          <a:p>
            <a:r>
              <a:rPr lang="en-US" dirty="0" smtClean="0"/>
              <a:t>03% have written goals</a:t>
            </a:r>
          </a:p>
          <a:p>
            <a:r>
              <a:rPr lang="en-US" dirty="0" smtClean="0"/>
              <a:t>After 10 years of study it is found</a:t>
            </a:r>
          </a:p>
          <a:p>
            <a:r>
              <a:rPr lang="en-US" dirty="0" smtClean="0"/>
              <a:t>95% were in high positions</a:t>
            </a:r>
          </a:p>
          <a:p>
            <a:r>
              <a:rPr lang="en-US" dirty="0" smtClean="0"/>
              <a:t>50% reached their goals</a:t>
            </a:r>
          </a:p>
          <a:p>
            <a:r>
              <a:rPr lang="en-US" dirty="0" smtClean="0"/>
              <a:t>10% settled in life</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DON’T MORE PEOPLE SET GOALS?</a:t>
            </a:r>
            <a:endParaRPr lang="en-US" dirty="0"/>
          </a:p>
        </p:txBody>
      </p:sp>
      <p:sp>
        <p:nvSpPr>
          <p:cNvPr id="3" name="Content Placeholder 2"/>
          <p:cNvSpPr>
            <a:spLocks noGrp="1"/>
          </p:cNvSpPr>
          <p:nvPr>
            <p:ph idx="1"/>
          </p:nvPr>
        </p:nvSpPr>
        <p:spPr/>
        <p:txBody>
          <a:bodyPr>
            <a:normAutofit/>
          </a:bodyPr>
          <a:lstStyle/>
          <a:p>
            <a:r>
              <a:rPr lang="en-US" dirty="0" smtClean="0"/>
              <a:t>Pessimistic Attitude</a:t>
            </a:r>
          </a:p>
          <a:p>
            <a:r>
              <a:rPr lang="en-US" dirty="0" smtClean="0"/>
              <a:t>Fear of failure</a:t>
            </a:r>
          </a:p>
          <a:p>
            <a:r>
              <a:rPr lang="en-US" dirty="0" smtClean="0"/>
              <a:t>Fear of success</a:t>
            </a:r>
          </a:p>
          <a:p>
            <a:r>
              <a:rPr lang="en-US" dirty="0" smtClean="0"/>
              <a:t>Lack of ambition</a:t>
            </a:r>
          </a:p>
          <a:p>
            <a:r>
              <a:rPr lang="en-US" dirty="0" smtClean="0"/>
              <a:t>A fear of rejection</a:t>
            </a:r>
          </a:p>
          <a:p>
            <a:r>
              <a:rPr lang="en-US" dirty="0" smtClean="0"/>
              <a:t>Procrastination</a:t>
            </a:r>
          </a:p>
          <a:p>
            <a:r>
              <a:rPr lang="en-US" dirty="0" smtClean="0"/>
              <a:t>Low self esteem</a:t>
            </a:r>
          </a:p>
          <a:p>
            <a:r>
              <a:rPr lang="en-US" dirty="0" smtClean="0"/>
              <a:t>Ignorance of importance of goal</a:t>
            </a:r>
          </a:p>
          <a:p>
            <a:r>
              <a:rPr lang="en-US" dirty="0" smtClean="0"/>
              <a:t>Lack of knowledge about goal setting</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rrowheads="1"/>
          </p:cNvSpPr>
          <p:nvPr>
            <p:ph type="title"/>
          </p:nvPr>
        </p:nvSpPr>
        <p:spPr/>
        <p:txBody>
          <a:bodyPr/>
          <a:lstStyle/>
          <a:p>
            <a:pPr eaLnBrk="1" hangingPunct="1">
              <a:defRPr/>
            </a:pPr>
            <a:r>
              <a:rPr lang="en-US" smtClean="0"/>
              <a:t>GOALS MUST BE SMART</a:t>
            </a:r>
          </a:p>
        </p:txBody>
      </p:sp>
      <p:sp>
        <p:nvSpPr>
          <p:cNvPr id="9219" name="Rectangle 3"/>
          <p:cNvSpPr>
            <a:spLocks noGrp="1" noChangeArrowheads="1"/>
          </p:cNvSpPr>
          <p:nvPr>
            <p:ph type="body" idx="1"/>
          </p:nvPr>
        </p:nvSpPr>
        <p:spPr/>
        <p:txBody>
          <a:bodyPr/>
          <a:lstStyle/>
          <a:p>
            <a:pPr eaLnBrk="1" hangingPunct="1">
              <a:defRPr/>
            </a:pPr>
            <a:endParaRPr lang="en-US" dirty="0" smtClean="0"/>
          </a:p>
          <a:p>
            <a:pPr eaLnBrk="1" hangingPunct="1">
              <a:defRPr/>
            </a:pPr>
            <a:r>
              <a:rPr lang="en-US" dirty="0" smtClean="0"/>
              <a:t>S-specific</a:t>
            </a:r>
          </a:p>
          <a:p>
            <a:pPr eaLnBrk="1" hangingPunct="1">
              <a:defRPr/>
            </a:pPr>
            <a:r>
              <a:rPr lang="en-US" dirty="0" smtClean="0"/>
              <a:t>M-Measurable</a:t>
            </a:r>
          </a:p>
          <a:p>
            <a:pPr eaLnBrk="1" hangingPunct="1">
              <a:defRPr/>
            </a:pPr>
            <a:r>
              <a:rPr lang="en-US" dirty="0" smtClean="0"/>
              <a:t>A-Achievable/Attainable</a:t>
            </a:r>
          </a:p>
          <a:p>
            <a:pPr eaLnBrk="1" hangingPunct="1">
              <a:defRPr/>
            </a:pPr>
            <a:r>
              <a:rPr lang="en-US" dirty="0" smtClean="0"/>
              <a:t>R-Realistic/Relevant</a:t>
            </a:r>
          </a:p>
          <a:p>
            <a:pPr eaLnBrk="1" hangingPunct="1">
              <a:defRPr/>
            </a:pPr>
            <a:r>
              <a:rPr lang="en-US" dirty="0" smtClean="0"/>
              <a:t>T-Time-bound</a:t>
            </a:r>
          </a:p>
          <a:p>
            <a:pPr eaLnBrk="1" hangingPunct="1">
              <a:buFont typeface="Wingdings" pitchFamily="2" charset="2"/>
              <a:buNone/>
              <a:defRPr/>
            </a:pPr>
            <a:endParaRPr lang="en-US" dirty="0" smtClean="0"/>
          </a:p>
        </p:txBody>
      </p:sp>
      <p:pic>
        <p:nvPicPr>
          <p:cNvPr id="9220" name="Picture 5" descr="http://ts3.mm.bing.net/th?id=H.4974084466803962&amp;amp;pid=15.1&amp;amp;H=217&amp;amp;W=160"/>
          <p:cNvPicPr>
            <a:picLocks noChangeAspect="1" noChangeArrowheads="1"/>
          </p:cNvPicPr>
          <p:nvPr/>
        </p:nvPicPr>
        <p:blipFill>
          <a:blip r:embed="rId2"/>
          <a:srcRect/>
          <a:stretch>
            <a:fillRect/>
          </a:stretch>
        </p:blipFill>
        <p:spPr bwMode="auto">
          <a:xfrm>
            <a:off x="5105400" y="1600200"/>
            <a:ext cx="3733800" cy="4343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SHOULD BE SMART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SPECIFIC-When setting goals, they should answer the highly specific questions of who, what, where, when, and why. Instead of the general goal, </a:t>
            </a:r>
          </a:p>
          <a:p>
            <a:pPr>
              <a:buNone/>
            </a:pPr>
            <a:r>
              <a:rPr lang="en-US" b="1" i="1" dirty="0" smtClean="0"/>
              <a:t>   "I want to get into MNC”, which job? When? Where? Why?</a:t>
            </a:r>
          </a:p>
          <a:p>
            <a:r>
              <a:rPr lang="en-US" b="1" dirty="0" smtClean="0"/>
              <a:t>M</a:t>
            </a:r>
            <a:r>
              <a:rPr lang="en-US" dirty="0" smtClean="0"/>
              <a:t>EASURABLE- In order for us to track our progress, goals should be quantifiable. "I'm going to get a job" is far more difficult to track and measure than</a:t>
            </a:r>
          </a:p>
          <a:p>
            <a:pPr>
              <a:buNone/>
            </a:pPr>
            <a:r>
              <a:rPr lang="en-US" dirty="0" smtClean="0"/>
              <a:t>    </a:t>
            </a:r>
            <a:r>
              <a:rPr lang="en-US" b="1" i="1" dirty="0" smtClean="0"/>
              <a:t>“ I'm going to get the job around the coming ____ years."</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GOALS SHOULD BE SMART</a:t>
            </a:r>
            <a:endParaRPr lang="en-US" dirty="0"/>
          </a:p>
        </p:txBody>
      </p:sp>
      <p:sp>
        <p:nvSpPr>
          <p:cNvPr id="3" name="Content Placeholder 2"/>
          <p:cNvSpPr>
            <a:spLocks noGrp="1"/>
          </p:cNvSpPr>
          <p:nvPr>
            <p:ph idx="1"/>
          </p:nvPr>
        </p:nvSpPr>
        <p:spPr>
          <a:xfrm>
            <a:off x="457200" y="914400"/>
            <a:ext cx="8229600" cy="5943600"/>
          </a:xfrm>
        </p:spPr>
        <p:txBody>
          <a:bodyPr>
            <a:normAutofit lnSpcReduction="10000"/>
          </a:bodyPr>
          <a:lstStyle/>
          <a:p>
            <a:r>
              <a:rPr lang="en-US" b="1" dirty="0" smtClean="0"/>
              <a:t>ATTAINABLE</a:t>
            </a:r>
            <a:r>
              <a:rPr lang="en-US" dirty="0" smtClean="0"/>
              <a:t>- It is important to evaluate your situation honestly and recognize which goals are realistic, and which are a little far-fetched. Instead of, </a:t>
            </a:r>
            <a:r>
              <a:rPr lang="en-US" b="1" i="1" dirty="0" smtClean="0"/>
              <a:t>"I am going to be a Collector (while admirable) it might be more realistic to say, "I am going to strive my best to get a decent job“</a:t>
            </a:r>
          </a:p>
          <a:p>
            <a:r>
              <a:rPr lang="en-US" b="1" dirty="0" smtClean="0"/>
              <a:t>RELEVENT-</a:t>
            </a:r>
            <a:r>
              <a:rPr lang="en-US" dirty="0" smtClean="0"/>
              <a:t> Is this goal relevant to your life and to the "big picture" questions you have already asked yourself? Some good questions to ask yourself when figuring this out are: </a:t>
            </a:r>
          </a:p>
          <a:p>
            <a:pPr>
              <a:buNone/>
            </a:pPr>
            <a:r>
              <a:rPr lang="en-US" b="1" i="1" dirty="0" smtClean="0"/>
              <a:t>   Does it seem worthwhile? </a:t>
            </a:r>
          </a:p>
          <a:p>
            <a:endParaRPr lang="en-US" dirty="0" smtClean="0"/>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SHOULD BE SMART</a:t>
            </a:r>
            <a:endParaRPr lang="en-US" dirty="0"/>
          </a:p>
        </p:txBody>
      </p:sp>
      <p:sp>
        <p:nvSpPr>
          <p:cNvPr id="3" name="Content Placeholder 2"/>
          <p:cNvSpPr>
            <a:spLocks noGrp="1"/>
          </p:cNvSpPr>
          <p:nvPr>
            <p:ph idx="1"/>
          </p:nvPr>
        </p:nvSpPr>
        <p:spPr/>
        <p:txBody>
          <a:bodyPr/>
          <a:lstStyle/>
          <a:p>
            <a:endParaRPr lang="en-US" b="1" dirty="0" smtClean="0"/>
          </a:p>
          <a:p>
            <a:r>
              <a:rPr lang="en-US" b="1" dirty="0" smtClean="0"/>
              <a:t>TIME RELATED-</a:t>
            </a:r>
            <a:r>
              <a:rPr lang="en-US" dirty="0" smtClean="0"/>
              <a:t> Setting a "due date" to meet goals not only keeps you on track, but it prevents pesky (Troublesome; annoying)  daily roadblocks from getting in the way. Instead of saying</a:t>
            </a:r>
          </a:p>
          <a:p>
            <a:pPr>
              <a:buNone/>
            </a:pPr>
            <a:r>
              <a:rPr lang="en-US" b="1" i="1" dirty="0" smtClean="0"/>
              <a:t> "I'm going to get my job", you might consider saying, </a:t>
            </a:r>
          </a:p>
          <a:p>
            <a:pPr>
              <a:buNone/>
            </a:pPr>
            <a:r>
              <a:rPr lang="en-US" b="1" i="1" dirty="0" smtClean="0"/>
              <a:t> "I'm going to get my Job  in 4 years."</a:t>
            </a: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descr="C:\Documents and Settings\ADMIN\Desktop\goal-setting-ppt-20-728.jpg"/>
          <p:cNvPicPr>
            <a:picLocks noGrp="1" noChangeAspect="1" noChangeArrowheads="1"/>
          </p:cNvPicPr>
          <p:nvPr>
            <p:ph idx="1"/>
          </p:nvPr>
        </p:nvPicPr>
        <p:blipFill>
          <a:blip r:embed="rId2"/>
          <a:srcRect/>
          <a:stretch>
            <a:fillRect/>
          </a:stretch>
        </p:blipFill>
        <p:spPr bwMode="auto">
          <a:xfrm>
            <a:off x="457200" y="381000"/>
            <a:ext cx="8229600" cy="5927725"/>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GOALS</a:t>
            </a:r>
            <a:endParaRPr lang="en-US" dirty="0"/>
          </a:p>
        </p:txBody>
      </p:sp>
      <p:sp>
        <p:nvSpPr>
          <p:cNvPr id="3" name="Content Placeholder 2"/>
          <p:cNvSpPr>
            <a:spLocks noGrp="1"/>
          </p:cNvSpPr>
          <p:nvPr>
            <p:ph idx="1"/>
          </p:nvPr>
        </p:nvSpPr>
        <p:spPr/>
        <p:txBody>
          <a:bodyPr/>
          <a:lstStyle/>
          <a:p>
            <a:r>
              <a:rPr lang="en-US" dirty="0" smtClean="0"/>
              <a:t>Short-term –</a:t>
            </a:r>
            <a:r>
              <a:rPr lang="en-US" dirty="0" err="1" smtClean="0"/>
              <a:t>Upto</a:t>
            </a:r>
            <a:r>
              <a:rPr lang="en-US" dirty="0" smtClean="0"/>
              <a:t> one year</a:t>
            </a:r>
          </a:p>
          <a:p>
            <a:r>
              <a:rPr lang="en-US" dirty="0" smtClean="0"/>
              <a:t>Mid-term ----</a:t>
            </a:r>
            <a:r>
              <a:rPr lang="en-US" dirty="0" err="1" smtClean="0"/>
              <a:t>Upto</a:t>
            </a:r>
            <a:r>
              <a:rPr lang="en-US" dirty="0" smtClean="0"/>
              <a:t> three years</a:t>
            </a:r>
          </a:p>
          <a:p>
            <a:r>
              <a:rPr lang="en-US" dirty="0" smtClean="0"/>
              <a:t>Long term----</a:t>
            </a:r>
            <a:r>
              <a:rPr lang="en-US" dirty="0" err="1" smtClean="0"/>
              <a:t>Upto</a:t>
            </a:r>
            <a:r>
              <a:rPr lang="en-US" dirty="0" smtClean="0"/>
              <a:t> five years</a:t>
            </a:r>
          </a:p>
          <a:p>
            <a:r>
              <a:rPr lang="en-US" dirty="0" smtClean="0"/>
              <a:t>Goals longer than five years is Purpose of life</a:t>
            </a:r>
          </a:p>
          <a:p>
            <a:r>
              <a:rPr lang="en-US" dirty="0" smtClean="0"/>
              <a:t>Goals can be achieved if they are broken into small groups</a:t>
            </a: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GOALS MUST BE BALANCED</a:t>
            </a:r>
            <a:endParaRPr lang="en-US"/>
          </a:p>
        </p:txBody>
      </p:sp>
      <p:sp>
        <p:nvSpPr>
          <p:cNvPr id="3" name="Content Placeholder 2"/>
          <p:cNvSpPr>
            <a:spLocks noGrp="1"/>
          </p:cNvSpPr>
          <p:nvPr>
            <p:ph idx="1"/>
          </p:nvPr>
        </p:nvSpPr>
        <p:spPr/>
        <p:txBody>
          <a:bodyPr>
            <a:normAutofit fontScale="77500" lnSpcReduction="20000"/>
          </a:bodyPr>
          <a:lstStyle/>
          <a:p>
            <a:pPr>
              <a:buNone/>
            </a:pPr>
            <a:r>
              <a:rPr lang="en-US" sz="4000" dirty="0" smtClean="0"/>
              <a:t>Our life is a wheel with six spokes</a:t>
            </a:r>
          </a:p>
          <a:p>
            <a:endParaRPr lang="en-US" dirty="0" smtClean="0"/>
          </a:p>
          <a:p>
            <a:r>
              <a:rPr lang="en-US" dirty="0" smtClean="0"/>
              <a:t>Family</a:t>
            </a:r>
          </a:p>
          <a:p>
            <a:r>
              <a:rPr lang="en-US" dirty="0" smtClean="0"/>
              <a:t>Financial</a:t>
            </a:r>
          </a:p>
          <a:p>
            <a:r>
              <a:rPr lang="en-US" dirty="0" smtClean="0"/>
              <a:t>Physical</a:t>
            </a:r>
          </a:p>
          <a:p>
            <a:r>
              <a:rPr lang="en-US" dirty="0" smtClean="0"/>
              <a:t>Mental</a:t>
            </a:r>
          </a:p>
          <a:p>
            <a:r>
              <a:rPr lang="en-US" dirty="0" smtClean="0"/>
              <a:t>Social</a:t>
            </a:r>
          </a:p>
          <a:p>
            <a:r>
              <a:rPr lang="en-US" dirty="0" smtClean="0"/>
              <a:t>Spiritual</a:t>
            </a:r>
          </a:p>
          <a:p>
            <a:pPr>
              <a:buNone/>
            </a:pPr>
            <a:r>
              <a:rPr lang="en-US" dirty="0" smtClean="0"/>
              <a:t>    </a:t>
            </a:r>
          </a:p>
          <a:p>
            <a:pPr>
              <a:buNone/>
            </a:pPr>
            <a:r>
              <a:rPr lang="en-US" dirty="0" smtClean="0"/>
              <a:t>    </a:t>
            </a:r>
            <a:r>
              <a:rPr lang="en-US" sz="4200" dirty="0" smtClean="0"/>
              <a:t>If any of the spokes is out of alignment, life goes out of balance</a:t>
            </a:r>
            <a:endParaRPr lang="en-US" sz="42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latin typeface="Bernard MT Condensed" pitchFamily="18" charset="0"/>
              </a:rPr>
              <a:t>    OUR  JOURNEY TO LIFE’S HIGHWAY, KEEP YOUR EYES UPON THE GOAL. FOCUS ON THE DONUT, NOT UPON THE HOLE</a:t>
            </a:r>
          </a:p>
          <a:p>
            <a:pPr algn="ctr">
              <a:buNone/>
            </a:pPr>
            <a:r>
              <a:rPr lang="en-US" dirty="0" smtClean="0">
                <a:latin typeface="Bernard MT Condensed" pitchFamily="18" charset="0"/>
              </a:rPr>
              <a:t>                                                     - ANONYMOUS</a:t>
            </a:r>
            <a:endParaRPr lang="en-US" dirty="0">
              <a:latin typeface="Bernard MT Condensed" pitchFamily="18" charset="0"/>
            </a:endParaRPr>
          </a:p>
        </p:txBody>
      </p:sp>
      <p:pic>
        <p:nvPicPr>
          <p:cNvPr id="26626" name="Picture 2" descr="http://ts3.mm.bing.net/th?id=H.4513724157856250&amp;amp;pid=15.1&amp;amp;H=120&amp;amp;W=160"/>
          <p:cNvPicPr>
            <a:picLocks noChangeAspect="1" noChangeArrowheads="1"/>
          </p:cNvPicPr>
          <p:nvPr/>
        </p:nvPicPr>
        <p:blipFill>
          <a:blip r:embed="rId2"/>
          <a:srcRect/>
          <a:stretch>
            <a:fillRect/>
          </a:stretch>
        </p:blipFill>
        <p:spPr bwMode="auto">
          <a:xfrm>
            <a:off x="2133600" y="3810000"/>
            <a:ext cx="5334000" cy="2600325"/>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Knowledge helps to reach the destination provided we know what the destination is</a:t>
            </a:r>
          </a:p>
          <a:p>
            <a:pPr>
              <a:buNone/>
            </a:pPr>
            <a:endParaRPr lang="en-US" dirty="0" smtClean="0"/>
          </a:p>
          <a:p>
            <a:pPr>
              <a:buNone/>
            </a:pPr>
            <a:r>
              <a:rPr lang="en-US" dirty="0" err="1" smtClean="0"/>
              <a:t>Eg</a:t>
            </a:r>
            <a:r>
              <a:rPr lang="en-US" dirty="0" smtClean="0"/>
              <a:t>: </a:t>
            </a:r>
            <a:r>
              <a:rPr lang="en-US" dirty="0" err="1" smtClean="0"/>
              <a:t>Dronacharya</a:t>
            </a:r>
            <a:r>
              <a:rPr lang="en-US" dirty="0" smtClean="0"/>
              <a:t>-</a:t>
            </a:r>
            <a:r>
              <a:rPr lang="en-US" dirty="0" err="1" smtClean="0"/>
              <a:t>Arjuna</a:t>
            </a:r>
            <a:r>
              <a:rPr lang="en-US" dirty="0" smtClean="0"/>
              <a:t>-Bird eye</a:t>
            </a:r>
          </a:p>
          <a:p>
            <a:endParaRPr lang="en-US" dirty="0" smtClean="0"/>
          </a:p>
          <a:p>
            <a:r>
              <a:rPr lang="en-US" dirty="0" smtClean="0"/>
              <a:t>Unless we focus, we cannot achieve our goal. It is hard to focus and concentrate, but it is a skill that can be learnt</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77962"/>
          </a:xfrm>
        </p:spPr>
        <p:txBody>
          <a:bodyPr>
            <a:normAutofit fontScale="90000"/>
          </a:bodyPr>
          <a:lstStyle/>
          <a:p>
            <a:r>
              <a:rPr lang="en-US" sz="2700" dirty="0" smtClean="0"/>
              <a:t>SUCCESS IS A JOURNEY </a:t>
            </a:r>
            <a:r>
              <a:rPr lang="en-US" sz="2700" smtClean="0"/>
              <a:t>NOT DESTINATION</a:t>
            </a:r>
            <a:r>
              <a:rPr lang="en-US" dirty="0" smtClean="0"/>
              <a:t/>
            </a:r>
            <a:br>
              <a:rPr lang="en-US" dirty="0" smtClean="0"/>
            </a:br>
            <a:r>
              <a:rPr lang="en-US" dirty="0" smtClean="0"/>
              <a:t>ALL THE BEST</a:t>
            </a:r>
            <a:endParaRPr lang="en-US" dirty="0"/>
          </a:p>
        </p:txBody>
      </p:sp>
      <p:sp>
        <p:nvSpPr>
          <p:cNvPr id="3" name="Content Placeholder 2"/>
          <p:cNvSpPr>
            <a:spLocks noGrp="1"/>
          </p:cNvSpPr>
          <p:nvPr>
            <p:ph idx="1"/>
          </p:nvPr>
        </p:nvSpPr>
        <p:spPr>
          <a:xfrm>
            <a:off x="457200" y="3505200"/>
            <a:ext cx="8229600" cy="2804160"/>
          </a:xfrm>
        </p:spPr>
        <p:txBody>
          <a:bodyPr/>
          <a:lstStyle/>
          <a:p>
            <a:pPr algn="ctr">
              <a:buNone/>
            </a:pPr>
            <a:endParaRPr lang="en-US" dirty="0" smtClean="0"/>
          </a:p>
          <a:p>
            <a:pPr algn="ctr">
              <a:buNone/>
            </a:pPr>
            <a:endParaRPr lang="en-US" dirty="0" smtClean="0"/>
          </a:p>
          <a:p>
            <a:pPr algn="ctr">
              <a:buNone/>
            </a:pPr>
            <a:endParaRPr lang="en-US" dirty="0" smtClean="0"/>
          </a:p>
          <a:p>
            <a:pPr algn="ctr">
              <a:buNone/>
            </a:pPr>
            <a:r>
              <a:rPr lang="en-US" dirty="0" smtClean="0"/>
              <a:t>WINNERS DON’T DO DIFFERENT THINGS</a:t>
            </a:r>
          </a:p>
          <a:p>
            <a:pPr algn="ctr">
              <a:buNone/>
            </a:pPr>
            <a:r>
              <a:rPr lang="en-US" dirty="0" smtClean="0"/>
              <a:t>THEY DO THINGS DIFFERENTLY</a:t>
            </a:r>
            <a:endParaRPr lang="en-US" dirty="0"/>
          </a:p>
        </p:txBody>
      </p:sp>
      <p:pic>
        <p:nvPicPr>
          <p:cNvPr id="1026" name="Picture 2" descr="http://ts3.mm.bing.net/th?id=H.5045471130683542&amp;amp;pid=15.1&amp;amp;H=119&amp;amp;W=160"/>
          <p:cNvPicPr>
            <a:picLocks noChangeAspect="1" noChangeArrowheads="1"/>
          </p:cNvPicPr>
          <p:nvPr/>
        </p:nvPicPr>
        <p:blipFill>
          <a:blip r:embed="rId2"/>
          <a:srcRect/>
          <a:stretch>
            <a:fillRect/>
          </a:stretch>
        </p:blipFill>
        <p:spPr bwMode="auto">
          <a:xfrm>
            <a:off x="2362200" y="1981200"/>
            <a:ext cx="5181600" cy="297180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KEEP YOUR EYES ON THE GOAL</a:t>
            </a:r>
            <a:endParaRPr lang="en-US" dirty="0"/>
          </a:p>
        </p:txBody>
      </p:sp>
      <p:sp>
        <p:nvSpPr>
          <p:cNvPr id="3" name="Content Placeholder 2"/>
          <p:cNvSpPr>
            <a:spLocks noGrp="1"/>
          </p:cNvSpPr>
          <p:nvPr>
            <p:ph idx="1"/>
          </p:nvPr>
        </p:nvSpPr>
        <p:spPr/>
        <p:txBody>
          <a:bodyPr>
            <a:normAutofit/>
          </a:bodyPr>
          <a:lstStyle/>
          <a:p>
            <a:pPr algn="ctr">
              <a:buNone/>
            </a:pPr>
            <a:endParaRPr lang="en-US" dirty="0" smtClean="0"/>
          </a:p>
          <a:p>
            <a:pPr algn="ctr">
              <a:buNone/>
            </a:pPr>
            <a:endParaRPr lang="en-US" dirty="0" smtClean="0"/>
          </a:p>
          <a:p>
            <a:pPr algn="ctr">
              <a:buNone/>
            </a:pPr>
            <a:r>
              <a:rPr lang="en-US" dirty="0" smtClean="0"/>
              <a:t>People Quit not because they are quitters but because their goal is not insight anywhere.</a:t>
            </a:r>
          </a:p>
          <a:p>
            <a:pPr algn="ctr">
              <a:buNone/>
            </a:pPr>
            <a:endParaRPr lang="en-US" dirty="0" smtClean="0"/>
          </a:p>
          <a:p>
            <a:pPr algn="ctr">
              <a:buNone/>
            </a:pPr>
            <a:r>
              <a:rPr lang="en-US" dirty="0" smtClean="0"/>
              <a:t>If the goal is in mind they will accomplish the task</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5800" y="274638"/>
            <a:ext cx="4495800" cy="6354762"/>
          </a:xfrm>
        </p:spPr>
        <p:txBody>
          <a:bodyPr>
            <a:normAutofit/>
          </a:bodyPr>
          <a:lstStyle/>
          <a:p>
            <a:pPr fontAlgn="base"/>
            <a:r>
              <a:rPr lang="en-US" sz="1800" dirty="0" smtClean="0"/>
              <a:t>“</a:t>
            </a:r>
            <a:r>
              <a:rPr lang="en-US" sz="1800" i="1" dirty="0" smtClean="0">
                <a:solidFill>
                  <a:srgbClr val="FFFF00"/>
                </a:solidFill>
              </a:rPr>
              <a:t>a committed decision to reach a predetermined specific goal, combined with burning desire, followed by immediate, massive action repeated consistently for as long as it takes until your goal is reached</a:t>
            </a:r>
            <a:r>
              <a:rPr lang="en-US" sz="1800" dirty="0" smtClean="0">
                <a:solidFill>
                  <a:srgbClr val="FFFF00"/>
                </a:solidFill>
              </a:rPr>
              <a:t>“</a:t>
            </a:r>
            <a:br>
              <a:rPr lang="en-US" sz="1800" dirty="0" smtClean="0">
                <a:solidFill>
                  <a:srgbClr val="FFFF00"/>
                </a:solidFill>
              </a:rPr>
            </a:br>
            <a:r>
              <a:rPr lang="en-US" sz="2000" dirty="0" smtClean="0"/>
              <a:t/>
            </a:r>
            <a:br>
              <a:rPr lang="en-US" sz="2000" dirty="0" smtClean="0"/>
            </a:br>
            <a:r>
              <a:rPr lang="en-US" sz="2000" dirty="0" smtClean="0">
                <a:solidFill>
                  <a:schemeClr val="tx2"/>
                </a:solidFill>
              </a:rPr>
              <a:t>Pretty impressive stuff for a guy who started off in a small Austrian town! My point? Determination and perseverance can certainly go a long way</a:t>
            </a:r>
            <a:br>
              <a:rPr lang="en-US" sz="2000" dirty="0" smtClean="0">
                <a:solidFill>
                  <a:schemeClr val="tx2"/>
                </a:solidFill>
              </a:rPr>
            </a:br>
            <a:r>
              <a:rPr lang="en-US" sz="2000" dirty="0" smtClean="0">
                <a:solidFill>
                  <a:schemeClr val="tx2"/>
                </a:solidFill>
              </a:rPr>
              <a:t/>
            </a:r>
            <a:br>
              <a:rPr lang="en-US" sz="2000" dirty="0" smtClean="0">
                <a:solidFill>
                  <a:schemeClr val="tx2"/>
                </a:solidFill>
              </a:rPr>
            </a:br>
            <a:r>
              <a:rPr lang="en-US" sz="2000" dirty="0" smtClean="0">
                <a:solidFill>
                  <a:srgbClr val="FF0000"/>
                </a:solidFill>
              </a:rPr>
              <a:t>Goal setting is not lame or a waste of time! Think about </a:t>
            </a:r>
            <a:r>
              <a:rPr lang="en-US" sz="2000" dirty="0" err="1" smtClean="0">
                <a:solidFill>
                  <a:srgbClr val="FF0000"/>
                </a:solidFill>
              </a:rPr>
              <a:t>Arnie</a:t>
            </a:r>
            <a:r>
              <a:rPr lang="en-US" sz="2000" dirty="0" smtClean="0">
                <a:solidFill>
                  <a:srgbClr val="FF0000"/>
                </a:solidFill>
              </a:rPr>
              <a:t> next time you sit down to write a </a:t>
            </a:r>
            <a:br>
              <a:rPr lang="en-US" sz="2000" dirty="0" smtClean="0">
                <a:solidFill>
                  <a:srgbClr val="FF0000"/>
                </a:solidFill>
              </a:rPr>
            </a:br>
            <a:r>
              <a:rPr lang="en-US" dirty="0" smtClean="0">
                <a:solidFill>
                  <a:srgbClr val="FF0000"/>
                </a:solidFill>
              </a:rPr>
              <a:t>goals list</a:t>
            </a:r>
            <a:endParaRPr lang="en-US" dirty="0">
              <a:solidFill>
                <a:srgbClr val="FF0000"/>
              </a:solidFill>
            </a:endParaRPr>
          </a:p>
        </p:txBody>
      </p:sp>
      <p:pic>
        <p:nvPicPr>
          <p:cNvPr id="1026" name="Picture 2" descr="C:\Documents and Settings\ADMIN\Desktop\is.jpg"/>
          <p:cNvPicPr>
            <a:picLocks noGrp="1" noChangeAspect="1" noChangeArrowheads="1"/>
          </p:cNvPicPr>
          <p:nvPr>
            <p:ph idx="1"/>
          </p:nvPr>
        </p:nvPicPr>
        <p:blipFill>
          <a:blip r:embed="rId2"/>
          <a:srcRect/>
          <a:stretch>
            <a:fillRect/>
          </a:stretch>
        </p:blipFill>
        <p:spPr bwMode="auto">
          <a:xfrm>
            <a:off x="457200" y="533400"/>
            <a:ext cx="3810000" cy="5867400"/>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b="0" dirty="0" smtClean="0"/>
              <a:t>Goal Setting: </a:t>
            </a:r>
            <a:br>
              <a:rPr lang="en-US" b="0" dirty="0" smtClean="0"/>
            </a:br>
            <a:r>
              <a:rPr lang="en-US" b="0" dirty="0" smtClean="0"/>
              <a:t>Arnold Schwarzenegger Example</a:t>
            </a:r>
            <a:endParaRPr lang="en-US" b="0" dirty="0"/>
          </a:p>
        </p:txBody>
      </p:sp>
      <p:sp>
        <p:nvSpPr>
          <p:cNvPr id="3" name="Content Placeholder 2"/>
          <p:cNvSpPr>
            <a:spLocks noGrp="1"/>
          </p:cNvSpPr>
          <p:nvPr>
            <p:ph idx="1"/>
          </p:nvPr>
        </p:nvSpPr>
        <p:spPr/>
        <p:txBody>
          <a:bodyPr>
            <a:normAutofit fontScale="92500" lnSpcReduction="20000"/>
          </a:bodyPr>
          <a:lstStyle/>
          <a:p>
            <a:pPr algn="ctr">
              <a:buNone/>
            </a:pPr>
            <a:r>
              <a:rPr lang="en-US" dirty="0" smtClean="0"/>
              <a:t>writing his goals on index cards at the beginning of each year</a:t>
            </a:r>
          </a:p>
          <a:p>
            <a:r>
              <a:rPr lang="en-US" dirty="0" err="1" smtClean="0"/>
              <a:t>Mr</a:t>
            </a:r>
            <a:r>
              <a:rPr lang="en-US" dirty="0" smtClean="0"/>
              <a:t> Olympia – he became the youngest ever </a:t>
            </a:r>
            <a:r>
              <a:rPr lang="en-US" dirty="0" err="1" smtClean="0"/>
              <a:t>Mr</a:t>
            </a:r>
            <a:r>
              <a:rPr lang="en-US" dirty="0" smtClean="0"/>
              <a:t> Olympia at the age of 23 </a:t>
            </a:r>
          </a:p>
          <a:p>
            <a:r>
              <a:rPr lang="en-US" dirty="0" smtClean="0"/>
              <a:t>(he’s won the title seven times).</a:t>
            </a:r>
          </a:p>
          <a:p>
            <a:r>
              <a:rPr lang="en-US" dirty="0" smtClean="0"/>
              <a:t>He was a millionaire by the age of 30 </a:t>
            </a:r>
          </a:p>
          <a:p>
            <a:r>
              <a:rPr lang="en-US" dirty="0" smtClean="0"/>
              <a:t>He wanted to become a successful Hollywood actor (44+ movies).</a:t>
            </a:r>
          </a:p>
          <a:p>
            <a:r>
              <a:rPr lang="en-US" dirty="0" smtClean="0"/>
              <a:t>He wanted success in politics – he’s the current governor of California and the husband of 26 years to Maria Shriver (related to the Kennedy family).</a:t>
            </a:r>
          </a:p>
          <a:p>
            <a:pPr>
              <a:buNone/>
            </a:pP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pPr fontAlgn="base"/>
            <a:r>
              <a:rPr lang="en-US" dirty="0" smtClean="0"/>
              <a:t>“</a:t>
            </a:r>
            <a:r>
              <a:rPr lang="en-US" i="1" dirty="0" smtClean="0"/>
              <a:t>a committed decision to reach a predetermined specific goal, combined with burning desire, followed by immediate, massive action repeated consistently for as long as it takes until your goal is reached</a:t>
            </a:r>
            <a:r>
              <a:rPr lang="en-US" dirty="0" smtClean="0"/>
              <a:t>“.</a:t>
            </a:r>
          </a:p>
          <a:p>
            <a:pPr fontAlgn="base"/>
            <a:r>
              <a:rPr lang="en-US" dirty="0" smtClean="0"/>
              <a:t>Pretty impressive stuff for a guy who started off in a small Austrian town! My point? Determination and </a:t>
            </a:r>
            <a:r>
              <a:rPr lang="en-US" dirty="0" err="1" smtClean="0"/>
              <a:t>perseverence</a:t>
            </a:r>
            <a:r>
              <a:rPr lang="en-US" dirty="0" smtClean="0"/>
              <a:t> can certainly go a long way. Goal setting is not lame or a waste of time! Think about </a:t>
            </a:r>
            <a:r>
              <a:rPr lang="en-US" dirty="0" err="1" smtClean="0"/>
              <a:t>Arnie</a:t>
            </a:r>
            <a:r>
              <a:rPr lang="en-US" dirty="0" smtClean="0"/>
              <a:t> next time you sit down to write a goals list.</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5719"/>
          </a:xfrm>
        </p:spPr>
        <p:txBody>
          <a:bodyPr>
            <a:normAutofit fontScale="90000"/>
          </a:bodyPr>
          <a:lstStyle/>
          <a:p>
            <a:endParaRPr lang="en-GB" dirty="0"/>
          </a:p>
        </p:txBody>
      </p:sp>
      <p:sp>
        <p:nvSpPr>
          <p:cNvPr id="3" name="Content Placeholder 2"/>
          <p:cNvSpPr>
            <a:spLocks noGrp="1"/>
          </p:cNvSpPr>
          <p:nvPr>
            <p:ph idx="1"/>
          </p:nvPr>
        </p:nvSpPr>
        <p:spPr>
          <a:xfrm>
            <a:off x="457200" y="381000"/>
            <a:ext cx="8229600" cy="5928360"/>
          </a:xfrm>
        </p:spPr>
        <p:txBody>
          <a:bodyPr>
            <a:normAutofit fontScale="77500" lnSpcReduction="20000"/>
          </a:bodyPr>
          <a:lstStyle/>
          <a:p>
            <a:endParaRPr lang="en-US" dirty="0" smtClean="0"/>
          </a:p>
          <a:p>
            <a:pPr>
              <a:buNone/>
            </a:pPr>
            <a:r>
              <a:rPr lang="en-US" smtClean="0"/>
              <a:t>    In </a:t>
            </a:r>
            <a:r>
              <a:rPr lang="en-US" dirty="0" smtClean="0"/>
              <a:t>1952, Florence attempted to swim the 26 miles between </a:t>
            </a:r>
            <a:r>
              <a:rPr lang="en-US" dirty="0" smtClean="0">
                <a:hlinkClick r:id="rId2" tooltip="Santa Catalina Island, California"/>
              </a:rPr>
              <a:t>Catalina Island</a:t>
            </a:r>
            <a:r>
              <a:rPr lang="en-US" dirty="0" smtClean="0"/>
              <a:t> and the </a:t>
            </a:r>
            <a:r>
              <a:rPr lang="en-US" dirty="0" smtClean="0">
                <a:hlinkClick r:id="rId3" tooltip="California"/>
              </a:rPr>
              <a:t>California</a:t>
            </a:r>
            <a:r>
              <a:rPr lang="en-US" dirty="0" smtClean="0"/>
              <a:t> coastline. As she began, she was flanked by small boats that watched for sharks and were prepared to help her if she got hurt or grew tired. After about 15 hours a thick fog set in. Florence began to doubt her ability, and she told her mother, who was in one of the boats, that she didn’t think she could make it. She swam for another hour before asking to be pulled out, unable to see the coastline due to the fog. As she sat in the boat, she found out she had stopped swimming just one mile away from her destination.</a:t>
            </a:r>
            <a:r>
              <a:rPr lang="en-US" baseline="30000" dirty="0" smtClean="0">
                <a:hlinkClick r:id="rId4"/>
              </a:rPr>
              <a:t>[5]</a:t>
            </a:r>
            <a:r>
              <a:rPr lang="en-US" dirty="0" smtClean="0"/>
              <a:t> Two months later, she tried again. The same thick fog set in, but she succeeded in reaching Catalina. She said that she kept a mental image of the shoreline in her mind while she swam. She later swam the Catalina channel on two additional occasions.</a:t>
            </a:r>
            <a:r>
              <a:rPr lang="en-US" baseline="30000" dirty="0" smtClean="0">
                <a:hlinkClick r:id="rId4"/>
              </a:rPr>
              <a:t>[4]</a:t>
            </a:r>
            <a:endParaRPr lang="en-GB"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ARE GOALS IMPORTANT?</a:t>
            </a:r>
            <a:endParaRPr lang="en-US" dirty="0"/>
          </a:p>
        </p:txBody>
      </p:sp>
      <p:sp>
        <p:nvSpPr>
          <p:cNvPr id="3" name="Content Placeholder 2"/>
          <p:cNvSpPr>
            <a:spLocks noGrp="1"/>
          </p:cNvSpPr>
          <p:nvPr>
            <p:ph idx="1"/>
          </p:nvPr>
        </p:nvSpPr>
        <p:spPr/>
        <p:txBody>
          <a:bodyPr>
            <a:normAutofit/>
          </a:bodyPr>
          <a:lstStyle/>
          <a:p>
            <a:r>
              <a:rPr lang="en-US" dirty="0" smtClean="0"/>
              <a:t>Goals give direction</a:t>
            </a:r>
          </a:p>
          <a:p>
            <a:pPr>
              <a:buNone/>
            </a:pPr>
            <a:r>
              <a:rPr lang="en-US" dirty="0" err="1" smtClean="0"/>
              <a:t>Eg</a:t>
            </a:r>
            <a:r>
              <a:rPr lang="en-US" dirty="0" smtClean="0"/>
              <a:t>: without goal posts how football game can be played?</a:t>
            </a:r>
          </a:p>
          <a:p>
            <a:pPr>
              <a:buNone/>
            </a:pPr>
            <a:endParaRPr lang="en-US" b="1" dirty="0" smtClean="0"/>
          </a:p>
          <a:p>
            <a:pPr algn="ctr">
              <a:buNone/>
            </a:pPr>
            <a:r>
              <a:rPr lang="en-US" b="1" dirty="0" smtClean="0"/>
              <a:t>Why do people go through life without having goals?</a:t>
            </a:r>
          </a:p>
          <a:p>
            <a:r>
              <a:rPr lang="en-US" dirty="0" smtClean="0"/>
              <a:t>Goals motivate us</a:t>
            </a:r>
          </a:p>
          <a:p>
            <a:r>
              <a:rPr lang="en-US" dirty="0" smtClean="0"/>
              <a:t>Goals release hidden potential</a:t>
            </a:r>
          </a:p>
          <a:p>
            <a:r>
              <a:rPr lang="en-US" dirty="0" smtClean="0"/>
              <a:t>Goals improves self image</a:t>
            </a:r>
            <a:endParaRPr lang="en-US" dirty="0"/>
          </a:p>
        </p:txBody>
      </p:sp>
      <p:pic>
        <p:nvPicPr>
          <p:cNvPr id="23554" name="Picture 2" descr="http://ts4.mm.bing.net/th?id=H.5055426847640023&amp;amp;pid=15.1&amp;amp;H=106&amp;amp;W=160"/>
          <p:cNvPicPr>
            <a:picLocks noChangeAspect="1" noChangeArrowheads="1"/>
          </p:cNvPicPr>
          <p:nvPr/>
        </p:nvPicPr>
        <p:blipFill>
          <a:blip r:embed="rId2"/>
          <a:srcRect/>
          <a:stretch>
            <a:fillRect/>
          </a:stretch>
        </p:blipFill>
        <p:spPr bwMode="auto">
          <a:xfrm>
            <a:off x="6781800" y="4648200"/>
            <a:ext cx="2362200" cy="1895476"/>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304800"/>
            <a:ext cx="8229600" cy="5821363"/>
          </a:xfrm>
        </p:spPr>
        <p:txBody>
          <a:bodyPr>
            <a:normAutofit fontScale="77500" lnSpcReduction="20000"/>
          </a:bodyPr>
          <a:lstStyle/>
          <a:p>
            <a:endParaRPr lang="en-US" dirty="0" smtClean="0"/>
          </a:p>
          <a:p>
            <a:pPr algn="ctr">
              <a:buNone/>
            </a:pPr>
            <a:r>
              <a:rPr lang="en-US" dirty="0" smtClean="0"/>
              <a:t>Great minds have purposes, </a:t>
            </a:r>
          </a:p>
          <a:p>
            <a:pPr algn="ctr">
              <a:buNone/>
            </a:pPr>
            <a:r>
              <a:rPr lang="en-US" dirty="0" smtClean="0"/>
              <a:t>others have wishes</a:t>
            </a:r>
          </a:p>
          <a:p>
            <a:pPr algn="ctr">
              <a:buNone/>
            </a:pPr>
            <a:r>
              <a:rPr lang="en-US" dirty="0" smtClean="0"/>
              <a:t>                                      - Washington Irving</a:t>
            </a:r>
          </a:p>
          <a:p>
            <a:endParaRPr lang="en-US" dirty="0" smtClean="0"/>
          </a:p>
          <a:p>
            <a:pPr algn="ctr">
              <a:buNone/>
            </a:pPr>
            <a:r>
              <a:rPr lang="en-US" sz="2600" b="1" dirty="0" smtClean="0"/>
              <a:t>DREAMS and WISHES are nothing more than desires. </a:t>
            </a:r>
          </a:p>
          <a:p>
            <a:pPr algn="ctr">
              <a:buNone/>
            </a:pPr>
            <a:r>
              <a:rPr lang="en-US" sz="2600" b="1" dirty="0" smtClean="0"/>
              <a:t>Desires become strong when they are supported by</a:t>
            </a:r>
          </a:p>
          <a:p>
            <a:endParaRPr lang="en-US" dirty="0" smtClean="0"/>
          </a:p>
          <a:p>
            <a:endParaRPr lang="en-US" dirty="0" smtClean="0"/>
          </a:p>
          <a:p>
            <a:r>
              <a:rPr lang="en-US" dirty="0" smtClean="0"/>
              <a:t>Direction</a:t>
            </a:r>
          </a:p>
          <a:p>
            <a:r>
              <a:rPr lang="en-US" dirty="0" smtClean="0"/>
              <a:t>Dedication</a:t>
            </a:r>
          </a:p>
          <a:p>
            <a:r>
              <a:rPr lang="en-US" dirty="0" smtClean="0"/>
              <a:t>Determination</a:t>
            </a:r>
          </a:p>
          <a:p>
            <a:r>
              <a:rPr lang="en-US" dirty="0" smtClean="0"/>
              <a:t>Discipline</a:t>
            </a:r>
          </a:p>
          <a:p>
            <a:r>
              <a:rPr lang="en-US" dirty="0" smtClean="0"/>
              <a:t>Deadlines</a:t>
            </a:r>
          </a:p>
          <a:p>
            <a:pPr>
              <a:buNone/>
            </a:pPr>
            <a:endParaRPr lang="en-US" dirty="0" smtClean="0"/>
          </a:p>
          <a:p>
            <a:pPr>
              <a:buNone/>
            </a:pPr>
            <a:r>
              <a:rPr lang="en-US" dirty="0" smtClean="0"/>
              <a:t>These are what differentiate from GOALS</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319</TotalTime>
  <Words>828</Words>
  <Application>Microsoft Office PowerPoint</Application>
  <PresentationFormat>On-screen Show (4:3)</PresentationFormat>
  <Paragraphs>115</Paragraphs>
  <Slides>20</Slides>
  <Notes>1</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Apex</vt:lpstr>
      <vt:lpstr>GOAL SETTING    SETTING GOALS AND ACHIEVING GOALS</vt:lpstr>
      <vt:lpstr>Slide 2</vt:lpstr>
      <vt:lpstr>KEEP YOUR EYES ON THE GOAL</vt:lpstr>
      <vt:lpstr>“a committed decision to reach a predetermined specific goal, combined with burning desire, followed by immediate, massive action repeated consistently for as long as it takes until your goal is reached“  Pretty impressive stuff for a guy who started off in a small Austrian town! My point? Determination and perseverance can certainly go a long way  Goal setting is not lame or a waste of time! Think about Arnie next time you sit down to write a  goals list</vt:lpstr>
      <vt:lpstr>Goal Setting:  Arnold Schwarzenegger Example</vt:lpstr>
      <vt:lpstr>Slide 6</vt:lpstr>
      <vt:lpstr>Slide 7</vt:lpstr>
      <vt:lpstr>WHY ARE GOALS IMPORTANT?</vt:lpstr>
      <vt:lpstr>Slide 9</vt:lpstr>
      <vt:lpstr>HARVARD UNIVESITY STUDY 1979</vt:lpstr>
      <vt:lpstr>WHY DON’T MORE PEOPLE SET GOALS?</vt:lpstr>
      <vt:lpstr>GOALS MUST BE SMART</vt:lpstr>
      <vt:lpstr>GOALS SHOULD BE SMART</vt:lpstr>
      <vt:lpstr>GOALS SHOULD BE SMART</vt:lpstr>
      <vt:lpstr>GOALS SHOULD BE SMART</vt:lpstr>
      <vt:lpstr>Slide 16</vt:lpstr>
      <vt:lpstr>TYPES OF GOALS</vt:lpstr>
      <vt:lpstr>GOALS MUST BE BALANCED</vt:lpstr>
      <vt:lpstr>Slide 19</vt:lpstr>
      <vt:lpstr>SUCCESS IS A JOURNEY NOT DESTINATION ALL THE BEST</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GOAL SETTING SETTING GOALS AND ACHIEVING GOALS</dc:title>
  <dc:creator>Raghavarao</dc:creator>
  <cp:lastModifiedBy>ADMIN</cp:lastModifiedBy>
  <cp:revision>44</cp:revision>
  <dcterms:created xsi:type="dcterms:W3CDTF">2006-08-16T00:00:00Z</dcterms:created>
  <dcterms:modified xsi:type="dcterms:W3CDTF">2016-08-08T05:12:37Z</dcterms:modified>
</cp:coreProperties>
</file>