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7/11/2017</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7/11/2017</a:t>
            </a:fld>
            <a:endParaRPr lang="en-US" dirty="0"/>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7/11/2017</a:t>
            </a:fld>
            <a:endParaRPr lang="en-US" dirty="0"/>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7/11/2017</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7/11/2017</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105400"/>
            <a:ext cx="8305800" cy="762000"/>
          </a:xfrm>
        </p:spPr>
        <p:txBody>
          <a:bodyPr/>
          <a:lstStyle/>
          <a:p>
            <a:pPr algn="ctr"/>
            <a:r>
              <a:rPr lang="en-US" dirty="0" smtClean="0">
                <a:latin typeface="Cambria" pitchFamily="18" charset="0"/>
                <a:cs typeface="Calibri" pitchFamily="34" charset="0"/>
              </a:rPr>
              <a:t>Job</a:t>
            </a:r>
            <a:r>
              <a:rPr lang="en-US" dirty="0" smtClean="0"/>
              <a:t> </a:t>
            </a:r>
            <a:r>
              <a:rPr lang="en-US" dirty="0" smtClean="0">
                <a:solidFill>
                  <a:srgbClr val="00B0F0"/>
                </a:solidFill>
                <a:latin typeface="Times New Roman" pitchFamily="18" charset="0"/>
                <a:cs typeface="Times New Roman" pitchFamily="18" charset="0"/>
              </a:rPr>
              <a:t>vs</a:t>
            </a:r>
            <a:r>
              <a:rPr lang="en-US" dirty="0" smtClean="0"/>
              <a:t> </a:t>
            </a:r>
            <a:r>
              <a:rPr lang="en-US" dirty="0" smtClean="0">
                <a:latin typeface="Cambria" pitchFamily="18" charset="0"/>
              </a:rPr>
              <a:t>career</a:t>
            </a:r>
            <a:endParaRPr lang="en-US" dirty="0">
              <a:latin typeface="Cambria" pitchFamily="18" charset="0"/>
            </a:endParaRPr>
          </a:p>
        </p:txBody>
      </p:sp>
      <p:sp>
        <p:nvSpPr>
          <p:cNvPr id="3" name="Subtitle 2"/>
          <p:cNvSpPr>
            <a:spLocks noGrp="1"/>
          </p:cNvSpPr>
          <p:nvPr>
            <p:ph type="subTitle" idx="1"/>
          </p:nvPr>
        </p:nvSpPr>
        <p:spPr>
          <a:xfrm>
            <a:off x="2362200" y="6050037"/>
            <a:ext cx="2743200" cy="685800"/>
          </a:xfrm>
        </p:spPr>
        <p:txBody>
          <a:bodyPr/>
          <a:lstStyle/>
          <a:p>
            <a:r>
              <a:rPr lang="en-US" dirty="0" smtClean="0"/>
              <a:t>C.Raghava Rao</a:t>
            </a:r>
            <a:endParaRPr lang="en-US" dirty="0"/>
          </a:p>
        </p:txBody>
      </p:sp>
      <p:pic>
        <p:nvPicPr>
          <p:cNvPr id="4" name="Picture 2" descr="C:\Users\podium_ECE1\Desktop\job-vs-career-og.jpg"/>
          <p:cNvPicPr>
            <a:picLocks noChangeAspect="1" noChangeArrowheads="1"/>
          </p:cNvPicPr>
          <p:nvPr/>
        </p:nvPicPr>
        <p:blipFill>
          <a:blip r:embed="rId2"/>
          <a:srcRect/>
          <a:stretch>
            <a:fillRect/>
          </a:stretch>
        </p:blipFill>
        <p:spPr bwMode="auto">
          <a:xfrm>
            <a:off x="76200" y="152400"/>
            <a:ext cx="8991600" cy="4876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153400" cy="1066800"/>
          </a:xfrm>
        </p:spPr>
        <p:txBody>
          <a:bodyPr>
            <a:normAutofit fontScale="90000"/>
          </a:bodyPr>
          <a:lstStyle/>
          <a:p>
            <a:pPr algn="ctr"/>
            <a:r>
              <a:rPr lang="en-US" dirty="0" smtClean="0"/>
              <a:t>“Job” is defined as</a:t>
            </a:r>
            <a:br>
              <a:rPr lang="en-US" dirty="0" smtClean="0"/>
            </a:br>
            <a:endParaRPr lang="en-US" dirty="0"/>
          </a:p>
        </p:txBody>
      </p:sp>
      <p:sp>
        <p:nvSpPr>
          <p:cNvPr id="3" name="Content Placeholder 2"/>
          <p:cNvSpPr>
            <a:spLocks noGrp="1"/>
          </p:cNvSpPr>
          <p:nvPr>
            <p:ph sz="quarter" idx="1"/>
          </p:nvPr>
        </p:nvSpPr>
        <p:spPr>
          <a:xfrm>
            <a:off x="152400" y="1600200"/>
            <a:ext cx="8839200" cy="4800600"/>
          </a:xfrm>
        </p:spPr>
        <p:txBody>
          <a:bodyPr>
            <a:normAutofit lnSpcReduction="10000"/>
          </a:bodyPr>
          <a:lstStyle/>
          <a:p>
            <a:pPr algn="ctr">
              <a:buNone/>
            </a:pPr>
            <a:r>
              <a:rPr lang="en-US" b="1" dirty="0" smtClean="0"/>
              <a:t>A </a:t>
            </a:r>
            <a:r>
              <a:rPr lang="en-US" b="1" dirty="0" smtClean="0"/>
              <a:t>piece of work, esp. a specific task done as part of the routine of one's occupation or for an agreed price.</a:t>
            </a:r>
          </a:p>
          <a:p>
            <a:pPr>
              <a:buFont typeface="Wingdings" pitchFamily="2" charset="2"/>
              <a:buChar char="q"/>
            </a:pPr>
            <a:r>
              <a:rPr lang="en-US" dirty="0" smtClean="0"/>
              <a:t>A post of employment; full-time or part-time position.</a:t>
            </a:r>
          </a:p>
          <a:p>
            <a:pPr>
              <a:buFont typeface="Wingdings" pitchFamily="2" charset="2"/>
              <a:buChar char="q"/>
            </a:pPr>
            <a:r>
              <a:rPr lang="en-US" dirty="0" smtClean="0"/>
              <a:t>Anything a person is expected or obliged to do; duty;</a:t>
            </a:r>
            <a:r>
              <a:rPr lang="en-US" u="sng" dirty="0" smtClean="0">
                <a:solidFill>
                  <a:srgbClr val="FFC000"/>
                </a:solidFill>
              </a:rPr>
              <a:t> </a:t>
            </a:r>
            <a:r>
              <a:rPr lang="en-US" u="sng" dirty="0" smtClean="0">
                <a:solidFill>
                  <a:srgbClr val="00B0F0"/>
                </a:solidFill>
              </a:rPr>
              <a:t>responsibility</a:t>
            </a:r>
            <a:r>
              <a:rPr lang="en-US" dirty="0" smtClean="0"/>
              <a:t>. </a:t>
            </a:r>
            <a:r>
              <a:rPr lang="en-US" dirty="0" smtClean="0"/>
              <a:t>It usually is considered to pertain to remunerative work (and sometimes also formal education).</a:t>
            </a:r>
          </a:p>
          <a:p>
            <a:pPr>
              <a:buFont typeface="Wingdings" pitchFamily="2" charset="2"/>
              <a:buChar char="q"/>
            </a:pPr>
            <a:r>
              <a:rPr lang="en-US" dirty="0" smtClean="0"/>
              <a:t>A job can also be viewed as a contract between the </a:t>
            </a:r>
            <a:r>
              <a:rPr lang="en-US" u="sng" dirty="0" smtClean="0">
                <a:solidFill>
                  <a:srgbClr val="00B0F0"/>
                </a:solidFill>
              </a:rPr>
              <a:t>employer</a:t>
            </a:r>
            <a:r>
              <a:rPr lang="en-US" dirty="0" smtClean="0"/>
              <a:t> and the </a:t>
            </a:r>
            <a:r>
              <a:rPr lang="en-US" u="sng" dirty="0" smtClean="0">
                <a:solidFill>
                  <a:srgbClr val="00B0F0"/>
                </a:solidFill>
              </a:rPr>
              <a:t>employee</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53400" cy="762000"/>
          </a:xfrm>
        </p:spPr>
        <p:txBody>
          <a:bodyPr>
            <a:normAutofit/>
          </a:bodyPr>
          <a:lstStyle/>
          <a:p>
            <a:pPr algn="ctr"/>
            <a:r>
              <a:rPr lang="en-US" dirty="0" smtClean="0"/>
              <a:t>"Career" is defined </a:t>
            </a:r>
            <a:r>
              <a:rPr lang="en-US" dirty="0" smtClean="0"/>
              <a:t>as</a:t>
            </a:r>
            <a:endParaRPr lang="en-US" dirty="0"/>
          </a:p>
        </p:txBody>
      </p:sp>
      <p:sp>
        <p:nvSpPr>
          <p:cNvPr id="3" name="Content Placeholder 2"/>
          <p:cNvSpPr>
            <a:spLocks noGrp="1"/>
          </p:cNvSpPr>
          <p:nvPr>
            <p:ph sz="quarter" idx="1"/>
          </p:nvPr>
        </p:nvSpPr>
        <p:spPr>
          <a:xfrm>
            <a:off x="304800" y="1600200"/>
            <a:ext cx="8610600" cy="4953000"/>
          </a:xfrm>
        </p:spPr>
        <p:txBody>
          <a:bodyPr/>
          <a:lstStyle/>
          <a:p>
            <a:pPr algn="ctr">
              <a:buNone/>
            </a:pPr>
            <a:r>
              <a:rPr lang="en-US" b="1" dirty="0" smtClean="0"/>
              <a:t>    An occupation or profession, esp. one requiring special training, followed as one's lifework.</a:t>
            </a:r>
          </a:p>
          <a:p>
            <a:pPr algn="just">
              <a:buFont typeface="Wingdings" pitchFamily="2" charset="2"/>
              <a:buChar char="q"/>
            </a:pPr>
            <a:r>
              <a:rPr lang="en-US" dirty="0" smtClean="0"/>
              <a:t>A person's progress or general course of action through life or through a phase of life, as in some profession or undertaking</a:t>
            </a:r>
            <a:endParaRPr lang="en-US" dirty="0"/>
          </a:p>
        </p:txBody>
      </p:sp>
      <p:pic>
        <p:nvPicPr>
          <p:cNvPr id="2050" name="Picture 2"/>
          <p:cNvPicPr>
            <a:picLocks noChangeAspect="1" noChangeArrowheads="1"/>
          </p:cNvPicPr>
          <p:nvPr/>
        </p:nvPicPr>
        <p:blipFill>
          <a:blip r:embed="rId2"/>
          <a:srcRect/>
          <a:stretch>
            <a:fillRect/>
          </a:stretch>
        </p:blipFill>
        <p:spPr bwMode="auto">
          <a:xfrm>
            <a:off x="2133600" y="4572000"/>
            <a:ext cx="49530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b="1" dirty="0" smtClean="0"/>
              <a:t>Comparison </a:t>
            </a:r>
            <a:r>
              <a:rPr lang="en-US" b="1" dirty="0" smtClean="0"/>
              <a:t>chart</a:t>
            </a:r>
            <a:endParaRPr lang="en-US" dirty="0"/>
          </a:p>
        </p:txBody>
      </p:sp>
      <p:graphicFrame>
        <p:nvGraphicFramePr>
          <p:cNvPr id="4" name="Content Placeholder 3"/>
          <p:cNvGraphicFramePr>
            <a:graphicFrameLocks noGrp="1"/>
          </p:cNvGraphicFramePr>
          <p:nvPr>
            <p:ph sz="quarter" idx="1"/>
          </p:nvPr>
        </p:nvGraphicFramePr>
        <p:xfrm>
          <a:off x="152400" y="838199"/>
          <a:ext cx="8839200" cy="6102163"/>
        </p:xfrm>
        <a:graphic>
          <a:graphicData uri="http://schemas.openxmlformats.org/drawingml/2006/table">
            <a:tbl>
              <a:tblPr firstRow="1" bandRow="1">
                <a:tableStyleId>{5C22544A-7EE6-4342-B048-85BDC9FD1C3A}</a:tableStyleId>
              </a:tblPr>
              <a:tblGrid>
                <a:gridCol w="1636888"/>
                <a:gridCol w="4255912"/>
                <a:gridCol w="2946400"/>
              </a:tblGrid>
              <a:tr h="459364">
                <a:tc>
                  <a:txBody>
                    <a:bodyPr/>
                    <a:lstStyle/>
                    <a:p>
                      <a:pPr algn="l" fontAlgn="t"/>
                      <a:endParaRPr lang="en-US" dirty="0">
                        <a:latin typeface="Georgia"/>
                      </a:endParaRPr>
                    </a:p>
                  </a:txBody>
                  <a:tcPr marL="76200" marR="76200" marT="95250" marB="66675"/>
                </a:tc>
                <a:tc>
                  <a:txBody>
                    <a:bodyPr/>
                    <a:lstStyle/>
                    <a:p>
                      <a:pPr algn="ctr" fontAlgn="t"/>
                      <a:r>
                        <a:rPr lang="en-US" sz="2000" dirty="0" smtClean="0">
                          <a:solidFill>
                            <a:srgbClr val="0070C0"/>
                          </a:solidFill>
                          <a:latin typeface="Georgia"/>
                        </a:rPr>
                        <a:t>Career</a:t>
                      </a:r>
                      <a:endParaRPr lang="en-US" sz="2000" dirty="0">
                        <a:solidFill>
                          <a:srgbClr val="0070C0"/>
                        </a:solidFill>
                        <a:latin typeface="Georgia"/>
                      </a:endParaRPr>
                    </a:p>
                  </a:txBody>
                  <a:tcPr marL="76200" marR="76200" marT="95250" marB="66675"/>
                </a:tc>
                <a:tc>
                  <a:txBody>
                    <a:bodyPr/>
                    <a:lstStyle/>
                    <a:p>
                      <a:pPr algn="ctr" fontAlgn="t"/>
                      <a:r>
                        <a:rPr lang="en-US" sz="2000" dirty="0">
                          <a:solidFill>
                            <a:srgbClr val="0070C0"/>
                          </a:solidFill>
                          <a:latin typeface="Georgia"/>
                        </a:rPr>
                        <a:t>Job</a:t>
                      </a:r>
                    </a:p>
                  </a:txBody>
                  <a:tcPr marL="76200" marR="76200" marT="95250" marB="66675"/>
                </a:tc>
              </a:tr>
              <a:tr h="1295848">
                <a:tc>
                  <a:txBody>
                    <a:bodyPr/>
                    <a:lstStyle/>
                    <a:p>
                      <a:pPr fontAlgn="t"/>
                      <a:endParaRPr lang="en-US" dirty="0"/>
                    </a:p>
                  </a:txBody>
                  <a:tcPr marL="95250" marR="95250" marT="66675" marB="666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A career is the pursuit of a lifelong ambition or the general course of progression towards lifelong goals.</a:t>
                      </a:r>
                    </a:p>
                    <a:p>
                      <a:pPr fontAlgn="t"/>
                      <a:endParaRPr lang="en-US" dirty="0"/>
                    </a:p>
                  </a:txBody>
                  <a:tcPr marL="95250" marR="95250" marT="66675" marB="66675"/>
                </a:tc>
                <a:tc>
                  <a:txBody>
                    <a:bodyPr/>
                    <a:lstStyle/>
                    <a:p>
                      <a:pPr fontAlgn="t"/>
                      <a:r>
                        <a:rPr lang="en-US" dirty="0" smtClean="0"/>
                        <a:t>Job is an activity through which an individual can earn money. It is a regular activity in exchange of payment.</a:t>
                      </a:r>
                      <a:endParaRPr lang="en-US" dirty="0"/>
                    </a:p>
                  </a:txBody>
                  <a:tcPr/>
                </a:tc>
              </a:tr>
              <a:tr h="1295848">
                <a:tc>
                  <a:txBody>
                    <a:bodyPr/>
                    <a:lstStyle/>
                    <a:p>
                      <a:pPr algn="r" fontAlgn="t"/>
                      <a:r>
                        <a:rPr lang="en-US" b="1" dirty="0"/>
                        <a:t>Requirements</a:t>
                      </a:r>
                    </a:p>
                  </a:txBody>
                  <a:tcPr marR="47625" marT="66675" marB="66675"/>
                </a:tc>
                <a:tc>
                  <a:txBody>
                    <a:bodyPr/>
                    <a:lstStyle/>
                    <a:p>
                      <a:pPr fontAlgn="t"/>
                      <a:r>
                        <a:rPr lang="en-US" dirty="0"/>
                        <a:t>Usually requires special learning that includes individualized components that develop abilities beyond that which training is capable of.</a:t>
                      </a:r>
                    </a:p>
                  </a:txBody>
                  <a:tcPr marL="95250" marR="95250" marT="66675" marB="66675"/>
                </a:tc>
                <a:tc>
                  <a:txBody>
                    <a:bodyPr/>
                    <a:lstStyle/>
                    <a:p>
                      <a:pPr fontAlgn="t"/>
                      <a:r>
                        <a:rPr lang="en-US" dirty="0"/>
                        <a:t>Education or Special training may or may not be required</a:t>
                      </a:r>
                    </a:p>
                  </a:txBody>
                  <a:tcPr marL="95250" marR="95250" marT="66675" marB="66675"/>
                </a:tc>
              </a:tr>
              <a:tr h="2740138">
                <a:tc>
                  <a:txBody>
                    <a:bodyPr/>
                    <a:lstStyle/>
                    <a:p>
                      <a:pPr algn="r" fontAlgn="t"/>
                      <a:r>
                        <a:rPr lang="en-US" b="1" dirty="0"/>
                        <a:t>Risk taking</a:t>
                      </a:r>
                    </a:p>
                  </a:txBody>
                  <a:tcPr marR="47625" marT="66675" marB="66675"/>
                </a:tc>
                <a:tc>
                  <a:txBody>
                    <a:bodyPr/>
                    <a:lstStyle/>
                    <a:p>
                      <a:pPr fontAlgn="t"/>
                      <a:r>
                        <a:rPr lang="en-US" dirty="0"/>
                        <a:t>A career may not mean stability of work as it encourages one to take risks. The risks are often internal and therefore planned.</a:t>
                      </a:r>
                    </a:p>
                  </a:txBody>
                  <a:tcPr marL="95250" marR="95250" marT="66675" marB="66675"/>
                </a:tc>
                <a:tc>
                  <a:txBody>
                    <a:bodyPr/>
                    <a:lstStyle/>
                    <a:p>
                      <a:pPr fontAlgn="t"/>
                      <a:r>
                        <a:rPr lang="en-US" dirty="0"/>
                        <a:t>A job is “safe”, as stability of work and income is there. However shifting priorities, especially in resource jobs, can abruptly change the demand and require relocation which is an unstable factor. Risks may be completely external.</a:t>
                      </a:r>
                    </a:p>
                  </a:txBody>
                  <a:tcPr marL="95250" marR="95250" marT="66675" marB="66675"/>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762000"/>
          </a:xfrm>
        </p:spPr>
        <p:txBody>
          <a:bodyPr/>
          <a:lstStyle/>
          <a:p>
            <a:pPr algn="ctr"/>
            <a:r>
              <a:rPr lang="en-US" b="1" dirty="0" smtClean="0"/>
              <a:t>Comparison chart</a:t>
            </a:r>
            <a:endParaRPr lang="en-US" dirty="0"/>
          </a:p>
        </p:txBody>
      </p:sp>
      <p:graphicFrame>
        <p:nvGraphicFramePr>
          <p:cNvPr id="4" name="Content Placeholder 3"/>
          <p:cNvGraphicFramePr>
            <a:graphicFrameLocks noGrp="1"/>
          </p:cNvGraphicFramePr>
          <p:nvPr>
            <p:ph sz="quarter" idx="1"/>
          </p:nvPr>
        </p:nvGraphicFramePr>
        <p:xfrm>
          <a:off x="228599" y="1600200"/>
          <a:ext cx="8763000" cy="5029199"/>
        </p:xfrm>
        <a:graphic>
          <a:graphicData uri="http://schemas.openxmlformats.org/drawingml/2006/table">
            <a:tbl>
              <a:tblPr firstRow="1" bandRow="1">
                <a:tableStyleId>{5C22544A-7EE6-4342-B048-85BDC9FD1C3A}</a:tableStyleId>
              </a:tblPr>
              <a:tblGrid>
                <a:gridCol w="2921000"/>
                <a:gridCol w="2921000"/>
                <a:gridCol w="2921000"/>
              </a:tblGrid>
              <a:tr h="459058">
                <a:tc>
                  <a:txBody>
                    <a:bodyPr/>
                    <a:lstStyle/>
                    <a:p>
                      <a:endParaRPr lang="en-US" dirty="0"/>
                    </a:p>
                  </a:txBody>
                  <a:tcPr marL="90593" marR="90593"/>
                </a:tc>
                <a:tc>
                  <a:txBody>
                    <a:bodyPr/>
                    <a:lstStyle/>
                    <a:p>
                      <a:pPr algn="ctr" fontAlgn="t"/>
                      <a:r>
                        <a:rPr lang="en-US" sz="2000" dirty="0" smtClean="0">
                          <a:solidFill>
                            <a:srgbClr val="0070C0"/>
                          </a:solidFill>
                          <a:latin typeface="Georgia"/>
                        </a:rPr>
                        <a:t>Career</a:t>
                      </a:r>
                      <a:endParaRPr lang="en-US" sz="2000" dirty="0">
                        <a:solidFill>
                          <a:srgbClr val="0070C0"/>
                        </a:solidFill>
                        <a:latin typeface="Georgia"/>
                      </a:endParaRPr>
                    </a:p>
                  </a:txBody>
                  <a:tcPr marL="90593" marR="90593"/>
                </a:tc>
                <a:tc>
                  <a:txBody>
                    <a:bodyPr/>
                    <a:lstStyle/>
                    <a:p>
                      <a:pPr algn="ctr" fontAlgn="t"/>
                      <a:r>
                        <a:rPr kumimoji="0" lang="en-US" sz="2000" b="1" kern="1200" dirty="0" smtClean="0">
                          <a:solidFill>
                            <a:srgbClr val="0070C0"/>
                          </a:solidFill>
                          <a:latin typeface="Georgia"/>
                          <a:ea typeface="+mn-ea"/>
                          <a:cs typeface="+mn-cs"/>
                        </a:rPr>
                        <a:t>Job</a:t>
                      </a:r>
                      <a:endParaRPr kumimoji="0" lang="en-US" sz="2000" b="1" kern="1200" dirty="0">
                        <a:solidFill>
                          <a:srgbClr val="0070C0"/>
                        </a:solidFill>
                        <a:latin typeface="Georgia"/>
                        <a:ea typeface="+mn-ea"/>
                        <a:cs typeface="+mn-cs"/>
                      </a:endParaRPr>
                    </a:p>
                  </a:txBody>
                  <a:tcPr marL="90593" marR="90593"/>
                </a:tc>
              </a:tr>
              <a:tr h="504649">
                <a:tc>
                  <a:txBody>
                    <a:bodyPr/>
                    <a:lstStyle/>
                    <a:p>
                      <a:pPr algn="r" fontAlgn="t"/>
                      <a:r>
                        <a:rPr lang="en-US" b="1" dirty="0"/>
                        <a:t>Time</a:t>
                      </a:r>
                    </a:p>
                  </a:txBody>
                  <a:tcPr marL="90593" marR="47184" marT="66675" marB="66675"/>
                </a:tc>
                <a:tc>
                  <a:txBody>
                    <a:bodyPr/>
                    <a:lstStyle/>
                    <a:p>
                      <a:pPr fontAlgn="t"/>
                      <a:r>
                        <a:rPr lang="en-US" dirty="0"/>
                        <a:t>Long term</a:t>
                      </a:r>
                    </a:p>
                  </a:txBody>
                  <a:tcPr marL="94368" marR="94368" marT="66675" marB="66675"/>
                </a:tc>
                <a:tc>
                  <a:txBody>
                    <a:bodyPr/>
                    <a:lstStyle/>
                    <a:p>
                      <a:pPr fontAlgn="t"/>
                      <a:r>
                        <a:rPr lang="en-US" dirty="0"/>
                        <a:t>Short term</a:t>
                      </a:r>
                    </a:p>
                  </a:txBody>
                  <a:tcPr marL="94368" marR="94368" marT="66675" marB="66675"/>
                </a:tc>
              </a:tr>
              <a:tr h="1862958">
                <a:tc>
                  <a:txBody>
                    <a:bodyPr/>
                    <a:lstStyle/>
                    <a:p>
                      <a:pPr algn="r" fontAlgn="t"/>
                      <a:r>
                        <a:rPr lang="en-US" b="1" dirty="0"/>
                        <a:t>Income</a:t>
                      </a:r>
                    </a:p>
                  </a:txBody>
                  <a:tcPr marL="90593" marR="47184" marT="66675" marB="66675"/>
                </a:tc>
                <a:tc>
                  <a:txBody>
                    <a:bodyPr/>
                    <a:lstStyle/>
                    <a:p>
                      <a:pPr fontAlgn="t"/>
                      <a:r>
                        <a:rPr lang="en-US" dirty="0"/>
                        <a:t>Varies depending on value to society or to some other entity. Non-monetary benefits may be higher. Salary is more common.</a:t>
                      </a:r>
                    </a:p>
                  </a:txBody>
                  <a:tcPr marL="94368" marR="94368" marT="66675" marB="66675"/>
                </a:tc>
                <a:tc>
                  <a:txBody>
                    <a:bodyPr/>
                    <a:lstStyle/>
                    <a:p>
                      <a:pPr fontAlgn="t"/>
                      <a:r>
                        <a:rPr lang="en-US" dirty="0"/>
                        <a:t>Varies by demand. More likely to be wage.</a:t>
                      </a:r>
                    </a:p>
                  </a:txBody>
                  <a:tcPr marL="94368" marR="94368" marT="66675" marB="66675"/>
                </a:tc>
              </a:tr>
              <a:tr h="2202534">
                <a:tc>
                  <a:txBody>
                    <a:bodyPr/>
                    <a:lstStyle/>
                    <a:p>
                      <a:pPr algn="r" fontAlgn="t"/>
                      <a:r>
                        <a:rPr lang="en-US" b="1" dirty="0"/>
                        <a:t>Contribution to society</a:t>
                      </a:r>
                    </a:p>
                  </a:txBody>
                  <a:tcPr marL="90593" marR="47184" marT="66675" marB="66675"/>
                </a:tc>
                <a:tc>
                  <a:txBody>
                    <a:bodyPr/>
                    <a:lstStyle/>
                    <a:p>
                      <a:pPr fontAlgn="t"/>
                      <a:r>
                        <a:rPr lang="en-US" dirty="0"/>
                        <a:t>May have high value as social change/progress may be possible.</a:t>
                      </a:r>
                    </a:p>
                  </a:txBody>
                  <a:tcPr marL="94368" marR="94368" marT="66675" marB="66675"/>
                </a:tc>
                <a:tc>
                  <a:txBody>
                    <a:bodyPr/>
                    <a:lstStyle/>
                    <a:p>
                      <a:pPr fontAlgn="t"/>
                      <a:r>
                        <a:rPr lang="en-US" dirty="0"/>
                        <a:t>May actually have a negative impact when counterproductive social practices are continued in the name of protecting jobs.</a:t>
                      </a:r>
                    </a:p>
                  </a:txBody>
                  <a:tcPr marL="94368" marR="94368" marT="66675" marB="6667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57200"/>
            <a:ext cx="8153400" cy="990600"/>
          </a:xfrm>
        </p:spPr>
        <p:txBody>
          <a:bodyPr/>
          <a:lstStyle/>
          <a:p>
            <a:pPr algn="ctr" fontAlgn="base"/>
            <a:r>
              <a:rPr lang="en-US" dirty="0" smtClean="0"/>
              <a:t>Jobs vs. Career</a:t>
            </a:r>
            <a:endParaRPr lang="en-US" dirty="0"/>
          </a:p>
        </p:txBody>
      </p:sp>
      <p:sp>
        <p:nvSpPr>
          <p:cNvPr id="3" name="Content Placeholder 2"/>
          <p:cNvSpPr>
            <a:spLocks noGrp="1"/>
          </p:cNvSpPr>
          <p:nvPr>
            <p:ph sz="quarter" idx="1"/>
          </p:nvPr>
        </p:nvSpPr>
        <p:spPr>
          <a:xfrm>
            <a:off x="228600" y="1600200"/>
            <a:ext cx="8763000" cy="4953000"/>
          </a:xfrm>
        </p:spPr>
        <p:txBody>
          <a:bodyPr/>
          <a:lstStyle/>
          <a:p>
            <a:pPr algn="just">
              <a:buFont typeface="Wingdings" pitchFamily="2" charset="2"/>
              <a:buChar char="q"/>
            </a:pPr>
            <a:r>
              <a:rPr lang="en-US" dirty="0" smtClean="0"/>
              <a:t>A </a:t>
            </a:r>
            <a:r>
              <a:rPr lang="en-US" dirty="0" smtClean="0"/>
              <a:t>job can be just going to work to earn a paycheck.</a:t>
            </a:r>
          </a:p>
          <a:p>
            <a:pPr algn="just">
              <a:buFont typeface="Wingdings" pitchFamily="2" charset="2"/>
              <a:buChar char="q"/>
            </a:pPr>
            <a:r>
              <a:rPr lang="en-US" dirty="0" smtClean="0"/>
              <a:t>A career is a journey that includes all your jobs, experiences, and training in the same field or career cluster.</a:t>
            </a:r>
            <a:endParaRPr lang="en-US" dirty="0"/>
          </a:p>
        </p:txBody>
      </p:sp>
      <p:pic>
        <p:nvPicPr>
          <p:cNvPr id="3074" name="Picture 2" descr="C:\Documents and Settings\ADMIN\Desktop\th (2).jpg"/>
          <p:cNvPicPr>
            <a:picLocks noChangeAspect="1" noChangeArrowheads="1"/>
          </p:cNvPicPr>
          <p:nvPr/>
        </p:nvPicPr>
        <p:blipFill>
          <a:blip r:embed="rId2"/>
          <a:srcRect/>
          <a:stretch>
            <a:fillRect/>
          </a:stretch>
        </p:blipFill>
        <p:spPr bwMode="auto">
          <a:xfrm>
            <a:off x="2209800" y="4343400"/>
            <a:ext cx="4566834" cy="1981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normAutofit fontScale="90000"/>
          </a:bodyPr>
          <a:lstStyle/>
          <a:p>
            <a:pPr algn="ctr"/>
            <a:r>
              <a:rPr lang="en-US" dirty="0" smtClean="0"/>
              <a:t>The real difference between a job and a career is your attitude</a:t>
            </a:r>
            <a:endParaRPr lang="en-US" dirty="0"/>
          </a:p>
        </p:txBody>
      </p:sp>
      <p:sp>
        <p:nvSpPr>
          <p:cNvPr id="3" name="Content Placeholder 2"/>
          <p:cNvSpPr>
            <a:spLocks noGrp="1"/>
          </p:cNvSpPr>
          <p:nvPr>
            <p:ph sz="quarter" idx="1"/>
          </p:nvPr>
        </p:nvSpPr>
        <p:spPr>
          <a:xfrm>
            <a:off x="228600" y="1600200"/>
            <a:ext cx="8763000" cy="5029200"/>
          </a:xfrm>
        </p:spPr>
        <p:txBody>
          <a:bodyPr>
            <a:normAutofit lnSpcReduction="10000"/>
          </a:bodyPr>
          <a:lstStyle/>
          <a:p>
            <a:pPr fontAlgn="base"/>
            <a:endParaRPr lang="en-US" dirty="0" smtClean="0"/>
          </a:p>
          <a:p>
            <a:pPr algn="just" fontAlgn="base">
              <a:buFont typeface="Wingdings" pitchFamily="2" charset="2"/>
              <a:buChar char="q"/>
            </a:pPr>
            <a:r>
              <a:rPr lang="en-US" dirty="0" smtClean="0"/>
              <a:t>People </a:t>
            </a:r>
            <a:r>
              <a:rPr lang="en-US" dirty="0" smtClean="0"/>
              <a:t>who want a career are always thinking about their long-term goals. They are thinking about what they can do now to make those goals happen in the future</a:t>
            </a:r>
            <a:r>
              <a:rPr lang="en-US" dirty="0" smtClean="0"/>
              <a:t>.</a:t>
            </a:r>
          </a:p>
          <a:p>
            <a:pPr algn="just" fontAlgn="base">
              <a:buFont typeface="Wingdings" pitchFamily="2" charset="2"/>
              <a:buChar char="q"/>
            </a:pPr>
            <a:endParaRPr lang="en-US" dirty="0" smtClean="0"/>
          </a:p>
          <a:p>
            <a:pPr algn="just" fontAlgn="base">
              <a:buFont typeface="Wingdings" pitchFamily="2" charset="2"/>
              <a:buChar char="q"/>
            </a:pPr>
            <a:r>
              <a:rPr lang="en-US" dirty="0" smtClean="0"/>
              <a:t>Beginning job seekers often must work hard for little money. It might take a few years to earn bigger paychecks and have more interesting job duties, but these lower-level jobs can lead to great opportunities.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990600"/>
          </a:xfrm>
        </p:spPr>
        <p:txBody>
          <a:bodyPr>
            <a:normAutofit fontScale="90000"/>
          </a:bodyPr>
          <a:lstStyle/>
          <a:p>
            <a:pPr algn="ctr"/>
            <a:r>
              <a:rPr lang="en-US" b="1" dirty="0" smtClean="0"/>
              <a:t>How do you advance on your journey</a:t>
            </a:r>
            <a:r>
              <a:rPr lang="en-US" b="1" dirty="0" smtClean="0"/>
              <a:t>?</a:t>
            </a:r>
            <a:endParaRPr lang="en-US" dirty="0"/>
          </a:p>
        </p:txBody>
      </p:sp>
      <p:sp>
        <p:nvSpPr>
          <p:cNvPr id="3" name="Content Placeholder 2"/>
          <p:cNvSpPr>
            <a:spLocks noGrp="1"/>
          </p:cNvSpPr>
          <p:nvPr>
            <p:ph sz="quarter" idx="1"/>
          </p:nvPr>
        </p:nvSpPr>
        <p:spPr>
          <a:xfrm>
            <a:off x="228600" y="1600200"/>
            <a:ext cx="8686800" cy="4953000"/>
          </a:xfrm>
        </p:spPr>
        <p:txBody>
          <a:bodyPr>
            <a:normAutofit lnSpcReduction="10000"/>
          </a:bodyPr>
          <a:lstStyle/>
          <a:p>
            <a:pPr fontAlgn="base">
              <a:lnSpc>
                <a:spcPct val="150000"/>
              </a:lnSpc>
              <a:buFont typeface="Wingdings" pitchFamily="2" charset="2"/>
              <a:buChar char="q"/>
            </a:pPr>
            <a:r>
              <a:rPr lang="en-US" dirty="0" smtClean="0"/>
              <a:t>Think of your career journey as climbing a ladder. Each step of the ladder could be a job that gives you valuable experiences.</a:t>
            </a:r>
          </a:p>
          <a:p>
            <a:pPr fontAlgn="base">
              <a:lnSpc>
                <a:spcPct val="150000"/>
              </a:lnSpc>
              <a:buFont typeface="Wingdings" pitchFamily="2" charset="2"/>
              <a:buChar char="q"/>
            </a:pPr>
            <a:r>
              <a:rPr lang="en-US" dirty="0" smtClean="0"/>
              <a:t>At one job, you might pick up new skills.</a:t>
            </a:r>
          </a:p>
          <a:p>
            <a:pPr fontAlgn="base">
              <a:lnSpc>
                <a:spcPct val="150000"/>
              </a:lnSpc>
              <a:buFont typeface="Wingdings" pitchFamily="2" charset="2"/>
              <a:buChar char="q"/>
            </a:pPr>
            <a:r>
              <a:rPr lang="en-US" dirty="0" smtClean="0"/>
              <a:t>At another, you might gain a new interest.</a:t>
            </a:r>
          </a:p>
          <a:p>
            <a:pPr fontAlgn="base">
              <a:lnSpc>
                <a:spcPct val="150000"/>
              </a:lnSpc>
              <a:buFont typeface="Wingdings" pitchFamily="2" charset="2"/>
              <a:buChar char="q"/>
            </a:pPr>
            <a:r>
              <a:rPr lang="en-US" dirty="0" smtClean="0"/>
              <a:t>As you climb the ladder, your jobs might increase in responsibility or pay.</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4419600" cy="990600"/>
          </a:xfrm>
        </p:spPr>
        <p:txBody>
          <a:bodyPr>
            <a:normAutofit/>
          </a:bodyPr>
          <a:lstStyle/>
          <a:p>
            <a:pPr>
              <a:buNone/>
            </a:pPr>
            <a:r>
              <a:rPr lang="en-US" sz="5800" b="1" dirty="0" smtClean="0">
                <a:solidFill>
                  <a:srgbClr val="00B0F0"/>
                </a:solidFill>
                <a:latin typeface="Gabriola" pitchFamily="82" charset="0"/>
              </a:rPr>
              <a:t>ALL THE BEST</a:t>
            </a:r>
            <a:endParaRPr lang="en-US" sz="5800" b="1" dirty="0">
              <a:solidFill>
                <a:srgbClr val="00B0F0"/>
              </a:solidFill>
              <a:latin typeface="Gabriola" pitchFamily="82" charset="0"/>
            </a:endParaRPr>
          </a:p>
        </p:txBody>
      </p:sp>
      <p:pic>
        <p:nvPicPr>
          <p:cNvPr id="2050" name="Picture 2" descr="C:\Users\podium_ECE1\Desktop\PSAT-Image-2.jpg"/>
          <p:cNvPicPr>
            <a:picLocks noChangeAspect="1" noChangeArrowheads="1"/>
          </p:cNvPicPr>
          <p:nvPr/>
        </p:nvPicPr>
        <p:blipFill>
          <a:blip r:embed="rId2"/>
          <a:srcRect/>
          <a:stretch>
            <a:fillRect/>
          </a:stretch>
        </p:blipFill>
        <p:spPr bwMode="auto">
          <a:xfrm>
            <a:off x="7342491" y="5597525"/>
            <a:ext cx="1801509" cy="1260475"/>
          </a:xfrm>
          <a:prstGeom prst="rect">
            <a:avLst/>
          </a:prstGeom>
          <a:noFill/>
        </p:spPr>
      </p:pic>
      <p:pic>
        <p:nvPicPr>
          <p:cNvPr id="2051" name="Picture 3" descr="C:\Users\podium_ECE1\Desktop\Picture1.jpg"/>
          <p:cNvPicPr>
            <a:picLocks noChangeAspect="1" noChangeArrowheads="1"/>
          </p:cNvPicPr>
          <p:nvPr/>
        </p:nvPicPr>
        <p:blipFill>
          <a:blip r:embed="rId3"/>
          <a:srcRect/>
          <a:stretch>
            <a:fillRect/>
          </a:stretch>
        </p:blipFill>
        <p:spPr bwMode="auto">
          <a:xfrm>
            <a:off x="1066800" y="1905001"/>
            <a:ext cx="6400800" cy="38862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TotalTime>
  <Words>520</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Job vs career</vt:lpstr>
      <vt:lpstr>“Job” is defined as </vt:lpstr>
      <vt:lpstr>"Career" is defined as</vt:lpstr>
      <vt:lpstr>Comparison chart</vt:lpstr>
      <vt:lpstr>Comparison chart</vt:lpstr>
      <vt:lpstr>Jobs vs. Career</vt:lpstr>
      <vt:lpstr>The real difference between a job and a career is your attitude</vt:lpstr>
      <vt:lpstr>How do you advance on your journey?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vs career</dc:title>
  <dc:creator>Chaitu</dc:creator>
  <cp:lastModifiedBy>podium_ECE1</cp:lastModifiedBy>
  <cp:revision>23</cp:revision>
  <dcterms:created xsi:type="dcterms:W3CDTF">2006-08-16T00:00:00Z</dcterms:created>
  <dcterms:modified xsi:type="dcterms:W3CDTF">2017-07-11T17:49:37Z</dcterms:modified>
</cp:coreProperties>
</file>