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7" r:id="rId4"/>
    <p:sldId id="258" r:id="rId5"/>
    <p:sldId id="259" r:id="rId6"/>
    <p:sldId id="262" r:id="rId7"/>
    <p:sldId id="276" r:id="rId8"/>
    <p:sldId id="277" r:id="rId9"/>
    <p:sldId id="278" r:id="rId10"/>
    <p:sldId id="280" r:id="rId11"/>
    <p:sldId id="281" r:id="rId12"/>
    <p:sldId id="282" r:id="rId13"/>
    <p:sldId id="283" r:id="rId14"/>
    <p:sldId id="289" r:id="rId15"/>
    <p:sldId id="290" r:id="rId16"/>
    <p:sldId id="291" r:id="rId17"/>
    <p:sldId id="292" r:id="rId18"/>
    <p:sldId id="284" r:id="rId19"/>
    <p:sldId id="29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6" d="100"/>
          <a:sy n="46" d="100"/>
        </p:scale>
        <p:origin x="-2076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A52F07-499A-4976-B7C2-A7D19DB22337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9E70C3-8D35-4615-A69F-90217B931B33}">
      <dgm:prSet phldrT="[Text]"/>
      <dgm:spPr/>
      <dgm:t>
        <a:bodyPr/>
        <a:lstStyle/>
        <a:p>
          <a:r>
            <a:rPr lang="en-US" dirty="0" smtClean="0"/>
            <a:t>SS THAT ARE GOOD TO HAVE</a:t>
          </a:r>
          <a:endParaRPr lang="en-US" dirty="0"/>
        </a:p>
      </dgm:t>
    </dgm:pt>
    <dgm:pt modelId="{19EB3696-8154-4963-B952-F079FF6025CC}" type="parTrans" cxnId="{21770977-FE65-43AB-A478-DA54A0FFD905}">
      <dgm:prSet/>
      <dgm:spPr/>
      <dgm:t>
        <a:bodyPr/>
        <a:lstStyle/>
        <a:p>
          <a:endParaRPr lang="en-US"/>
        </a:p>
      </dgm:t>
    </dgm:pt>
    <dgm:pt modelId="{67E30E1D-0CA9-49DA-A860-443CFD6C2924}" type="sibTrans" cxnId="{21770977-FE65-43AB-A478-DA54A0FFD905}">
      <dgm:prSet/>
      <dgm:spPr/>
      <dgm:t>
        <a:bodyPr/>
        <a:lstStyle/>
        <a:p>
          <a:endParaRPr lang="en-US"/>
        </a:p>
      </dgm:t>
    </dgm:pt>
    <dgm:pt modelId="{08869153-FBE4-4193-B802-4D9AC2B89D5B}">
      <dgm:prSet phldrT="[Text]"/>
      <dgm:spPr/>
      <dgm:t>
        <a:bodyPr/>
        <a:lstStyle/>
        <a:p>
          <a:r>
            <a:rPr lang="en-US" dirty="0" smtClean="0"/>
            <a:t>SS EVERY INDIVIDUAL SHOULD HAVE</a:t>
          </a:r>
          <a:endParaRPr lang="en-US" dirty="0"/>
        </a:p>
      </dgm:t>
    </dgm:pt>
    <dgm:pt modelId="{DB5BAE5A-A5E6-4152-916C-4EF6D4C0F33F}" type="parTrans" cxnId="{FF974CAD-2E4C-4E57-9E21-07548202D0C5}">
      <dgm:prSet/>
      <dgm:spPr/>
      <dgm:t>
        <a:bodyPr/>
        <a:lstStyle/>
        <a:p>
          <a:endParaRPr lang="en-US"/>
        </a:p>
      </dgm:t>
    </dgm:pt>
    <dgm:pt modelId="{00A5690B-0088-4309-879B-E42152286FB0}" type="sibTrans" cxnId="{FF974CAD-2E4C-4E57-9E21-07548202D0C5}">
      <dgm:prSet/>
      <dgm:spPr/>
      <dgm:t>
        <a:bodyPr/>
        <a:lstStyle/>
        <a:p>
          <a:endParaRPr lang="en-US"/>
        </a:p>
      </dgm:t>
    </dgm:pt>
    <dgm:pt modelId="{FD372D93-6E01-4F55-B866-21658E67F8D1}">
      <dgm:prSet phldrT="[Text]"/>
      <dgm:spPr/>
      <dgm:t>
        <a:bodyPr/>
        <a:lstStyle/>
        <a:p>
          <a:r>
            <a:rPr lang="en-US" dirty="0" smtClean="0"/>
            <a:t>SOFT SKILLS</a:t>
          </a:r>
          <a:endParaRPr lang="en-US" dirty="0"/>
        </a:p>
      </dgm:t>
    </dgm:pt>
    <dgm:pt modelId="{248DD8CA-C570-47BE-A413-5B5C8B2D45D4}" type="sibTrans" cxnId="{FDD08875-A3BE-431E-998E-31C870F8D57C}">
      <dgm:prSet/>
      <dgm:spPr/>
      <dgm:t>
        <a:bodyPr/>
        <a:lstStyle/>
        <a:p>
          <a:endParaRPr lang="en-US"/>
        </a:p>
      </dgm:t>
    </dgm:pt>
    <dgm:pt modelId="{4091B1FC-A3F6-436C-BD63-145E2655BD8C}" type="parTrans" cxnId="{FDD08875-A3BE-431E-998E-31C870F8D57C}">
      <dgm:prSet/>
      <dgm:spPr/>
      <dgm:t>
        <a:bodyPr/>
        <a:lstStyle/>
        <a:p>
          <a:endParaRPr lang="en-US"/>
        </a:p>
      </dgm:t>
    </dgm:pt>
    <dgm:pt modelId="{B454817B-D7DB-464D-96EA-E782CEE07448}" type="pres">
      <dgm:prSet presAssocID="{D6A52F07-499A-4976-B7C2-A7D19DB223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B48543-DF3D-49E2-A760-7A7A9CB04485}" type="pres">
      <dgm:prSet presAssocID="{FD372D93-6E01-4F55-B866-21658E67F8D1}" presName="node" presStyleLbl="node1" presStyleIdx="0" presStyleCnt="3" custScaleX="87403" custRadScaleRad="99562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23D1F-823D-4F46-9113-2236AB6EA9A0}" type="pres">
      <dgm:prSet presAssocID="{248DD8CA-C570-47BE-A413-5B5C8B2D45D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DED107A-5585-4AC9-9AC5-C170ABA1211E}" type="pres">
      <dgm:prSet presAssocID="{248DD8CA-C570-47BE-A413-5B5C8B2D45D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02ADDC5F-9611-4B6E-BC4C-E29CC70929F9}" type="pres">
      <dgm:prSet presAssocID="{E09E70C3-8D35-4615-A69F-90217B931B3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5501F-03F0-4880-BBE6-E69F5E6FE842}" type="pres">
      <dgm:prSet presAssocID="{67E30E1D-0CA9-49DA-A860-443CFD6C292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309A5CF-58D1-4A36-A6FC-55B8ECF16700}" type="pres">
      <dgm:prSet presAssocID="{67E30E1D-0CA9-49DA-A860-443CFD6C292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1929AD8-42AE-484E-8E21-0D0E867F5EA7}" type="pres">
      <dgm:prSet presAssocID="{08869153-FBE4-4193-B802-4D9AC2B89D5B}" presName="node" presStyleLbl="node1" presStyleIdx="2" presStyleCnt="3" custScaleX="114175" custRadScaleRad="99743" custRadScaleInc="33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BDADE-A0DA-45DF-9737-B81EFC550D74}" type="pres">
      <dgm:prSet presAssocID="{00A5690B-0088-4309-879B-E42152286FB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3FA3AF9-1506-4844-AB8F-FA48CE942C0F}" type="pres">
      <dgm:prSet presAssocID="{00A5690B-0088-4309-879B-E42152286FB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E526A07-C1B2-4F49-91E9-A9E0FBD4926D}" type="presOf" srcId="{D6A52F07-499A-4976-B7C2-A7D19DB22337}" destId="{B454817B-D7DB-464D-96EA-E782CEE07448}" srcOrd="0" destOrd="0" presId="urn:microsoft.com/office/officeart/2005/8/layout/cycle7"/>
    <dgm:cxn modelId="{43A81A1E-30D1-4683-80B5-2F4BFE648BEF}" type="presOf" srcId="{FD372D93-6E01-4F55-B866-21658E67F8D1}" destId="{91B48543-DF3D-49E2-A760-7A7A9CB04485}" srcOrd="0" destOrd="0" presId="urn:microsoft.com/office/officeart/2005/8/layout/cycle7"/>
    <dgm:cxn modelId="{66181465-E7E4-4271-9C4C-5E7CAFFE24B0}" type="presOf" srcId="{67E30E1D-0CA9-49DA-A860-443CFD6C2924}" destId="{E355501F-03F0-4880-BBE6-E69F5E6FE842}" srcOrd="0" destOrd="0" presId="urn:microsoft.com/office/officeart/2005/8/layout/cycle7"/>
    <dgm:cxn modelId="{FDD08875-A3BE-431E-998E-31C870F8D57C}" srcId="{D6A52F07-499A-4976-B7C2-A7D19DB22337}" destId="{FD372D93-6E01-4F55-B866-21658E67F8D1}" srcOrd="0" destOrd="0" parTransId="{4091B1FC-A3F6-436C-BD63-145E2655BD8C}" sibTransId="{248DD8CA-C570-47BE-A413-5B5C8B2D45D4}"/>
    <dgm:cxn modelId="{46A6F549-51FB-4BFB-8F24-7BD95FB516B6}" type="presOf" srcId="{248DD8CA-C570-47BE-A413-5B5C8B2D45D4}" destId="{84323D1F-823D-4F46-9113-2236AB6EA9A0}" srcOrd="0" destOrd="0" presId="urn:microsoft.com/office/officeart/2005/8/layout/cycle7"/>
    <dgm:cxn modelId="{D005BB43-61FF-4D42-8BAE-1CD29ADDBEEF}" type="presOf" srcId="{E09E70C3-8D35-4615-A69F-90217B931B33}" destId="{02ADDC5F-9611-4B6E-BC4C-E29CC70929F9}" srcOrd="0" destOrd="0" presId="urn:microsoft.com/office/officeart/2005/8/layout/cycle7"/>
    <dgm:cxn modelId="{E90E3552-00C3-44BC-9CDF-DDF23A4C16B2}" type="presOf" srcId="{08869153-FBE4-4193-B802-4D9AC2B89D5B}" destId="{51929AD8-42AE-484E-8E21-0D0E867F5EA7}" srcOrd="0" destOrd="0" presId="urn:microsoft.com/office/officeart/2005/8/layout/cycle7"/>
    <dgm:cxn modelId="{052E47D8-4320-4D2C-8EF3-449FF49E9F4D}" type="presOf" srcId="{00A5690B-0088-4309-879B-E42152286FB0}" destId="{23FA3AF9-1506-4844-AB8F-FA48CE942C0F}" srcOrd="1" destOrd="0" presId="urn:microsoft.com/office/officeart/2005/8/layout/cycle7"/>
    <dgm:cxn modelId="{B57D09FC-847C-496C-AC51-72761AA0AD1A}" type="presOf" srcId="{248DD8CA-C570-47BE-A413-5B5C8B2D45D4}" destId="{EDED107A-5585-4AC9-9AC5-C170ABA1211E}" srcOrd="1" destOrd="0" presId="urn:microsoft.com/office/officeart/2005/8/layout/cycle7"/>
    <dgm:cxn modelId="{3E2B48F3-E5F6-4D1F-9E58-8CA806863E56}" type="presOf" srcId="{67E30E1D-0CA9-49DA-A860-443CFD6C2924}" destId="{3309A5CF-58D1-4A36-A6FC-55B8ECF16700}" srcOrd="1" destOrd="0" presId="urn:microsoft.com/office/officeart/2005/8/layout/cycle7"/>
    <dgm:cxn modelId="{21770977-FE65-43AB-A478-DA54A0FFD905}" srcId="{D6A52F07-499A-4976-B7C2-A7D19DB22337}" destId="{E09E70C3-8D35-4615-A69F-90217B931B33}" srcOrd="1" destOrd="0" parTransId="{19EB3696-8154-4963-B952-F079FF6025CC}" sibTransId="{67E30E1D-0CA9-49DA-A860-443CFD6C2924}"/>
    <dgm:cxn modelId="{BCF72A9E-4FD1-4009-AF60-99F8744E4390}" type="presOf" srcId="{00A5690B-0088-4309-879B-E42152286FB0}" destId="{641BDADE-A0DA-45DF-9737-B81EFC550D74}" srcOrd="0" destOrd="0" presId="urn:microsoft.com/office/officeart/2005/8/layout/cycle7"/>
    <dgm:cxn modelId="{FF974CAD-2E4C-4E57-9E21-07548202D0C5}" srcId="{D6A52F07-499A-4976-B7C2-A7D19DB22337}" destId="{08869153-FBE4-4193-B802-4D9AC2B89D5B}" srcOrd="2" destOrd="0" parTransId="{DB5BAE5A-A5E6-4152-916C-4EF6D4C0F33F}" sibTransId="{00A5690B-0088-4309-879B-E42152286FB0}"/>
    <dgm:cxn modelId="{85B44871-0C34-4998-8FC9-A8DA2729C4BC}" type="presParOf" srcId="{B454817B-D7DB-464D-96EA-E782CEE07448}" destId="{91B48543-DF3D-49E2-A760-7A7A9CB04485}" srcOrd="0" destOrd="0" presId="urn:microsoft.com/office/officeart/2005/8/layout/cycle7"/>
    <dgm:cxn modelId="{7C2B4CCE-AF16-4CDB-8F61-EF2D4916AE66}" type="presParOf" srcId="{B454817B-D7DB-464D-96EA-E782CEE07448}" destId="{84323D1F-823D-4F46-9113-2236AB6EA9A0}" srcOrd="1" destOrd="0" presId="urn:microsoft.com/office/officeart/2005/8/layout/cycle7"/>
    <dgm:cxn modelId="{4D00F121-FFF9-486F-A890-6BA611EDAE44}" type="presParOf" srcId="{84323D1F-823D-4F46-9113-2236AB6EA9A0}" destId="{EDED107A-5585-4AC9-9AC5-C170ABA1211E}" srcOrd="0" destOrd="0" presId="urn:microsoft.com/office/officeart/2005/8/layout/cycle7"/>
    <dgm:cxn modelId="{824151B4-55DF-4FD3-AC41-F594AE60BE55}" type="presParOf" srcId="{B454817B-D7DB-464D-96EA-E782CEE07448}" destId="{02ADDC5F-9611-4B6E-BC4C-E29CC70929F9}" srcOrd="2" destOrd="0" presId="urn:microsoft.com/office/officeart/2005/8/layout/cycle7"/>
    <dgm:cxn modelId="{028FA2B8-93C9-4A6E-9363-EF0C9B362F7A}" type="presParOf" srcId="{B454817B-D7DB-464D-96EA-E782CEE07448}" destId="{E355501F-03F0-4880-BBE6-E69F5E6FE842}" srcOrd="3" destOrd="0" presId="urn:microsoft.com/office/officeart/2005/8/layout/cycle7"/>
    <dgm:cxn modelId="{7747E3A0-791C-4485-B253-5C6F0801412F}" type="presParOf" srcId="{E355501F-03F0-4880-BBE6-E69F5E6FE842}" destId="{3309A5CF-58D1-4A36-A6FC-55B8ECF16700}" srcOrd="0" destOrd="0" presId="urn:microsoft.com/office/officeart/2005/8/layout/cycle7"/>
    <dgm:cxn modelId="{C7CD5802-783D-44C0-B5BD-7C94487C9F52}" type="presParOf" srcId="{B454817B-D7DB-464D-96EA-E782CEE07448}" destId="{51929AD8-42AE-484E-8E21-0D0E867F5EA7}" srcOrd="4" destOrd="0" presId="urn:microsoft.com/office/officeart/2005/8/layout/cycle7"/>
    <dgm:cxn modelId="{8B925514-DBA0-45CD-9B88-EA6751280725}" type="presParOf" srcId="{B454817B-D7DB-464D-96EA-E782CEE07448}" destId="{641BDADE-A0DA-45DF-9737-B81EFC550D74}" srcOrd="5" destOrd="0" presId="urn:microsoft.com/office/officeart/2005/8/layout/cycle7"/>
    <dgm:cxn modelId="{FDB606E2-2A31-45F0-8512-7191195864C6}" type="presParOf" srcId="{641BDADE-A0DA-45DF-9737-B81EFC550D74}" destId="{23FA3AF9-1506-4844-AB8F-FA48CE942C0F}" srcOrd="0" destOrd="0" presId="urn:microsoft.com/office/officeart/2005/8/layout/cycle7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archquotes.com/quotes/author/Kim_Campbell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 </a:t>
            </a:r>
            <a:r>
              <a:rPr lang="en-US" dirty="0" smtClean="0"/>
              <a:t>SKILLS</a:t>
            </a:r>
            <a:br>
              <a:rPr lang="en-US" dirty="0" smtClean="0"/>
            </a:br>
            <a:r>
              <a:rPr lang="en-US" dirty="0" smtClean="0"/>
              <a:t>EMPLOYABILITY SKILLS</a:t>
            </a:r>
            <a:br>
              <a:rPr lang="en-US" dirty="0" smtClean="0"/>
            </a:br>
            <a:r>
              <a:rPr lang="en-US" dirty="0" smtClean="0"/>
              <a:t>PROFESSIONALISM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C.RAGHAVA RAO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1"/>
            <a:ext cx="8458200" cy="2209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Employability Skills – </a:t>
            </a:r>
            <a:br>
              <a:rPr lang="en-US" b="1" dirty="0" smtClean="0"/>
            </a:br>
            <a:r>
              <a:rPr lang="en-US" b="1" dirty="0" smtClean="0"/>
              <a:t>Skills Needed for a Job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331698"/>
            <a:ext cx="5486400" cy="1752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8674" name="Picture 2" descr="http://itpathshala.files.wordpress.com/2012/02/employability_skill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905000"/>
            <a:ext cx="36576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 descr="C:\Users\raghava\Desktop\training-methodology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534400" cy="632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What are Employability Skills?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    Employability skills are those skills necessary for getting, keeping and being successful in a job.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They are the skills and attitudes that enable employees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to get along with their colleagues,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to make critical decisions,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solve problems,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develop respect </a:t>
            </a:r>
          </a:p>
          <a:p>
            <a:pPr algn="ctr">
              <a:buNone/>
            </a:pPr>
            <a:r>
              <a:rPr lang="en-US" dirty="0" smtClean="0"/>
              <a:t>and ultimately become strong ambassadors for the </a:t>
            </a:r>
            <a:r>
              <a:rPr lang="en-US" dirty="0" err="1" smtClean="0"/>
              <a:t>organisation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 descr="C:\Users\raghava\Desktop\inline imag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6003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      PROFESSIONALISM  </a:t>
            </a:r>
            <a:br>
              <a:rPr lang="en-US" dirty="0" smtClean="0"/>
            </a:br>
            <a:r>
              <a:rPr lang="en-US" dirty="0" smtClean="0"/>
              <a:t>                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Conduct themselves in a mature, professional, and civil manner</a:t>
            </a:r>
            <a:br>
              <a:rPr lang="en-US" dirty="0" smtClean="0"/>
            </a:br>
            <a:r>
              <a:rPr lang="en-US" dirty="0" smtClean="0"/>
              <a:t>work with diverse faculty and peers regardless of their race, gender, religion, sexual orientation, or national origin</a:t>
            </a:r>
          </a:p>
          <a:p>
            <a:r>
              <a:rPr lang="en-US" dirty="0" smtClean="0"/>
              <a:t>Exercise the highest integrity in taking examinations, in collecting, analyzing, and presenting research data, and in teaching practice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9458" name="Picture 2" descr="http://t3.gstatic.com/images?q=tbn:ANd9GcSEYk8_TwtFg-NKzwGG0enXf4e29wCd0U3OCc4BJph6rdrtoHGIztDad97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86000" cy="15811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More refined and diverse interpersonal skills, particularly in global collaborations,</a:t>
            </a:r>
          </a:p>
          <a:p>
            <a:pPr>
              <a:buNone/>
            </a:pPr>
            <a:r>
              <a:rPr lang="en-US" dirty="0" smtClean="0"/>
              <a:t>    The ability to live and work comfortably in the transnational engineering environment.</a:t>
            </a:r>
            <a:endParaRPr lang="en-US" dirty="0"/>
          </a:p>
        </p:txBody>
      </p:sp>
      <p:pic>
        <p:nvPicPr>
          <p:cNvPr id="13314" name="Picture 2" descr="C:\Users\Koundinya\Desktop\professionalism 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5257800" y="4648194"/>
            <a:ext cx="3200400" cy="1843087"/>
          </a:xfrm>
          <a:prstGeom prst="rect">
            <a:avLst/>
          </a:prstGeom>
          <a:noFill/>
        </p:spPr>
      </p:pic>
      <p:pic>
        <p:nvPicPr>
          <p:cNvPr id="13315" name="Picture 3" descr="C:\Users\Koundinya\Desktop\professionalism 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304801"/>
            <a:ext cx="312420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BEHAVIOUR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Professional behavior is what you expect to find in work or social situations. You expect proper language, good manners, a quiet voice. You expect proper dress and politeness. It is basically our best behavior. </a:t>
            </a:r>
            <a:endParaRPr lang="en-US" dirty="0"/>
          </a:p>
        </p:txBody>
      </p:sp>
      <p:pic>
        <p:nvPicPr>
          <p:cNvPr id="12290" name="Picture 2" descr="http://t0.gstatic.com/images?q=tbn:ANd9GcQYl-xVVAjW_Dgo_eW5GX0GupXi74b8_DYDTSZUFqLYFwOincpZ83GqQO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4724400"/>
            <a:ext cx="373380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PROFESSIONAL APROACH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Where am I now? - This involves making an analysis of the current state of your skills, knowledge and management style.</a:t>
            </a:r>
            <a:br>
              <a:rPr lang="en-US" dirty="0" smtClean="0"/>
            </a:br>
            <a:r>
              <a:rPr lang="en-US" dirty="0" smtClean="0"/>
              <a:t>Where do I want to be? - Identify your key areas for personal development.</a:t>
            </a:r>
            <a:br>
              <a:rPr lang="en-US" dirty="0" smtClean="0"/>
            </a:br>
            <a:r>
              <a:rPr lang="en-US" dirty="0" smtClean="0"/>
              <a:t> How do I get there? - What action do you need to take to bridge the gap and set yourself up to reach your goals?</a:t>
            </a:r>
            <a:endParaRPr lang="en-US" dirty="0"/>
          </a:p>
        </p:txBody>
      </p:sp>
      <p:pic>
        <p:nvPicPr>
          <p:cNvPr id="8194" name="Picture 2" descr="http://t1.gstatic.com/images?q=tbn:ANd9GcS42ex_559GSAKZEBQayrcqGVqvicO5HvUu91SMTs1nzOUqjsKL8xZ3D1lZ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923925" cy="1228726"/>
          </a:xfrm>
          <a:prstGeom prst="rect">
            <a:avLst/>
          </a:prstGeom>
          <a:noFill/>
        </p:spPr>
      </p:pic>
      <p:pic>
        <p:nvPicPr>
          <p:cNvPr id="8196" name="Picture 4" descr="http://t1.gstatic.com/images?q=tbn:ANd9GcS42ex_559GSAKZEBQayrcqGVqvicO5HvUu91SMTs1nzOUqjsKL8xZ3D1lZ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5257800"/>
            <a:ext cx="923925" cy="1228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47800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sz="4600" b="1" i="1" dirty="0" smtClean="0"/>
              <a:t>OVER 80% OF EMPLOYERS SAY THAT EMPLOYABILITY SKILLS ARE MORE IMPORTANT THAN DEGREE SUBJECT- 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b="1" dirty="0" smtClean="0">
              <a:latin typeface="Algerian" pitchFamily="82" charset="0"/>
            </a:endParaRPr>
          </a:p>
          <a:p>
            <a:pPr algn="ctr">
              <a:buNone/>
            </a:pPr>
            <a:endParaRPr lang="en-US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US" sz="4000" b="1" dirty="0" smtClean="0">
                <a:latin typeface="Algerian" pitchFamily="82" charset="0"/>
              </a:rPr>
              <a:t>Despite our high rate of unemployment, 300,000 jobs go unfilled largely because many of the unemployed lack the skills needed today as a result of technological progress.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hlinkClick r:id="rId2"/>
              </a:rPr>
              <a:t> Kim Campbell quotes </a:t>
            </a: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55626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smtClean="0"/>
              <a:t>So,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mtClean="0"/>
              <a:t>My dear budding Engineers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mtClean="0"/>
              <a:t>Soft Skills along with your Core Subject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mtClean="0"/>
              <a:t>Will make you a proud Marketing piece in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mtClean="0"/>
              <a:t>the highly competitive Technical field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en-US" sz="4800" b="1" smtClean="0"/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4800" b="1" smtClean="0"/>
              <a:t>LEARN SOFT SKILLS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en-US" sz="4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sz="4800" dirty="0" smtClean="0"/>
              <a:t>SKILLS</a:t>
            </a:r>
          </a:p>
          <a:p>
            <a:pPr algn="ctr">
              <a:buNone/>
            </a:pPr>
            <a:endParaRPr lang="en-US" sz="4000" dirty="0" smtClean="0"/>
          </a:p>
          <a:p>
            <a:pPr>
              <a:buFont typeface="Wingdings" pitchFamily="2" charset="2"/>
              <a:buChar char="Ø"/>
            </a:pPr>
            <a:endParaRPr lang="en-US" sz="4000" dirty="0" smtClean="0"/>
          </a:p>
          <a:p>
            <a:pPr>
              <a:buFont typeface="Wingdings" pitchFamily="2" charset="2"/>
              <a:buChar char="Ø"/>
            </a:pPr>
            <a:endParaRPr lang="en-US" sz="4000" dirty="0" smtClean="0"/>
          </a:p>
          <a:p>
            <a:pPr>
              <a:buNone/>
            </a:pPr>
            <a:r>
              <a:rPr lang="en-US" sz="4000" smtClean="0"/>
              <a:t> Soft </a:t>
            </a:r>
            <a:r>
              <a:rPr lang="en-US" sz="4000" dirty="0" smtClean="0"/>
              <a:t>Skills                         Hard Skills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Communicational Skills                    Technical Skills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Presentation Skills                            Subject Sills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Managing Skills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Personality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Left-Right-Up Arrow 3"/>
          <p:cNvSpPr/>
          <p:nvPr/>
        </p:nvSpPr>
        <p:spPr>
          <a:xfrm>
            <a:off x="1752600" y="990600"/>
            <a:ext cx="5638800" cy="1143000"/>
          </a:xfrm>
          <a:prstGeom prst="leftRightUpArrow">
            <a:avLst>
              <a:gd name="adj1" fmla="val 50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858000" y="32766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828800" y="32004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Soft skills are personal attributes that enhance an individual's interactions, job performance and career prospects. </a:t>
            </a:r>
          </a:p>
          <a:p>
            <a:r>
              <a:rPr lang="en-US" dirty="0" smtClean="0"/>
              <a:t>soft skills relate to a person's ability to interact effectively </a:t>
            </a:r>
          </a:p>
          <a:p>
            <a:r>
              <a:rPr lang="en-US" dirty="0" smtClean="0"/>
              <a:t>Soft Skills are </a:t>
            </a:r>
            <a:r>
              <a:rPr lang="en-US" i="1" dirty="0" smtClean="0"/>
              <a:t>behavioral</a:t>
            </a:r>
            <a:r>
              <a:rPr lang="en-US" dirty="0" smtClean="0"/>
              <a:t> competencies.</a:t>
            </a:r>
          </a:p>
          <a:p>
            <a:r>
              <a:rPr lang="en-US" dirty="0" smtClean="0"/>
              <a:t> Also known as </a:t>
            </a:r>
            <a:r>
              <a:rPr lang="en-US" i="1" dirty="0" smtClean="0"/>
              <a:t>Interpersonal Skills,</a:t>
            </a:r>
            <a:r>
              <a:rPr lang="en-US" dirty="0" smtClean="0"/>
              <a:t> or </a:t>
            </a:r>
            <a:r>
              <a:rPr lang="en-US" i="1" dirty="0" smtClean="0"/>
              <a:t>people skills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 skill </a:t>
            </a:r>
            <a:r>
              <a:rPr lang="en-US" dirty="0" err="1" smtClean="0"/>
              <a:t>are`people</a:t>
            </a:r>
            <a:r>
              <a:rPr lang="en-US" dirty="0" smtClean="0"/>
              <a:t> skills` or `emotional intelligence`.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Self-awareness</a:t>
            </a:r>
          </a:p>
          <a:p>
            <a:pPr lvl="0"/>
            <a:r>
              <a:rPr lang="en-US" dirty="0" smtClean="0"/>
              <a:t>Analytical thinking</a:t>
            </a:r>
          </a:p>
          <a:p>
            <a:pPr lvl="0"/>
            <a:r>
              <a:rPr lang="en-US" dirty="0" smtClean="0"/>
              <a:t>Leadership skills</a:t>
            </a:r>
          </a:p>
          <a:p>
            <a:pPr lvl="0"/>
            <a:r>
              <a:rPr lang="en-US" dirty="0" smtClean="0"/>
              <a:t>Team-building skills</a:t>
            </a:r>
          </a:p>
          <a:p>
            <a:pPr lvl="0"/>
            <a:r>
              <a:rPr lang="en-US" dirty="0" smtClean="0"/>
              <a:t>Flexibility</a:t>
            </a:r>
          </a:p>
          <a:p>
            <a:pPr lvl="0"/>
            <a:r>
              <a:rPr lang="en-US" dirty="0" smtClean="0"/>
              <a:t>Ability to communicate effectively</a:t>
            </a:r>
          </a:p>
          <a:p>
            <a:pPr lvl="0"/>
            <a:r>
              <a:rPr lang="en-US" dirty="0" smtClean="0"/>
              <a:t>Creativity</a:t>
            </a:r>
          </a:p>
          <a:p>
            <a:pPr lvl="0"/>
            <a:r>
              <a:rPr lang="en-US" dirty="0" smtClean="0"/>
              <a:t>Problem-solving skills</a:t>
            </a:r>
          </a:p>
          <a:p>
            <a:pPr lvl="0"/>
            <a:r>
              <a:rPr lang="en-US" dirty="0" smtClean="0"/>
              <a:t>Listening skills</a:t>
            </a:r>
          </a:p>
          <a:p>
            <a:pPr lvl="0"/>
            <a:r>
              <a:rPr lang="en-US" dirty="0" smtClean="0"/>
              <a:t>Diplomacy</a:t>
            </a:r>
          </a:p>
          <a:p>
            <a:pPr lvl="0"/>
            <a:r>
              <a:rPr lang="en-US" dirty="0" smtClean="0"/>
              <a:t>Change-readiness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Hard skills are the technical abilities required to do a job or perform a task</a:t>
            </a:r>
          </a:p>
          <a:p>
            <a:r>
              <a:rPr lang="en-US" dirty="0" smtClean="0"/>
              <a:t>soft skills are interpersonal skills, written or verbal communication skills and the ability to work under pressure</a:t>
            </a:r>
          </a:p>
          <a:p>
            <a:r>
              <a:rPr lang="en-US" dirty="0" smtClean="0"/>
              <a:t>Hard Skills(Technical Skills) will get you an interview but you need soft skills to get and </a:t>
            </a:r>
            <a:r>
              <a:rPr lang="en-US" smtClean="0"/>
              <a:t>keep job</a:t>
            </a: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Many people often refer to `soft skills` as `people skills` or `emotional intelligence`. 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SKILLS-HARD SKILLS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04800"/>
          <a:ext cx="8229600" cy="582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914400"/>
          <a:ext cx="91440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2949526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1Math.</a:t>
                      </a:r>
                      <a:b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2.Safety.</a:t>
                      </a:r>
                      <a:b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3.Courtesy.</a:t>
                      </a:r>
                      <a:b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4.Honesty.</a:t>
                      </a:r>
                      <a:b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5.Grammar.</a:t>
                      </a:r>
                      <a:b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6.Reliability.</a:t>
                      </a:r>
                      <a:b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7.Flexibility.</a:t>
                      </a:r>
                      <a:b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8.Teamskills.</a:t>
                      </a:r>
                      <a:b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9.Eyecontact. </a:t>
                      </a:r>
                      <a:b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10.Cooperation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11.Adaptability.</a:t>
                      </a:r>
                      <a:b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12.Followrules.</a:t>
                      </a:r>
                      <a:b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13.Self-directed.</a:t>
                      </a:r>
                      <a:b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14Good attitude. </a:t>
                      </a:r>
                      <a:b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15.Writing skills. </a:t>
                      </a:r>
                      <a:b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16.Driver's license. </a:t>
                      </a:r>
                      <a:b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17.Dependability. </a:t>
                      </a:r>
                      <a:b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18.Advanced math. </a:t>
                      </a:r>
                      <a:b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19.Self-supervising. </a:t>
                      </a:r>
                      <a:b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20.Good references. </a:t>
                      </a:r>
                      <a:b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</a:tr>
              <a:tr h="268927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21.Being drug free.  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22.Good attendance. 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23.Personalenergy. 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24.Work experience. 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25.Ability to measure. 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26.Personal integrity.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27.Good work history. 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28.Positive work ethic.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29.Interpersonal skills. 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30.Motivational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31.Valuing education.  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32.Personal chemistry. 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33. Willingness to learn. 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34. 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Commonsense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  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35. Critical thinking skills. 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 Knowledge of fractions. 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37. Reporting to work on time. 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38. Use of rulers and calculators. 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39. Good personal appearance. 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40. Wanting to do a good job.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60 "soft skills",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260753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41. Basic spelling and grammar. </a:t>
                      </a:r>
                      <a:b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42. Reading and comprehension. </a:t>
                      </a:r>
                      <a:b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43. Ability to follow regulations. </a:t>
                      </a:r>
                      <a:b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44. Willingness to be accountable.</a:t>
                      </a:r>
                      <a:b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45. Ability to fill out a job application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46. Ability to make production quotas.</a:t>
                      </a:r>
                      <a:b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47. Basic manufacturing skills training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54. Ability to listen and document what you have heard.</a:t>
                      </a:r>
                      <a:b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55. Commitment to continued training and learning.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56. Willingness to take instruction and responsibility.</a:t>
                      </a:r>
                      <a:b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57. Ability to relate to coworkers in a close environment.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03126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 Awareness of how business works.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49. Staying on the job until it is finished.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50. Ability to read and follow instruction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b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51. Willingness to work second and third shifts. </a:t>
                      </a:r>
                      <a:b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52. Caring about seeing the company succeed. 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Understanding what the world is all about.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58. Not expecting to become a supervisor in the first six months.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59. Willingness to be a good worker and go beyond the traditional eight-hour day.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60. Communication skills with public, fellow employees, supervisors, and customers.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60 SOFT SKILLS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ctr">
              <a:buNone/>
            </a:pPr>
            <a:endParaRPr lang="en-US" sz="7200" b="1" dirty="0" smtClean="0"/>
          </a:p>
          <a:p>
            <a:pPr lvl="0" algn="ctr">
              <a:buNone/>
            </a:pPr>
            <a:r>
              <a:rPr lang="en-US" sz="7200" b="1" dirty="0" smtClean="0"/>
              <a:t>How many soft skills do you possess?</a:t>
            </a:r>
          </a:p>
          <a:p>
            <a:pPr algn="ctr" fontAlgn="base">
              <a:buNone/>
            </a:pPr>
            <a:r>
              <a:rPr lang="en-US" sz="7200" b="1" dirty="0" smtClean="0"/>
              <a:t> </a:t>
            </a:r>
            <a:endParaRPr lang="en-US" sz="7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199</TotalTime>
  <Words>472</Words>
  <Application>Microsoft Office PowerPoint</Application>
  <PresentationFormat>On-screen Show (4:3)</PresentationFormat>
  <Paragraphs>102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SOFT SKILLS EMPLOYABILITY SKILLS PROFESSIONALISM</vt:lpstr>
      <vt:lpstr>  </vt:lpstr>
      <vt:lpstr>soft skill are`people skills` or `emotional intelligence`. </vt:lpstr>
      <vt:lpstr>SOFT SKILLS</vt:lpstr>
      <vt:lpstr>SOFT SKILLS-HARD SKILLS</vt:lpstr>
      <vt:lpstr>Slide 6</vt:lpstr>
      <vt:lpstr>60 "soft skills", </vt:lpstr>
      <vt:lpstr>60 SOFT SKILLS</vt:lpstr>
      <vt:lpstr>Slide 9</vt:lpstr>
      <vt:lpstr>Employability Skills –  Skills Needed for a Job </vt:lpstr>
      <vt:lpstr>Slide 11</vt:lpstr>
      <vt:lpstr> What are Employability Skills? </vt:lpstr>
      <vt:lpstr>Slide 13</vt:lpstr>
      <vt:lpstr>        PROFESSIONALISM                    STUDENTS</vt:lpstr>
      <vt:lpstr>AIM </vt:lpstr>
      <vt:lpstr>PROFESSIONAL BEHAVIOUR</vt:lpstr>
      <vt:lpstr>PROFESSIONAL APROACH</vt:lpstr>
      <vt:lpstr>THANK YOU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SKILLS</dc:title>
  <dc:creator>Raghavarao</dc:creator>
  <cp:lastModifiedBy>ADMIN</cp:lastModifiedBy>
  <cp:revision>35</cp:revision>
  <dcterms:created xsi:type="dcterms:W3CDTF">2006-08-16T00:00:00Z</dcterms:created>
  <dcterms:modified xsi:type="dcterms:W3CDTF">2017-05-01T05:39:06Z</dcterms:modified>
</cp:coreProperties>
</file>