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70" r:id="rId14"/>
    <p:sldId id="271" r:id="rId15"/>
    <p:sldId id="267"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2DC68-8833-431D-8FA9-21A71B7EDC73}" type="datetimeFigureOut">
              <a:rPr lang="en-US" smtClean="0"/>
              <a:pPr/>
              <a:t>5/1/2017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FCB02C-4F62-43BC-840F-21E99DD91E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FCB02C-4F62-43BC-840F-21E99DD91E0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5/1/2017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5/1/2017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 SKILLS LAB FOR II YEAR B.TECH</a:t>
            </a:r>
            <a:endParaRPr lang="en-US" dirty="0"/>
          </a:p>
        </p:txBody>
      </p:sp>
      <p:sp>
        <p:nvSpPr>
          <p:cNvPr id="3" name="Subtitle 2"/>
          <p:cNvSpPr>
            <a:spLocks noGrp="1"/>
          </p:cNvSpPr>
          <p:nvPr>
            <p:ph type="subTitle" idx="1"/>
          </p:nvPr>
        </p:nvSpPr>
        <p:spPr/>
        <p:txBody>
          <a:bodyPr/>
          <a:lstStyle/>
          <a:p>
            <a:r>
              <a:rPr lang="en-US" dirty="0" smtClean="0"/>
              <a:t>VIGNAN’S UNIVERSITY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UNIT-IV</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1800" b="1" dirty="0" smtClean="0"/>
              <a:t> READING COMPREHENSION: </a:t>
            </a:r>
            <a:endParaRPr lang="en-US" sz="1800" dirty="0" smtClean="0"/>
          </a:p>
          <a:p>
            <a:pPr>
              <a:buNone/>
            </a:pPr>
            <a:r>
              <a:rPr lang="en-US" sz="1800" dirty="0" smtClean="0"/>
              <a:t>        Reading as a skill, techniques for speed reading, understanding the tone, skimming and scanning, appreciating stylistics, impediments for speed reading, eye fixation, sub-vocalization, critical reading, reading based on purpose, reading for information, reading for inference.</a:t>
            </a:r>
          </a:p>
          <a:p>
            <a:pPr algn="ctr">
              <a:buNone/>
            </a:pPr>
            <a:r>
              <a:rPr lang="en-US" sz="1800" b="1" dirty="0" smtClean="0"/>
              <a:t>Activity</a:t>
            </a:r>
            <a:endParaRPr lang="en-US" sz="1800" dirty="0" smtClean="0"/>
          </a:p>
          <a:p>
            <a:pPr>
              <a:buNone/>
            </a:pPr>
            <a:r>
              <a:rPr lang="en-US" sz="1800" dirty="0" smtClean="0"/>
              <a:t>        Reading comprehension exercises with texts drawn from diverse subject areas. (Hand-outs). Newspaper activity with students divided into 4 groups. Each group looks at critical component of communication such as Listening, Speaking, Reading and Writing enabling them to be better communicators as well as be more aware about the current affairs, which help in Group Discussion.</a:t>
            </a:r>
          </a:p>
          <a:p>
            <a:pPr>
              <a:buNone/>
            </a:pPr>
            <a:r>
              <a:rPr lang="en-US" sz="1800" b="1" dirty="0" smtClean="0"/>
              <a:t>LISTENING COMPREHENSION: </a:t>
            </a:r>
            <a:endParaRPr lang="en-US" sz="1800" dirty="0" smtClean="0"/>
          </a:p>
          <a:p>
            <a:pPr>
              <a:buNone/>
            </a:pPr>
            <a:r>
              <a:rPr lang="en-US" sz="1800" dirty="0" smtClean="0"/>
              <a:t>        Listening as a skill, different types of listening, active and passive listening, top-down approach, bottom-up approach, understanding the non verbal cues of communication; intonation and stress.</a:t>
            </a:r>
          </a:p>
          <a:p>
            <a:pPr algn="ctr">
              <a:buNone/>
            </a:pPr>
            <a:r>
              <a:rPr lang="en-US" sz="1800" b="1" dirty="0" smtClean="0"/>
              <a:t> Activity</a:t>
            </a:r>
            <a:endParaRPr lang="en-US" sz="1800" dirty="0" smtClean="0"/>
          </a:p>
          <a:p>
            <a:pPr>
              <a:buNone/>
            </a:pPr>
            <a:r>
              <a:rPr lang="en-US" sz="1800" dirty="0" smtClean="0"/>
              <a:t>         Narration of a story, Speech excerpts with different accents (Indian, British, American), listening comprehension exercises with audio and video excerpts.</a:t>
            </a:r>
          </a:p>
          <a:p>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UNIT-V</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IMPACT OF LANGUAGE ON PERSONALITY:</a:t>
            </a:r>
            <a:endParaRPr lang="en-US" dirty="0" smtClean="0"/>
          </a:p>
          <a:p>
            <a:r>
              <a:rPr lang="en-US" dirty="0" smtClean="0"/>
              <a:t>Gender sensitive language in MNCs, cultural sensitivity, social awareness, emotional intelligence, good manners, self-grooming, positive body language, accepting and handling responsibility, assertiveness, problem solving, negotiating skills, networking and creating a good first impression.</a:t>
            </a:r>
          </a:p>
          <a:p>
            <a:r>
              <a:rPr lang="en-US" b="1" dirty="0" smtClean="0"/>
              <a:t>Seven essential skills</a:t>
            </a:r>
            <a:r>
              <a:rPr lang="en-US" dirty="0" smtClean="0"/>
              <a:t> for a team player; attentive listening, intelligent questioning, gently persuading, respecting other’s views,  assisting others, sharing, participating actively.</a:t>
            </a:r>
          </a:p>
          <a:p>
            <a:pPr algn="ctr">
              <a:buNone/>
            </a:pPr>
            <a:r>
              <a:rPr lang="en-US" b="1" dirty="0" smtClean="0"/>
              <a:t> Activity</a:t>
            </a:r>
            <a:endParaRPr lang="en-US" dirty="0" smtClean="0"/>
          </a:p>
          <a:p>
            <a:pPr>
              <a:buNone/>
            </a:pPr>
            <a:r>
              <a:rPr lang="en-US" dirty="0" smtClean="0"/>
              <a:t>                     </a:t>
            </a:r>
            <a:r>
              <a:rPr lang="en-US" dirty="0" err="1" smtClean="0"/>
              <a:t>Johari</a:t>
            </a:r>
            <a:r>
              <a:rPr lang="en-US" dirty="0" smtClean="0"/>
              <a:t> Window, Games and Case studies.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Reference books</a:t>
            </a:r>
            <a:r>
              <a:rPr lang="en-US" b="1" i="1" u="sng" dirty="0" smtClean="0"/>
              <a:t/>
            </a:r>
            <a:br>
              <a:rPr lang="en-US" b="1" i="1" u="sng" dirty="0" smtClean="0"/>
            </a:br>
            <a:endParaRPr lang="en-US" dirty="0"/>
          </a:p>
        </p:txBody>
      </p:sp>
      <p:sp>
        <p:nvSpPr>
          <p:cNvPr id="3" name="Content Placeholder 2"/>
          <p:cNvSpPr>
            <a:spLocks noGrp="1"/>
          </p:cNvSpPr>
          <p:nvPr>
            <p:ph idx="1"/>
          </p:nvPr>
        </p:nvSpPr>
        <p:spPr/>
        <p:txBody>
          <a:bodyPr>
            <a:normAutofit fontScale="77500" lnSpcReduction="20000"/>
          </a:bodyPr>
          <a:lstStyle/>
          <a:p>
            <a:pPr lvl="0"/>
            <a:r>
              <a:rPr lang="en-US" i="1" dirty="0" smtClean="0"/>
              <a:t>Edward </a:t>
            </a:r>
            <a:r>
              <a:rPr lang="en-US" i="1" dirty="0" err="1" smtClean="0"/>
              <a:t>Holffman</a:t>
            </a:r>
            <a:r>
              <a:rPr lang="en-US" i="1" dirty="0" smtClean="0"/>
              <a:t>, </a:t>
            </a:r>
            <a:r>
              <a:rPr lang="en-US" b="1" i="1" dirty="0" smtClean="0"/>
              <a:t>Ace the Corporate Personality</a:t>
            </a:r>
            <a:r>
              <a:rPr lang="en-US" i="1" dirty="0" smtClean="0"/>
              <a:t>, McGraw Hill,2001</a:t>
            </a:r>
            <a:endParaRPr lang="en-US" dirty="0" smtClean="0"/>
          </a:p>
          <a:p>
            <a:pPr lvl="0"/>
            <a:r>
              <a:rPr lang="en-US" dirty="0" smtClean="0"/>
              <a:t>Adrian </a:t>
            </a:r>
            <a:r>
              <a:rPr lang="en-US" dirty="0" err="1" smtClean="0"/>
              <a:t>Furnham</a:t>
            </a:r>
            <a:r>
              <a:rPr lang="en-US" dirty="0" smtClean="0"/>
              <a:t>, </a:t>
            </a:r>
            <a:r>
              <a:rPr lang="en-US" b="1" i="1" dirty="0" smtClean="0"/>
              <a:t>Personality and Intelligence at Work</a:t>
            </a:r>
            <a:r>
              <a:rPr lang="en-US" dirty="0" smtClean="0"/>
              <a:t>, Psychology Press, 2008.</a:t>
            </a:r>
          </a:p>
          <a:p>
            <a:pPr lvl="0"/>
            <a:r>
              <a:rPr lang="en-US" dirty="0" smtClean="0"/>
              <a:t>John Adair </a:t>
            </a:r>
            <a:r>
              <a:rPr lang="en-US" dirty="0" err="1" smtClean="0"/>
              <a:t>Kegan</a:t>
            </a:r>
            <a:r>
              <a:rPr lang="en-US" dirty="0" smtClean="0"/>
              <a:t> Page, “</a:t>
            </a:r>
            <a:r>
              <a:rPr lang="en-US" b="1" i="1" dirty="0" smtClean="0"/>
              <a:t>Leadership for Innovation”</a:t>
            </a:r>
            <a:r>
              <a:rPr lang="en-US" dirty="0" smtClean="0"/>
              <a:t> 1</a:t>
            </a:r>
            <a:r>
              <a:rPr lang="en-US" baseline="30000" dirty="0" smtClean="0"/>
              <a:t>st</a:t>
            </a:r>
            <a:r>
              <a:rPr lang="en-US" dirty="0" smtClean="0"/>
              <a:t> edition, </a:t>
            </a:r>
            <a:r>
              <a:rPr lang="en-US" dirty="0" err="1" smtClean="0"/>
              <a:t>Kogan</a:t>
            </a:r>
            <a:r>
              <a:rPr lang="en-US" dirty="0" smtClean="0"/>
              <a:t>, 2007. </a:t>
            </a:r>
          </a:p>
          <a:p>
            <a:pPr lvl="0"/>
            <a:r>
              <a:rPr lang="en-US" dirty="0" err="1" smtClean="0"/>
              <a:t>M.Ashraf</a:t>
            </a:r>
            <a:r>
              <a:rPr lang="en-US" dirty="0" smtClean="0"/>
              <a:t> </a:t>
            </a:r>
            <a:r>
              <a:rPr lang="en-US" dirty="0" err="1" smtClean="0"/>
              <a:t>Rizvi</a:t>
            </a:r>
            <a:r>
              <a:rPr lang="en-US" dirty="0" smtClean="0"/>
              <a:t>, “</a:t>
            </a:r>
            <a:r>
              <a:rPr lang="en-US" b="1" i="1" dirty="0" smtClean="0"/>
              <a:t>Effective Technical Communication”, </a:t>
            </a:r>
            <a:r>
              <a:rPr lang="en-US" dirty="0" smtClean="0"/>
              <a:t>1</a:t>
            </a:r>
            <a:r>
              <a:rPr lang="en-US" baseline="30000" dirty="0" smtClean="0"/>
              <a:t>st</a:t>
            </a:r>
            <a:r>
              <a:rPr lang="en-US" dirty="0" smtClean="0"/>
              <a:t> edition, Tata McGraw Hill, 2005. </a:t>
            </a:r>
          </a:p>
          <a:p>
            <a:pPr lvl="0"/>
            <a:r>
              <a:rPr lang="en-US" dirty="0" smtClean="0"/>
              <a:t>Krishna Mohan &amp; NP Singh, “</a:t>
            </a:r>
            <a:r>
              <a:rPr lang="en-US" b="1" i="1" dirty="0" smtClean="0"/>
              <a:t>Speaking English Effectively” </a:t>
            </a:r>
            <a:r>
              <a:rPr lang="en-US" dirty="0" smtClean="0"/>
              <a:t>1</a:t>
            </a:r>
            <a:r>
              <a:rPr lang="en-US" baseline="30000" dirty="0" smtClean="0"/>
              <a:t>st</a:t>
            </a:r>
            <a:r>
              <a:rPr lang="en-US" dirty="0" smtClean="0"/>
              <a:t> edition, Macmillan, 2008. </a:t>
            </a:r>
          </a:p>
          <a:p>
            <a:pPr lvl="0"/>
            <a:r>
              <a:rPr lang="en-US" b="1" i="1" dirty="0" smtClean="0"/>
              <a:t>Soft Skills Material</a:t>
            </a:r>
            <a:r>
              <a:rPr lang="en-US" b="1" dirty="0" smtClean="0"/>
              <a:t> </a:t>
            </a:r>
            <a:r>
              <a:rPr lang="en-US" dirty="0" smtClean="0"/>
              <a:t>of </a:t>
            </a:r>
            <a:r>
              <a:rPr lang="en-US" b="1" dirty="0" smtClean="0"/>
              <a:t>Infosys </a:t>
            </a:r>
            <a:r>
              <a:rPr lang="en-US" dirty="0" smtClean="0"/>
              <a:t>Under the Academic Initiative of</a:t>
            </a:r>
            <a:r>
              <a:rPr lang="en-US" b="1" dirty="0" smtClean="0"/>
              <a:t> </a:t>
            </a:r>
            <a:r>
              <a:rPr lang="en-US" dirty="0" smtClean="0"/>
              <a:t>Campus Connect</a:t>
            </a:r>
          </a:p>
          <a:p>
            <a:pPr lvl="0"/>
            <a:r>
              <a:rPr lang="en-US" dirty="0" smtClean="0"/>
              <a:t>Dr. S.P. </a:t>
            </a:r>
            <a:r>
              <a:rPr lang="en-US" dirty="0" err="1" smtClean="0"/>
              <a:t>Dhanvel</a:t>
            </a:r>
            <a:r>
              <a:rPr lang="en-US" b="1" i="1" dirty="0" smtClean="0"/>
              <a:t>, English and Soft Skills, </a:t>
            </a:r>
            <a:r>
              <a:rPr lang="en-US" dirty="0" smtClean="0"/>
              <a:t> Orient </a:t>
            </a:r>
            <a:r>
              <a:rPr lang="en-US" dirty="0" err="1" smtClean="0"/>
              <a:t>Blackswan</a:t>
            </a:r>
            <a:r>
              <a:rPr lang="en-US" dirty="0" smtClean="0"/>
              <a:t>, 2011</a:t>
            </a:r>
          </a:p>
          <a:p>
            <a:pPr lvl="0"/>
            <a:r>
              <a:rPr lang="en-US" dirty="0" smtClean="0"/>
              <a:t>Rajiv K. </a:t>
            </a:r>
            <a:r>
              <a:rPr lang="en-US" dirty="0" err="1" smtClean="0"/>
              <a:t>Mishra</a:t>
            </a:r>
            <a:r>
              <a:rPr lang="en-US" dirty="0" smtClean="0"/>
              <a:t>,  </a:t>
            </a:r>
            <a:r>
              <a:rPr lang="en-US" b="1" i="1" dirty="0" smtClean="0"/>
              <a:t>Personality Development</a:t>
            </a:r>
            <a:r>
              <a:rPr lang="en-US" dirty="0" smtClean="0"/>
              <a:t>-, </a:t>
            </a:r>
            <a:r>
              <a:rPr lang="en-US" dirty="0" err="1" smtClean="0"/>
              <a:t>Rupa</a:t>
            </a:r>
            <a:r>
              <a:rPr lang="en-US" dirty="0" smtClean="0"/>
              <a:t> &amp; Co. 2004.</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MAINTAIN SEPARATE OBSERVATION BOOK AND GET IT CHECKED AFTER EVERY SESSION.</a:t>
            </a:r>
          </a:p>
          <a:p>
            <a:r>
              <a:rPr lang="en-US" dirty="0" smtClean="0"/>
              <a:t>MANUAL GET IT CHECKED AFTER EVERY ACTIVITY.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algn="ctr">
              <a:buNone/>
            </a:pPr>
            <a:r>
              <a:rPr lang="en-US" dirty="0" smtClean="0"/>
              <a:t>INTERNAL    : 50</a:t>
            </a:r>
          </a:p>
          <a:p>
            <a:r>
              <a:rPr lang="en-US" dirty="0" smtClean="0"/>
              <a:t>VOCABULARY                            : 05 MARKS </a:t>
            </a:r>
          </a:p>
          <a:p>
            <a:r>
              <a:rPr lang="en-US" dirty="0" smtClean="0"/>
              <a:t>READING COMPREHENSION   : 05</a:t>
            </a:r>
          </a:p>
          <a:p>
            <a:r>
              <a:rPr lang="en-US" dirty="0" smtClean="0"/>
              <a:t>LISTENING COMPREHENSION :05</a:t>
            </a:r>
          </a:p>
          <a:p>
            <a:r>
              <a:rPr lang="en-US" dirty="0" smtClean="0"/>
              <a:t>1 ESSAY QUESTION                    : 05</a:t>
            </a:r>
          </a:p>
          <a:p>
            <a:r>
              <a:rPr lang="en-US" dirty="0" smtClean="0"/>
              <a:t>GROUP DISCUSSION                  : 10</a:t>
            </a:r>
          </a:p>
          <a:p>
            <a:r>
              <a:rPr lang="en-US" dirty="0" smtClean="0"/>
              <a:t>MANUAL                                       : 05</a:t>
            </a:r>
          </a:p>
          <a:p>
            <a:r>
              <a:rPr lang="en-US" dirty="0" smtClean="0"/>
              <a:t>BEHAVIOUR                                 : 10</a:t>
            </a:r>
          </a:p>
          <a:p>
            <a:r>
              <a:rPr lang="en-US" dirty="0" smtClean="0"/>
              <a:t>ATTENDANCE                              : 05  </a:t>
            </a:r>
          </a:p>
          <a:p>
            <a:pPr algn="ctr">
              <a:buNone/>
            </a:pPr>
            <a:r>
              <a:rPr lang="en-US" b="1" dirty="0" smtClean="0"/>
              <a:t>PLUS</a:t>
            </a:r>
          </a:p>
          <a:p>
            <a:pPr algn="ctr">
              <a:buNone/>
            </a:pPr>
            <a:r>
              <a:rPr lang="en-US" dirty="0" smtClean="0"/>
              <a:t>EXTERNAL     : 50</a:t>
            </a:r>
          </a:p>
          <a:p>
            <a:pPr algn="ctr">
              <a:buNone/>
            </a:pPr>
            <a:r>
              <a:rPr lang="en-US" dirty="0" smtClean="0"/>
              <a:t>EXAM  PATTERN SAME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Students of II </a:t>
            </a:r>
            <a:r>
              <a:rPr lang="en-US" dirty="0" err="1" smtClean="0"/>
              <a:t>B.Tech</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CSE</a:t>
            </a:r>
          </a:p>
          <a:p>
            <a:r>
              <a:rPr lang="en-US" dirty="0" smtClean="0"/>
              <a:t>AME</a:t>
            </a:r>
          </a:p>
          <a:p>
            <a:r>
              <a:rPr lang="en-US" dirty="0" smtClean="0"/>
              <a:t>AG</a:t>
            </a:r>
          </a:p>
          <a:p>
            <a:r>
              <a:rPr lang="en-US" dirty="0" smtClean="0"/>
              <a:t>Chemical</a:t>
            </a:r>
          </a:p>
          <a:p>
            <a:r>
              <a:rPr lang="en-US" dirty="0" smtClean="0"/>
              <a:t>Food Technology </a:t>
            </a:r>
          </a:p>
          <a:p>
            <a:r>
              <a:rPr lang="en-US" dirty="0" smtClean="0"/>
              <a:t>IT</a:t>
            </a:r>
          </a:p>
          <a:p>
            <a:r>
              <a:rPr lang="en-US" dirty="0" smtClean="0"/>
              <a:t>BME</a:t>
            </a:r>
          </a:p>
          <a:p>
            <a:r>
              <a:rPr lang="en-US" dirty="0" smtClean="0"/>
              <a:t>EEE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8800" dirty="0" smtClean="0"/>
          </a:p>
          <a:p>
            <a:pPr algn="ctr">
              <a:buNone/>
            </a:pPr>
            <a:r>
              <a:rPr lang="en-US" sz="8800" dirty="0" smtClean="0"/>
              <a:t>THANK YOU</a:t>
            </a:r>
            <a:endParaRPr lang="en-US" sz="8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SKILLS LAB</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r>
              <a:rPr lang="en-US" dirty="0" smtClean="0"/>
              <a:t>Sub Code: 16EL102				</a:t>
            </a:r>
          </a:p>
          <a:p>
            <a:r>
              <a:rPr lang="en-US" dirty="0" smtClean="0"/>
              <a:t>Credit: 1							</a:t>
            </a:r>
          </a:p>
          <a:p>
            <a:r>
              <a:rPr lang="en-US" dirty="0" smtClean="0"/>
              <a:t> Lab Session:  2 Hrs</a:t>
            </a:r>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Objective</a:t>
            </a:r>
            <a:endParaRPr lang="en-US" dirty="0"/>
          </a:p>
        </p:txBody>
      </p:sp>
      <p:sp>
        <p:nvSpPr>
          <p:cNvPr id="3" name="Content Placeholder 2"/>
          <p:cNvSpPr>
            <a:spLocks noGrp="1"/>
          </p:cNvSpPr>
          <p:nvPr>
            <p:ph idx="1"/>
          </p:nvPr>
        </p:nvSpPr>
        <p:spPr/>
        <p:txBody>
          <a:bodyPr>
            <a:normAutofit/>
          </a:bodyPr>
          <a:lstStyle/>
          <a:p>
            <a:r>
              <a:rPr lang="en-US" dirty="0" smtClean="0"/>
              <a:t>The Soft Skills Laboratory course is aimed at training undergraduate students on employability skills. </a:t>
            </a:r>
          </a:p>
          <a:p>
            <a:r>
              <a:rPr lang="en-US" dirty="0" smtClean="0"/>
              <a:t>Designed to impart work related skills</a:t>
            </a:r>
          </a:p>
          <a:p>
            <a:r>
              <a:rPr lang="en-US" dirty="0" smtClean="0"/>
              <a:t> The course will enable trainees to develop interpersonal communication, leadership, Preparing Resume, Group Discussion, and Interview Skills. </a:t>
            </a:r>
          </a:p>
          <a:p>
            <a:r>
              <a:rPr lang="en-US" dirty="0" smtClean="0"/>
              <a:t>Improves  students’ competence and confidence to handle professional tasks.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Training Methodology</a:t>
            </a:r>
            <a:endParaRPr lang="en-US" dirty="0"/>
          </a:p>
        </p:txBody>
      </p:sp>
      <p:sp>
        <p:nvSpPr>
          <p:cNvPr id="3" name="Content Placeholder 2"/>
          <p:cNvSpPr>
            <a:spLocks noGrp="1"/>
          </p:cNvSpPr>
          <p:nvPr>
            <p:ph idx="1"/>
          </p:nvPr>
        </p:nvSpPr>
        <p:spPr/>
        <p:txBody>
          <a:bodyPr>
            <a:normAutofit/>
          </a:bodyPr>
          <a:lstStyle/>
          <a:p>
            <a:r>
              <a:rPr lang="en-US" dirty="0" smtClean="0"/>
              <a:t>To bring about changes in attitudes through experience-based learning. </a:t>
            </a:r>
          </a:p>
          <a:p>
            <a:r>
              <a:rPr lang="en-US" dirty="0" smtClean="0"/>
              <a:t> Activities in simulated environments such as role plays, group discussions, mock interviews, micro-presentations, audio-visual clippings, case studies, psychometric tests etc., </a:t>
            </a:r>
          </a:p>
          <a:p>
            <a:r>
              <a:rPr lang="en-US" dirty="0" smtClean="0"/>
              <a:t> This will provide students insights into their individual strengths and weaknesses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Learning Outcome</a:t>
            </a:r>
            <a:endParaRPr lang="en-US" dirty="0" smtClean="0"/>
          </a:p>
        </p:txBody>
      </p:sp>
      <p:sp>
        <p:nvSpPr>
          <p:cNvPr id="3" name="Content Placeholder 2"/>
          <p:cNvSpPr>
            <a:spLocks noGrp="1"/>
          </p:cNvSpPr>
          <p:nvPr>
            <p:ph idx="1"/>
          </p:nvPr>
        </p:nvSpPr>
        <p:spPr/>
        <p:txBody>
          <a:bodyPr>
            <a:normAutofit fontScale="92500" lnSpcReduction="10000"/>
          </a:bodyPr>
          <a:lstStyle/>
          <a:p>
            <a:r>
              <a:rPr lang="en-US" dirty="0" smtClean="0"/>
              <a:t>Students will become equipped with requisite professional and inter-personal skills. </a:t>
            </a:r>
          </a:p>
          <a:p>
            <a:r>
              <a:rPr lang="en-US" dirty="0" smtClean="0"/>
              <a:t>Possessing  the ability to think critically on issues for informed decision making and</a:t>
            </a:r>
          </a:p>
          <a:p>
            <a:r>
              <a:rPr lang="en-US" dirty="0" smtClean="0"/>
              <a:t>Know how to communicate effectively, through choice of appropriate language and speech, while dealing with others at the workplace. </a:t>
            </a:r>
          </a:p>
          <a:p>
            <a:r>
              <a:rPr lang="en-US" dirty="0" smtClean="0"/>
              <a:t>Through identification and introspection on individual strengths and weaknesses, </a:t>
            </a:r>
          </a:p>
          <a:p>
            <a:pPr algn="ctr">
              <a:buNone/>
            </a:pPr>
            <a:r>
              <a:rPr lang="en-US" b="1" dirty="0" smtClean="0"/>
              <a:t>students will emerge with improved levels of self-awareness and self-worth, for greater efficacy at workplace.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UNIT-I </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lvl="0">
              <a:buNone/>
            </a:pPr>
            <a:r>
              <a:rPr lang="en-US" b="1" dirty="0" smtClean="0"/>
              <a:t>COMMUNICATION</a:t>
            </a:r>
            <a:r>
              <a:rPr lang="en-US" dirty="0" smtClean="0"/>
              <a:t>: </a:t>
            </a:r>
          </a:p>
          <a:p>
            <a:pPr>
              <a:buNone/>
            </a:pPr>
            <a:r>
              <a:rPr lang="en-US" dirty="0" smtClean="0"/>
              <a:t>     Need for effective communication - the process of communication, levels of communication, flow of communication, choice of diction and style with  reference to setting (formal, semi-formal or informal); communication networks, barriers to communication, miscommunication, noise and ways to overcome the barriers.</a:t>
            </a:r>
          </a:p>
          <a:p>
            <a:pPr lvl="0">
              <a:buNone/>
            </a:pPr>
            <a:r>
              <a:rPr lang="en-US" b="1" dirty="0" smtClean="0"/>
              <a:t>SOFT SKILLS</a:t>
            </a:r>
            <a:r>
              <a:rPr lang="en-US" dirty="0" smtClean="0"/>
              <a:t>: </a:t>
            </a:r>
          </a:p>
          <a:p>
            <a:pPr>
              <a:buNone/>
            </a:pPr>
            <a:r>
              <a:rPr lang="en-US" dirty="0" smtClean="0"/>
              <a:t>     Difference between soft and hard skills, need for soft skills, professionalism, employability skills</a:t>
            </a:r>
          </a:p>
          <a:p>
            <a:pPr lvl="0">
              <a:buNone/>
            </a:pPr>
            <a:r>
              <a:rPr lang="en-US" b="1" dirty="0" smtClean="0"/>
              <a:t>CAREER PLANNING</a:t>
            </a:r>
            <a:r>
              <a:rPr lang="en-US" dirty="0" smtClean="0"/>
              <a:t>:</a:t>
            </a:r>
          </a:p>
          <a:p>
            <a:pPr>
              <a:buNone/>
            </a:pPr>
            <a:r>
              <a:rPr lang="en-US" dirty="0" smtClean="0"/>
              <a:t>      Job vs. career, Goal setting, SWOT analysis, planning and prioritization, four quadrant time management system, self-management, stress-management.</a:t>
            </a:r>
          </a:p>
          <a:p>
            <a:pPr>
              <a:buNone/>
            </a:pPr>
            <a:r>
              <a:rPr lang="en-US" b="1" dirty="0" smtClean="0"/>
              <a:t>  </a:t>
            </a:r>
          </a:p>
          <a:p>
            <a:pPr algn="ctr">
              <a:buNone/>
            </a:pPr>
            <a:r>
              <a:rPr lang="en-US" b="1" dirty="0" smtClean="0"/>
              <a:t> </a:t>
            </a:r>
            <a:r>
              <a:rPr lang="en-US" sz="4000" b="1" dirty="0" smtClean="0"/>
              <a:t>Activity</a:t>
            </a:r>
          </a:p>
          <a:p>
            <a:pPr>
              <a:buNone/>
            </a:pPr>
            <a:r>
              <a:rPr lang="en-US" sz="4000" dirty="0" smtClean="0"/>
              <a:t>     </a:t>
            </a:r>
            <a:r>
              <a:rPr lang="en-US" dirty="0" err="1" smtClean="0"/>
              <a:t>Johari</a:t>
            </a:r>
            <a:r>
              <a:rPr lang="en-US" dirty="0" smtClean="0"/>
              <a:t> Window for SWOT analysis; Setting a SMART goal using the provided grid; Writing a Statement of Purpose (SOP).</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UNIT-II</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buNone/>
            </a:pPr>
            <a:r>
              <a:rPr lang="en-US" b="1" dirty="0" smtClean="0"/>
              <a:t> </a:t>
            </a:r>
            <a:endParaRPr lang="en-US" dirty="0" smtClean="0"/>
          </a:p>
          <a:p>
            <a:pPr>
              <a:buNone/>
            </a:pPr>
            <a:r>
              <a:rPr lang="en-US" b="1" dirty="0" smtClean="0"/>
              <a:t>VOCABULARY BUILDING:</a:t>
            </a:r>
            <a:r>
              <a:rPr lang="en-US" dirty="0" smtClean="0"/>
              <a:t> </a:t>
            </a:r>
          </a:p>
          <a:p>
            <a:pPr>
              <a:buNone/>
            </a:pPr>
            <a:r>
              <a:rPr lang="en-US" dirty="0" smtClean="0"/>
              <a:t>    Word etymology, roots, prefixes &amp; suffixes, synonyms &amp; antonyms, collocations, one-word substitutes, analogies, idioms and phrases, contextual guessing of unfamiliar words, task-oriented learning (50 words).</a:t>
            </a:r>
          </a:p>
          <a:p>
            <a:pPr algn="ctr">
              <a:buNone/>
            </a:pPr>
            <a:r>
              <a:rPr lang="en-US" b="1" dirty="0" smtClean="0"/>
              <a:t>Activity:</a:t>
            </a:r>
            <a:r>
              <a:rPr lang="en-US" dirty="0" smtClean="0"/>
              <a:t> </a:t>
            </a:r>
          </a:p>
          <a:p>
            <a:pPr>
              <a:buNone/>
            </a:pPr>
            <a:r>
              <a:rPr lang="en-US" dirty="0" smtClean="0"/>
              <a:t>     Making a flash card (one per day by each student) – vocabulary exercises with hand-outs – Vocabulary quiz (evaluation will be a combination of the 50 words provided by the instructor and the flash cards made by the student (one per day)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UNIT-II</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562600"/>
          </a:xfrm>
        </p:spPr>
        <p:txBody>
          <a:bodyPr>
            <a:normAutofit fontScale="77500" lnSpcReduction="20000"/>
          </a:bodyPr>
          <a:lstStyle/>
          <a:p>
            <a:pPr>
              <a:buNone/>
            </a:pPr>
            <a:r>
              <a:rPr lang="en-US" b="1" dirty="0" smtClean="0"/>
              <a:t>  FUNCTIONAL ENGLISH: </a:t>
            </a:r>
            <a:endParaRPr lang="en-US" dirty="0" smtClean="0"/>
          </a:p>
          <a:p>
            <a:pPr>
              <a:buNone/>
            </a:pPr>
            <a:r>
              <a:rPr lang="en-US" dirty="0" smtClean="0"/>
              <a:t>      Situational dialogues, Role plays (including small talk), Self introduction, Opening and closing a telephonic conversation, Making an appointment, Making a query, Offering/Passing on information, Communicating with superiors, Expressing agreement/objection, Opening bank account (combination of prepared and impromptu situations given to each student)  </a:t>
            </a:r>
          </a:p>
          <a:p>
            <a:pPr lvl="0">
              <a:buNone/>
            </a:pPr>
            <a:r>
              <a:rPr lang="en-US" b="1" dirty="0" smtClean="0"/>
              <a:t>GROUP DISCUSSION:</a:t>
            </a:r>
            <a:r>
              <a:rPr lang="en-US" dirty="0" smtClean="0"/>
              <a:t> </a:t>
            </a:r>
          </a:p>
          <a:p>
            <a:pPr>
              <a:buNone/>
            </a:pPr>
            <a:r>
              <a:rPr lang="en-US" dirty="0" smtClean="0"/>
              <a:t>      Articulation and flow of oral presentation, dynamics  of group discussion, intervention, summarizing and conclusion, voice modulation, content generation, Key Word Approach (KWA), Social, Political, Economic, Legal and Technical Approach (SPELT), View Point of Affected Part (VAP), language relevance, fluency and coherence.</a:t>
            </a:r>
          </a:p>
          <a:p>
            <a:pPr algn="ctr">
              <a:buNone/>
            </a:pPr>
            <a:r>
              <a:rPr lang="en-US" b="1" dirty="0" smtClean="0"/>
              <a:t>Activity</a:t>
            </a:r>
            <a:endParaRPr lang="en-US" dirty="0" smtClean="0"/>
          </a:p>
          <a:p>
            <a:pPr>
              <a:buNone/>
            </a:pPr>
            <a:r>
              <a:rPr lang="en-US" dirty="0" smtClean="0"/>
              <a:t>      Viewing a recorded video of GD &amp; Mock sessions on different types of GD topics- controversial, knowledge, case study (including topics on current affairs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UNIT-III   </a:t>
            </a:r>
            <a:endParaRPr lang="en-US" dirty="0" smtClean="0"/>
          </a:p>
        </p:txBody>
      </p:sp>
      <p:sp>
        <p:nvSpPr>
          <p:cNvPr id="3" name="Content Placeholder 2"/>
          <p:cNvSpPr>
            <a:spLocks noGrp="1"/>
          </p:cNvSpPr>
          <p:nvPr>
            <p:ph idx="1"/>
          </p:nvPr>
        </p:nvSpPr>
        <p:spPr>
          <a:xfrm>
            <a:off x="304800" y="1143000"/>
            <a:ext cx="8229600" cy="5334000"/>
          </a:xfrm>
        </p:spPr>
        <p:txBody>
          <a:bodyPr>
            <a:normAutofit fontScale="70000" lnSpcReduction="20000"/>
          </a:bodyPr>
          <a:lstStyle/>
          <a:p>
            <a:pPr>
              <a:buNone/>
            </a:pPr>
            <a:r>
              <a:rPr lang="en-US" b="1" dirty="0" smtClean="0"/>
              <a:t>RESUME-WRITING:</a:t>
            </a:r>
            <a:r>
              <a:rPr lang="en-US" dirty="0" smtClean="0"/>
              <a:t> </a:t>
            </a:r>
          </a:p>
          <a:p>
            <a:pPr>
              <a:buNone/>
            </a:pPr>
            <a:r>
              <a:rPr lang="en-US" dirty="0" smtClean="0"/>
              <a:t>     Structure and presentation, defining career objective, projecting one’s strengths and skill-sets, summarizing, formats and styles and covering letter.</a:t>
            </a:r>
          </a:p>
          <a:p>
            <a:pPr algn="ctr">
              <a:buNone/>
            </a:pPr>
            <a:r>
              <a:rPr lang="en-US" b="1" dirty="0" smtClean="0"/>
              <a:t>    Activity</a:t>
            </a:r>
          </a:p>
          <a:p>
            <a:pPr>
              <a:buNone/>
            </a:pPr>
            <a:r>
              <a:rPr lang="en-US" dirty="0" smtClean="0"/>
              <a:t>     Appraising some samples of good and bad resumes, preparing the resume, writing an effective covering letter.</a:t>
            </a:r>
          </a:p>
          <a:p>
            <a:pPr lvl="0">
              <a:buNone/>
            </a:pPr>
            <a:endParaRPr lang="en-US" b="1" dirty="0" smtClean="0"/>
          </a:p>
          <a:p>
            <a:pPr lvl="0">
              <a:buNone/>
            </a:pPr>
            <a:r>
              <a:rPr lang="en-US" b="1" dirty="0" smtClean="0"/>
              <a:t>FACING INTERVIEWS:</a:t>
            </a:r>
            <a:r>
              <a:rPr lang="en-US" dirty="0" smtClean="0"/>
              <a:t>  </a:t>
            </a:r>
          </a:p>
          <a:p>
            <a:pPr>
              <a:buNone/>
            </a:pPr>
            <a:r>
              <a:rPr lang="en-US" dirty="0" smtClean="0"/>
              <a:t>       Interview process, understanding employer expectations, pre-interview planning, opening strategies, impressive self-introduction, answering strategies, other critical aspects such as body language, grooming, other types of interviews such as stress-based interviews, </a:t>
            </a:r>
            <a:r>
              <a:rPr lang="en-US" dirty="0" err="1" smtClean="0"/>
              <a:t>tele</a:t>
            </a:r>
            <a:r>
              <a:rPr lang="en-US" dirty="0" smtClean="0"/>
              <a:t>-interviews, video interviews, frequently asked questions (FAQs) including </a:t>
            </a:r>
            <a:r>
              <a:rPr lang="en-US" dirty="0" err="1" smtClean="0"/>
              <a:t>Behavioural</a:t>
            </a:r>
            <a:r>
              <a:rPr lang="en-US" dirty="0" smtClean="0"/>
              <a:t> and HR questions and the aspect looked at by corporate during interviews</a:t>
            </a:r>
          </a:p>
          <a:p>
            <a:pPr algn="ctr">
              <a:buNone/>
            </a:pPr>
            <a:r>
              <a:rPr lang="en-US" b="1" dirty="0" smtClean="0"/>
              <a:t>Activity</a:t>
            </a:r>
          </a:p>
          <a:p>
            <a:pPr>
              <a:buNone/>
            </a:pPr>
            <a:r>
              <a:rPr lang="en-US" dirty="0" smtClean="0"/>
              <a:t>        Writing responses and practicing through role plays and mock interviews on the FAQs including feedback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140</TotalTime>
  <Words>997</Words>
  <Application>Microsoft Office PowerPoint</Application>
  <PresentationFormat>On-screen Show (4:3)</PresentationFormat>
  <Paragraphs>109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SOFT SKILLS LAB FOR II YEAR B.TECH</vt:lpstr>
      <vt:lpstr>SOFT SKILLS LAB</vt:lpstr>
      <vt:lpstr>Course Objective</vt:lpstr>
      <vt:lpstr>Training Methodology</vt:lpstr>
      <vt:lpstr>Learning Outcome</vt:lpstr>
      <vt:lpstr>UNIT-I  </vt:lpstr>
      <vt:lpstr>UNIT-II </vt:lpstr>
      <vt:lpstr>UNIT-II </vt:lpstr>
      <vt:lpstr>UNIT-III   </vt:lpstr>
      <vt:lpstr>UNIT-IV </vt:lpstr>
      <vt:lpstr>UNIT-V </vt:lpstr>
      <vt:lpstr>Reference books </vt:lpstr>
      <vt:lpstr>REMEMBER</vt:lpstr>
      <vt:lpstr>Slide 14</vt:lpstr>
      <vt:lpstr>Students of II B.Tech  </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 LAB FOR II YEAR B.TECH</dc:title>
  <dc:creator/>
  <cp:lastModifiedBy>ADMIN</cp:lastModifiedBy>
  <cp:revision>19</cp:revision>
  <dcterms:created xsi:type="dcterms:W3CDTF">2006-08-16T00:00:00Z</dcterms:created>
  <dcterms:modified xsi:type="dcterms:W3CDTF">2017-05-01T05:30:20Z</dcterms:modified>
</cp:coreProperties>
</file>