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sldIdLst>
    <p:sldId id="256" r:id="rId2"/>
    <p:sldId id="290" r:id="rId3"/>
    <p:sldId id="277" r:id="rId4"/>
    <p:sldId id="258" r:id="rId5"/>
    <p:sldId id="274" r:id="rId6"/>
    <p:sldId id="272" r:id="rId7"/>
    <p:sldId id="295" r:id="rId8"/>
    <p:sldId id="296" r:id="rId9"/>
    <p:sldId id="262" r:id="rId10"/>
    <p:sldId id="263" r:id="rId11"/>
    <p:sldId id="264" r:id="rId12"/>
    <p:sldId id="293" r:id="rId13"/>
    <p:sldId id="294" r:id="rId14"/>
    <p:sldId id="268" r:id="rId15"/>
    <p:sldId id="28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90611B9-BA9A-449E-A6BE-B2CEF40AA564}" type="datetimeFigureOut">
              <a:rPr lang="en-US"/>
              <a:pPr>
                <a:defRPr/>
              </a:pPr>
              <a:t>7/9/2017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N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FF37290-5E05-446E-8359-190C7010336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C7C440-7908-42CD-921D-746A9AEB4EE7}" type="slidenum">
              <a:rPr lang="en-IN" smtClean="0"/>
              <a:pPr/>
              <a:t>8</a:t>
            </a:fld>
            <a:endParaRPr lang="en-I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dirty="0"/>
            </a:p>
          </p:txBody>
        </p:sp>
      </p:grpSp>
      <p:sp>
        <p:nvSpPr>
          <p:cNvPr id="21528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529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Rectangle 26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760E1-DACD-462C-8C8B-EC6DE52A02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BF69-B71A-474C-984D-25675B25F3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B398A-7C2B-4FA4-B514-C828755EEC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IN" noProof="0" dirty="0" smtClean="0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AF46-A1B3-410C-B7C1-32D8C4215A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1E7DF-116B-4695-880E-B2A10B6C5D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311BE-9777-4DEC-8065-4E8993AA64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ACBA9-03EB-4D68-AE82-40BFFF7123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6FDCE-1B4D-4A63-B1BC-17A2425BD7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E66AD-2F51-4740-B7CE-EE516B2FA6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D1239-F84C-4203-8490-DC1398B626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E9FED-90BC-4CB9-857C-97F72FAB54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1BCCC-6709-4C06-B791-950EF9AA1C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20483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84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85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86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87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88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89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0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1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2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3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4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5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6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7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8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499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500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501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502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dirty="0"/>
            </a:p>
          </p:txBody>
        </p:sp>
        <p:sp>
          <p:nvSpPr>
            <p:cNvPr id="20503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 dirty="0"/>
            </a:p>
          </p:txBody>
        </p:sp>
      </p:grpSp>
      <p:sp>
        <p:nvSpPr>
          <p:cNvPr id="20504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05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06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07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FB251EB1-8ECC-4B8C-91CA-B811F8F43E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0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45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SWOC ANALYSIS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TRAINING CELL</a:t>
            </a:r>
          </a:p>
          <a:p>
            <a:pPr eaLnBrk="1" hangingPunct="1">
              <a:defRPr/>
            </a:pPr>
            <a:r>
              <a:rPr lang="en-US" dirty="0" smtClean="0"/>
              <a:t>VIGNAN’S UNIVERSITY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4100" name="Picture 5" descr="http://t2.gstatic.com/images?q=tbn:ANd9GcQY4jiymBa0loIalgWgQ65ObPjfI47vfc_whCNQfez-a_9HgFb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1431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7" descr="http://t2.gstatic.com/images?q=tbn:ANd9GcQY4jiymBa0loIalgWgQ65ObPjfI47vfc_whCNQfez-a_9HgFb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75" y="4724400"/>
            <a:ext cx="21431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How to do SWOT Analysis?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3733800" y="16764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Step 2</a:t>
            </a:r>
          </a:p>
        </p:txBody>
      </p:sp>
      <p:cxnSp>
        <p:nvCxnSpPr>
          <p:cNvPr id="22532" name="AutoShape 6"/>
          <p:cNvCxnSpPr>
            <a:cxnSpLocks noChangeShapeType="1"/>
          </p:cNvCxnSpPr>
          <p:nvPr/>
        </p:nvCxnSpPr>
        <p:spPr bwMode="auto">
          <a:xfrm>
            <a:off x="2590800" y="2743200"/>
            <a:ext cx="7493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3352800" y="2286000"/>
            <a:ext cx="182880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Perform SWOT Analysis and Document</a:t>
            </a:r>
          </a:p>
        </p:txBody>
      </p:sp>
      <p:sp>
        <p:nvSpPr>
          <p:cNvPr id="22534" name="Text Box 8"/>
          <p:cNvSpPr txBox="1">
            <a:spLocks noChangeArrowheads="1"/>
          </p:cNvSpPr>
          <p:nvPr/>
        </p:nvSpPr>
        <p:spPr bwMode="auto">
          <a:xfrm>
            <a:off x="6477000" y="1676400"/>
            <a:ext cx="84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Step 3</a:t>
            </a:r>
          </a:p>
        </p:txBody>
      </p:sp>
      <p:cxnSp>
        <p:nvCxnSpPr>
          <p:cNvPr id="22535" name="AutoShape 9"/>
          <p:cNvCxnSpPr>
            <a:cxnSpLocks noChangeShapeType="1"/>
          </p:cNvCxnSpPr>
          <p:nvPr/>
        </p:nvCxnSpPr>
        <p:spPr bwMode="auto">
          <a:xfrm>
            <a:off x="5562600" y="2743200"/>
            <a:ext cx="736600" cy="1588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6" name="Text Box 10"/>
          <p:cNvSpPr txBox="1">
            <a:spLocks noChangeArrowheads="1"/>
          </p:cNvSpPr>
          <p:nvPr/>
        </p:nvSpPr>
        <p:spPr bwMode="auto">
          <a:xfrm>
            <a:off x="6375400" y="2362200"/>
            <a:ext cx="16002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Prepare Action Plans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990600" y="4419600"/>
            <a:ext cx="7315200" cy="1219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A SWOT analysis is useful only when action plans and strategies are developed from the results</a:t>
            </a:r>
          </a:p>
        </p:txBody>
      </p:sp>
      <p:sp>
        <p:nvSpPr>
          <p:cNvPr id="12301" name="Text Box 13"/>
          <p:cNvSpPr txBox="1"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mtClean="0"/>
              <a:t>Step 1</a:t>
            </a: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152400" y="2286000"/>
            <a:ext cx="2286000" cy="915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Analyse Internal &amp; External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 anchorCtr="0"/>
          <a:lstStyle/>
          <a:p>
            <a:pPr algn="l" eaLnBrk="1" hangingPunct="1">
              <a:defRPr/>
            </a:pPr>
            <a:r>
              <a:rPr lang="en-US" sz="4600" smtClean="0"/>
              <a:t>  Strategies &amp; Action Plans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4530726"/>
        </p:xfrm>
        <a:graphic>
          <a:graphicData uri="http://schemas.openxmlformats.org/drawingml/2006/table">
            <a:tbl>
              <a:tblPr/>
              <a:tblGrid>
                <a:gridCol w="544685"/>
                <a:gridCol w="2503315"/>
                <a:gridCol w="1459135"/>
                <a:gridCol w="1240372"/>
                <a:gridCol w="1415293"/>
                <a:gridCol w="1066799"/>
              </a:tblGrid>
              <a:tr h="808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S/N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Strength/weakness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Whom to approach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When to approach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Corrective Step taken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Target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2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2286000" y="2971800"/>
            <a:ext cx="249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                               Good One - A BEAUTIFUL STORY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A little boy went to a telephone booth which was at the cash counter of a  store and dialed a number.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The store-owner observed and listened to the  conversation: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Boy             : "Lady, Can you give me the job of cutting your lawn?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Woman         : (at the other end of the phone line) "I  already have someone to cut my lawn."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Boy             : "Lady, I will cut your lawn for half the price than the person who cuts your lawn now."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Woman         : I'm very satisfied with the person who is  presently cutting my lawn.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Boy             : (with more perseverance) "Lady, I'll even sweep the floor  and the stairs of your house for free.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Woman         : No, thank you.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ChangeArrowheads="1"/>
          </p:cNvSpPr>
          <p:nvPr/>
        </p:nvSpPr>
        <p:spPr bwMode="auto">
          <a:xfrm>
            <a:off x="152400" y="304800"/>
            <a:ext cx="8610600" cy="621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With a smile on his face, the little  boy replaced the receiver. The store-owner, who was listening to all this,  walked over to the boy. </a:t>
            </a: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Store Owner       : "Son... I like  your attitude; I like that positive spirit and would like to offer you a  job."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Boy                 : "No thanks,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Store Owner       :  But you were really pleading for one.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Boy                      : No Sir, I was just  checking my performance at the job I already have. I am the one who is  working for that lady I was talking to!"   </a:t>
            </a: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This is called</a:t>
            </a: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   "Self  Appraisal“ 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The difference between dream and aim,  </a:t>
            </a:r>
          </a:p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Dream requires Soundless sleep to see  </a:t>
            </a:r>
          </a:p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2000">
                <a:latin typeface="Times New Roman" pitchFamily="18" charset="0"/>
                <a:cs typeface="Times New Roman" pitchFamily="18" charset="0"/>
              </a:rPr>
              <a:t>Whereas Aim Requires Sleepless Efforts to Achieve.......... </a:t>
            </a:r>
          </a:p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82296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CAT AND FISH-Transform weakness to strength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idx="1"/>
          </p:nvPr>
        </p:nvGraphicFramePr>
        <p:xfrm>
          <a:off x="381000" y="1905000"/>
          <a:ext cx="8229600" cy="4572000"/>
        </p:xfrm>
        <a:graphic>
          <a:graphicData uri="http://schemas.openxmlformats.org/presentationml/2006/ole">
            <p:oleObj spid="_x0000_s1026" name="Packager Shell Object" showAsIcon="1" r:id="rId3" imgW="3490200" imgH="68688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ORIGIN OF SWOT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   The o</a:t>
            </a:r>
            <a:r>
              <a:rPr lang="en-US" b="1" dirty="0" smtClean="0"/>
              <a:t>r</a:t>
            </a:r>
            <a:r>
              <a:rPr lang="en-US" dirty="0" smtClean="0"/>
              <a:t>igins of the SWOT </a:t>
            </a:r>
            <a:r>
              <a:rPr lang="en-US" b="1" dirty="0" smtClean="0"/>
              <a:t>a</a:t>
            </a:r>
            <a:r>
              <a:rPr lang="en-US" dirty="0" smtClean="0"/>
              <a:t>nalysis technique is credited by Albert Humphrey, who led a research project at Stanford Un</a:t>
            </a:r>
            <a:r>
              <a:rPr lang="en-US" b="1" dirty="0" smtClean="0"/>
              <a:t>i</a:t>
            </a:r>
            <a:r>
              <a:rPr lang="en-US" dirty="0" smtClean="0"/>
              <a:t>versity in the 1960s and 1970s using </a:t>
            </a:r>
            <a:r>
              <a:rPr lang="en-US" b="1" dirty="0" smtClean="0"/>
              <a:t>d</a:t>
            </a:r>
            <a:r>
              <a:rPr lang="en-US" dirty="0" smtClean="0"/>
              <a:t>ata from many top companies.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chaitanya\Pictures\funny-cat-picture-cute-kitty-pic-kitten-looking-in-mirror-seeing-a-l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90600"/>
            <a:ext cx="9144000" cy="784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dirty="0" smtClean="0"/>
              <a:t>SWOT is an acronym for:</a:t>
            </a:r>
            <a:br>
              <a:rPr lang="en-US" sz="3800" dirty="0" smtClean="0"/>
            </a:br>
            <a:endParaRPr lang="en-US" sz="38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dirty="0" smtClean="0"/>
              <a:t> – Strengths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/>
              <a:t>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FF5050"/>
                </a:solidFill>
              </a:rPr>
              <a:t>W</a:t>
            </a:r>
            <a:r>
              <a:rPr lang="en-US" dirty="0" smtClean="0"/>
              <a:t> – Weaknesses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rgbClr val="CC6600"/>
                </a:solidFill>
              </a:rPr>
              <a:t>O</a:t>
            </a:r>
            <a:r>
              <a:rPr lang="en-US" dirty="0" smtClean="0"/>
              <a:t> – Opportunities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</a:t>
            </a:r>
            <a:r>
              <a:rPr lang="en-US" dirty="0" smtClean="0"/>
              <a:t> – Challenges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1268" name="AutoShape 5"/>
          <p:cNvSpPr>
            <a:spLocks/>
          </p:cNvSpPr>
          <p:nvPr/>
        </p:nvSpPr>
        <p:spPr bwMode="auto">
          <a:xfrm>
            <a:off x="4114800" y="16002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AutoShape 6"/>
          <p:cNvSpPr>
            <a:spLocks/>
          </p:cNvSpPr>
          <p:nvPr/>
        </p:nvSpPr>
        <p:spPr bwMode="auto">
          <a:xfrm>
            <a:off x="4114800" y="38862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5181600" y="1600200"/>
            <a:ext cx="35893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Internal Environment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 rot="10800000" flipV="1">
            <a:off x="5257800" y="4943475"/>
            <a:ext cx="3589338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Arial" charset="0"/>
              </a:rPr>
              <a:t>External Environment</a:t>
            </a:r>
          </a:p>
        </p:txBody>
      </p:sp>
      <p:pic>
        <p:nvPicPr>
          <p:cNvPr id="11272" name="Picture 9" descr="http://t1.gstatic.com/images?q=tbn:ANd9GcT-bG_CPuceE74cfHocOXSCsB-TPQhweC93sV_rWT1pp97SFtR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2133600"/>
            <a:ext cx="3886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5"/>
          <p:cNvSpPr>
            <a:spLocks noChangeArrowheads="1"/>
          </p:cNvSpPr>
          <p:nvPr/>
        </p:nvSpPr>
        <p:spPr bwMode="auto">
          <a:xfrm>
            <a:off x="1981200" y="1219200"/>
            <a:ext cx="5943600" cy="487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54"/>
          <p:cNvSpPr>
            <a:spLocks noChangeArrowheads="1"/>
          </p:cNvSpPr>
          <p:nvPr/>
        </p:nvSpPr>
        <p:spPr bwMode="auto">
          <a:xfrm>
            <a:off x="2971800" y="1828800"/>
            <a:ext cx="4419600" cy="3657600"/>
          </a:xfrm>
          <a:prstGeom prst="rect">
            <a:avLst/>
          </a:prstGeom>
          <a:solidFill>
            <a:srgbClr val="B38E5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14"/>
          <p:cNvSpPr>
            <a:spLocks noChangeShapeType="1"/>
          </p:cNvSpPr>
          <p:nvPr/>
        </p:nvSpPr>
        <p:spPr bwMode="auto">
          <a:xfrm>
            <a:off x="2667000" y="3579813"/>
            <a:ext cx="19986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3" name="Line 15"/>
          <p:cNvSpPr>
            <a:spLocks noChangeShapeType="1"/>
          </p:cNvSpPr>
          <p:nvPr/>
        </p:nvSpPr>
        <p:spPr bwMode="auto">
          <a:xfrm>
            <a:off x="4953000" y="1839913"/>
            <a:ext cx="1588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16"/>
          <p:cNvSpPr>
            <a:spLocks noChangeShapeType="1"/>
          </p:cNvSpPr>
          <p:nvPr/>
        </p:nvSpPr>
        <p:spPr bwMode="auto">
          <a:xfrm flipH="1">
            <a:off x="5486400" y="3656013"/>
            <a:ext cx="18383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7"/>
          <p:cNvSpPr>
            <a:spLocks noChangeShapeType="1"/>
          </p:cNvSpPr>
          <p:nvPr/>
        </p:nvSpPr>
        <p:spPr bwMode="auto">
          <a:xfrm flipV="1">
            <a:off x="4953000" y="3979863"/>
            <a:ext cx="1588" cy="135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28"/>
          <p:cNvSpPr txBox="1">
            <a:spLocks noChangeArrowheads="1"/>
          </p:cNvSpPr>
          <p:nvPr/>
        </p:nvSpPr>
        <p:spPr bwMode="auto">
          <a:xfrm>
            <a:off x="2879725" y="1274763"/>
            <a:ext cx="3932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   INTERNAL</a:t>
            </a:r>
          </a:p>
        </p:txBody>
      </p:sp>
      <p:sp>
        <p:nvSpPr>
          <p:cNvPr id="12297" name="Text Box 29"/>
          <p:cNvSpPr txBox="1">
            <a:spLocks noChangeArrowheads="1"/>
          </p:cNvSpPr>
          <p:nvPr/>
        </p:nvSpPr>
        <p:spPr bwMode="auto">
          <a:xfrm>
            <a:off x="1965325" y="1789113"/>
            <a:ext cx="41592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POS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T</a:t>
            </a:r>
          </a:p>
          <a:p>
            <a:pPr algn="ctr"/>
            <a:r>
              <a:rPr lang="en-US"/>
              <a:t>I</a:t>
            </a:r>
          </a:p>
          <a:p>
            <a:pPr algn="ctr"/>
            <a:r>
              <a:rPr lang="en-US"/>
              <a:t>VE</a:t>
            </a:r>
          </a:p>
        </p:txBody>
      </p:sp>
      <p:sp>
        <p:nvSpPr>
          <p:cNvPr id="12298" name="Text Box 30"/>
          <p:cNvSpPr txBox="1">
            <a:spLocks noChangeArrowheads="1"/>
          </p:cNvSpPr>
          <p:nvPr/>
        </p:nvSpPr>
        <p:spPr bwMode="auto">
          <a:xfrm>
            <a:off x="7451725" y="1865313"/>
            <a:ext cx="2571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NEGATIVE</a:t>
            </a:r>
          </a:p>
        </p:txBody>
      </p:sp>
      <p:sp>
        <p:nvSpPr>
          <p:cNvPr id="12299" name="Text Box 31"/>
          <p:cNvSpPr txBox="1">
            <a:spLocks noChangeArrowheads="1"/>
          </p:cNvSpPr>
          <p:nvPr/>
        </p:nvSpPr>
        <p:spPr bwMode="auto">
          <a:xfrm>
            <a:off x="2971800" y="5638800"/>
            <a:ext cx="4013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EXTERNAL</a:t>
            </a:r>
          </a:p>
        </p:txBody>
      </p:sp>
      <p:sp>
        <p:nvSpPr>
          <p:cNvPr id="12300" name="Text Box 33"/>
          <p:cNvSpPr txBox="1">
            <a:spLocks noChangeArrowheads="1"/>
          </p:cNvSpPr>
          <p:nvPr/>
        </p:nvSpPr>
        <p:spPr bwMode="auto">
          <a:xfrm>
            <a:off x="3733800" y="2819400"/>
            <a:ext cx="1009650" cy="641350"/>
          </a:xfrm>
          <a:prstGeom prst="rect">
            <a:avLst/>
          </a:prstGeom>
          <a:solidFill>
            <a:srgbClr val="F7B4A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Build</a:t>
            </a:r>
          </a:p>
          <a:p>
            <a:r>
              <a:rPr lang="en-US"/>
              <a:t>strength</a:t>
            </a:r>
          </a:p>
        </p:txBody>
      </p:sp>
      <p:sp>
        <p:nvSpPr>
          <p:cNvPr id="12301" name="Text Box 34"/>
          <p:cNvSpPr txBox="1">
            <a:spLocks noChangeArrowheads="1"/>
          </p:cNvSpPr>
          <p:nvPr/>
        </p:nvSpPr>
        <p:spPr bwMode="auto">
          <a:xfrm>
            <a:off x="5105400" y="2895600"/>
            <a:ext cx="1143000" cy="517525"/>
          </a:xfrm>
          <a:prstGeom prst="rect">
            <a:avLst/>
          </a:prstGeom>
          <a:solidFill>
            <a:srgbClr val="F7B4A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Overcome</a:t>
            </a:r>
          </a:p>
          <a:p>
            <a:r>
              <a:rPr lang="en-US" sz="1400"/>
              <a:t>weakness</a:t>
            </a:r>
          </a:p>
        </p:txBody>
      </p:sp>
      <p:sp>
        <p:nvSpPr>
          <p:cNvPr id="12302" name="Text Box 35"/>
          <p:cNvSpPr txBox="1">
            <a:spLocks noChangeArrowheads="1"/>
          </p:cNvSpPr>
          <p:nvPr/>
        </p:nvSpPr>
        <p:spPr bwMode="auto">
          <a:xfrm>
            <a:off x="3505200" y="3810000"/>
            <a:ext cx="1358900" cy="517525"/>
          </a:xfrm>
          <a:prstGeom prst="rect">
            <a:avLst/>
          </a:prstGeom>
          <a:solidFill>
            <a:srgbClr val="F7B4A7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Explore</a:t>
            </a:r>
          </a:p>
          <a:p>
            <a:r>
              <a:rPr lang="en-US" sz="1400"/>
              <a:t>opportunities</a:t>
            </a:r>
          </a:p>
        </p:txBody>
      </p:sp>
      <p:sp>
        <p:nvSpPr>
          <p:cNvPr id="12303" name="Text Box 36"/>
          <p:cNvSpPr txBox="1">
            <a:spLocks noChangeArrowheads="1"/>
          </p:cNvSpPr>
          <p:nvPr/>
        </p:nvSpPr>
        <p:spPr bwMode="auto">
          <a:xfrm>
            <a:off x="5257800" y="3962400"/>
            <a:ext cx="1001713" cy="517525"/>
          </a:xfrm>
          <a:prstGeom prst="rect">
            <a:avLst/>
          </a:prstGeom>
          <a:solidFill>
            <a:srgbClr val="F7B4A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Overcome</a:t>
            </a:r>
          </a:p>
          <a:p>
            <a:r>
              <a:rPr lang="en-US" sz="1400"/>
              <a:t>Threat</a:t>
            </a:r>
          </a:p>
        </p:txBody>
      </p:sp>
      <p:sp>
        <p:nvSpPr>
          <p:cNvPr id="12304" name="Line 49"/>
          <p:cNvSpPr>
            <a:spLocks noChangeShapeType="1"/>
          </p:cNvSpPr>
          <p:nvPr/>
        </p:nvSpPr>
        <p:spPr bwMode="auto">
          <a:xfrm flipH="1">
            <a:off x="2590800" y="1828800"/>
            <a:ext cx="2362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50"/>
          <p:cNvSpPr>
            <a:spLocks noChangeShapeType="1"/>
          </p:cNvSpPr>
          <p:nvPr/>
        </p:nvSpPr>
        <p:spPr bwMode="auto">
          <a:xfrm>
            <a:off x="4953000" y="1905000"/>
            <a:ext cx="2438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51"/>
          <p:cNvSpPr>
            <a:spLocks noChangeShapeType="1"/>
          </p:cNvSpPr>
          <p:nvPr/>
        </p:nvSpPr>
        <p:spPr bwMode="auto">
          <a:xfrm>
            <a:off x="2590800" y="3657600"/>
            <a:ext cx="2362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52"/>
          <p:cNvSpPr>
            <a:spLocks noChangeShapeType="1"/>
          </p:cNvSpPr>
          <p:nvPr/>
        </p:nvSpPr>
        <p:spPr bwMode="auto">
          <a:xfrm flipV="1">
            <a:off x="5029200" y="3581400"/>
            <a:ext cx="2362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57"/>
          <p:cNvSpPr>
            <a:spLocks noChangeShapeType="1"/>
          </p:cNvSpPr>
          <p:nvPr/>
        </p:nvSpPr>
        <p:spPr bwMode="auto">
          <a:xfrm>
            <a:off x="1981200" y="1219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58"/>
          <p:cNvSpPr>
            <a:spLocks noChangeShapeType="1"/>
          </p:cNvSpPr>
          <p:nvPr/>
        </p:nvSpPr>
        <p:spPr bwMode="auto">
          <a:xfrm flipH="1">
            <a:off x="7391400" y="1219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59"/>
          <p:cNvSpPr>
            <a:spLocks noChangeShapeType="1"/>
          </p:cNvSpPr>
          <p:nvPr/>
        </p:nvSpPr>
        <p:spPr bwMode="auto">
          <a:xfrm flipH="1">
            <a:off x="1981200" y="5486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60"/>
          <p:cNvSpPr>
            <a:spLocks noChangeShapeType="1"/>
          </p:cNvSpPr>
          <p:nvPr/>
        </p:nvSpPr>
        <p:spPr bwMode="auto">
          <a:xfrm>
            <a:off x="7391400" y="5486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AutoShape 61"/>
          <p:cNvSpPr>
            <a:spLocks noChangeArrowheads="1"/>
          </p:cNvSpPr>
          <p:nvPr/>
        </p:nvSpPr>
        <p:spPr bwMode="auto">
          <a:xfrm>
            <a:off x="4495800" y="3352800"/>
            <a:ext cx="914400" cy="6096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/>
              <a:t>SWOT</a:t>
            </a:r>
          </a:p>
        </p:txBody>
      </p:sp>
      <p:sp>
        <p:nvSpPr>
          <p:cNvPr id="12313" name="TextBox 27"/>
          <p:cNvSpPr txBox="1">
            <a:spLocks noChangeArrowheads="1"/>
          </p:cNvSpPr>
          <p:nvPr/>
        </p:nvSpPr>
        <p:spPr bwMode="auto">
          <a:xfrm>
            <a:off x="2667000" y="381000"/>
            <a:ext cx="45847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/>
              <a:t>SWOT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813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0"/>
            <a:ext cx="8382000" cy="6858000"/>
          </a:xfrm>
        </p:spPr>
        <p:txBody>
          <a:bodyPr/>
          <a:lstStyle/>
          <a:p>
            <a:pPr algn="ctr">
              <a:buFont typeface="Wingdings" pitchFamily="2" charset="2"/>
              <a:buNone/>
              <a:defRPr/>
            </a:pPr>
            <a:r>
              <a:rPr lang="en-US" dirty="0" smtClean="0"/>
              <a:t>   </a:t>
            </a:r>
            <a:r>
              <a:rPr lang="en-US" b="1" dirty="0" smtClean="0"/>
              <a:t>No one can give you better advice than yourself-</a:t>
            </a:r>
            <a:r>
              <a:rPr lang="en-US" b="1" dirty="0" err="1" smtClean="0"/>
              <a:t>Ciero</a:t>
            </a:r>
            <a:endParaRPr lang="en-US" b="1" dirty="0" smtClean="0"/>
          </a:p>
          <a:p>
            <a:pPr algn="ctr">
              <a:buFont typeface="Wingdings" pitchFamily="2" charset="2"/>
              <a:buNone/>
              <a:defRPr/>
            </a:pPr>
            <a:endParaRPr lang="en-US" b="1" dirty="0" smtClean="0"/>
          </a:p>
          <a:p>
            <a:pPr algn="r">
              <a:buFont typeface="Wingdings" pitchFamily="2" charset="2"/>
              <a:buNone/>
              <a:defRPr/>
            </a:pPr>
            <a:endParaRPr lang="en-US" dirty="0" smtClean="0"/>
          </a:p>
          <a:p>
            <a:pPr algn="r">
              <a:buFont typeface="Wingdings" pitchFamily="2" charset="2"/>
              <a:buNone/>
              <a:defRPr/>
            </a:pPr>
            <a:r>
              <a:rPr lang="en-US" dirty="0" smtClean="0"/>
              <a:t>By doing SWOT</a:t>
            </a:r>
          </a:p>
          <a:p>
            <a:pPr algn="r">
              <a:buFont typeface="Wingdings" pitchFamily="2" charset="2"/>
              <a:buNone/>
              <a:defRPr/>
            </a:pPr>
            <a:r>
              <a:rPr lang="en-US" dirty="0" smtClean="0"/>
              <a:t> Build your strength</a:t>
            </a:r>
          </a:p>
          <a:p>
            <a:pPr algn="r">
              <a:buFont typeface="Wingdings" pitchFamily="2" charset="2"/>
              <a:buNone/>
              <a:defRPr/>
            </a:pPr>
            <a:r>
              <a:rPr lang="en-US" dirty="0" smtClean="0"/>
              <a:t>Overcome weakness</a:t>
            </a:r>
          </a:p>
          <a:p>
            <a:pPr algn="r">
              <a:buFont typeface="Wingdings" pitchFamily="2" charset="2"/>
              <a:buNone/>
              <a:defRPr/>
            </a:pPr>
            <a:r>
              <a:rPr lang="en-US" dirty="0" smtClean="0"/>
              <a:t>Explore opportunity</a:t>
            </a:r>
          </a:p>
          <a:p>
            <a:pPr algn="r">
              <a:buFont typeface="Wingdings" pitchFamily="2" charset="2"/>
              <a:buNone/>
              <a:defRPr/>
            </a:pPr>
            <a:r>
              <a:rPr lang="en-US" dirty="0" smtClean="0"/>
              <a:t>Overcome threat</a:t>
            </a:r>
            <a:endParaRPr lang="en-IN" dirty="0"/>
          </a:p>
        </p:txBody>
      </p:sp>
      <p:pic>
        <p:nvPicPr>
          <p:cNvPr id="14340" name="Picture 5" descr="http://t2.gstatic.com/images?q=tbn:ANd9GcSDuBruH56V97wdSXHKYIhkLTzeQGBwpL-fHbgDnEG8UAStO4z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4114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385175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LIST OF Strengths</a:t>
            </a: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257802"/>
        </p:xfrm>
        <a:graphic>
          <a:graphicData uri="http://schemas.openxmlformats.org/drawingml/2006/table">
            <a:tbl>
              <a:tblPr/>
              <a:tblGrid>
                <a:gridCol w="2209800"/>
                <a:gridCol w="2362200"/>
                <a:gridCol w="2286000"/>
                <a:gridCol w="2286000"/>
              </a:tblGrid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Loyal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Willing to learn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Reliable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Hard working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Creative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Responsible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Confident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Trustworthy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Ambitious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Energetic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Friendly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Flexible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Reliable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Communicative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Independent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Honest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Resourceful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Competent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Analytical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Negotiation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Budgeting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Supervision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Planning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2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Public Speaking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People skills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Management skills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Technical Skills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385175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/>
              <a:t>List of weaknesses</a:t>
            </a: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>
            <p:ph idx="1"/>
          </p:nvPr>
        </p:nvGraphicFramePr>
        <p:xfrm>
          <a:off x="0" y="1447800"/>
          <a:ext cx="9073515" cy="4669790"/>
        </p:xfrm>
        <a:graphic>
          <a:graphicData uri="http://schemas.openxmlformats.org/drawingml/2006/table">
            <a:tbl>
              <a:tblPr/>
              <a:tblGrid>
                <a:gridCol w="2000567"/>
                <a:gridCol w="2694305"/>
                <a:gridCol w="2664143"/>
                <a:gridCol w="1714500"/>
              </a:tblGrid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Aggressive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Recklessness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Lack of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Comprehensive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ability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Over confidence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Lethargy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Impatient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Lack of confidence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Poor Reading Skills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2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Short tempered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Poor listening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Skills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Fear complex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Negligence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Laziness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Poor Communication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Skills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Lack of concentration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Lack of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analytical Skills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Postponement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Poor Presentation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Skills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Lack of knowledge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Prejudices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SWOT ANALYSIS WORKSHEET</a:t>
            </a:r>
          </a:p>
        </p:txBody>
      </p:sp>
      <p:graphicFrame>
        <p:nvGraphicFramePr>
          <p:cNvPr id="10268" name="Group 2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7169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2263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STRENGTHS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do you do well?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unique resources can you draw on?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do others see as your strengths?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WEAKNESSES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could you improve?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do you have few resources than others?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are others likely to see you as weaknesses?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62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OPPORTUNITIES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opportunities are open to you?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trends you can take advantage of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How can you turn your strengths into your opportunities?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CHALLENGES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threats can harm you?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is your competitor doing?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charset="0"/>
                          <a:cs typeface="Arial" charset="0"/>
                        </a:rPr>
                        <a:t>What threats do your weaknesses expose you  to?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492</TotalTime>
  <Words>624</Words>
  <Application>Microsoft PowerPoint</Application>
  <PresentationFormat>On-screen Show (4:3)</PresentationFormat>
  <Paragraphs>170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Curtain Call</vt:lpstr>
      <vt:lpstr>Package</vt:lpstr>
      <vt:lpstr>SWOC ANALYSIS</vt:lpstr>
      <vt:lpstr>ORIGIN OF SWOT</vt:lpstr>
      <vt:lpstr>Slide 3</vt:lpstr>
      <vt:lpstr>SWOT is an acronym for: </vt:lpstr>
      <vt:lpstr>Slide 5</vt:lpstr>
      <vt:lpstr>  </vt:lpstr>
      <vt:lpstr>LIST OF Strengths</vt:lpstr>
      <vt:lpstr>List of weaknesses</vt:lpstr>
      <vt:lpstr>SWOT ANALYSIS WORKSHEET</vt:lpstr>
      <vt:lpstr>How to do SWOT Analysis?</vt:lpstr>
      <vt:lpstr>  Strategies &amp; Action Plans</vt:lpstr>
      <vt:lpstr>Slide 12</vt:lpstr>
      <vt:lpstr>Slide 13</vt:lpstr>
      <vt:lpstr>Slide 14</vt:lpstr>
      <vt:lpstr>CAT AND FISH-Transform weakness to strength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raghav</cp:lastModifiedBy>
  <cp:revision>55</cp:revision>
  <cp:lastPrinted>1601-01-01T00:00:00Z</cp:lastPrinted>
  <dcterms:created xsi:type="dcterms:W3CDTF">2011-03-13T11:54:18Z</dcterms:created>
  <dcterms:modified xsi:type="dcterms:W3CDTF">2017-07-09T14:40:43Z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