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57" r:id="rId14"/>
    <p:sldId id="276" r:id="rId15"/>
    <p:sldId id="275" r:id="rId16"/>
    <p:sldId id="274" r:id="rId17"/>
    <p:sldId id="273" r:id="rId18"/>
    <p:sldId id="272" r:id="rId19"/>
    <p:sldId id="271" r:id="rId20"/>
    <p:sldId id="270" r:id="rId21"/>
    <p:sldId id="282" r:id="rId22"/>
    <p:sldId id="281" r:id="rId23"/>
    <p:sldId id="280" r:id="rId24"/>
    <p:sldId id="279" r:id="rId25"/>
    <p:sldId id="278" r:id="rId26"/>
    <p:sldId id="277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D03A-47F7-4167-A501-FA9CE343F1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Populations and Samples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90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Population </a:t>
            </a:r>
            <a:r>
              <a:rPr lang="en-US" dirty="0"/>
              <a:t>Includes all of the elements from a set of data.</a:t>
            </a:r>
          </a:p>
          <a:p>
            <a:r>
              <a:rPr lang="en-US" b="1" dirty="0"/>
              <a:t>Sample </a:t>
            </a:r>
            <a:r>
              <a:rPr lang="en-US" dirty="0"/>
              <a:t>Consists of one or more observations from the population.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b) Percentiles</a:t>
            </a:r>
            <a:endParaRPr lang="en-US" dirty="0"/>
          </a:p>
          <a:p>
            <a:r>
              <a:rPr lang="en-US" dirty="0"/>
              <a:t>The simplest way to understand </a:t>
            </a:r>
            <a:r>
              <a:rPr lang="en-US" i="1" dirty="0" err="1"/>
              <a:t>centiles</a:t>
            </a:r>
            <a:r>
              <a:rPr lang="en-US" dirty="0"/>
              <a:t>, also called </a:t>
            </a:r>
            <a:r>
              <a:rPr lang="en-US" i="1" dirty="0"/>
              <a:t>percentiles</a:t>
            </a:r>
            <a:r>
              <a:rPr lang="en-US" dirty="0"/>
              <a:t>, is to first define the </a:t>
            </a:r>
            <a:r>
              <a:rPr lang="en-US" i="1" dirty="0"/>
              <a:t>Cumulative Distribution Function </a:t>
            </a:r>
            <a:r>
              <a:rPr lang="en-US" dirty="0"/>
              <a:t>(</a:t>
            </a:r>
            <a:r>
              <a:rPr lang="en-US" i="1" dirty="0"/>
              <a:t>CDF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733800"/>
            <a:ext cx="2007870" cy="66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996359" cy="266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6.1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Probability density function (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left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and cumulative distribution function (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right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of a normal distribution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724400" y="4800601"/>
            <a:ext cx="388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Probability density function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left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and cumulative distribution function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of a normal distribution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standard deviation</a:t>
            </a:r>
            <a:r>
              <a:rPr lang="en-US" dirty="0" smtClean="0"/>
              <a:t> is a measure of how spread out the data is relative to the mean.</a:t>
            </a:r>
          </a:p>
          <a:p>
            <a:r>
              <a:rPr lang="en-US" dirty="0" smtClean="0"/>
              <a:t>If the data is tightly clustered around the mean, then the standard deviation is small. If the data is more spread out, the standard deviation is larger.</a:t>
            </a:r>
          </a:p>
          <a:p>
            <a:r>
              <a:rPr lang="en-US" dirty="0" smtClean="0"/>
              <a:t>The standard deviation is a yardstick to measure/express how exceptional the data 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deviation is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Here      is the mean,       represents the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data value and </a:t>
            </a:r>
            <a:r>
              <a:rPr lang="en-US" i="1" dirty="0" smtClean="0"/>
              <a:t>n</a:t>
            </a:r>
            <a:r>
              <a:rPr lang="en-US" dirty="0" smtClean="0"/>
              <a:t> is the number of data values.</a:t>
            </a:r>
          </a:p>
          <a:p>
            <a:r>
              <a:rPr lang="en-US" dirty="0" smtClean="0"/>
              <a:t>The expression          is the square of the “deviation” of an individual item from the mean.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standard deviation </a:t>
            </a:r>
            <a:r>
              <a:rPr lang="en-US" dirty="0"/>
              <a:t>is the square root of the variance, and the </a:t>
            </a:r>
            <a:r>
              <a:rPr lang="en-US" i="1" dirty="0"/>
              <a:t>sample standard deviation </a:t>
            </a:r>
            <a:r>
              <a:rPr lang="en-US" dirty="0"/>
              <a:t>the square root of the sample variance: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 [1]: data = </a:t>
            </a:r>
            <a:r>
              <a:rPr lang="en-US" dirty="0" err="1"/>
              <a:t>np.arange</a:t>
            </a:r>
            <a:r>
              <a:rPr lang="en-US" dirty="0"/>
              <a:t>(7,14)</a:t>
            </a:r>
          </a:p>
          <a:p>
            <a:r>
              <a:rPr lang="en-US" dirty="0"/>
              <a:t>In [2]: np.std(data, </a:t>
            </a:r>
            <a:r>
              <a:rPr lang="en-US" dirty="0" err="1"/>
              <a:t>ddof</a:t>
            </a:r>
            <a:r>
              <a:rPr lang="en-US" dirty="0"/>
              <a:t>=0)</a:t>
            </a:r>
          </a:p>
          <a:p>
            <a:r>
              <a:rPr lang="en-US" dirty="0"/>
              <a:t>Out[2]: 2.0</a:t>
            </a:r>
          </a:p>
          <a:p>
            <a:r>
              <a:rPr lang="en-US" dirty="0"/>
              <a:t>In [3]: np.std(data, </a:t>
            </a:r>
            <a:r>
              <a:rPr lang="en-US" dirty="0" err="1"/>
              <a:t>ddof</a:t>
            </a:r>
            <a:r>
              <a:rPr lang="en-US" dirty="0"/>
              <a:t>=1)</a:t>
            </a:r>
          </a:p>
          <a:p>
            <a:r>
              <a:rPr lang="en-US" dirty="0"/>
              <a:t>Out[3]: 2.16025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9718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Discrete Distributions</a:t>
            </a:r>
            <a:endParaRPr lang="en-US" dirty="0"/>
          </a:p>
          <a:p>
            <a:r>
              <a:rPr lang="en-US" dirty="0"/>
              <a:t>Two discrete distributions are frequently encountered: the </a:t>
            </a:r>
            <a:r>
              <a:rPr lang="en-US" i="1" dirty="0"/>
              <a:t>binomial distribution </a:t>
            </a:r>
            <a:r>
              <a:rPr lang="en-US" dirty="0"/>
              <a:t>and the </a:t>
            </a:r>
            <a:r>
              <a:rPr lang="en-US" i="1" dirty="0"/>
              <a:t>Poisson distribution</a:t>
            </a:r>
            <a:r>
              <a:rPr lang="en-US" dirty="0"/>
              <a:t>.</a:t>
            </a:r>
          </a:p>
          <a:p>
            <a:r>
              <a:rPr lang="en-US" dirty="0"/>
              <a:t>The big difference between those two functions: applications of the binomial distribution have an inherent upper limit (e.g., when you throw dice five times, each side can come up a maximum of five times); in contrast, the Poisson distribution does not have an inherent upper limit (e.g., how many people you know).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Bernoulli Distribution</a:t>
            </a:r>
            <a:endParaRPr lang="en-US" dirty="0"/>
          </a:p>
          <a:p>
            <a:r>
              <a:rPr lang="en-US" dirty="0"/>
              <a:t>The simplest case of a </a:t>
            </a:r>
            <a:r>
              <a:rPr lang="en-US" dirty="0" err="1"/>
              <a:t>univariate</a:t>
            </a:r>
            <a:r>
              <a:rPr lang="en-US" dirty="0"/>
              <a:t> distribution, and also the basis of the binomial distribution, is the </a:t>
            </a:r>
            <a:r>
              <a:rPr lang="en-US" i="1" dirty="0"/>
              <a:t>Bernoulli distribution </a:t>
            </a:r>
            <a:r>
              <a:rPr lang="en-US" dirty="0"/>
              <a:t>which has only two states, e.g., the simple coin flipping test. If we flip a coin (and the coin is not rigged), the chance that “heads” comes up is </a:t>
            </a:r>
            <a:r>
              <a:rPr lang="en-US" i="1" dirty="0" err="1"/>
              <a:t>pheads</a:t>
            </a:r>
            <a:r>
              <a:rPr lang="en-US" i="1" dirty="0"/>
              <a:t> </a:t>
            </a:r>
            <a:r>
              <a:rPr lang="en-US" dirty="0"/>
              <a:t>D 0:5. And since it has to be </a:t>
            </a:r>
            <a:r>
              <a:rPr lang="en-US" i="1" dirty="0"/>
              <a:t>heads </a:t>
            </a:r>
            <a:r>
              <a:rPr lang="en-US" dirty="0"/>
              <a:t>or </a:t>
            </a:r>
            <a:r>
              <a:rPr lang="en-US" i="1" dirty="0"/>
              <a:t>tails</a:t>
            </a:r>
            <a:r>
              <a:rPr lang="en-US" dirty="0"/>
              <a:t>, we must</a:t>
            </a:r>
          </a:p>
          <a:p>
            <a:r>
              <a:rPr lang="en-US" dirty="0"/>
              <a:t>have</a:t>
            </a:r>
          </a:p>
          <a:p>
            <a:r>
              <a:rPr lang="en-US" i="1" dirty="0" err="1"/>
              <a:t>pheads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ptails</a:t>
            </a:r>
            <a:r>
              <a:rPr lang="en-US" i="1" dirty="0"/>
              <a:t> </a:t>
            </a:r>
            <a:r>
              <a:rPr lang="en-US" dirty="0"/>
              <a:t>D 1 (6.10)</a:t>
            </a:r>
          </a:p>
          <a:p>
            <a:r>
              <a:rPr lang="en-US" dirty="0"/>
              <a:t>so the chance for “tails” is </a:t>
            </a:r>
            <a:r>
              <a:rPr lang="en-US" i="1" dirty="0" err="1"/>
              <a:t>ptails</a:t>
            </a:r>
            <a:r>
              <a:rPr lang="en-US" i="1" dirty="0"/>
              <a:t> </a:t>
            </a:r>
            <a:r>
              <a:rPr lang="en-US" dirty="0"/>
              <a:t>D 1 _ </a:t>
            </a:r>
            <a:r>
              <a:rPr lang="en-US" i="1" dirty="0" err="1"/>
              <a:t>pheads</a:t>
            </a:r>
            <a:r>
              <a:rPr lang="en-US" dirty="0"/>
              <a:t>.</a:t>
            </a:r>
          </a:p>
          <a:p>
            <a:r>
              <a:rPr lang="en-US" dirty="0"/>
              <a:t>We see that one parameter, </a:t>
            </a:r>
            <a:r>
              <a:rPr lang="en-US" i="1" dirty="0"/>
              <a:t>p </a:t>
            </a:r>
            <a:r>
              <a:rPr lang="en-US" dirty="0"/>
              <a:t>D </a:t>
            </a:r>
            <a:r>
              <a:rPr lang="en-US" i="1" dirty="0" err="1"/>
              <a:t>pheads</a:t>
            </a:r>
            <a:r>
              <a:rPr lang="en-US" dirty="0"/>
              <a:t>, completely determines everything, and we can fix the distribution with the commands</a:t>
            </a:r>
          </a:p>
          <a:p>
            <a:r>
              <a:rPr lang="en-US" dirty="0"/>
              <a:t>In [1]: from </a:t>
            </a:r>
            <a:r>
              <a:rPr lang="en-US" dirty="0" err="1"/>
              <a:t>scipy</a:t>
            </a:r>
            <a:r>
              <a:rPr lang="en-US" dirty="0"/>
              <a:t> import stats</a:t>
            </a:r>
          </a:p>
          <a:p>
            <a:r>
              <a:rPr lang="en-US" dirty="0"/>
              <a:t>In [2]: p = 0.5</a:t>
            </a:r>
          </a:p>
          <a:p>
            <a:r>
              <a:rPr lang="en-US" dirty="0"/>
              <a:t>In [3]: </a:t>
            </a:r>
            <a:r>
              <a:rPr lang="en-US" dirty="0" err="1"/>
              <a:t>bernoulliDist</a:t>
            </a:r>
            <a:r>
              <a:rPr lang="en-US" dirty="0"/>
              <a:t> = </a:t>
            </a:r>
            <a:r>
              <a:rPr lang="en-US" dirty="0" err="1"/>
              <a:t>stats.bernoulli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probability if head comes up zero or one times is given by the </a:t>
            </a:r>
            <a:r>
              <a:rPr lang="en-US" i="1" dirty="0"/>
              <a:t>probability mass function </a:t>
            </a:r>
            <a:r>
              <a:rPr lang="en-US" dirty="0"/>
              <a:t>(</a:t>
            </a:r>
            <a:r>
              <a:rPr lang="en-US" i="1" dirty="0"/>
              <a:t>PMF</a:t>
            </a:r>
            <a:r>
              <a:rPr lang="en-US" dirty="0"/>
              <a:t>)</a:t>
            </a:r>
          </a:p>
          <a:p>
            <a:r>
              <a:rPr lang="en-US" dirty="0"/>
              <a:t>In [4]: </a:t>
            </a:r>
            <a:r>
              <a:rPr lang="en-US" dirty="0" err="1"/>
              <a:t>p_tails</a:t>
            </a:r>
            <a:r>
              <a:rPr lang="en-US" dirty="0"/>
              <a:t> = bernoulliDist.pmf(0)</a:t>
            </a:r>
          </a:p>
          <a:p>
            <a:r>
              <a:rPr lang="en-US" dirty="0"/>
              <a:t>In [5]: </a:t>
            </a:r>
            <a:r>
              <a:rPr lang="en-US" dirty="0" err="1"/>
              <a:t>p_heads</a:t>
            </a:r>
            <a:r>
              <a:rPr lang="en-US" dirty="0"/>
              <a:t> = bernoulliDist.pmf(1)</a:t>
            </a:r>
          </a:p>
          <a:p>
            <a:r>
              <a:rPr lang="en-US" dirty="0"/>
              <a:t>And we can simulate 10 Bernoulli trials with</a:t>
            </a:r>
          </a:p>
          <a:p>
            <a:r>
              <a:rPr lang="en-US" dirty="0"/>
              <a:t>In [6]: trials = bernoulliDist.rvs(10)</a:t>
            </a:r>
          </a:p>
          <a:p>
            <a:r>
              <a:rPr lang="en-US" dirty="0"/>
              <a:t>In [7]: trials</a:t>
            </a:r>
          </a:p>
          <a:p>
            <a:r>
              <a:rPr lang="en-US" dirty="0"/>
              <a:t>Out[7]: array([0, 0, 0, 1, 0, 0, 0, 1, 1, 0])</a:t>
            </a:r>
          </a:p>
          <a:p>
            <a:r>
              <a:rPr lang="en-US" dirty="0"/>
              <a:t>In In[6], </a:t>
            </a:r>
            <a:r>
              <a:rPr lang="en-US" i="1" dirty="0" err="1"/>
              <a:t>rvs</a:t>
            </a:r>
            <a:r>
              <a:rPr lang="en-US" i="1" dirty="0"/>
              <a:t> </a:t>
            </a:r>
            <a:r>
              <a:rPr lang="en-US" dirty="0"/>
              <a:t>stands for </a:t>
            </a:r>
            <a:r>
              <a:rPr lang="en-US" i="1" dirty="0"/>
              <a:t>random </a:t>
            </a:r>
            <a:r>
              <a:rPr lang="en-US" i="1" dirty="0" err="1"/>
              <a:t>variates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binomial distribution is associated with the question “Out of a given (fixed) number of trials, how many will succeed?” Some example questions that are modeled with a binomial distribution are:</a:t>
            </a:r>
          </a:p>
          <a:p>
            <a:r>
              <a:rPr lang="en-US" dirty="0"/>
              <a:t>• Out of ten tosses, how many times will this coin land heads?</a:t>
            </a:r>
          </a:p>
          <a:p>
            <a:r>
              <a:rPr lang="en-US" dirty="0"/>
              <a:t>• From the children born in a given hospital on a given day, how many of them will be girls?</a:t>
            </a:r>
          </a:p>
          <a:p>
            <a:r>
              <a:rPr lang="en-US" dirty="0"/>
              <a:t>• How many students in a given classroom will have green eyes?</a:t>
            </a:r>
          </a:p>
          <a:p>
            <a:r>
              <a:rPr lang="en-US" dirty="0"/>
              <a:t>• How many mosquitoes, out of a swarm, will die when sprayed with insecticide?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447800"/>
            <a:ext cx="2456400" cy="22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609600" y="1600200"/>
            <a:ext cx="5791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Binomial distribution. Note that legal values exist only for integer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The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dotted lines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between only facilitate the grouping of the values to individual distribution parameters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8600" y="2590800"/>
            <a:ext cx="61722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example for four coin tosses: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[1]: from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scipy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import stats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[2]: import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numpy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np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[3]: (p, num) = (0.5, 4)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[4]: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binomDist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stats.binom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(num, p)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then we can calculate, e.g., the probabilities how often heads come up during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those four tosses, given by the PMF for the values zero to four: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[5]: binomDist.pmf(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np.arange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(5))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Out[5]: array([ 0.0625, 0.25 , 0.375 , 0.25 , 0.0625])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example, the chance that heads never comes up is about 6%, the chance that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comes up exactly once is 25%, etc.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Also note that the sum of all probabilities has to add up exactly to one: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486400"/>
            <a:ext cx="2581275" cy="647700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Any French speaker will notice that “Poisson” means “fish,” but really there’s nothing fishy about this distribution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 </a:t>
            </a:r>
            <a:r>
              <a:rPr lang="en-US" sz="3400" dirty="0"/>
              <a:t>It’s actually pretty straightforward. The name comes from the mathematician </a:t>
            </a:r>
            <a:r>
              <a:rPr lang="en-US" sz="3400" dirty="0" err="1"/>
              <a:t>Siméon</a:t>
            </a:r>
            <a:r>
              <a:rPr lang="en-US" sz="3400" dirty="0"/>
              <a:t>-Denis Poisson (1781–1840).</a:t>
            </a:r>
          </a:p>
          <a:p>
            <a:r>
              <a:rPr lang="en-US" sz="3400" dirty="0"/>
              <a:t>The Poisson distribution is very similar to the binomial distribution. </a:t>
            </a:r>
            <a:endParaRPr lang="en-US" sz="3400" dirty="0" smtClean="0"/>
          </a:p>
          <a:p>
            <a:r>
              <a:rPr lang="en-US" sz="3400" dirty="0" smtClean="0"/>
              <a:t>We </a:t>
            </a:r>
            <a:r>
              <a:rPr lang="en-US" sz="3400" dirty="0"/>
              <a:t>are examining the number of times an event happens. The difference is </a:t>
            </a:r>
            <a:r>
              <a:rPr lang="en-US" sz="3400" dirty="0" err="1"/>
              <a:t>subtle.Whereas</a:t>
            </a:r>
            <a:r>
              <a:rPr lang="en-US" sz="3400" dirty="0"/>
              <a:t> the binomial distribution looks at how many times we register a success over a fixed total number of trials, the Poisson distribution measures how many times a discrete event occurs, over a period of continuous space or time. </a:t>
            </a:r>
            <a:endParaRPr lang="en-US" sz="3400" dirty="0" smtClean="0"/>
          </a:p>
          <a:p>
            <a:r>
              <a:rPr lang="en-US" sz="3400" dirty="0" smtClean="0"/>
              <a:t>There </a:t>
            </a:r>
            <a:r>
              <a:rPr lang="en-US" sz="3400" dirty="0"/>
              <a:t>is no “total” value n, and the Poisson distribution is defined by a single parameter.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305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questions can be answered with the Poisson distribution:</a:t>
            </a:r>
          </a:p>
          <a:p>
            <a:r>
              <a:rPr lang="en-US" dirty="0"/>
              <a:t>• How many pennies will I encounter on my walk home?</a:t>
            </a:r>
          </a:p>
          <a:p>
            <a:r>
              <a:rPr lang="en-US" dirty="0"/>
              <a:t>• How many children will be delivered at the hospital today?</a:t>
            </a:r>
          </a:p>
          <a:p>
            <a:r>
              <a:rPr lang="en-US" dirty="0"/>
              <a:t>• How many products will I sell after airing a new television commercial?</a:t>
            </a:r>
          </a:p>
          <a:p>
            <a:r>
              <a:rPr lang="en-US" dirty="0"/>
              <a:t>• How many mosquito bites did you get today after having sprayed with insecticide?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524000"/>
            <a:ext cx="3236400" cy="22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1752600"/>
            <a:ext cx="5257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Poisson distribution. Again note that legal values exist only for integer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The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dotted lines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between only facilitate the grouping of the values to individual distribution parameters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5187950" cy="200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Table 5.1 </a:t>
            </a:r>
            <a:r>
              <a:rPr lang="en-US" sz="3600" dirty="0"/>
              <a:t>Comparison of sample statistics and population parameters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1"/>
            <a:ext cx="70866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3886200"/>
            <a:ext cx="7924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Sampling distribution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probability distribution of a given statistic based 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random sample.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Statistical inference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Enables you to make an educated guess about a population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3141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parameter based on a statistic computed from a sample randomly drawn from that population.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Distribution Center</a:t>
            </a:r>
            <a:endParaRPr lang="en-US" dirty="0"/>
          </a:p>
          <a:p>
            <a:r>
              <a:rPr lang="en-US" dirty="0"/>
              <a:t>When we have a data sample from a distribution, we can characterize the center of the distribution with different parameters. Thereby the data can be evaluated in two ways:</a:t>
            </a:r>
          </a:p>
          <a:p>
            <a:r>
              <a:rPr lang="en-US" dirty="0"/>
              <a:t>1. By their value.</a:t>
            </a:r>
          </a:p>
          <a:p>
            <a:r>
              <a:rPr lang="en-US" dirty="0"/>
              <a:t>2. By their rank (i.e., their list-number when they are ordered according to magnitude).</a:t>
            </a:r>
          </a:p>
          <a:p>
            <a:r>
              <a:rPr lang="en-US" b="1" dirty="0"/>
              <a:t>a) Mean</a:t>
            </a:r>
            <a:endParaRPr lang="en-US" dirty="0"/>
          </a:p>
          <a:p>
            <a:r>
              <a:rPr lang="en-US" dirty="0"/>
              <a:t>By default, when we talk about the mean value we refer to the arithmetic mean </a:t>
            </a:r>
            <a:r>
              <a:rPr lang="en-US" dirty="0" err="1"/>
              <a:t>N</a:t>
            </a:r>
            <a:r>
              <a:rPr lang="en-US" i="1" dirty="0" err="1"/>
              <a:t>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8006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statistics of arrays which include </a:t>
            </a:r>
            <a:r>
              <a:rPr lang="en-US" dirty="0" err="1"/>
              <a:t>nan’s</a:t>
            </a:r>
            <a:r>
              <a:rPr lang="en-US" dirty="0"/>
              <a:t>, </a:t>
            </a:r>
            <a:r>
              <a:rPr lang="en-US" i="1" dirty="0" err="1"/>
              <a:t>numpy</a:t>
            </a:r>
            <a:r>
              <a:rPr lang="en-US" i="1" dirty="0"/>
              <a:t> </a:t>
            </a:r>
            <a:r>
              <a:rPr lang="en-US" dirty="0"/>
              <a:t>has a number of functions starting with </a:t>
            </a:r>
            <a:r>
              <a:rPr lang="en-US" i="1" dirty="0" err="1"/>
              <a:t>nan</a:t>
            </a:r>
            <a:r>
              <a:rPr lang="en-US" dirty="0"/>
              <a:t>: : :</a:t>
            </a:r>
          </a:p>
          <a:p>
            <a:r>
              <a:rPr lang="en-US" dirty="0"/>
              <a:t>In [1]: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In [2]: x = </a:t>
            </a:r>
            <a:r>
              <a:rPr lang="en-US" dirty="0" err="1"/>
              <a:t>np.arange</a:t>
            </a:r>
            <a:r>
              <a:rPr lang="en-US" dirty="0"/>
              <a:t>(10)</a:t>
            </a:r>
          </a:p>
          <a:p>
            <a:r>
              <a:rPr lang="en-US" dirty="0"/>
              <a:t>In [3]: </a:t>
            </a:r>
            <a:r>
              <a:rPr lang="en-US" dirty="0" err="1"/>
              <a:t>np.mean</a:t>
            </a:r>
            <a:r>
              <a:rPr lang="en-US" dirty="0"/>
              <a:t>(x)</a:t>
            </a:r>
          </a:p>
          <a:p>
            <a:r>
              <a:rPr lang="en-US" dirty="0"/>
              <a:t>Out[3]: 4.5</a:t>
            </a:r>
          </a:p>
          <a:p>
            <a:r>
              <a:rPr lang="en-US" dirty="0"/>
              <a:t>In [4]: </a:t>
            </a:r>
            <a:r>
              <a:rPr lang="en-US" dirty="0" err="1"/>
              <a:t>xWithNan</a:t>
            </a:r>
            <a:r>
              <a:rPr lang="en-US" dirty="0"/>
              <a:t> = </a:t>
            </a:r>
            <a:r>
              <a:rPr lang="en-US" dirty="0" err="1"/>
              <a:t>np.hstack</a:t>
            </a:r>
            <a:r>
              <a:rPr lang="en-US" dirty="0"/>
              <a:t>( (x, np.nan) ) # append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In [5]: 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xWithNan</a:t>
            </a:r>
            <a:r>
              <a:rPr lang="en-US" dirty="0"/>
              <a:t>)</a:t>
            </a:r>
          </a:p>
          <a:p>
            <a:r>
              <a:rPr lang="en-US" dirty="0"/>
              <a:t>Out[5]: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In [6]: </a:t>
            </a:r>
            <a:r>
              <a:rPr lang="en-US" dirty="0" err="1"/>
              <a:t>np.nanmean</a:t>
            </a:r>
            <a:r>
              <a:rPr lang="en-US" dirty="0"/>
              <a:t>(</a:t>
            </a:r>
            <a:r>
              <a:rPr lang="en-US" dirty="0" err="1"/>
              <a:t>xWithNaN</a:t>
            </a:r>
            <a:r>
              <a:rPr lang="en-US" dirty="0"/>
              <a:t>)</a:t>
            </a:r>
          </a:p>
          <a:p>
            <a:r>
              <a:rPr lang="en-US" dirty="0"/>
              <a:t>Out[6]: 4.5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b) Median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median </a:t>
            </a:r>
            <a:r>
              <a:rPr lang="en-US" dirty="0"/>
              <a:t>is the value that comes half-way when the data are ranked in order. In contrast to the mean, the median is not affected by outlying data points. The median  can be found with</a:t>
            </a:r>
          </a:p>
          <a:p>
            <a:r>
              <a:rPr lang="en-US" dirty="0"/>
              <a:t>In [7]: </a:t>
            </a:r>
            <a:r>
              <a:rPr lang="en-US" dirty="0" err="1"/>
              <a:t>np.median</a:t>
            </a:r>
            <a:r>
              <a:rPr lang="en-US" dirty="0"/>
              <a:t>(x)</a:t>
            </a:r>
          </a:p>
          <a:p>
            <a:r>
              <a:rPr lang="en-US" dirty="0"/>
              <a:t>Out[7]: 4.5</a:t>
            </a:r>
          </a:p>
          <a:p>
            <a:r>
              <a:rPr lang="en-US" dirty="0"/>
              <a:t>Note that when a distribution is symmetrical, as is the case here, the </a:t>
            </a:r>
            <a:r>
              <a:rPr lang="en-US"/>
              <a:t>mean </a:t>
            </a:r>
            <a:r>
              <a:rPr lang="en-US" smtClean="0"/>
              <a:t>and the </a:t>
            </a:r>
            <a:r>
              <a:rPr lang="en-US" dirty="0"/>
              <a:t>median value coincide</a:t>
            </a:r>
            <a:r>
              <a:rPr lang="en-US" dirty="0" smtClean="0"/>
              <a:t>.	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c) Mode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mode </a:t>
            </a:r>
            <a:r>
              <a:rPr lang="en-US" dirty="0"/>
              <a:t>is the most frequently occurring value in a distribution.</a:t>
            </a:r>
          </a:p>
          <a:p>
            <a:r>
              <a:rPr lang="en-US" dirty="0"/>
              <a:t>The easiest way to find the mode value is the corresponding function in </a:t>
            </a:r>
            <a:r>
              <a:rPr lang="en-US" i="1" dirty="0" err="1"/>
              <a:t>scipy.stats</a:t>
            </a:r>
            <a:r>
              <a:rPr lang="en-US" dirty="0"/>
              <a:t>, which provides value and frequency of the mode value.</a:t>
            </a:r>
          </a:p>
          <a:p>
            <a:r>
              <a:rPr lang="en-US" dirty="0"/>
              <a:t>In [8]: from </a:t>
            </a:r>
            <a:r>
              <a:rPr lang="en-US" dirty="0" err="1"/>
              <a:t>scipy</a:t>
            </a:r>
            <a:r>
              <a:rPr lang="en-US" dirty="0"/>
              <a:t> import stats</a:t>
            </a:r>
          </a:p>
          <a:p>
            <a:r>
              <a:rPr lang="en-US" dirty="0"/>
              <a:t>In [9]: data = [1, 3, 4, 4, 7]</a:t>
            </a:r>
          </a:p>
          <a:p>
            <a:r>
              <a:rPr lang="en-US" dirty="0"/>
              <a:t>In [10]: </a:t>
            </a:r>
            <a:r>
              <a:rPr lang="en-US" dirty="0" err="1"/>
              <a:t>stats.mode</a:t>
            </a:r>
            <a:r>
              <a:rPr lang="en-US" dirty="0"/>
              <a:t>(data)</a:t>
            </a:r>
          </a:p>
          <a:p>
            <a:r>
              <a:rPr lang="en-US" dirty="0"/>
              <a:t>Out[10]: (array([4]), array([ 2.]))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d) </a:t>
            </a:r>
            <a:r>
              <a:rPr lang="en-US" b="1" dirty="0" err="1"/>
              <a:t>GeometricMean</a:t>
            </a:r>
            <a:endParaRPr lang="en-US" dirty="0"/>
          </a:p>
          <a:p>
            <a:r>
              <a:rPr lang="en-US" dirty="0"/>
              <a:t>In some situations the </a:t>
            </a:r>
            <a:r>
              <a:rPr lang="en-US" i="1" dirty="0"/>
              <a:t>geometric mean </a:t>
            </a:r>
            <a:r>
              <a:rPr lang="en-US" dirty="0"/>
              <a:t>can be useful to describe the location of a distribution. It can be calculated via the arithmetic mean of the log of the values.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Again, the corresponding function is located in </a:t>
            </a:r>
            <a:r>
              <a:rPr lang="en-US" i="1" dirty="0" err="1"/>
              <a:t>scipy.stats</a:t>
            </a:r>
            <a:r>
              <a:rPr lang="en-US" dirty="0"/>
              <a:t>:</a:t>
            </a:r>
          </a:p>
          <a:p>
            <a:r>
              <a:rPr lang="en-US" sz="1900" dirty="0" smtClean="0"/>
              <a:t>In </a:t>
            </a:r>
            <a:r>
              <a:rPr lang="en-US" sz="1900" dirty="0"/>
              <a:t>[11]: x = </a:t>
            </a:r>
            <a:r>
              <a:rPr lang="en-US" sz="1900" dirty="0" err="1"/>
              <a:t>np.arange</a:t>
            </a:r>
            <a:r>
              <a:rPr lang="en-US" sz="1900" dirty="0"/>
              <a:t>(1,101)</a:t>
            </a:r>
          </a:p>
          <a:p>
            <a:r>
              <a:rPr lang="en-US" sz="1900" dirty="0"/>
              <a:t>In [12]: </a:t>
            </a:r>
            <a:r>
              <a:rPr lang="en-US" sz="1900" dirty="0" err="1"/>
              <a:t>stats.gmean</a:t>
            </a:r>
            <a:r>
              <a:rPr lang="en-US" sz="1900" dirty="0"/>
              <a:t>(x)</a:t>
            </a:r>
          </a:p>
          <a:p>
            <a:r>
              <a:rPr lang="en-US" sz="1900" dirty="0"/>
              <a:t>Out[12]: 37.992689344834304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276600"/>
            <a:ext cx="388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/>
              <a:t>6.1.2 Quantifying Variability</a:t>
            </a:r>
            <a:endParaRPr lang="en-US" dirty="0"/>
          </a:p>
          <a:p>
            <a:r>
              <a:rPr lang="en-US" b="1" dirty="0"/>
              <a:t>a) Range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range </a:t>
            </a:r>
            <a:r>
              <a:rPr lang="en-US" dirty="0"/>
              <a:t>is simply the difference between the highest and the lowest data value, and can be found with</a:t>
            </a:r>
          </a:p>
          <a:p>
            <a:r>
              <a:rPr lang="en-US" dirty="0"/>
              <a:t>range = np.ptp(x)</a:t>
            </a:r>
          </a:p>
          <a:p>
            <a:r>
              <a:rPr lang="en-US" i="1" dirty="0" err="1"/>
              <a:t>ptp</a:t>
            </a:r>
            <a:r>
              <a:rPr lang="en-US" i="1" dirty="0"/>
              <a:t> </a:t>
            </a:r>
            <a:r>
              <a:rPr lang="en-US" dirty="0"/>
              <a:t>stands for “peak-to-peak.” The only thing that should be watched is outliers, i.e., data points with a value much higher or lower than the rest of the data. Often, such points are caused by errors in the selection of the sample or in the measurement procedure.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1473</Words>
  <Application>Microsoft Office PowerPoint</Application>
  <PresentationFormat>On-screen Show (4:3)</PresentationFormat>
  <Paragraphs>117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Populations and Samples </vt:lpstr>
      <vt:lpstr>Slide 2</vt:lpstr>
      <vt:lpstr>Table 5.1 Comparison of sample statistics and population parameters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Poisson Distribution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Populations and Samples</dc:title>
  <dc:creator>admin</dc:creator>
  <cp:lastModifiedBy>devi</cp:lastModifiedBy>
  <cp:revision>6</cp:revision>
  <dcterms:created xsi:type="dcterms:W3CDTF">2018-12-10T06:16:42Z</dcterms:created>
  <dcterms:modified xsi:type="dcterms:W3CDTF">2019-02-04T16:08:16Z</dcterms:modified>
</cp:coreProperties>
</file>