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8" r:id="rId3"/>
    <p:sldId id="300" r:id="rId4"/>
    <p:sldId id="299" r:id="rId5"/>
    <p:sldId id="283" r:id="rId6"/>
    <p:sldId id="288" r:id="rId7"/>
    <p:sldId id="284" r:id="rId8"/>
    <p:sldId id="267" r:id="rId9"/>
    <p:sldId id="285" r:id="rId10"/>
    <p:sldId id="287" r:id="rId11"/>
    <p:sldId id="279" r:id="rId12"/>
    <p:sldId id="289" r:id="rId13"/>
    <p:sldId id="290" r:id="rId14"/>
    <p:sldId id="291" r:id="rId15"/>
    <p:sldId id="292" r:id="rId16"/>
    <p:sldId id="293" r:id="rId17"/>
    <p:sldId id="294" r:id="rId18"/>
    <p:sldId id="295" r:id="rId19"/>
    <p:sldId id="296" r:id="rId20"/>
    <p:sldId id="297" r:id="rId21"/>
    <p:sldId id="278" r:id="rId22"/>
    <p:sldId id="301" r:id="rId23"/>
    <p:sldId id="277" r:id="rId24"/>
    <p:sldId id="304" r:id="rId25"/>
    <p:sldId id="303" r:id="rId26"/>
    <p:sldId id="302" r:id="rId27"/>
    <p:sldId id="269" r:id="rId28"/>
    <p:sldId id="307" r:id="rId29"/>
    <p:sldId id="308" r:id="rId30"/>
    <p:sldId id="310" r:id="rId31"/>
    <p:sldId id="312" r:id="rId32"/>
    <p:sldId id="316" r:id="rId33"/>
    <p:sldId id="311" r:id="rId34"/>
    <p:sldId id="313" r:id="rId35"/>
    <p:sldId id="314" r:id="rId36"/>
    <p:sldId id="315" r:id="rId37"/>
    <p:sldId id="30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11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29D03A-47F7-4167-A501-FA9CE343F1CC}" type="datetimeFigureOut">
              <a:rPr lang="en-US" smtClean="0"/>
              <a:pPr/>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986305-476A-4C32-A9FD-5F9067EEFD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29D03A-47F7-4167-A501-FA9CE343F1CC}" type="datetimeFigureOut">
              <a:rPr lang="en-US" smtClean="0"/>
              <a:pPr/>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986305-476A-4C32-A9FD-5F9067EEFD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29D03A-47F7-4167-A501-FA9CE343F1CC}" type="datetimeFigureOut">
              <a:rPr lang="en-US" smtClean="0"/>
              <a:pPr/>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986305-476A-4C32-A9FD-5F9067EEFD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29D03A-47F7-4167-A501-FA9CE343F1CC}" type="datetimeFigureOut">
              <a:rPr lang="en-US" smtClean="0"/>
              <a:pPr/>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986305-476A-4C32-A9FD-5F9067EEFD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29D03A-47F7-4167-A501-FA9CE343F1CC}" type="datetimeFigureOut">
              <a:rPr lang="en-US" smtClean="0"/>
              <a:pPr/>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986305-476A-4C32-A9FD-5F9067EEFD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29D03A-47F7-4167-A501-FA9CE343F1CC}" type="datetimeFigureOut">
              <a:rPr lang="en-US" smtClean="0"/>
              <a:pPr/>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986305-476A-4C32-A9FD-5F9067EEFD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29D03A-47F7-4167-A501-FA9CE343F1CC}" type="datetimeFigureOut">
              <a:rPr lang="en-US" smtClean="0"/>
              <a:pPr/>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986305-476A-4C32-A9FD-5F9067EEFD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29D03A-47F7-4167-A501-FA9CE343F1CC}" type="datetimeFigureOut">
              <a:rPr lang="en-US" smtClean="0"/>
              <a:pPr/>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986305-476A-4C32-A9FD-5F9067EEFD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29D03A-47F7-4167-A501-FA9CE343F1CC}" type="datetimeFigureOut">
              <a:rPr lang="en-US" smtClean="0"/>
              <a:pPr/>
              <a:t>3/7/2019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986305-476A-4C32-A9FD-5F9067EEFD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29D03A-47F7-4167-A501-FA9CE343F1CC}" type="datetimeFigureOut">
              <a:rPr lang="en-US" smtClean="0"/>
              <a:pPr/>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986305-476A-4C32-A9FD-5F9067EEFD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29D03A-47F7-4167-A501-FA9CE343F1CC}" type="datetimeFigureOut">
              <a:rPr lang="en-US" smtClean="0"/>
              <a:pPr/>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986305-476A-4C32-A9FD-5F9067EEFD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29D03A-47F7-4167-A501-FA9CE343F1CC}" type="datetimeFigureOut">
              <a:rPr lang="en-US" smtClean="0"/>
              <a:pPr/>
              <a:t>3/7/2019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986305-476A-4C32-A9FD-5F9067EEFD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14600"/>
            <a:ext cx="7772400" cy="1470025"/>
          </a:xfrm>
        </p:spPr>
        <p:txBody>
          <a:bodyPr/>
          <a:lstStyle/>
          <a:p>
            <a:r>
              <a:rPr lang="en-US" b="1" dirty="0" smtClean="0"/>
              <a:t>Hypothesis Tests</a:t>
            </a:r>
            <a:r>
              <a:rPr lang="en-US" b="1" dirty="0"/>
              <a:t/>
            </a:r>
            <a:br>
              <a:rPr lang="en-US" b="1" dirty="0"/>
            </a:b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t>Graphical methods</a:t>
            </a:r>
            <a:endParaRPr lang="en-US" dirty="0"/>
          </a:p>
        </p:txBody>
      </p:sp>
      <p:sp>
        <p:nvSpPr>
          <p:cNvPr id="3" name="Content Placeholder 2"/>
          <p:cNvSpPr>
            <a:spLocks noGrp="1"/>
          </p:cNvSpPr>
          <p:nvPr>
            <p:ph idx="1"/>
          </p:nvPr>
        </p:nvSpPr>
        <p:spPr>
          <a:xfrm>
            <a:off x="228600" y="1143000"/>
            <a:ext cx="8229600" cy="4754563"/>
          </a:xfrm>
        </p:spPr>
        <p:txBody>
          <a:bodyPr>
            <a:normAutofit fontScale="70000" lnSpcReduction="20000"/>
          </a:bodyPr>
          <a:lstStyle/>
          <a:p>
            <a:pPr algn="just">
              <a:lnSpc>
                <a:spcPct val="170000"/>
              </a:lnSpc>
              <a:spcBef>
                <a:spcPts val="0"/>
              </a:spcBef>
            </a:pPr>
            <a:r>
              <a:rPr lang="en-US" b="1" dirty="0" smtClean="0">
                <a:solidFill>
                  <a:srgbClr val="C00000"/>
                </a:solidFill>
              </a:rPr>
              <a:t>QQ-Plots:</a:t>
            </a:r>
            <a:r>
              <a:rPr lang="en-US" dirty="0" smtClean="0"/>
              <a:t> </a:t>
            </a:r>
            <a:r>
              <a:rPr lang="en-US" sz="3000" dirty="0">
                <a:solidFill>
                  <a:srgbClr val="7030A0"/>
                </a:solidFill>
              </a:rPr>
              <a:t>The “Q” in QQ-plot stands for </a:t>
            </a:r>
            <a:r>
              <a:rPr lang="en-US" sz="3000" dirty="0" err="1">
                <a:solidFill>
                  <a:srgbClr val="7030A0"/>
                </a:solidFill>
              </a:rPr>
              <a:t>quantile</a:t>
            </a:r>
            <a:r>
              <a:rPr lang="en-US" sz="3000" dirty="0">
                <a:solidFill>
                  <a:srgbClr val="7030A0"/>
                </a:solidFill>
              </a:rPr>
              <a:t>. The </a:t>
            </a:r>
            <a:r>
              <a:rPr lang="en-US" sz="3000" dirty="0" err="1">
                <a:solidFill>
                  <a:srgbClr val="7030A0"/>
                </a:solidFill>
              </a:rPr>
              <a:t>quantiles</a:t>
            </a:r>
            <a:r>
              <a:rPr lang="en-US" sz="3000" dirty="0">
                <a:solidFill>
                  <a:srgbClr val="7030A0"/>
                </a:solidFill>
              </a:rPr>
              <a:t> of a given data set are plotted against the </a:t>
            </a:r>
            <a:r>
              <a:rPr lang="en-US" sz="3000" dirty="0" err="1">
                <a:solidFill>
                  <a:srgbClr val="7030A0"/>
                </a:solidFill>
              </a:rPr>
              <a:t>quantiles</a:t>
            </a:r>
            <a:r>
              <a:rPr lang="en-US" sz="3000" dirty="0">
                <a:solidFill>
                  <a:srgbClr val="7030A0"/>
                </a:solidFill>
              </a:rPr>
              <a:t> of a reference distribution, typically the standard normal distribution. </a:t>
            </a:r>
            <a:endParaRPr lang="en-US" sz="3000" dirty="0" smtClean="0">
              <a:solidFill>
                <a:srgbClr val="7030A0"/>
              </a:solidFill>
            </a:endParaRPr>
          </a:p>
          <a:p>
            <a:pPr algn="just">
              <a:lnSpc>
                <a:spcPct val="170000"/>
              </a:lnSpc>
              <a:spcBef>
                <a:spcPts val="0"/>
              </a:spcBef>
            </a:pPr>
            <a:endParaRPr lang="en-US" sz="3000" dirty="0" smtClean="0"/>
          </a:p>
          <a:p>
            <a:pPr algn="just">
              <a:lnSpc>
                <a:spcPct val="170000"/>
              </a:lnSpc>
              <a:spcBef>
                <a:spcPts val="0"/>
              </a:spcBef>
            </a:pPr>
            <a:r>
              <a:rPr lang="en-US" b="1" dirty="0" smtClean="0">
                <a:solidFill>
                  <a:srgbClr val="C00000"/>
                </a:solidFill>
              </a:rPr>
              <a:t>PP-Plots:</a:t>
            </a:r>
            <a:r>
              <a:rPr lang="en-US" dirty="0" smtClean="0">
                <a:solidFill>
                  <a:srgbClr val="C00000"/>
                </a:solidFill>
              </a:rPr>
              <a:t> </a:t>
            </a:r>
            <a:r>
              <a:rPr lang="en-US" dirty="0" smtClean="0">
                <a:solidFill>
                  <a:srgbClr val="7030A0"/>
                </a:solidFill>
              </a:rPr>
              <a:t>Plot the CDF (cumulative-distribution-function) of a given data </a:t>
            </a:r>
            <a:r>
              <a:rPr lang="en-US" dirty="0">
                <a:solidFill>
                  <a:srgbClr val="7030A0"/>
                </a:solidFill>
              </a:rPr>
              <a:t>set against the CDF of a </a:t>
            </a:r>
            <a:r>
              <a:rPr lang="en-US" dirty="0" smtClean="0">
                <a:solidFill>
                  <a:srgbClr val="7030A0"/>
                </a:solidFill>
              </a:rPr>
              <a:t>reference distribution</a:t>
            </a:r>
            <a:r>
              <a:rPr lang="en-US" dirty="0">
                <a:solidFill>
                  <a:srgbClr val="7030A0"/>
                </a:solidFill>
              </a:rPr>
              <a:t>. </a:t>
            </a:r>
            <a:endParaRPr lang="en-US" dirty="0" smtClean="0">
              <a:solidFill>
                <a:srgbClr val="7030A0"/>
              </a:solidFill>
            </a:endParaRPr>
          </a:p>
          <a:p>
            <a:pPr algn="just">
              <a:lnSpc>
                <a:spcPct val="170000"/>
              </a:lnSpc>
              <a:spcBef>
                <a:spcPts val="0"/>
              </a:spcBef>
            </a:pPr>
            <a:endParaRPr lang="en-US" dirty="0" smtClean="0">
              <a:solidFill>
                <a:srgbClr val="7030A0"/>
              </a:solidFill>
            </a:endParaRPr>
          </a:p>
          <a:p>
            <a:pPr algn="just">
              <a:lnSpc>
                <a:spcPct val="170000"/>
              </a:lnSpc>
              <a:spcBef>
                <a:spcPts val="0"/>
              </a:spcBef>
            </a:pPr>
            <a:r>
              <a:rPr lang="en-US" b="1" dirty="0" smtClean="0">
                <a:solidFill>
                  <a:srgbClr val="C00000"/>
                </a:solidFill>
              </a:rPr>
              <a:t>Probability Plots: </a:t>
            </a:r>
            <a:r>
              <a:rPr lang="en-US" dirty="0">
                <a:solidFill>
                  <a:srgbClr val="7030A0"/>
                </a:solidFill>
              </a:rPr>
              <a:t>Plot the </a:t>
            </a:r>
            <a:r>
              <a:rPr lang="en-US" dirty="0" smtClean="0">
                <a:solidFill>
                  <a:srgbClr val="7030A0"/>
                </a:solidFill>
              </a:rPr>
              <a:t>ordered values of a given data </a:t>
            </a:r>
            <a:r>
              <a:rPr lang="en-US" dirty="0">
                <a:solidFill>
                  <a:srgbClr val="7030A0"/>
                </a:solidFill>
              </a:rPr>
              <a:t>set against the </a:t>
            </a:r>
            <a:r>
              <a:rPr lang="en-US" dirty="0" err="1">
                <a:solidFill>
                  <a:srgbClr val="7030A0"/>
                </a:solidFill>
              </a:rPr>
              <a:t>quantiles</a:t>
            </a:r>
            <a:r>
              <a:rPr lang="en-US" dirty="0">
                <a:solidFill>
                  <a:srgbClr val="7030A0"/>
                </a:solidFill>
              </a:rPr>
              <a:t> of a </a:t>
            </a:r>
            <a:r>
              <a:rPr lang="en-US" dirty="0" smtClean="0">
                <a:solidFill>
                  <a:srgbClr val="7030A0"/>
                </a:solidFill>
              </a:rPr>
              <a:t>reference distribution</a:t>
            </a:r>
            <a:r>
              <a:rPr lang="en-US" dirty="0">
                <a:solidFill>
                  <a:srgbClr val="7030A0"/>
                </a:solidFill>
              </a:rPr>
              <a:t>. </a:t>
            </a:r>
          </a:p>
        </p:txBody>
      </p:sp>
    </p:spTree>
    <p:extLst>
      <p:ext uri="{BB962C8B-B14F-4D97-AF65-F5344CB8AC3E}">
        <p14:creationId xmlns:p14="http://schemas.microsoft.com/office/powerpoint/2010/main" val="316910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3" y="0"/>
            <a:ext cx="90678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QQ Plot</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557" y="2895600"/>
            <a:ext cx="6886969" cy="1714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889" y="1143000"/>
            <a:ext cx="7070114"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996" y="4787375"/>
            <a:ext cx="715327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48733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QQ Plot</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8602962" cy="554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2267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QQ Plot</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828675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2920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QQ Plot</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66800"/>
            <a:ext cx="6919913"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57412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QQ Plot</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66801"/>
            <a:ext cx="6919913"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2"/>
          <p:cNvSpPr>
            <a:spLocks noGrp="1"/>
          </p:cNvSpPr>
          <p:nvPr>
            <p:ph idx="1"/>
          </p:nvPr>
        </p:nvSpPr>
        <p:spPr>
          <a:xfrm>
            <a:off x="228600" y="5339669"/>
            <a:ext cx="8229600" cy="1137331"/>
          </a:xfrm>
        </p:spPr>
        <p:txBody>
          <a:bodyPr>
            <a:noAutofit/>
          </a:bodyPr>
          <a:lstStyle/>
          <a:p>
            <a:pPr marL="0" indent="0">
              <a:lnSpc>
                <a:spcPct val="150000"/>
              </a:lnSpc>
              <a:spcBef>
                <a:spcPts val="0"/>
              </a:spcBef>
              <a:buNone/>
            </a:pPr>
            <a:r>
              <a:rPr lang="en-US" sz="2400" dirty="0" smtClean="0">
                <a:solidFill>
                  <a:schemeClr val="accent3">
                    <a:lumMod val="50000"/>
                  </a:schemeClr>
                </a:solidFill>
              </a:rPr>
              <a:t>Now Plot 3.89 against -1.28</a:t>
            </a:r>
            <a:r>
              <a:rPr lang="en-US" sz="2400" dirty="0">
                <a:solidFill>
                  <a:schemeClr val="accent3">
                    <a:lumMod val="50000"/>
                  </a:schemeClr>
                </a:solidFill>
              </a:rPr>
              <a:t>, </a:t>
            </a:r>
            <a:r>
              <a:rPr lang="en-US" sz="2400" dirty="0" smtClean="0">
                <a:solidFill>
                  <a:schemeClr val="accent3">
                    <a:lumMod val="50000"/>
                  </a:schemeClr>
                </a:solidFill>
              </a:rPr>
              <a:t>4.75 </a:t>
            </a:r>
            <a:r>
              <a:rPr lang="en-US" sz="2400" dirty="0">
                <a:solidFill>
                  <a:schemeClr val="accent3">
                    <a:lumMod val="50000"/>
                  </a:schemeClr>
                </a:solidFill>
              </a:rPr>
              <a:t>against </a:t>
            </a:r>
            <a:r>
              <a:rPr lang="en-US" sz="2400" dirty="0" smtClean="0">
                <a:solidFill>
                  <a:schemeClr val="accent3">
                    <a:lumMod val="50000"/>
                  </a:schemeClr>
                </a:solidFill>
              </a:rPr>
              <a:t>-0.84………….. and 7.90 </a:t>
            </a:r>
            <a:r>
              <a:rPr lang="en-US" sz="2400" dirty="0">
                <a:solidFill>
                  <a:schemeClr val="accent3">
                    <a:lumMod val="50000"/>
                  </a:schemeClr>
                </a:solidFill>
              </a:rPr>
              <a:t>against </a:t>
            </a:r>
            <a:r>
              <a:rPr lang="en-US" sz="2400" dirty="0" smtClean="0">
                <a:solidFill>
                  <a:schemeClr val="accent3">
                    <a:lumMod val="50000"/>
                  </a:schemeClr>
                </a:solidFill>
              </a:rPr>
              <a:t>1.28. </a:t>
            </a:r>
            <a:endParaRPr lang="en-US" sz="2400" dirty="0">
              <a:solidFill>
                <a:schemeClr val="accent3">
                  <a:lumMod val="50000"/>
                </a:schemeClr>
              </a:solidFill>
            </a:endParaRPr>
          </a:p>
        </p:txBody>
      </p:sp>
    </p:spTree>
    <p:extLst>
      <p:ext uri="{BB962C8B-B14F-4D97-AF65-F5344CB8AC3E}">
        <p14:creationId xmlns:p14="http://schemas.microsoft.com/office/powerpoint/2010/main" val="29611760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QQ Plot</a:t>
            </a:r>
            <a:endParaRPr lang="en-US" dirty="0"/>
          </a:p>
        </p:txBody>
      </p:sp>
      <p:sp>
        <p:nvSpPr>
          <p:cNvPr id="4" name="Content Placeholder 2"/>
          <p:cNvSpPr>
            <a:spLocks noGrp="1"/>
          </p:cNvSpPr>
          <p:nvPr>
            <p:ph idx="1"/>
          </p:nvPr>
        </p:nvSpPr>
        <p:spPr>
          <a:xfrm>
            <a:off x="228600" y="5339669"/>
            <a:ext cx="8229600" cy="1137331"/>
          </a:xfrm>
        </p:spPr>
        <p:txBody>
          <a:bodyPr>
            <a:noAutofit/>
          </a:bodyPr>
          <a:lstStyle/>
          <a:p>
            <a:pPr marL="0" indent="0">
              <a:lnSpc>
                <a:spcPct val="150000"/>
              </a:lnSpc>
              <a:spcBef>
                <a:spcPts val="0"/>
              </a:spcBef>
              <a:buNone/>
            </a:pPr>
            <a:r>
              <a:rPr lang="en-US" sz="2400" dirty="0" smtClean="0">
                <a:solidFill>
                  <a:schemeClr val="accent3">
                    <a:lumMod val="50000"/>
                  </a:schemeClr>
                </a:solidFill>
              </a:rPr>
              <a:t>Now Plot 3.89 against -1.28</a:t>
            </a:r>
            <a:r>
              <a:rPr lang="en-US" sz="2400" dirty="0">
                <a:solidFill>
                  <a:schemeClr val="accent3">
                    <a:lumMod val="50000"/>
                  </a:schemeClr>
                </a:solidFill>
              </a:rPr>
              <a:t>, </a:t>
            </a:r>
            <a:r>
              <a:rPr lang="en-US" sz="2400" dirty="0" smtClean="0">
                <a:solidFill>
                  <a:schemeClr val="accent3">
                    <a:lumMod val="50000"/>
                  </a:schemeClr>
                </a:solidFill>
              </a:rPr>
              <a:t>4.75 </a:t>
            </a:r>
            <a:r>
              <a:rPr lang="en-US" sz="2400" dirty="0">
                <a:solidFill>
                  <a:schemeClr val="accent3">
                    <a:lumMod val="50000"/>
                  </a:schemeClr>
                </a:solidFill>
              </a:rPr>
              <a:t>against </a:t>
            </a:r>
            <a:r>
              <a:rPr lang="en-US" sz="2400" dirty="0" smtClean="0">
                <a:solidFill>
                  <a:schemeClr val="accent3">
                    <a:lumMod val="50000"/>
                  </a:schemeClr>
                </a:solidFill>
              </a:rPr>
              <a:t>-0.84………….. and 7.90 </a:t>
            </a:r>
            <a:r>
              <a:rPr lang="en-US" sz="2400" dirty="0">
                <a:solidFill>
                  <a:schemeClr val="accent3">
                    <a:lumMod val="50000"/>
                  </a:schemeClr>
                </a:solidFill>
              </a:rPr>
              <a:t>against </a:t>
            </a:r>
            <a:r>
              <a:rPr lang="en-US" sz="2400" dirty="0" smtClean="0">
                <a:solidFill>
                  <a:schemeClr val="accent3">
                    <a:lumMod val="50000"/>
                  </a:schemeClr>
                </a:solidFill>
              </a:rPr>
              <a:t>1.28. </a:t>
            </a:r>
            <a:endParaRPr lang="en-US" sz="2400" dirty="0">
              <a:solidFill>
                <a:schemeClr val="accent3">
                  <a:lumMod val="50000"/>
                </a:schemeClr>
              </a:solidFill>
            </a:endParaRP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66800"/>
            <a:ext cx="7839075" cy="417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73309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QQ Plot</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1204913"/>
            <a:ext cx="876300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91795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Probability Plot</a:t>
            </a:r>
            <a:endParaRPr lang="en-US" dirty="0"/>
          </a:p>
        </p:txBody>
      </p:sp>
      <p:sp>
        <p:nvSpPr>
          <p:cNvPr id="3" name="Content Placeholder 2"/>
          <p:cNvSpPr>
            <a:spLocks noGrp="1"/>
          </p:cNvSpPr>
          <p:nvPr>
            <p:ph idx="1"/>
          </p:nvPr>
        </p:nvSpPr>
        <p:spPr>
          <a:xfrm>
            <a:off x="304800" y="5410200"/>
            <a:ext cx="8229600" cy="1295400"/>
          </a:xfrm>
        </p:spPr>
        <p:txBody>
          <a:bodyPr>
            <a:normAutofit fontScale="92500" lnSpcReduction="20000"/>
          </a:bodyPr>
          <a:lstStyle/>
          <a:p>
            <a:r>
              <a:rPr lang="en-US" dirty="0"/>
              <a:t>In Python, a </a:t>
            </a:r>
            <a:r>
              <a:rPr lang="en-US" dirty="0" smtClean="0"/>
              <a:t>probability plot </a:t>
            </a:r>
            <a:r>
              <a:rPr lang="en-US" dirty="0"/>
              <a:t>can be </a:t>
            </a:r>
            <a:r>
              <a:rPr lang="en-US" dirty="0" smtClean="0"/>
              <a:t>generated with </a:t>
            </a:r>
            <a:r>
              <a:rPr lang="en-US" dirty="0"/>
              <a:t>the </a:t>
            </a:r>
            <a:r>
              <a:rPr lang="en-US" dirty="0" smtClean="0"/>
              <a:t>command </a:t>
            </a:r>
          </a:p>
          <a:p>
            <a:r>
              <a:rPr lang="en-US" dirty="0" err="1" smtClean="0"/>
              <a:t>stats.probplot</a:t>
            </a:r>
            <a:r>
              <a:rPr lang="en-US" dirty="0" smtClean="0"/>
              <a:t>(data</a:t>
            </a:r>
            <a:r>
              <a:rPr lang="en-US" dirty="0"/>
              <a:t>, plot=</a:t>
            </a:r>
            <a:r>
              <a:rPr lang="en-US" dirty="0" err="1"/>
              <a:t>plt</a:t>
            </a:r>
            <a:r>
              <a:rPr lang="en-US" dirty="0"/>
              <a:t>)</a:t>
            </a:r>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291" y="1371601"/>
            <a:ext cx="86677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1004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Typical statistical analysis procedure</a:t>
            </a:r>
            <a:endParaRPr lang="en-US" dirty="0"/>
          </a:p>
        </p:txBody>
      </p:sp>
      <p:sp>
        <p:nvSpPr>
          <p:cNvPr id="3" name="Content Placeholder 2"/>
          <p:cNvSpPr>
            <a:spLocks noGrp="1"/>
          </p:cNvSpPr>
          <p:nvPr>
            <p:ph idx="1"/>
          </p:nvPr>
        </p:nvSpPr>
        <p:spPr>
          <a:xfrm>
            <a:off x="228600" y="1600200"/>
            <a:ext cx="8839200" cy="4525963"/>
          </a:xfrm>
        </p:spPr>
        <p:txBody>
          <a:bodyPr>
            <a:normAutofit fontScale="85000" lnSpcReduction="20000"/>
          </a:bodyPr>
          <a:lstStyle/>
          <a:p>
            <a:pPr lvl="0">
              <a:lnSpc>
                <a:spcPct val="150000"/>
              </a:lnSpc>
              <a:spcBef>
                <a:spcPts val="0"/>
              </a:spcBef>
            </a:pPr>
            <a:r>
              <a:rPr lang="en-US" b="1" dirty="0" smtClean="0">
                <a:solidFill>
                  <a:schemeClr val="tx2"/>
                </a:solidFill>
              </a:rPr>
              <a:t>Visually </a:t>
            </a:r>
            <a:r>
              <a:rPr lang="en-US" b="1" dirty="0">
                <a:solidFill>
                  <a:schemeClr val="tx2"/>
                </a:solidFill>
              </a:rPr>
              <a:t>inspect the data.</a:t>
            </a:r>
          </a:p>
          <a:p>
            <a:pPr lvl="0">
              <a:lnSpc>
                <a:spcPct val="150000"/>
              </a:lnSpc>
              <a:spcBef>
                <a:spcPts val="0"/>
              </a:spcBef>
            </a:pPr>
            <a:r>
              <a:rPr lang="en-US" b="1" dirty="0" smtClean="0">
                <a:solidFill>
                  <a:srgbClr val="FF0000"/>
                </a:solidFill>
              </a:rPr>
              <a:t>Find </a:t>
            </a:r>
            <a:r>
              <a:rPr lang="en-US" b="1" dirty="0">
                <a:solidFill>
                  <a:srgbClr val="FF0000"/>
                </a:solidFill>
              </a:rPr>
              <a:t>extreme samples, and check them carefully.</a:t>
            </a:r>
          </a:p>
          <a:p>
            <a:pPr lvl="0">
              <a:lnSpc>
                <a:spcPct val="150000"/>
              </a:lnSpc>
              <a:spcBef>
                <a:spcPts val="0"/>
              </a:spcBef>
            </a:pPr>
            <a:r>
              <a:rPr lang="en-US" b="1" dirty="0">
                <a:solidFill>
                  <a:schemeClr val="tx2"/>
                </a:solidFill>
              </a:rPr>
              <a:t>Determine the data-type (continuous or discrete) of the values.</a:t>
            </a:r>
          </a:p>
          <a:p>
            <a:pPr lvl="0">
              <a:lnSpc>
                <a:spcPct val="150000"/>
              </a:lnSpc>
              <a:spcBef>
                <a:spcPts val="0"/>
              </a:spcBef>
            </a:pPr>
            <a:r>
              <a:rPr lang="en-US" b="1" dirty="0">
                <a:solidFill>
                  <a:srgbClr val="FF0000"/>
                </a:solidFill>
              </a:rPr>
              <a:t>If the data are continuous, check whether or not they are normally distributed. </a:t>
            </a:r>
          </a:p>
          <a:p>
            <a:pPr lvl="0">
              <a:lnSpc>
                <a:spcPct val="150000"/>
              </a:lnSpc>
              <a:spcBef>
                <a:spcPts val="0"/>
              </a:spcBef>
            </a:pPr>
            <a:r>
              <a:rPr lang="en-US" b="1" dirty="0">
                <a:solidFill>
                  <a:schemeClr val="tx2"/>
                </a:solidFill>
              </a:rPr>
              <a:t>Select and apply the appropriate test, or start with the model-based analysis of the data.</a:t>
            </a:r>
          </a:p>
          <a:p>
            <a:pPr>
              <a:lnSpc>
                <a:spcPct val="150000"/>
              </a:lnSpc>
              <a:spcBef>
                <a:spcPts val="0"/>
              </a:spcBef>
            </a:pPr>
            <a:endParaRPr lang="en-US" b="1" dirty="0"/>
          </a:p>
        </p:txBody>
      </p:sp>
    </p:spTree>
    <p:extLst>
      <p:ext uri="{BB962C8B-B14F-4D97-AF65-F5344CB8AC3E}">
        <p14:creationId xmlns:p14="http://schemas.microsoft.com/office/powerpoint/2010/main" val="11689567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Probability Plot</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83058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97877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Similar or not</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marL="0" indent="0">
              <a:lnSpc>
                <a:spcPct val="150000"/>
              </a:lnSpc>
              <a:spcBef>
                <a:spcPts val="0"/>
              </a:spcBef>
              <a:buNone/>
            </a:pPr>
            <a:r>
              <a:rPr lang="en-US" dirty="0">
                <a:solidFill>
                  <a:srgbClr val="C00000"/>
                </a:solidFill>
              </a:rPr>
              <a:t>In all three cases the results are similar: </a:t>
            </a:r>
            <a:endParaRPr lang="en-US" dirty="0" smtClean="0">
              <a:solidFill>
                <a:srgbClr val="C00000"/>
              </a:solidFill>
            </a:endParaRPr>
          </a:p>
          <a:p>
            <a:pPr>
              <a:lnSpc>
                <a:spcPct val="150000"/>
              </a:lnSpc>
              <a:spcBef>
                <a:spcPts val="0"/>
              </a:spcBef>
              <a:buFont typeface="Wingdings" pitchFamily="2" charset="2"/>
              <a:buChar char="§"/>
            </a:pPr>
            <a:r>
              <a:rPr lang="en-US" dirty="0" smtClean="0">
                <a:solidFill>
                  <a:srgbClr val="7030A0"/>
                </a:solidFill>
              </a:rPr>
              <a:t>if </a:t>
            </a:r>
            <a:r>
              <a:rPr lang="en-US" dirty="0">
                <a:solidFill>
                  <a:srgbClr val="7030A0"/>
                </a:solidFill>
              </a:rPr>
              <a:t>the two distributions being compared are similar, the points will approximately lie on the line </a:t>
            </a:r>
            <a:r>
              <a:rPr lang="en-US" dirty="0" smtClean="0">
                <a:solidFill>
                  <a:srgbClr val="7030A0"/>
                </a:solidFill>
              </a:rPr>
              <a:t>y=x</a:t>
            </a:r>
            <a:r>
              <a:rPr lang="en-US" dirty="0">
                <a:solidFill>
                  <a:srgbClr val="7030A0"/>
                </a:solidFill>
              </a:rPr>
              <a:t>. </a:t>
            </a:r>
            <a:endParaRPr lang="en-US" dirty="0" smtClean="0">
              <a:solidFill>
                <a:srgbClr val="7030A0"/>
              </a:solidFill>
            </a:endParaRPr>
          </a:p>
          <a:p>
            <a:pPr>
              <a:lnSpc>
                <a:spcPct val="150000"/>
              </a:lnSpc>
              <a:spcBef>
                <a:spcPts val="0"/>
              </a:spcBef>
            </a:pPr>
            <a:r>
              <a:rPr lang="en-US" dirty="0" smtClean="0">
                <a:solidFill>
                  <a:schemeClr val="accent3">
                    <a:lumMod val="50000"/>
                  </a:schemeClr>
                </a:solidFill>
              </a:rPr>
              <a:t>If </a:t>
            </a:r>
            <a:r>
              <a:rPr lang="en-US" dirty="0">
                <a:solidFill>
                  <a:schemeClr val="accent3">
                    <a:lumMod val="50000"/>
                  </a:schemeClr>
                </a:solidFill>
              </a:rPr>
              <a:t>the distributions are linearly related, the points will approximately lie on a line, but not necessarily on the line </a:t>
            </a:r>
            <a:r>
              <a:rPr lang="en-US" dirty="0" smtClean="0">
                <a:solidFill>
                  <a:schemeClr val="accent3">
                    <a:lumMod val="50000"/>
                  </a:schemeClr>
                </a:solidFill>
              </a:rPr>
              <a:t>y=x</a:t>
            </a:r>
            <a:endParaRPr lang="en-US" dirty="0">
              <a:solidFill>
                <a:schemeClr val="accent3">
                  <a:lumMod val="50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 of Graphical plots</a:t>
            </a:r>
            <a:endParaRPr lang="en-US" dirty="0"/>
          </a:p>
        </p:txBody>
      </p:sp>
      <p:sp>
        <p:nvSpPr>
          <p:cNvPr id="3" name="Content Placeholder 2"/>
          <p:cNvSpPr>
            <a:spLocks noGrp="1"/>
          </p:cNvSpPr>
          <p:nvPr>
            <p:ph idx="1"/>
          </p:nvPr>
        </p:nvSpPr>
        <p:spPr>
          <a:xfrm>
            <a:off x="457200" y="1600200"/>
            <a:ext cx="4191000" cy="4525963"/>
          </a:xfrm>
        </p:spPr>
        <p:txBody>
          <a:bodyPr>
            <a:normAutofit/>
          </a:bodyPr>
          <a:lstStyle/>
          <a:p>
            <a:r>
              <a:rPr lang="en-US" sz="2400" dirty="0">
                <a:solidFill>
                  <a:srgbClr val="C00000"/>
                </a:solidFill>
              </a:rPr>
              <a:t>Graphical methods are typically not very useful when the sample size is small. </a:t>
            </a:r>
            <a:endParaRPr lang="en-US" sz="2400" dirty="0" smtClean="0">
              <a:solidFill>
                <a:srgbClr val="C00000"/>
              </a:solidFill>
            </a:endParaRPr>
          </a:p>
          <a:p>
            <a:r>
              <a:rPr lang="en-US" sz="2400" dirty="0" smtClean="0">
                <a:solidFill>
                  <a:srgbClr val="002060"/>
                </a:solidFill>
              </a:rPr>
              <a:t>Consider this </a:t>
            </a:r>
            <a:r>
              <a:rPr lang="en-US" sz="2400" dirty="0">
                <a:solidFill>
                  <a:srgbClr val="002060"/>
                </a:solidFill>
              </a:rPr>
              <a:t>is a histogram </a:t>
            </a:r>
            <a:r>
              <a:rPr lang="en-US" sz="2400" dirty="0" smtClean="0">
                <a:solidFill>
                  <a:srgbClr val="002060"/>
                </a:solidFill>
              </a:rPr>
              <a:t>example</a:t>
            </a:r>
            <a:r>
              <a:rPr lang="en-US" sz="2400" dirty="0">
                <a:solidFill>
                  <a:srgbClr val="002060"/>
                </a:solidFill>
              </a:rPr>
              <a:t>. </a:t>
            </a:r>
            <a:endParaRPr lang="en-US" sz="2400" dirty="0" smtClean="0">
              <a:solidFill>
                <a:srgbClr val="002060"/>
              </a:solidFill>
            </a:endParaRPr>
          </a:p>
          <a:p>
            <a:r>
              <a:rPr lang="en-US" sz="2400" dirty="0" smtClean="0">
                <a:solidFill>
                  <a:srgbClr val="00B0F0"/>
                </a:solidFill>
              </a:rPr>
              <a:t>These </a:t>
            </a:r>
            <a:r>
              <a:rPr lang="en-US" sz="2400" dirty="0">
                <a:solidFill>
                  <a:srgbClr val="00B0F0"/>
                </a:solidFill>
              </a:rPr>
              <a:t>data do not ‘look’ normal, but they are not statistically different than normal.</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600200"/>
            <a:ext cx="4038600" cy="3931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75701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latin typeface="Times New Roman" pitchFamily="18" charset="0"/>
                <a:cs typeface="Times New Roman" pitchFamily="18" charset="0"/>
              </a:rPr>
              <a:t>Statistical Tests for Normality check</a:t>
            </a:r>
            <a:endParaRPr lang="en-US" dirty="0">
              <a:solidFill>
                <a:srgbClr val="C00000"/>
              </a:solidFill>
            </a:endParaRPr>
          </a:p>
        </p:txBody>
      </p:sp>
      <p:sp>
        <p:nvSpPr>
          <p:cNvPr id="3" name="Content Placeholder 2"/>
          <p:cNvSpPr>
            <a:spLocks noGrp="1"/>
          </p:cNvSpPr>
          <p:nvPr>
            <p:ph idx="1"/>
          </p:nvPr>
        </p:nvSpPr>
        <p:spPr>
          <a:xfrm>
            <a:off x="457200" y="1371600"/>
            <a:ext cx="8229600" cy="4983163"/>
          </a:xfrm>
        </p:spPr>
        <p:txBody>
          <a:bodyPr>
            <a:normAutofit fontScale="62500" lnSpcReduction="20000"/>
          </a:bodyPr>
          <a:lstStyle/>
          <a:p>
            <a:pPr marL="0" indent="0">
              <a:buNone/>
            </a:pPr>
            <a:r>
              <a:rPr lang="en-US" b="1" dirty="0">
                <a:solidFill>
                  <a:srgbClr val="0070C0"/>
                </a:solidFill>
              </a:rPr>
              <a:t>These tests </a:t>
            </a:r>
            <a:r>
              <a:rPr lang="en-US" b="1" dirty="0" smtClean="0">
                <a:solidFill>
                  <a:srgbClr val="0070C0"/>
                </a:solidFill>
              </a:rPr>
              <a:t>can </a:t>
            </a:r>
            <a:r>
              <a:rPr lang="en-US" b="1" dirty="0">
                <a:solidFill>
                  <a:srgbClr val="0070C0"/>
                </a:solidFill>
              </a:rPr>
              <a:t>be </a:t>
            </a:r>
            <a:r>
              <a:rPr lang="en-US" b="1" dirty="0" smtClean="0">
                <a:solidFill>
                  <a:srgbClr val="0070C0"/>
                </a:solidFill>
              </a:rPr>
              <a:t>broadly divided </a:t>
            </a:r>
            <a:r>
              <a:rPr lang="en-US" b="1" dirty="0">
                <a:solidFill>
                  <a:srgbClr val="0070C0"/>
                </a:solidFill>
              </a:rPr>
              <a:t>into two categories: </a:t>
            </a:r>
            <a:endParaRPr lang="en-US" b="1" dirty="0" smtClean="0">
              <a:solidFill>
                <a:srgbClr val="0070C0"/>
              </a:solidFill>
            </a:endParaRPr>
          </a:p>
          <a:p>
            <a:pPr marL="0" indent="0">
              <a:buNone/>
            </a:pPr>
            <a:endParaRPr lang="en-US" b="1" dirty="0" smtClean="0">
              <a:solidFill>
                <a:srgbClr val="0070C0"/>
              </a:solidFill>
            </a:endParaRPr>
          </a:p>
          <a:p>
            <a:pPr>
              <a:buFont typeface="Wingdings" pitchFamily="2" charset="2"/>
              <a:buChar char="Ø"/>
            </a:pPr>
            <a:r>
              <a:rPr lang="en-US" b="1" dirty="0" smtClean="0">
                <a:solidFill>
                  <a:srgbClr val="FF0000"/>
                </a:solidFill>
              </a:rPr>
              <a:t>Tests </a:t>
            </a:r>
            <a:r>
              <a:rPr lang="en-US" b="1" dirty="0">
                <a:solidFill>
                  <a:srgbClr val="FF0000"/>
                </a:solidFill>
              </a:rPr>
              <a:t>based on comparison (“best ﬁt”) with a </a:t>
            </a:r>
            <a:r>
              <a:rPr lang="en-US" b="1" dirty="0" smtClean="0">
                <a:solidFill>
                  <a:srgbClr val="FF0000"/>
                </a:solidFill>
              </a:rPr>
              <a:t>given </a:t>
            </a:r>
            <a:r>
              <a:rPr lang="en-US" b="1" dirty="0">
                <a:solidFill>
                  <a:srgbClr val="FF0000"/>
                </a:solidFill>
              </a:rPr>
              <a:t>distribution, often speciﬁed in terms of its CDF. </a:t>
            </a:r>
            <a:endParaRPr lang="en-US" b="1" dirty="0" smtClean="0">
              <a:solidFill>
                <a:srgbClr val="FF0000"/>
              </a:solidFill>
            </a:endParaRPr>
          </a:p>
          <a:p>
            <a:pPr marL="857250" lvl="1" indent="-457200">
              <a:buFont typeface="Wingdings" pitchFamily="2" charset="2"/>
              <a:buChar char="§"/>
            </a:pPr>
            <a:r>
              <a:rPr lang="en-US" b="1" dirty="0" smtClean="0">
                <a:solidFill>
                  <a:srgbClr val="002060"/>
                </a:solidFill>
              </a:rPr>
              <a:t>The </a:t>
            </a:r>
            <a:r>
              <a:rPr lang="en-US" b="1" dirty="0">
                <a:solidFill>
                  <a:srgbClr val="002060"/>
                </a:solidFill>
              </a:rPr>
              <a:t>Kolmogorov–</a:t>
            </a:r>
            <a:r>
              <a:rPr lang="en-US" b="1" dirty="0" err="1">
                <a:solidFill>
                  <a:srgbClr val="002060"/>
                </a:solidFill>
              </a:rPr>
              <a:t>Smirnovtest</a:t>
            </a:r>
            <a:r>
              <a:rPr lang="en-US" b="1" dirty="0">
                <a:solidFill>
                  <a:srgbClr val="002060"/>
                </a:solidFill>
              </a:rPr>
              <a:t>, </a:t>
            </a:r>
            <a:endParaRPr lang="en-US" b="1" dirty="0" smtClean="0">
              <a:solidFill>
                <a:srgbClr val="002060"/>
              </a:solidFill>
            </a:endParaRPr>
          </a:p>
          <a:p>
            <a:pPr marL="857250" lvl="1" indent="-457200">
              <a:buFont typeface="Wingdings" pitchFamily="2" charset="2"/>
              <a:buChar char="§"/>
            </a:pPr>
            <a:r>
              <a:rPr lang="en-US" b="1" dirty="0" smtClean="0">
                <a:solidFill>
                  <a:srgbClr val="002060"/>
                </a:solidFill>
              </a:rPr>
              <a:t>The </a:t>
            </a:r>
            <a:r>
              <a:rPr lang="en-US" b="1" dirty="0" err="1">
                <a:solidFill>
                  <a:srgbClr val="002060"/>
                </a:solidFill>
              </a:rPr>
              <a:t>Lilliefors</a:t>
            </a:r>
            <a:r>
              <a:rPr lang="en-US" b="1" dirty="0">
                <a:solidFill>
                  <a:srgbClr val="002060"/>
                </a:solidFill>
              </a:rPr>
              <a:t> test, </a:t>
            </a:r>
            <a:endParaRPr lang="en-US" b="1" dirty="0" smtClean="0">
              <a:solidFill>
                <a:srgbClr val="002060"/>
              </a:solidFill>
            </a:endParaRPr>
          </a:p>
          <a:p>
            <a:pPr marL="857250" lvl="1" indent="-457200">
              <a:buFont typeface="Wingdings" pitchFamily="2" charset="2"/>
              <a:buChar char="§"/>
            </a:pPr>
            <a:r>
              <a:rPr lang="en-US" b="1" dirty="0" smtClean="0">
                <a:solidFill>
                  <a:srgbClr val="002060"/>
                </a:solidFill>
              </a:rPr>
              <a:t>The </a:t>
            </a:r>
            <a:r>
              <a:rPr lang="en-US" b="1" dirty="0">
                <a:solidFill>
                  <a:srgbClr val="002060"/>
                </a:solidFill>
              </a:rPr>
              <a:t>Anderson–Darling test, </a:t>
            </a:r>
            <a:endParaRPr lang="en-US" b="1" dirty="0" smtClean="0">
              <a:solidFill>
                <a:srgbClr val="002060"/>
              </a:solidFill>
            </a:endParaRPr>
          </a:p>
          <a:p>
            <a:pPr marL="857250" lvl="1" indent="-457200">
              <a:buFont typeface="Wingdings" pitchFamily="2" charset="2"/>
              <a:buChar char="§"/>
            </a:pPr>
            <a:r>
              <a:rPr lang="en-US" b="1" dirty="0" smtClean="0">
                <a:solidFill>
                  <a:srgbClr val="002060"/>
                </a:solidFill>
              </a:rPr>
              <a:t>The </a:t>
            </a:r>
            <a:r>
              <a:rPr lang="en-US" b="1" dirty="0">
                <a:solidFill>
                  <a:srgbClr val="002060"/>
                </a:solidFill>
              </a:rPr>
              <a:t>Cramer–von </a:t>
            </a:r>
            <a:r>
              <a:rPr lang="en-US" b="1" dirty="0" err="1">
                <a:solidFill>
                  <a:srgbClr val="002060"/>
                </a:solidFill>
              </a:rPr>
              <a:t>Mises</a:t>
            </a:r>
            <a:r>
              <a:rPr lang="en-US" b="1" dirty="0">
                <a:solidFill>
                  <a:srgbClr val="002060"/>
                </a:solidFill>
              </a:rPr>
              <a:t> criterion, </a:t>
            </a:r>
            <a:endParaRPr lang="en-US" b="1" dirty="0" smtClean="0">
              <a:solidFill>
                <a:srgbClr val="002060"/>
              </a:solidFill>
            </a:endParaRPr>
          </a:p>
          <a:p>
            <a:pPr marL="857250" lvl="1" indent="-457200">
              <a:buFont typeface="Wingdings" pitchFamily="2" charset="2"/>
              <a:buChar char="§"/>
            </a:pPr>
            <a:r>
              <a:rPr lang="en-US" b="1" dirty="0" smtClean="0">
                <a:solidFill>
                  <a:srgbClr val="002060"/>
                </a:solidFill>
              </a:rPr>
              <a:t>The </a:t>
            </a:r>
            <a:r>
              <a:rPr lang="en-US" b="1" dirty="0">
                <a:solidFill>
                  <a:srgbClr val="002060"/>
                </a:solidFill>
              </a:rPr>
              <a:t>Shapiro–</a:t>
            </a:r>
            <a:r>
              <a:rPr lang="en-US" b="1" dirty="0" err="1">
                <a:solidFill>
                  <a:srgbClr val="002060"/>
                </a:solidFill>
              </a:rPr>
              <a:t>Wilk</a:t>
            </a:r>
            <a:r>
              <a:rPr lang="en-US" b="1" dirty="0">
                <a:solidFill>
                  <a:srgbClr val="002060"/>
                </a:solidFill>
              </a:rPr>
              <a:t> </a:t>
            </a:r>
            <a:endParaRPr lang="en-US" b="1" dirty="0" smtClean="0">
              <a:solidFill>
                <a:srgbClr val="002060"/>
              </a:solidFill>
            </a:endParaRPr>
          </a:p>
          <a:p>
            <a:pPr marL="857250" lvl="1" indent="-457200">
              <a:buFont typeface="Wingdings" pitchFamily="2" charset="2"/>
              <a:buChar char="§"/>
            </a:pPr>
            <a:r>
              <a:rPr lang="en-US" b="1" dirty="0" err="1" smtClean="0">
                <a:solidFill>
                  <a:srgbClr val="002060"/>
                </a:solidFill>
              </a:rPr>
              <a:t>TheShapiro</a:t>
            </a:r>
            <a:r>
              <a:rPr lang="en-US" b="1" dirty="0" smtClean="0">
                <a:solidFill>
                  <a:srgbClr val="002060"/>
                </a:solidFill>
              </a:rPr>
              <a:t>–</a:t>
            </a:r>
            <a:r>
              <a:rPr lang="en-US" b="1" dirty="0" err="1" smtClean="0">
                <a:solidFill>
                  <a:srgbClr val="002060"/>
                </a:solidFill>
              </a:rPr>
              <a:t>Franciatests</a:t>
            </a:r>
            <a:r>
              <a:rPr lang="en-US" b="1" dirty="0">
                <a:solidFill>
                  <a:srgbClr val="002060"/>
                </a:solidFill>
              </a:rPr>
              <a:t>. </a:t>
            </a:r>
            <a:endParaRPr lang="en-US" b="1" dirty="0" smtClean="0">
              <a:solidFill>
                <a:srgbClr val="002060"/>
              </a:solidFill>
            </a:endParaRPr>
          </a:p>
          <a:p>
            <a:pPr>
              <a:buFont typeface="Wingdings" pitchFamily="2" charset="2"/>
              <a:buChar char="Ø"/>
            </a:pPr>
            <a:endParaRPr lang="en-US" b="1" dirty="0"/>
          </a:p>
          <a:p>
            <a:pPr>
              <a:buFont typeface="Wingdings" pitchFamily="2" charset="2"/>
              <a:buChar char="Ø"/>
            </a:pPr>
            <a:r>
              <a:rPr lang="en-US" b="1" dirty="0" smtClean="0">
                <a:solidFill>
                  <a:srgbClr val="FF0000"/>
                </a:solidFill>
              </a:rPr>
              <a:t>Tests </a:t>
            </a:r>
            <a:r>
              <a:rPr lang="en-US" b="1" dirty="0">
                <a:solidFill>
                  <a:srgbClr val="FF0000"/>
                </a:solidFill>
              </a:rPr>
              <a:t>based on descriptive statistics of the sample. </a:t>
            </a:r>
            <a:r>
              <a:rPr lang="en-US" b="1" dirty="0" smtClean="0">
                <a:solidFill>
                  <a:srgbClr val="FF0000"/>
                </a:solidFill>
              </a:rPr>
              <a:t> </a:t>
            </a:r>
          </a:p>
          <a:p>
            <a:pPr marL="857250" lvl="1" indent="-457200">
              <a:buFont typeface="Wingdings" pitchFamily="2" charset="2"/>
              <a:buChar char="§"/>
            </a:pPr>
            <a:r>
              <a:rPr lang="en-US" b="1" dirty="0" smtClean="0">
                <a:solidFill>
                  <a:srgbClr val="002060"/>
                </a:solidFill>
              </a:rPr>
              <a:t>The </a:t>
            </a:r>
            <a:r>
              <a:rPr lang="en-US" b="1" dirty="0" err="1">
                <a:solidFill>
                  <a:srgbClr val="002060"/>
                </a:solidFill>
              </a:rPr>
              <a:t>skewness</a:t>
            </a:r>
            <a:r>
              <a:rPr lang="en-US" b="1" dirty="0">
                <a:solidFill>
                  <a:srgbClr val="002060"/>
                </a:solidFill>
              </a:rPr>
              <a:t> test, </a:t>
            </a:r>
            <a:endParaRPr lang="en-US" b="1" dirty="0" smtClean="0">
              <a:solidFill>
                <a:srgbClr val="002060"/>
              </a:solidFill>
            </a:endParaRPr>
          </a:p>
          <a:p>
            <a:pPr marL="857250" lvl="1" indent="-457200">
              <a:buFont typeface="Wingdings" pitchFamily="2" charset="2"/>
              <a:buChar char="§"/>
            </a:pPr>
            <a:r>
              <a:rPr lang="en-US" b="1" dirty="0" smtClean="0">
                <a:solidFill>
                  <a:srgbClr val="002060"/>
                </a:solidFill>
              </a:rPr>
              <a:t>The </a:t>
            </a:r>
            <a:r>
              <a:rPr lang="en-US" b="1" dirty="0">
                <a:solidFill>
                  <a:srgbClr val="002060"/>
                </a:solidFill>
              </a:rPr>
              <a:t>kurtosis </a:t>
            </a:r>
            <a:r>
              <a:rPr lang="en-US" b="1" dirty="0" smtClean="0">
                <a:solidFill>
                  <a:srgbClr val="002060"/>
                </a:solidFill>
              </a:rPr>
              <a:t>test</a:t>
            </a:r>
          </a:p>
          <a:p>
            <a:pPr marL="857250" lvl="1" indent="-457200">
              <a:buFont typeface="Wingdings" pitchFamily="2" charset="2"/>
              <a:buChar char="§"/>
            </a:pPr>
            <a:r>
              <a:rPr lang="en-US" b="1" dirty="0" smtClean="0">
                <a:solidFill>
                  <a:srgbClr val="002060"/>
                </a:solidFill>
              </a:rPr>
              <a:t>The </a:t>
            </a:r>
            <a:r>
              <a:rPr lang="en-US" b="1" dirty="0" err="1">
                <a:solidFill>
                  <a:srgbClr val="002060"/>
                </a:solidFill>
              </a:rPr>
              <a:t>D’Agostino</a:t>
            </a:r>
            <a:r>
              <a:rPr lang="en-US" b="1" dirty="0">
                <a:solidFill>
                  <a:srgbClr val="002060"/>
                </a:solidFill>
              </a:rPr>
              <a:t>–Pearson omnibus </a:t>
            </a:r>
            <a:r>
              <a:rPr lang="en-US" b="1" dirty="0" smtClean="0">
                <a:solidFill>
                  <a:srgbClr val="002060"/>
                </a:solidFill>
              </a:rPr>
              <a:t>test</a:t>
            </a:r>
          </a:p>
          <a:p>
            <a:pPr marL="857250" lvl="1" indent="-457200">
              <a:buFont typeface="Wingdings" pitchFamily="2" charset="2"/>
              <a:buChar char="§"/>
            </a:pPr>
            <a:r>
              <a:rPr lang="en-US" b="1" dirty="0" smtClean="0">
                <a:solidFill>
                  <a:srgbClr val="002060"/>
                </a:solidFill>
              </a:rPr>
              <a:t>The </a:t>
            </a:r>
            <a:r>
              <a:rPr lang="en-US" b="1" dirty="0" err="1">
                <a:solidFill>
                  <a:srgbClr val="002060"/>
                </a:solidFill>
              </a:rPr>
              <a:t>Jarque</a:t>
            </a:r>
            <a:r>
              <a:rPr lang="en-US" b="1" dirty="0">
                <a:solidFill>
                  <a:srgbClr val="002060"/>
                </a:solidFill>
              </a:rPr>
              <a:t>–</a:t>
            </a:r>
            <a:r>
              <a:rPr lang="en-US" b="1" dirty="0" err="1">
                <a:solidFill>
                  <a:srgbClr val="002060"/>
                </a:solidFill>
              </a:rPr>
              <a:t>Bera</a:t>
            </a:r>
            <a:r>
              <a:rPr lang="en-US" b="1" dirty="0">
                <a:solidFill>
                  <a:srgbClr val="002060"/>
                </a:solidFill>
              </a:rPr>
              <a:t> test. </a:t>
            </a:r>
            <a:endParaRPr lang="en-US" b="1" dirty="0">
              <a:solidFill>
                <a:srgbClr val="00206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1"/>
            <a:ext cx="8153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p:txBody>
          <a:bodyPr>
            <a:normAutofit fontScale="90000"/>
          </a:bodyPr>
          <a:lstStyle/>
          <a:p>
            <a:r>
              <a:rPr lang="en-US" dirty="0" smtClean="0">
                <a:solidFill>
                  <a:srgbClr val="C00000"/>
                </a:solidFill>
                <a:latin typeface="Times New Roman" pitchFamily="18" charset="0"/>
                <a:cs typeface="Times New Roman" pitchFamily="18" charset="0"/>
              </a:rPr>
              <a:t>Statistical Tests for Normality check</a:t>
            </a:r>
            <a:endParaRPr lang="en-US" dirty="0">
              <a:solidFill>
                <a:srgbClr val="C00000"/>
              </a:solidFill>
            </a:endParaRPr>
          </a:p>
        </p:txBody>
      </p:sp>
    </p:spTree>
    <p:extLst>
      <p:ext uri="{BB962C8B-B14F-4D97-AF65-F5344CB8AC3E}">
        <p14:creationId xmlns:p14="http://schemas.microsoft.com/office/powerpoint/2010/main" val="7632795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latin typeface="Times New Roman" pitchFamily="18" charset="0"/>
                <a:cs typeface="Times New Roman" pitchFamily="18" charset="0"/>
              </a:rPr>
              <a:t>Statistical Tests for Normality check</a:t>
            </a:r>
            <a:endParaRPr lang="en-US" dirty="0">
              <a:solidFill>
                <a:srgbClr val="C00000"/>
              </a:solidFill>
            </a:endParaRPr>
          </a:p>
        </p:txBody>
      </p:sp>
      <p:sp>
        <p:nvSpPr>
          <p:cNvPr id="3" name="Content Placeholder 2"/>
          <p:cNvSpPr>
            <a:spLocks noGrp="1"/>
          </p:cNvSpPr>
          <p:nvPr>
            <p:ph idx="1"/>
          </p:nvPr>
        </p:nvSpPr>
        <p:spPr>
          <a:xfrm>
            <a:off x="457200" y="1371600"/>
            <a:ext cx="8229600" cy="4983163"/>
          </a:xfrm>
        </p:spPr>
        <p:txBody>
          <a:bodyPr>
            <a:normAutofit fontScale="62500" lnSpcReduction="20000"/>
          </a:bodyPr>
          <a:lstStyle/>
          <a:p>
            <a:pPr>
              <a:buFont typeface="Wingdings" pitchFamily="2" charset="2"/>
              <a:buChar char="§"/>
            </a:pPr>
            <a:r>
              <a:rPr lang="en-US" b="1" dirty="0" smtClean="0">
                <a:solidFill>
                  <a:srgbClr val="002060"/>
                </a:solidFill>
              </a:rPr>
              <a:t>The </a:t>
            </a:r>
            <a:r>
              <a:rPr lang="en-US" b="1" dirty="0" err="1">
                <a:solidFill>
                  <a:srgbClr val="002060"/>
                </a:solidFill>
              </a:rPr>
              <a:t>Lilliefors</a:t>
            </a:r>
            <a:r>
              <a:rPr lang="en-US" b="1" dirty="0">
                <a:solidFill>
                  <a:srgbClr val="002060"/>
                </a:solidFill>
              </a:rPr>
              <a:t> test, which is based on the Kolmogorov–Smirnov test, quantiﬁes a distance between the empirical distribution function of the sample and the cumulative distribution function of the reference </a:t>
            </a:r>
            <a:r>
              <a:rPr lang="en-US" b="1" dirty="0" smtClean="0">
                <a:solidFill>
                  <a:srgbClr val="002060"/>
                </a:solidFill>
              </a:rPr>
              <a:t>distribution, </a:t>
            </a:r>
            <a:r>
              <a:rPr lang="en-US" b="1" dirty="0">
                <a:solidFill>
                  <a:srgbClr val="002060"/>
                </a:solidFill>
              </a:rPr>
              <a:t>or between the empirical distribution functions of two samples. </a:t>
            </a:r>
            <a:endParaRPr lang="en-US" b="1" dirty="0" smtClean="0">
              <a:solidFill>
                <a:srgbClr val="002060"/>
              </a:solidFill>
            </a:endParaRPr>
          </a:p>
          <a:p>
            <a:pPr>
              <a:buFont typeface="Wingdings" pitchFamily="2" charset="2"/>
              <a:buChar char="§"/>
            </a:pPr>
            <a:endParaRPr lang="en-US" b="1" dirty="0">
              <a:solidFill>
                <a:srgbClr val="002060"/>
              </a:solidFill>
            </a:endParaRPr>
          </a:p>
          <a:p>
            <a:pPr>
              <a:buFont typeface="Wingdings" pitchFamily="2" charset="2"/>
              <a:buChar char="§"/>
            </a:pPr>
            <a:r>
              <a:rPr lang="en-US" b="1" dirty="0" smtClean="0">
                <a:solidFill>
                  <a:srgbClr val="FF0000"/>
                </a:solidFill>
              </a:rPr>
              <a:t>(</a:t>
            </a:r>
            <a:r>
              <a:rPr lang="en-US" b="1" dirty="0">
                <a:solidFill>
                  <a:srgbClr val="FF0000"/>
                </a:solidFill>
              </a:rPr>
              <a:t>The original Kolmogorov</a:t>
            </a:r>
            <a:r>
              <a:rPr lang="en-US" b="1" dirty="0" smtClean="0">
                <a:solidFill>
                  <a:srgbClr val="FF0000"/>
                </a:solidFill>
              </a:rPr>
              <a:t>– Smirnov test should not be used if the number of samples is &lt;=300.)</a:t>
            </a:r>
          </a:p>
          <a:p>
            <a:pPr>
              <a:buFont typeface="Wingdings" pitchFamily="2" charset="2"/>
              <a:buChar char="§"/>
            </a:pPr>
            <a:endParaRPr lang="en-US" b="1" dirty="0" smtClean="0">
              <a:solidFill>
                <a:srgbClr val="002060"/>
              </a:solidFill>
            </a:endParaRPr>
          </a:p>
          <a:p>
            <a:pPr>
              <a:buFont typeface="Wingdings" pitchFamily="2" charset="2"/>
              <a:buChar char="§"/>
            </a:pPr>
            <a:r>
              <a:rPr lang="en-US" b="1" dirty="0" smtClean="0">
                <a:solidFill>
                  <a:srgbClr val="002060"/>
                </a:solidFill>
              </a:rPr>
              <a:t>The </a:t>
            </a:r>
            <a:r>
              <a:rPr lang="en-US" b="1" dirty="0">
                <a:solidFill>
                  <a:srgbClr val="002060"/>
                </a:solidFill>
              </a:rPr>
              <a:t>Shapiro–</a:t>
            </a:r>
            <a:r>
              <a:rPr lang="en-US" b="1" dirty="0" err="1">
                <a:solidFill>
                  <a:srgbClr val="002060"/>
                </a:solidFill>
              </a:rPr>
              <a:t>Wilk</a:t>
            </a:r>
            <a:r>
              <a:rPr lang="en-US" b="1" dirty="0">
                <a:solidFill>
                  <a:srgbClr val="002060"/>
                </a:solidFill>
              </a:rPr>
              <a:t> W test, which depends on the covariance matrix between the </a:t>
            </a:r>
            <a:r>
              <a:rPr lang="en-US" b="1" dirty="0" smtClean="0">
                <a:solidFill>
                  <a:srgbClr val="002060"/>
                </a:solidFill>
              </a:rPr>
              <a:t>order statistics of the observations, can also be used with &lt;=50 samples.</a:t>
            </a:r>
          </a:p>
          <a:p>
            <a:pPr>
              <a:buFont typeface="Wingdings" pitchFamily="2" charset="2"/>
              <a:buChar char="§"/>
            </a:pPr>
            <a:endParaRPr lang="en-US" b="1" dirty="0" smtClean="0">
              <a:solidFill>
                <a:srgbClr val="002060"/>
              </a:solidFill>
            </a:endParaRPr>
          </a:p>
          <a:p>
            <a:pPr>
              <a:buFont typeface="Wingdings" pitchFamily="2" charset="2"/>
              <a:buChar char="§"/>
            </a:pPr>
            <a:r>
              <a:rPr lang="en-US" b="1" dirty="0" smtClean="0">
                <a:solidFill>
                  <a:srgbClr val="FF0000"/>
                </a:solidFill>
              </a:rPr>
              <a:t>The </a:t>
            </a:r>
            <a:r>
              <a:rPr lang="en-US" b="1" dirty="0">
                <a:solidFill>
                  <a:srgbClr val="FF0000"/>
                </a:solidFill>
              </a:rPr>
              <a:t>Python command </a:t>
            </a:r>
            <a:r>
              <a:rPr lang="en-US" b="1" dirty="0" err="1">
                <a:solidFill>
                  <a:srgbClr val="FF0000"/>
                </a:solidFill>
              </a:rPr>
              <a:t>stats.normaltest</a:t>
            </a:r>
            <a:r>
              <a:rPr lang="en-US" b="1" dirty="0">
                <a:solidFill>
                  <a:srgbClr val="FF0000"/>
                </a:solidFill>
              </a:rPr>
              <a:t>(x) uses the </a:t>
            </a:r>
            <a:r>
              <a:rPr lang="en-US" b="1" dirty="0" err="1">
                <a:solidFill>
                  <a:srgbClr val="FF0000"/>
                </a:solidFill>
              </a:rPr>
              <a:t>D’Agostino</a:t>
            </a:r>
            <a:r>
              <a:rPr lang="en-US" b="1" dirty="0">
                <a:solidFill>
                  <a:srgbClr val="FF0000"/>
                </a:solidFill>
              </a:rPr>
              <a:t>–Pearson omnibus test. </a:t>
            </a:r>
            <a:endParaRPr lang="en-US" b="1" dirty="0" smtClean="0">
              <a:solidFill>
                <a:srgbClr val="FF0000"/>
              </a:solidFill>
            </a:endParaRPr>
          </a:p>
          <a:p>
            <a:pPr>
              <a:buFont typeface="Wingdings" pitchFamily="2" charset="2"/>
              <a:buChar char="§"/>
            </a:pPr>
            <a:endParaRPr lang="en-US" b="1" dirty="0" smtClean="0">
              <a:solidFill>
                <a:srgbClr val="FF0000"/>
              </a:solidFill>
            </a:endParaRPr>
          </a:p>
          <a:p>
            <a:pPr>
              <a:buFont typeface="Wingdings" pitchFamily="2" charset="2"/>
              <a:buChar char="§"/>
            </a:pPr>
            <a:r>
              <a:rPr lang="en-US" b="1" dirty="0" smtClean="0">
                <a:solidFill>
                  <a:srgbClr val="002060"/>
                </a:solidFill>
              </a:rPr>
              <a:t>This </a:t>
            </a:r>
            <a:r>
              <a:rPr lang="en-US" b="1" dirty="0">
                <a:solidFill>
                  <a:srgbClr val="002060"/>
                </a:solidFill>
              </a:rPr>
              <a:t>test combines a </a:t>
            </a:r>
            <a:r>
              <a:rPr lang="en-US" b="1" dirty="0" err="1">
                <a:solidFill>
                  <a:srgbClr val="002060"/>
                </a:solidFill>
              </a:rPr>
              <a:t>skewness</a:t>
            </a:r>
            <a:r>
              <a:rPr lang="en-US" b="1" dirty="0">
                <a:solidFill>
                  <a:srgbClr val="002060"/>
                </a:solidFill>
              </a:rPr>
              <a:t> and kurtosis test to produce a single, global “omnibus” statistic.</a:t>
            </a:r>
            <a:endParaRPr lang="en-US" b="1" dirty="0">
              <a:solidFill>
                <a:srgbClr val="002060"/>
              </a:solidFill>
            </a:endParaRPr>
          </a:p>
        </p:txBody>
      </p:sp>
    </p:spTree>
    <p:extLst>
      <p:ext uri="{BB962C8B-B14F-4D97-AF65-F5344CB8AC3E}">
        <p14:creationId xmlns:p14="http://schemas.microsoft.com/office/powerpoint/2010/main" val="18963824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a:lnSpc>
                <a:spcPct val="170000"/>
              </a:lnSpc>
              <a:spcBef>
                <a:spcPts val="0"/>
              </a:spcBef>
            </a:pPr>
            <a:r>
              <a:rPr lang="en-US" sz="2800" b="1" dirty="0" smtClean="0">
                <a:solidFill>
                  <a:srgbClr val="C00000"/>
                </a:solidFill>
                <a:latin typeface="Times New Roman" pitchFamily="18" charset="0"/>
                <a:cs typeface="Times New Roman" pitchFamily="18" charset="0"/>
              </a:rPr>
              <a:t>Data Transformation</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1">
              <a:lnSpc>
                <a:spcPct val="170000"/>
              </a:lnSpc>
              <a:spcBef>
                <a:spcPts val="0"/>
              </a:spcBef>
            </a:pPr>
            <a:r>
              <a:rPr lang="en-US" sz="1800" b="1" dirty="0" smtClean="0">
                <a:solidFill>
                  <a:srgbClr val="FF0000"/>
                </a:solidFill>
                <a:latin typeface="Times New Roman" pitchFamily="18" charset="0"/>
                <a:cs typeface="Times New Roman" pitchFamily="18" charset="0"/>
              </a:rPr>
              <a:t>If the data deviate signiﬁcantly from a normal distribution, it is sometimes possible to make the distribution approximately normal by transforming the data. </a:t>
            </a:r>
          </a:p>
          <a:p>
            <a:pPr lvl="1">
              <a:lnSpc>
                <a:spcPct val="170000"/>
              </a:lnSpc>
              <a:spcBef>
                <a:spcPts val="0"/>
              </a:spcBef>
            </a:pPr>
            <a:endParaRPr lang="en-US" sz="1800" b="1" dirty="0" smtClean="0">
              <a:latin typeface="Times New Roman" pitchFamily="18" charset="0"/>
              <a:cs typeface="Times New Roman" pitchFamily="18" charset="0"/>
            </a:endParaRPr>
          </a:p>
          <a:p>
            <a:pPr lvl="1">
              <a:lnSpc>
                <a:spcPct val="170000"/>
              </a:lnSpc>
              <a:spcBef>
                <a:spcPts val="0"/>
              </a:spcBef>
            </a:pPr>
            <a:r>
              <a:rPr lang="en-US" sz="1800" b="1" dirty="0" smtClean="0">
                <a:solidFill>
                  <a:srgbClr val="7030A0"/>
                </a:solidFill>
                <a:latin typeface="Times New Roman" pitchFamily="18" charset="0"/>
                <a:cs typeface="Times New Roman" pitchFamily="18" charset="0"/>
              </a:rPr>
              <a:t>For example, data often have values that can only be positive (e.g., the size of persons), and that have long positive tail: such data can often be made normal by applying a log transform.</a:t>
            </a:r>
            <a:endParaRPr lang="en-US" sz="18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5993361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fontScale="90000"/>
          </a:bodyPr>
          <a:lstStyle/>
          <a:p>
            <a:r>
              <a:rPr lang="en-US" b="1" dirty="0" smtClean="0"/>
              <a:t>Hypothesis</a:t>
            </a:r>
            <a:endParaRPr lang="en-US" dirty="0"/>
          </a:p>
        </p:txBody>
      </p:sp>
      <p:sp>
        <p:nvSpPr>
          <p:cNvPr id="3" name="Content Placeholder 2"/>
          <p:cNvSpPr>
            <a:spLocks noGrp="1"/>
          </p:cNvSpPr>
          <p:nvPr>
            <p:ph idx="1"/>
          </p:nvPr>
        </p:nvSpPr>
        <p:spPr>
          <a:xfrm>
            <a:off x="76200" y="762000"/>
            <a:ext cx="6553200" cy="5867400"/>
          </a:xfrm>
        </p:spPr>
        <p:txBody>
          <a:bodyPr>
            <a:normAutofit fontScale="47500" lnSpcReduction="20000"/>
          </a:bodyPr>
          <a:lstStyle/>
          <a:p>
            <a:pPr>
              <a:lnSpc>
                <a:spcPct val="170000"/>
              </a:lnSpc>
              <a:spcBef>
                <a:spcPts val="0"/>
              </a:spcBef>
            </a:pPr>
            <a:r>
              <a:rPr lang="en-US" b="1" dirty="0" smtClean="0">
                <a:solidFill>
                  <a:srgbClr val="C00000"/>
                </a:solidFill>
                <a:latin typeface="Times New Roman" pitchFamily="18" charset="0"/>
                <a:cs typeface="Times New Roman" pitchFamily="18" charset="0"/>
              </a:rPr>
              <a:t>A</a:t>
            </a:r>
            <a:r>
              <a:rPr lang="en-US" b="1" dirty="0">
                <a:solidFill>
                  <a:srgbClr val="C00000"/>
                </a:solidFill>
                <a:latin typeface="Times New Roman" pitchFamily="18" charset="0"/>
                <a:cs typeface="Times New Roman" pitchFamily="18" charset="0"/>
              </a:rPr>
              <a:t> hypothesis is an educated prediction that can be tested</a:t>
            </a:r>
            <a:r>
              <a:rPr lang="en-US" b="1" dirty="0" smtClean="0">
                <a:solidFill>
                  <a:srgbClr val="C00000"/>
                </a:solidFill>
                <a:latin typeface="Times New Roman" pitchFamily="18" charset="0"/>
                <a:cs typeface="Times New Roman" pitchFamily="18" charset="0"/>
              </a:rPr>
              <a:t>.</a:t>
            </a:r>
          </a:p>
          <a:p>
            <a:pPr>
              <a:lnSpc>
                <a:spcPct val="170000"/>
              </a:lnSpc>
              <a:spcBef>
                <a:spcPts val="0"/>
              </a:spcBef>
            </a:pPr>
            <a:r>
              <a:rPr lang="en-US" b="1" dirty="0" smtClean="0">
                <a:solidFill>
                  <a:srgbClr val="7030A0"/>
                </a:solidFill>
                <a:latin typeface="Times New Roman" pitchFamily="18" charset="0"/>
                <a:cs typeface="Times New Roman" pitchFamily="18" charset="0"/>
              </a:rPr>
              <a:t>A</a:t>
            </a:r>
            <a:r>
              <a:rPr lang="en-US" b="1" dirty="0">
                <a:solidFill>
                  <a:srgbClr val="7030A0"/>
                </a:solidFill>
                <a:latin typeface="Times New Roman" pitchFamily="18" charset="0"/>
                <a:cs typeface="Times New Roman" pitchFamily="18" charset="0"/>
              </a:rPr>
              <a:t> hypothesis is a specific, testable prediction</a:t>
            </a:r>
            <a:r>
              <a:rPr lang="en-US" b="1" dirty="0" smtClean="0">
                <a:solidFill>
                  <a:srgbClr val="7030A0"/>
                </a:solidFill>
                <a:latin typeface="Times New Roman" pitchFamily="18" charset="0"/>
                <a:cs typeface="Times New Roman" pitchFamily="18" charset="0"/>
              </a:rPr>
              <a:t>.</a:t>
            </a:r>
          </a:p>
          <a:p>
            <a:pPr>
              <a:lnSpc>
                <a:spcPct val="170000"/>
              </a:lnSpc>
              <a:spcBef>
                <a:spcPts val="0"/>
              </a:spcBef>
            </a:pPr>
            <a:r>
              <a:rPr lang="en-US" b="1" dirty="0">
                <a:solidFill>
                  <a:srgbClr val="C00000"/>
                </a:solidFill>
                <a:latin typeface="Times New Roman" pitchFamily="18" charset="0"/>
                <a:cs typeface="Times New Roman" pitchFamily="18" charset="0"/>
              </a:rPr>
              <a:t>A hypothesis is used in an experiment to define the </a:t>
            </a:r>
            <a:r>
              <a:rPr lang="en-US" b="1" dirty="0" smtClean="0">
                <a:solidFill>
                  <a:srgbClr val="C00000"/>
                </a:solidFill>
                <a:latin typeface="Times New Roman" pitchFamily="18" charset="0"/>
                <a:cs typeface="Times New Roman" pitchFamily="18" charset="0"/>
              </a:rPr>
              <a:t>relationship between </a:t>
            </a:r>
            <a:r>
              <a:rPr lang="en-US" b="1" dirty="0">
                <a:solidFill>
                  <a:srgbClr val="C00000"/>
                </a:solidFill>
                <a:latin typeface="Times New Roman" pitchFamily="18" charset="0"/>
                <a:cs typeface="Times New Roman" pitchFamily="18" charset="0"/>
              </a:rPr>
              <a:t>two variables.</a:t>
            </a:r>
            <a:endParaRPr lang="en-US" b="1" dirty="0">
              <a:solidFill>
                <a:srgbClr val="C00000"/>
              </a:solidFill>
              <a:latin typeface="Times New Roman" pitchFamily="18" charset="0"/>
              <a:cs typeface="Times New Roman" pitchFamily="18" charset="0"/>
            </a:endParaRPr>
          </a:p>
          <a:p>
            <a:pPr marL="0" indent="0">
              <a:lnSpc>
                <a:spcPct val="170000"/>
              </a:lnSpc>
              <a:spcBef>
                <a:spcPts val="0"/>
              </a:spcBef>
              <a:buNone/>
            </a:pPr>
            <a:endParaRPr lang="en-US" b="1" dirty="0" smtClean="0">
              <a:latin typeface="Times New Roman" pitchFamily="18" charset="0"/>
              <a:cs typeface="Times New Roman" pitchFamily="18" charset="0"/>
            </a:endParaRPr>
          </a:p>
          <a:p>
            <a:pPr marL="0" indent="0">
              <a:lnSpc>
                <a:spcPct val="170000"/>
              </a:lnSpc>
              <a:spcBef>
                <a:spcPts val="0"/>
              </a:spcBef>
              <a:buNone/>
            </a:pPr>
            <a:r>
              <a:rPr lang="en-US" b="1" dirty="0" smtClean="0">
                <a:latin typeface="Times New Roman" pitchFamily="18" charset="0"/>
                <a:cs typeface="Times New Roman" pitchFamily="18" charset="0"/>
              </a:rPr>
              <a:t>Examples</a:t>
            </a:r>
          </a:p>
          <a:p>
            <a:pPr>
              <a:lnSpc>
                <a:spcPct val="170000"/>
              </a:lnSpc>
              <a:spcBef>
                <a:spcPts val="0"/>
              </a:spcBef>
            </a:pPr>
            <a:r>
              <a:rPr lang="en-US" b="1" dirty="0" smtClean="0">
                <a:solidFill>
                  <a:srgbClr val="7030A0"/>
                </a:solidFill>
                <a:latin typeface="Times New Roman" pitchFamily="18" charset="0"/>
                <a:cs typeface="Times New Roman" pitchFamily="18" charset="0"/>
              </a:rPr>
              <a:t>If </a:t>
            </a:r>
            <a:r>
              <a:rPr lang="en-US" b="1" dirty="0">
                <a:solidFill>
                  <a:srgbClr val="7030A0"/>
                </a:solidFill>
                <a:latin typeface="Times New Roman" pitchFamily="18" charset="0"/>
                <a:cs typeface="Times New Roman" pitchFamily="18" charset="0"/>
              </a:rPr>
              <a:t>I replace the battery in my car, then my car will get better gas mileage.</a:t>
            </a:r>
          </a:p>
          <a:p>
            <a:pPr>
              <a:lnSpc>
                <a:spcPct val="170000"/>
              </a:lnSpc>
              <a:spcBef>
                <a:spcPts val="0"/>
              </a:spcBef>
            </a:pPr>
            <a:r>
              <a:rPr lang="en-US" b="1" dirty="0" smtClean="0">
                <a:solidFill>
                  <a:srgbClr val="0070C0"/>
                </a:solidFill>
                <a:latin typeface="Times New Roman" pitchFamily="18" charset="0"/>
                <a:cs typeface="Times New Roman" pitchFamily="18" charset="0"/>
              </a:rPr>
              <a:t>If </a:t>
            </a:r>
            <a:r>
              <a:rPr lang="en-US" b="1" dirty="0">
                <a:solidFill>
                  <a:srgbClr val="0070C0"/>
                </a:solidFill>
                <a:latin typeface="Times New Roman" pitchFamily="18" charset="0"/>
                <a:cs typeface="Times New Roman" pitchFamily="18" charset="0"/>
              </a:rPr>
              <a:t>I eat more vegetables, then I will lose weight faster.</a:t>
            </a:r>
          </a:p>
          <a:p>
            <a:pPr>
              <a:lnSpc>
                <a:spcPct val="170000"/>
              </a:lnSpc>
              <a:spcBef>
                <a:spcPts val="0"/>
              </a:spcBef>
            </a:pPr>
            <a:r>
              <a:rPr lang="en-US" b="1" dirty="0" smtClean="0">
                <a:solidFill>
                  <a:srgbClr val="7030A0"/>
                </a:solidFill>
                <a:latin typeface="Times New Roman" pitchFamily="18" charset="0"/>
                <a:cs typeface="Times New Roman" pitchFamily="18" charset="0"/>
              </a:rPr>
              <a:t>If </a:t>
            </a:r>
            <a:r>
              <a:rPr lang="en-US" b="1" dirty="0">
                <a:solidFill>
                  <a:srgbClr val="7030A0"/>
                </a:solidFill>
                <a:latin typeface="Times New Roman" pitchFamily="18" charset="0"/>
                <a:cs typeface="Times New Roman" pitchFamily="18" charset="0"/>
              </a:rPr>
              <a:t>I add fertilizer to my garden, then my plants will grow faster.</a:t>
            </a:r>
          </a:p>
          <a:p>
            <a:pPr>
              <a:lnSpc>
                <a:spcPct val="170000"/>
              </a:lnSpc>
              <a:spcBef>
                <a:spcPts val="0"/>
              </a:spcBef>
            </a:pPr>
            <a:r>
              <a:rPr lang="en-US" b="1" dirty="0" smtClean="0">
                <a:solidFill>
                  <a:srgbClr val="0070C0"/>
                </a:solidFill>
                <a:latin typeface="Times New Roman" pitchFamily="18" charset="0"/>
                <a:cs typeface="Times New Roman" pitchFamily="18" charset="0"/>
              </a:rPr>
              <a:t>If </a:t>
            </a:r>
            <a:r>
              <a:rPr lang="en-US" b="1" dirty="0">
                <a:solidFill>
                  <a:srgbClr val="0070C0"/>
                </a:solidFill>
                <a:latin typeface="Times New Roman" pitchFamily="18" charset="0"/>
                <a:cs typeface="Times New Roman" pitchFamily="18" charset="0"/>
              </a:rPr>
              <a:t>I brush my teeth every day, then I will not develop cavities.</a:t>
            </a:r>
          </a:p>
          <a:p>
            <a:pPr>
              <a:lnSpc>
                <a:spcPct val="170000"/>
              </a:lnSpc>
              <a:spcBef>
                <a:spcPts val="0"/>
              </a:spcBef>
            </a:pPr>
            <a:r>
              <a:rPr lang="en-US" b="1" dirty="0" smtClean="0">
                <a:solidFill>
                  <a:srgbClr val="7030A0"/>
                </a:solidFill>
                <a:latin typeface="Times New Roman" pitchFamily="18" charset="0"/>
                <a:cs typeface="Times New Roman" pitchFamily="18" charset="0"/>
              </a:rPr>
              <a:t>If </a:t>
            </a:r>
            <a:r>
              <a:rPr lang="en-US" b="1" dirty="0">
                <a:solidFill>
                  <a:srgbClr val="7030A0"/>
                </a:solidFill>
                <a:latin typeface="Times New Roman" pitchFamily="18" charset="0"/>
                <a:cs typeface="Times New Roman" pitchFamily="18" charset="0"/>
              </a:rPr>
              <a:t>I take my vitamins every day, then I will not feel tired.</a:t>
            </a:r>
          </a:p>
          <a:p>
            <a:pPr>
              <a:lnSpc>
                <a:spcPct val="170000"/>
              </a:lnSpc>
              <a:spcBef>
                <a:spcPts val="0"/>
              </a:spcBef>
            </a:pPr>
            <a:r>
              <a:rPr lang="en-US" b="1" dirty="0" smtClean="0">
                <a:solidFill>
                  <a:srgbClr val="0070C0"/>
                </a:solidFill>
                <a:latin typeface="Times New Roman" pitchFamily="18" charset="0"/>
                <a:cs typeface="Times New Roman" pitchFamily="18" charset="0"/>
              </a:rPr>
              <a:t>If </a:t>
            </a:r>
            <a:r>
              <a:rPr lang="en-US" b="1" dirty="0">
                <a:solidFill>
                  <a:srgbClr val="0070C0"/>
                </a:solidFill>
                <a:latin typeface="Times New Roman" pitchFamily="18" charset="0"/>
                <a:cs typeface="Times New Roman" pitchFamily="18" charset="0"/>
              </a:rPr>
              <a:t>50 mL of water are added to my plants each day and they grow, then adding 100 mL of water each day will make them grow even more.</a:t>
            </a:r>
          </a:p>
          <a:p>
            <a:pPr>
              <a:lnSpc>
                <a:spcPct val="170000"/>
              </a:lnSpc>
              <a:spcBef>
                <a:spcPts val="0"/>
              </a:spcBef>
            </a:pPr>
            <a:endParaRPr lang="en-US" b="1" dirty="0">
              <a:latin typeface="Times New Roman" pitchFamily="18" charset="0"/>
              <a:cs typeface="Times New Roman" pitchFamily="18" charset="0"/>
            </a:endParaRP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8792" y="1219200"/>
            <a:ext cx="2400300"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fontScale="90000"/>
          </a:bodyPr>
          <a:lstStyle/>
          <a:p>
            <a:r>
              <a:rPr lang="en-US" b="1" dirty="0" smtClean="0"/>
              <a:t>Hypothesis</a:t>
            </a:r>
            <a:endParaRPr lang="en-US" dirty="0"/>
          </a:p>
        </p:txBody>
      </p:sp>
      <p:sp>
        <p:nvSpPr>
          <p:cNvPr id="3" name="Content Placeholder 2"/>
          <p:cNvSpPr>
            <a:spLocks noGrp="1"/>
          </p:cNvSpPr>
          <p:nvPr>
            <p:ph idx="1"/>
          </p:nvPr>
        </p:nvSpPr>
        <p:spPr>
          <a:xfrm>
            <a:off x="76200" y="762000"/>
            <a:ext cx="6553200" cy="5867400"/>
          </a:xfrm>
        </p:spPr>
        <p:txBody>
          <a:bodyPr>
            <a:normAutofit fontScale="55000" lnSpcReduction="20000"/>
          </a:bodyPr>
          <a:lstStyle/>
          <a:p>
            <a:pPr marL="0" indent="0">
              <a:lnSpc>
                <a:spcPct val="160000"/>
              </a:lnSpc>
              <a:spcBef>
                <a:spcPts val="0"/>
              </a:spcBef>
              <a:buNone/>
            </a:pPr>
            <a:r>
              <a:rPr lang="en-US" b="1" dirty="0" smtClean="0">
                <a:solidFill>
                  <a:srgbClr val="C00000"/>
                </a:solidFill>
                <a:latin typeface="Times New Roman" pitchFamily="18" charset="0"/>
                <a:cs typeface="Times New Roman" pitchFamily="18" charset="0"/>
              </a:rPr>
              <a:t>Null Hypothesis: </a:t>
            </a:r>
          </a:p>
          <a:p>
            <a:pPr>
              <a:lnSpc>
                <a:spcPct val="160000"/>
              </a:lnSpc>
              <a:spcBef>
                <a:spcPts val="0"/>
              </a:spcBef>
            </a:pPr>
            <a:r>
              <a:rPr lang="en-US" b="1" dirty="0" smtClean="0">
                <a:solidFill>
                  <a:srgbClr val="7030A0"/>
                </a:solidFill>
              </a:rPr>
              <a:t>A</a:t>
            </a:r>
            <a:r>
              <a:rPr lang="en-US" b="1" dirty="0">
                <a:solidFill>
                  <a:srgbClr val="7030A0"/>
                </a:solidFill>
              </a:rPr>
              <a:t> null hypothesis is a hypothesis that says there is no statistical significance between the two variables. </a:t>
            </a:r>
            <a:endParaRPr lang="en-US" b="1" dirty="0" smtClean="0">
              <a:solidFill>
                <a:srgbClr val="7030A0"/>
              </a:solidFill>
            </a:endParaRPr>
          </a:p>
          <a:p>
            <a:pPr>
              <a:lnSpc>
                <a:spcPct val="160000"/>
              </a:lnSpc>
              <a:spcBef>
                <a:spcPts val="0"/>
              </a:spcBef>
            </a:pPr>
            <a:endParaRPr lang="en-US" b="1" dirty="0">
              <a:solidFill>
                <a:srgbClr val="7030A0"/>
              </a:solidFill>
            </a:endParaRPr>
          </a:p>
          <a:p>
            <a:pPr>
              <a:lnSpc>
                <a:spcPct val="160000"/>
              </a:lnSpc>
              <a:spcBef>
                <a:spcPts val="0"/>
              </a:spcBef>
            </a:pPr>
            <a:r>
              <a:rPr lang="en-US" b="1" dirty="0" smtClean="0">
                <a:solidFill>
                  <a:srgbClr val="7030A0"/>
                </a:solidFill>
              </a:rPr>
              <a:t>It </a:t>
            </a:r>
            <a:r>
              <a:rPr lang="en-US" b="1" dirty="0">
                <a:solidFill>
                  <a:srgbClr val="7030A0"/>
                </a:solidFill>
              </a:rPr>
              <a:t>is usually the hypothesis a researcher or experimenter will try to disprove or discredit. </a:t>
            </a:r>
            <a:endParaRPr lang="en-US" b="1" dirty="0">
              <a:solidFill>
                <a:srgbClr val="7030A0"/>
              </a:solidFill>
              <a:latin typeface="Times New Roman" pitchFamily="18" charset="0"/>
              <a:cs typeface="Times New Roman" pitchFamily="18" charset="0"/>
            </a:endParaRPr>
          </a:p>
          <a:p>
            <a:pPr>
              <a:lnSpc>
                <a:spcPct val="160000"/>
              </a:lnSpc>
              <a:spcBef>
                <a:spcPts val="0"/>
              </a:spcBef>
            </a:pPr>
            <a:endParaRPr lang="en-US" b="1" dirty="0" smtClean="0">
              <a:solidFill>
                <a:srgbClr val="C00000"/>
              </a:solidFill>
              <a:latin typeface="Times New Roman" pitchFamily="18" charset="0"/>
              <a:cs typeface="Times New Roman" pitchFamily="18" charset="0"/>
            </a:endParaRPr>
          </a:p>
          <a:p>
            <a:pPr marL="0" indent="0">
              <a:lnSpc>
                <a:spcPct val="160000"/>
              </a:lnSpc>
              <a:spcBef>
                <a:spcPts val="0"/>
              </a:spcBef>
              <a:buNone/>
            </a:pPr>
            <a:r>
              <a:rPr lang="en-US" b="1" dirty="0" smtClean="0">
                <a:solidFill>
                  <a:srgbClr val="C00000"/>
                </a:solidFill>
                <a:latin typeface="Times New Roman" pitchFamily="18" charset="0"/>
                <a:cs typeface="Times New Roman" pitchFamily="18" charset="0"/>
              </a:rPr>
              <a:t>Alternative </a:t>
            </a:r>
            <a:r>
              <a:rPr lang="en-US" b="1" dirty="0">
                <a:solidFill>
                  <a:srgbClr val="C00000"/>
                </a:solidFill>
                <a:latin typeface="Times New Roman" pitchFamily="18" charset="0"/>
                <a:cs typeface="Times New Roman" pitchFamily="18" charset="0"/>
              </a:rPr>
              <a:t>Hypothesis</a:t>
            </a:r>
            <a:r>
              <a:rPr lang="en-US" b="1" dirty="0" smtClean="0">
                <a:solidFill>
                  <a:srgbClr val="C00000"/>
                </a:solidFill>
                <a:latin typeface="Times New Roman" pitchFamily="18" charset="0"/>
                <a:cs typeface="Times New Roman" pitchFamily="18" charset="0"/>
              </a:rPr>
              <a:t>: </a:t>
            </a:r>
          </a:p>
          <a:p>
            <a:pPr>
              <a:lnSpc>
                <a:spcPct val="160000"/>
              </a:lnSpc>
              <a:spcBef>
                <a:spcPts val="0"/>
              </a:spcBef>
            </a:pPr>
            <a:r>
              <a:rPr lang="en-US" b="1" dirty="0" err="1" smtClean="0">
                <a:solidFill>
                  <a:srgbClr val="002060"/>
                </a:solidFill>
              </a:rPr>
              <a:t>Analternative</a:t>
            </a:r>
            <a:r>
              <a:rPr lang="en-US" b="1" dirty="0" smtClean="0">
                <a:solidFill>
                  <a:srgbClr val="002060"/>
                </a:solidFill>
              </a:rPr>
              <a:t> </a:t>
            </a:r>
            <a:r>
              <a:rPr lang="en-US" b="1" dirty="0">
                <a:solidFill>
                  <a:srgbClr val="002060"/>
                </a:solidFill>
              </a:rPr>
              <a:t>hypothesis is one that states there is a statistically significant relationship between two variables.</a:t>
            </a:r>
            <a:endParaRPr lang="en-US" b="1" dirty="0">
              <a:solidFill>
                <a:srgbClr val="002060"/>
              </a:solidFill>
              <a:latin typeface="Times New Roman" pitchFamily="18" charset="0"/>
              <a:cs typeface="Times New Roman" pitchFamily="18" charset="0"/>
            </a:endParaRPr>
          </a:p>
          <a:p>
            <a:pPr>
              <a:lnSpc>
                <a:spcPct val="160000"/>
              </a:lnSpc>
              <a:spcBef>
                <a:spcPts val="0"/>
              </a:spcBef>
            </a:pPr>
            <a:endParaRPr lang="en-US" b="1" dirty="0">
              <a:solidFill>
                <a:srgbClr val="002060"/>
              </a:solidFill>
              <a:latin typeface="Times New Roman" pitchFamily="18" charset="0"/>
              <a:cs typeface="Times New Roman" pitchFamily="18" charset="0"/>
            </a:endParaRPr>
          </a:p>
          <a:p>
            <a:pPr>
              <a:lnSpc>
                <a:spcPct val="160000"/>
              </a:lnSpc>
              <a:spcBef>
                <a:spcPts val="0"/>
              </a:spcBef>
            </a:pPr>
            <a:r>
              <a:rPr lang="en-US" b="1" dirty="0" smtClean="0">
                <a:solidFill>
                  <a:srgbClr val="002060"/>
                </a:solidFill>
              </a:rPr>
              <a:t>The </a:t>
            </a:r>
            <a:r>
              <a:rPr lang="en-US" b="1" dirty="0">
                <a:solidFill>
                  <a:srgbClr val="002060"/>
                </a:solidFill>
              </a:rPr>
              <a:t>alternate hypothesis is simply the opposite of the null hypothesis</a:t>
            </a:r>
            <a:endParaRPr lang="en-US" b="1" dirty="0">
              <a:solidFill>
                <a:srgbClr val="002060"/>
              </a:solidFill>
              <a:latin typeface="Times New Roman" pitchFamily="18" charset="0"/>
              <a:cs typeface="Times New Roman" pitchFamily="18" charset="0"/>
            </a:endParaRPr>
          </a:p>
          <a:p>
            <a:pPr>
              <a:lnSpc>
                <a:spcPct val="160000"/>
              </a:lnSpc>
              <a:spcBef>
                <a:spcPts val="0"/>
              </a:spcBef>
            </a:pPr>
            <a:endParaRPr lang="en-US" b="1" dirty="0" smtClean="0">
              <a:solidFill>
                <a:srgbClr val="C00000"/>
              </a:solidFill>
              <a:latin typeface="Times New Roman" pitchFamily="18" charset="0"/>
              <a:cs typeface="Times New Roman" pitchFamily="18" charset="0"/>
            </a:endParaRPr>
          </a:p>
        </p:txBody>
      </p:sp>
      <p:pic>
        <p:nvPicPr>
          <p:cNvPr id="18434" name="Picture 2" descr="null-hypothesis vs. alternative hypothesi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4600" y="990600"/>
            <a:ext cx="2670648" cy="3905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9617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fontScale="90000"/>
          </a:bodyPr>
          <a:lstStyle/>
          <a:p>
            <a:r>
              <a:rPr lang="en-US" b="1" dirty="0"/>
              <a:t> Hypothesis </a:t>
            </a:r>
            <a:r>
              <a:rPr lang="en-US" b="1" dirty="0" smtClean="0"/>
              <a:t>Concept Example</a:t>
            </a:r>
            <a:endParaRPr lang="en-US" dirty="0"/>
          </a:p>
        </p:txBody>
      </p:sp>
      <p:sp>
        <p:nvSpPr>
          <p:cNvPr id="3" name="Content Placeholder 2"/>
          <p:cNvSpPr>
            <a:spLocks noGrp="1"/>
          </p:cNvSpPr>
          <p:nvPr>
            <p:ph idx="1"/>
          </p:nvPr>
        </p:nvSpPr>
        <p:spPr>
          <a:xfrm>
            <a:off x="76200" y="762000"/>
            <a:ext cx="8991600" cy="5867400"/>
          </a:xfrm>
        </p:spPr>
        <p:txBody>
          <a:bodyPr>
            <a:normAutofit fontScale="77500" lnSpcReduction="20000"/>
          </a:bodyPr>
          <a:lstStyle/>
          <a:p>
            <a:pPr>
              <a:lnSpc>
                <a:spcPct val="160000"/>
              </a:lnSpc>
              <a:spcBef>
                <a:spcPts val="0"/>
              </a:spcBef>
            </a:pPr>
            <a:r>
              <a:rPr lang="en-US" b="1" dirty="0">
                <a:solidFill>
                  <a:srgbClr val="002060"/>
                </a:solidFill>
                <a:latin typeface="Times New Roman" pitchFamily="18" charset="0"/>
                <a:cs typeface="Times New Roman" pitchFamily="18" charset="0"/>
              </a:rPr>
              <a:t>Assume that you are running a private educational institution. </a:t>
            </a:r>
            <a:endParaRPr lang="en-US" b="1" dirty="0" smtClean="0">
              <a:solidFill>
                <a:srgbClr val="002060"/>
              </a:solidFill>
              <a:latin typeface="Times New Roman" pitchFamily="18" charset="0"/>
              <a:cs typeface="Times New Roman" pitchFamily="18" charset="0"/>
            </a:endParaRPr>
          </a:p>
          <a:p>
            <a:pPr>
              <a:lnSpc>
                <a:spcPct val="160000"/>
              </a:lnSpc>
              <a:spcBef>
                <a:spcPts val="0"/>
              </a:spcBef>
            </a:pPr>
            <a:r>
              <a:rPr lang="en-US" b="1" dirty="0" smtClean="0">
                <a:solidFill>
                  <a:srgbClr val="C00000"/>
                </a:solidFill>
                <a:latin typeface="Times New Roman" pitchFamily="18" charset="0"/>
                <a:cs typeface="Times New Roman" pitchFamily="18" charset="0"/>
              </a:rPr>
              <a:t>Your </a:t>
            </a:r>
            <a:r>
              <a:rPr lang="en-US" b="1" dirty="0">
                <a:solidFill>
                  <a:srgbClr val="C00000"/>
                </a:solidFill>
                <a:latin typeface="Times New Roman" pitchFamily="18" charset="0"/>
                <a:cs typeface="Times New Roman" pitchFamily="18" charset="0"/>
              </a:rPr>
              <a:t>contract says that if your students score 110 in the ﬁnal exam, where the national average is 100, you get a bonus. </a:t>
            </a:r>
            <a:endParaRPr lang="en-US" b="1" dirty="0" smtClean="0">
              <a:solidFill>
                <a:srgbClr val="C00000"/>
              </a:solidFill>
              <a:latin typeface="Times New Roman" pitchFamily="18" charset="0"/>
              <a:cs typeface="Times New Roman" pitchFamily="18" charset="0"/>
            </a:endParaRPr>
          </a:p>
          <a:p>
            <a:pPr>
              <a:lnSpc>
                <a:spcPct val="160000"/>
              </a:lnSpc>
              <a:spcBef>
                <a:spcPts val="0"/>
              </a:spcBef>
            </a:pPr>
            <a:r>
              <a:rPr lang="en-US" b="1" dirty="0" smtClean="0">
                <a:solidFill>
                  <a:srgbClr val="002060"/>
                </a:solidFill>
                <a:latin typeface="Times New Roman" pitchFamily="18" charset="0"/>
                <a:cs typeface="Times New Roman" pitchFamily="18" charset="0"/>
              </a:rPr>
              <a:t>When </a:t>
            </a:r>
            <a:r>
              <a:rPr lang="en-US" b="1" dirty="0">
                <a:solidFill>
                  <a:srgbClr val="002060"/>
                </a:solidFill>
                <a:latin typeface="Times New Roman" pitchFamily="18" charset="0"/>
                <a:cs typeface="Times New Roman" pitchFamily="18" charset="0"/>
              </a:rPr>
              <a:t>the results are signiﬁcantly lower, you loose your bonus (</a:t>
            </a:r>
            <a:r>
              <a:rPr lang="en-US" b="1" dirty="0" smtClean="0">
                <a:solidFill>
                  <a:srgbClr val="002060"/>
                </a:solidFill>
                <a:latin typeface="Times New Roman" pitchFamily="18" charset="0"/>
                <a:cs typeface="Times New Roman" pitchFamily="18" charset="0"/>
              </a:rPr>
              <a:t>because the students are not good enough), and you have to hire more teachers; </a:t>
            </a:r>
          </a:p>
          <a:p>
            <a:pPr>
              <a:lnSpc>
                <a:spcPct val="160000"/>
              </a:lnSpc>
              <a:spcBef>
                <a:spcPts val="0"/>
              </a:spcBef>
            </a:pPr>
            <a:r>
              <a:rPr lang="en-US" b="1" dirty="0" smtClean="0">
                <a:solidFill>
                  <a:srgbClr val="C00000"/>
                </a:solidFill>
                <a:latin typeface="Times New Roman" pitchFamily="18" charset="0"/>
                <a:cs typeface="Times New Roman" pitchFamily="18" charset="0"/>
              </a:rPr>
              <a:t>and </a:t>
            </a:r>
            <a:r>
              <a:rPr lang="en-US" b="1" dirty="0">
                <a:solidFill>
                  <a:srgbClr val="C00000"/>
                </a:solidFill>
                <a:latin typeface="Times New Roman" pitchFamily="18" charset="0"/>
                <a:cs typeface="Times New Roman" pitchFamily="18" charset="0"/>
              </a:rPr>
              <a:t>when the results are signiﬁcantly higher, you also loose your bonus (because you have spent too much money on teachers), and you have to cut back on the number of teachers. </a:t>
            </a:r>
            <a:endParaRPr lang="en-US" b="1" dirty="0" smtClean="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115785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Screening and Outliers</a:t>
            </a:r>
            <a:endParaRPr lang="en-US" dirty="0"/>
          </a:p>
        </p:txBody>
      </p:sp>
      <p:sp>
        <p:nvSpPr>
          <p:cNvPr id="3" name="Content Placeholder 2"/>
          <p:cNvSpPr>
            <a:spLocks noGrp="1"/>
          </p:cNvSpPr>
          <p:nvPr>
            <p:ph idx="1"/>
          </p:nvPr>
        </p:nvSpPr>
        <p:spPr>
          <a:xfrm>
            <a:off x="228600" y="1219200"/>
            <a:ext cx="8839200" cy="4906963"/>
          </a:xfrm>
        </p:spPr>
        <p:txBody>
          <a:bodyPr>
            <a:normAutofit fontScale="62500" lnSpcReduction="20000"/>
          </a:bodyPr>
          <a:lstStyle/>
          <a:p>
            <a:pPr lvl="0">
              <a:lnSpc>
                <a:spcPct val="170000"/>
              </a:lnSpc>
              <a:spcBef>
                <a:spcPts val="0"/>
              </a:spcBef>
            </a:pPr>
            <a:r>
              <a:rPr lang="en-US" b="1" dirty="0" smtClean="0">
                <a:solidFill>
                  <a:srgbClr val="C00000"/>
                </a:solidFill>
              </a:rPr>
              <a:t>The </a:t>
            </a:r>
            <a:r>
              <a:rPr lang="en-US" b="1" dirty="0">
                <a:solidFill>
                  <a:srgbClr val="C00000"/>
                </a:solidFill>
              </a:rPr>
              <a:t>ﬁrst step in data analysis is the visual inspection of the data. </a:t>
            </a:r>
            <a:endParaRPr lang="en-US" b="1" dirty="0" smtClean="0">
              <a:solidFill>
                <a:srgbClr val="C00000"/>
              </a:solidFill>
            </a:endParaRPr>
          </a:p>
          <a:p>
            <a:pPr lvl="0">
              <a:lnSpc>
                <a:spcPct val="170000"/>
              </a:lnSpc>
              <a:spcBef>
                <a:spcPts val="0"/>
              </a:spcBef>
            </a:pPr>
            <a:r>
              <a:rPr lang="en-US" b="1" dirty="0" smtClean="0">
                <a:solidFill>
                  <a:srgbClr val="7030A0"/>
                </a:solidFill>
              </a:rPr>
              <a:t>If </a:t>
            </a:r>
            <a:r>
              <a:rPr lang="en-US" b="1" dirty="0">
                <a:solidFill>
                  <a:srgbClr val="7030A0"/>
                </a:solidFill>
              </a:rPr>
              <a:t>the data are properly displayed, trends that characterize the data can be clearly visible</a:t>
            </a:r>
            <a:r>
              <a:rPr lang="en-US" b="1" dirty="0" smtClean="0">
                <a:solidFill>
                  <a:srgbClr val="7030A0"/>
                </a:solidFill>
              </a:rPr>
              <a:t>.</a:t>
            </a:r>
          </a:p>
          <a:p>
            <a:pPr lvl="0">
              <a:lnSpc>
                <a:spcPct val="170000"/>
              </a:lnSpc>
              <a:spcBef>
                <a:spcPts val="0"/>
              </a:spcBef>
            </a:pPr>
            <a:endParaRPr lang="en-US" b="1" dirty="0" smtClean="0">
              <a:solidFill>
                <a:srgbClr val="7030A0"/>
              </a:solidFill>
            </a:endParaRPr>
          </a:p>
          <a:p>
            <a:pPr lvl="0">
              <a:lnSpc>
                <a:spcPct val="170000"/>
              </a:lnSpc>
              <a:spcBef>
                <a:spcPts val="0"/>
              </a:spcBef>
            </a:pPr>
            <a:r>
              <a:rPr lang="en-US" b="1" dirty="0" smtClean="0">
                <a:solidFill>
                  <a:srgbClr val="C00000"/>
                </a:solidFill>
              </a:rPr>
              <a:t>It </a:t>
            </a:r>
            <a:r>
              <a:rPr lang="en-US" b="1" dirty="0">
                <a:solidFill>
                  <a:srgbClr val="C00000"/>
                </a:solidFill>
              </a:rPr>
              <a:t>is recommendable to check for missing data and outliers. </a:t>
            </a:r>
            <a:endParaRPr lang="en-US" b="1" dirty="0" smtClean="0">
              <a:solidFill>
                <a:srgbClr val="C00000"/>
              </a:solidFill>
            </a:endParaRPr>
          </a:p>
          <a:p>
            <a:pPr>
              <a:lnSpc>
                <a:spcPct val="170000"/>
              </a:lnSpc>
              <a:spcBef>
                <a:spcPts val="0"/>
              </a:spcBef>
            </a:pPr>
            <a:r>
              <a:rPr lang="en-US" b="1" dirty="0" smtClean="0">
                <a:solidFill>
                  <a:srgbClr val="7030A0"/>
                </a:solidFill>
              </a:rPr>
              <a:t>There </a:t>
            </a:r>
            <a:r>
              <a:rPr lang="en-US" b="1" dirty="0">
                <a:solidFill>
                  <a:srgbClr val="7030A0"/>
                </a:solidFill>
              </a:rPr>
              <a:t>is no unique deﬁnition for outliers. </a:t>
            </a:r>
            <a:endParaRPr lang="en-US" b="1" dirty="0" smtClean="0">
              <a:solidFill>
                <a:srgbClr val="7030A0"/>
              </a:solidFill>
            </a:endParaRPr>
          </a:p>
          <a:p>
            <a:pPr>
              <a:lnSpc>
                <a:spcPct val="170000"/>
              </a:lnSpc>
              <a:spcBef>
                <a:spcPts val="0"/>
              </a:spcBef>
            </a:pPr>
            <a:r>
              <a:rPr lang="en-US" b="1" dirty="0" smtClean="0">
                <a:solidFill>
                  <a:srgbClr val="C00000"/>
                </a:solidFill>
              </a:rPr>
              <a:t>However</a:t>
            </a:r>
            <a:r>
              <a:rPr lang="en-US" b="1" dirty="0">
                <a:solidFill>
                  <a:srgbClr val="C00000"/>
                </a:solidFill>
              </a:rPr>
              <a:t>, for normally distributed samples they are often deﬁned as data that lie either more than 1.5*IQR (interquartile range), or more than two standard deviations, from the sample mean. </a:t>
            </a:r>
            <a:endParaRPr lang="en-US" b="1" dirty="0" smtClean="0">
              <a:solidFill>
                <a:srgbClr val="00B0F0"/>
              </a:solidFill>
            </a:endParaRPr>
          </a:p>
          <a:p>
            <a:pPr>
              <a:lnSpc>
                <a:spcPct val="170000"/>
              </a:lnSpc>
              <a:spcBef>
                <a:spcPts val="0"/>
              </a:spcBef>
            </a:pPr>
            <a:r>
              <a:rPr lang="en-US" b="1" dirty="0" smtClean="0">
                <a:solidFill>
                  <a:srgbClr val="00B0F0"/>
                </a:solidFill>
              </a:rPr>
              <a:t>Note: Explain about finding Outliers in detail (refer UNIT-III notes)</a:t>
            </a:r>
          </a:p>
        </p:txBody>
      </p:sp>
    </p:spTree>
    <p:extLst>
      <p:ext uri="{BB962C8B-B14F-4D97-AF65-F5344CB8AC3E}">
        <p14:creationId xmlns:p14="http://schemas.microsoft.com/office/powerpoint/2010/main" val="25391419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Types of Error</a:t>
            </a:r>
          </a:p>
        </p:txBody>
      </p:sp>
      <p:sp>
        <p:nvSpPr>
          <p:cNvPr id="3" name="Content Placeholder 2"/>
          <p:cNvSpPr>
            <a:spLocks noGrp="1"/>
          </p:cNvSpPr>
          <p:nvPr>
            <p:ph idx="1"/>
          </p:nvPr>
        </p:nvSpPr>
        <p:spPr/>
        <p:txBody>
          <a:bodyPr/>
          <a:lstStyle/>
          <a:p>
            <a:pPr marL="0" indent="0">
              <a:lnSpc>
                <a:spcPct val="150000"/>
              </a:lnSpc>
              <a:spcBef>
                <a:spcPts val="0"/>
              </a:spcBef>
              <a:buNone/>
            </a:pPr>
            <a:r>
              <a:rPr lang="en-US" dirty="0">
                <a:solidFill>
                  <a:srgbClr val="C00000"/>
                </a:solidFill>
              </a:rPr>
              <a:t>In </a:t>
            </a:r>
            <a:r>
              <a:rPr lang="en-US" dirty="0" smtClean="0">
                <a:solidFill>
                  <a:srgbClr val="C00000"/>
                </a:solidFill>
              </a:rPr>
              <a:t>hypothesis testing</a:t>
            </a:r>
            <a:r>
              <a:rPr lang="en-US" dirty="0">
                <a:solidFill>
                  <a:srgbClr val="C00000"/>
                </a:solidFill>
              </a:rPr>
              <a:t>, two types of errors can occur.</a:t>
            </a:r>
          </a:p>
          <a:p>
            <a:pPr lvl="1">
              <a:lnSpc>
                <a:spcPct val="150000"/>
              </a:lnSpc>
              <a:spcBef>
                <a:spcPts val="0"/>
              </a:spcBef>
            </a:pPr>
            <a:r>
              <a:rPr lang="en-US" dirty="0" smtClean="0">
                <a:solidFill>
                  <a:srgbClr val="7030A0"/>
                </a:solidFill>
              </a:rPr>
              <a:t>Type </a:t>
            </a:r>
            <a:r>
              <a:rPr lang="en-US" dirty="0">
                <a:solidFill>
                  <a:srgbClr val="7030A0"/>
                </a:solidFill>
              </a:rPr>
              <a:t>I </a:t>
            </a:r>
            <a:r>
              <a:rPr lang="en-US" dirty="0" smtClean="0">
                <a:solidFill>
                  <a:srgbClr val="7030A0"/>
                </a:solidFill>
              </a:rPr>
              <a:t>Errors</a:t>
            </a:r>
          </a:p>
          <a:p>
            <a:pPr lvl="1">
              <a:lnSpc>
                <a:spcPct val="150000"/>
              </a:lnSpc>
              <a:spcBef>
                <a:spcPts val="0"/>
              </a:spcBef>
            </a:pPr>
            <a:r>
              <a:rPr lang="en-US" dirty="0" smtClean="0">
                <a:solidFill>
                  <a:srgbClr val="7030A0"/>
                </a:solidFill>
              </a:rPr>
              <a:t>Type </a:t>
            </a:r>
            <a:r>
              <a:rPr lang="en-US" dirty="0">
                <a:solidFill>
                  <a:srgbClr val="7030A0"/>
                </a:solidFill>
              </a:rPr>
              <a:t>II </a:t>
            </a:r>
            <a:r>
              <a:rPr lang="en-US" dirty="0" smtClean="0">
                <a:solidFill>
                  <a:srgbClr val="7030A0"/>
                </a:solidFill>
              </a:rPr>
              <a:t>Errors</a:t>
            </a:r>
            <a:endParaRPr lang="en-US" dirty="0">
              <a:solidFill>
                <a:srgbClr val="7030A0"/>
              </a:solidFill>
            </a:endParaRPr>
          </a:p>
        </p:txBody>
      </p:sp>
      <p:pic>
        <p:nvPicPr>
          <p:cNvPr id="20482" name="Picture 2" descr="Image result for confusion 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429000"/>
            <a:ext cx="5267325" cy="327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995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Evaluation metrics</a:t>
            </a:r>
            <a:endParaRPr lang="en-US" dirty="0">
              <a:solidFill>
                <a:srgbClr val="C00000"/>
              </a:solidFill>
            </a:endParaRPr>
          </a:p>
        </p:txBody>
      </p:sp>
      <p:pic>
        <p:nvPicPr>
          <p:cNvPr id="22530" name="Picture 2" descr="Image result for confusion 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1" y="1143000"/>
            <a:ext cx="4343399" cy="3200400"/>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https://cdn-images-1.medium.com/max/1600/1*7EYylA6XlXSGBCF77j_rO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743200"/>
            <a:ext cx="440055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003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Evaluation metrics</a:t>
            </a:r>
            <a:endParaRPr lang="en-US" dirty="0">
              <a:solidFill>
                <a:srgbClr val="C00000"/>
              </a:solidFill>
            </a:endParaRPr>
          </a:p>
        </p:txBody>
      </p:sp>
      <p:pic>
        <p:nvPicPr>
          <p:cNvPr id="22532" name="Picture 4" descr="https://cdn-images-1.medium.com/max/1600/1*7EYylA6XlXSGBCF77j_rO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19200"/>
            <a:ext cx="7600950" cy="476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329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Types of </a:t>
            </a:r>
            <a:r>
              <a:rPr lang="en-US" dirty="0" smtClean="0">
                <a:solidFill>
                  <a:srgbClr val="C00000"/>
                </a:solidFill>
              </a:rPr>
              <a:t>Error: </a:t>
            </a:r>
            <a:r>
              <a:rPr lang="en-US" dirty="0">
                <a:solidFill>
                  <a:srgbClr val="C00000"/>
                </a:solidFill>
              </a:rPr>
              <a:t>Type I </a:t>
            </a:r>
          </a:p>
        </p:txBody>
      </p:sp>
      <p:sp>
        <p:nvSpPr>
          <p:cNvPr id="3" name="Content Placeholder 2"/>
          <p:cNvSpPr>
            <a:spLocks noGrp="1"/>
          </p:cNvSpPr>
          <p:nvPr>
            <p:ph idx="1"/>
          </p:nvPr>
        </p:nvSpPr>
        <p:spPr>
          <a:xfrm>
            <a:off x="457200" y="1295400"/>
            <a:ext cx="8305800" cy="5334000"/>
          </a:xfrm>
        </p:spPr>
        <p:txBody>
          <a:bodyPr>
            <a:normAutofit fontScale="62500" lnSpcReduction="20000"/>
          </a:bodyPr>
          <a:lstStyle/>
          <a:p>
            <a:pPr>
              <a:lnSpc>
                <a:spcPct val="160000"/>
              </a:lnSpc>
              <a:spcBef>
                <a:spcPts val="0"/>
              </a:spcBef>
            </a:pPr>
            <a:r>
              <a:rPr lang="en-US" b="1" dirty="0" smtClean="0">
                <a:solidFill>
                  <a:srgbClr val="C00000"/>
                </a:solidFill>
              </a:rPr>
              <a:t>Type </a:t>
            </a:r>
            <a:r>
              <a:rPr lang="en-US" b="1" dirty="0">
                <a:solidFill>
                  <a:srgbClr val="C00000"/>
                </a:solidFill>
              </a:rPr>
              <a:t>I errors are errors where the result is signiﬁcant despite the fact that the null hypothesis is true. </a:t>
            </a:r>
            <a:endParaRPr lang="en-US" b="1" dirty="0" smtClean="0">
              <a:solidFill>
                <a:srgbClr val="C00000"/>
              </a:solidFill>
            </a:endParaRPr>
          </a:p>
          <a:p>
            <a:pPr>
              <a:lnSpc>
                <a:spcPct val="160000"/>
              </a:lnSpc>
              <a:spcBef>
                <a:spcPts val="0"/>
              </a:spcBef>
            </a:pPr>
            <a:endParaRPr lang="en-US" b="1" dirty="0" smtClean="0">
              <a:solidFill>
                <a:srgbClr val="C00000"/>
              </a:solidFill>
            </a:endParaRPr>
          </a:p>
          <a:p>
            <a:pPr>
              <a:lnSpc>
                <a:spcPct val="160000"/>
              </a:lnSpc>
              <a:spcBef>
                <a:spcPts val="0"/>
              </a:spcBef>
            </a:pPr>
            <a:r>
              <a:rPr lang="en-US" b="1" dirty="0" smtClean="0">
                <a:solidFill>
                  <a:srgbClr val="002060"/>
                </a:solidFill>
              </a:rPr>
              <a:t>The </a:t>
            </a:r>
            <a:r>
              <a:rPr lang="en-US" b="1" dirty="0">
                <a:solidFill>
                  <a:srgbClr val="002060"/>
                </a:solidFill>
              </a:rPr>
              <a:t>likelihood of a Type I error is commonly indicated with </a:t>
            </a:r>
            <a:r>
              <a:rPr lang="el-GR" b="1" dirty="0" smtClean="0">
                <a:solidFill>
                  <a:srgbClr val="002060"/>
                </a:solidFill>
              </a:rPr>
              <a:t>α</a:t>
            </a:r>
            <a:r>
              <a:rPr lang="en-US" b="1" dirty="0" smtClean="0">
                <a:solidFill>
                  <a:srgbClr val="002060"/>
                </a:solidFill>
              </a:rPr>
              <a:t>, </a:t>
            </a:r>
            <a:r>
              <a:rPr lang="en-US" b="1" dirty="0">
                <a:solidFill>
                  <a:srgbClr val="002060"/>
                </a:solidFill>
              </a:rPr>
              <a:t>and is set before the start of the data analysis. </a:t>
            </a:r>
            <a:endParaRPr lang="en-US" b="1" dirty="0" smtClean="0">
              <a:solidFill>
                <a:srgbClr val="002060"/>
              </a:solidFill>
            </a:endParaRPr>
          </a:p>
          <a:p>
            <a:pPr>
              <a:lnSpc>
                <a:spcPct val="160000"/>
              </a:lnSpc>
              <a:spcBef>
                <a:spcPts val="0"/>
              </a:spcBef>
            </a:pPr>
            <a:endParaRPr lang="en-US" b="1" dirty="0" smtClean="0">
              <a:solidFill>
                <a:srgbClr val="002060"/>
              </a:solidFill>
            </a:endParaRPr>
          </a:p>
          <a:p>
            <a:pPr>
              <a:lnSpc>
                <a:spcPct val="160000"/>
              </a:lnSpc>
              <a:spcBef>
                <a:spcPts val="0"/>
              </a:spcBef>
            </a:pPr>
            <a:r>
              <a:rPr lang="en-US" b="1" dirty="0" smtClean="0">
                <a:solidFill>
                  <a:srgbClr val="C00000"/>
                </a:solidFill>
              </a:rPr>
              <a:t>In </a:t>
            </a:r>
            <a:r>
              <a:rPr lang="en-US" b="1" dirty="0">
                <a:solidFill>
                  <a:srgbClr val="C00000"/>
                </a:solidFill>
              </a:rPr>
              <a:t>quality control, a Type I error is called producer risk, because you reject a produced item despite the fact that it meets the </a:t>
            </a:r>
            <a:r>
              <a:rPr lang="en-US" b="1" dirty="0" smtClean="0">
                <a:solidFill>
                  <a:srgbClr val="C00000"/>
                </a:solidFill>
              </a:rPr>
              <a:t>regulatory requirements</a:t>
            </a:r>
          </a:p>
          <a:p>
            <a:pPr>
              <a:lnSpc>
                <a:spcPct val="160000"/>
              </a:lnSpc>
              <a:spcBef>
                <a:spcPts val="0"/>
              </a:spcBef>
            </a:pPr>
            <a:endParaRPr lang="en-US" b="1" dirty="0" smtClean="0">
              <a:solidFill>
                <a:srgbClr val="C00000"/>
              </a:solidFill>
            </a:endParaRPr>
          </a:p>
          <a:p>
            <a:pPr>
              <a:lnSpc>
                <a:spcPct val="160000"/>
              </a:lnSpc>
              <a:spcBef>
                <a:spcPts val="0"/>
              </a:spcBef>
            </a:pPr>
            <a:r>
              <a:rPr lang="en-US" b="1" dirty="0" smtClean="0">
                <a:solidFill>
                  <a:srgbClr val="002060"/>
                </a:solidFill>
              </a:rPr>
              <a:t>Ex: a </a:t>
            </a:r>
            <a:r>
              <a:rPr lang="en-US" b="1" dirty="0">
                <a:solidFill>
                  <a:srgbClr val="002060"/>
                </a:solidFill>
              </a:rPr>
              <a:t>Type I error would be a diagnosis of cancer (“positive” test result), even </a:t>
            </a:r>
            <a:r>
              <a:rPr lang="en-US" b="1" dirty="0" smtClean="0">
                <a:solidFill>
                  <a:srgbClr val="002060"/>
                </a:solidFill>
              </a:rPr>
              <a:t>though the </a:t>
            </a:r>
            <a:r>
              <a:rPr lang="en-US" b="1" dirty="0">
                <a:solidFill>
                  <a:srgbClr val="002060"/>
                </a:solidFill>
              </a:rPr>
              <a:t>subject is healthy.</a:t>
            </a:r>
            <a:endParaRPr lang="en-US" b="1" dirty="0" smtClean="0">
              <a:solidFill>
                <a:srgbClr val="002060"/>
              </a:solidFill>
            </a:endParaRPr>
          </a:p>
        </p:txBody>
      </p:sp>
    </p:spTree>
    <p:extLst>
      <p:ext uri="{BB962C8B-B14F-4D97-AF65-F5344CB8AC3E}">
        <p14:creationId xmlns:p14="http://schemas.microsoft.com/office/powerpoint/2010/main" val="1225783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Types of </a:t>
            </a:r>
            <a:r>
              <a:rPr lang="en-US" dirty="0" smtClean="0">
                <a:solidFill>
                  <a:srgbClr val="C00000"/>
                </a:solidFill>
              </a:rPr>
              <a:t>Error: </a:t>
            </a:r>
            <a:r>
              <a:rPr lang="en-US" dirty="0">
                <a:solidFill>
                  <a:srgbClr val="C00000"/>
                </a:solidFill>
              </a:rPr>
              <a:t>Type </a:t>
            </a:r>
            <a:r>
              <a:rPr lang="en-US" dirty="0" smtClean="0">
                <a:solidFill>
                  <a:srgbClr val="C00000"/>
                </a:solidFill>
              </a:rPr>
              <a:t>II </a:t>
            </a:r>
            <a:endParaRPr lang="en-US" dirty="0">
              <a:solidFill>
                <a:srgbClr val="C00000"/>
              </a:solidFill>
            </a:endParaRPr>
          </a:p>
        </p:txBody>
      </p:sp>
      <p:sp>
        <p:nvSpPr>
          <p:cNvPr id="3" name="Content Placeholder 2"/>
          <p:cNvSpPr>
            <a:spLocks noGrp="1"/>
          </p:cNvSpPr>
          <p:nvPr>
            <p:ph idx="1"/>
          </p:nvPr>
        </p:nvSpPr>
        <p:spPr>
          <a:xfrm>
            <a:off x="457200" y="1295400"/>
            <a:ext cx="8305800" cy="5334000"/>
          </a:xfrm>
        </p:spPr>
        <p:txBody>
          <a:bodyPr>
            <a:normAutofit fontScale="70000" lnSpcReduction="20000"/>
          </a:bodyPr>
          <a:lstStyle/>
          <a:p>
            <a:pPr>
              <a:lnSpc>
                <a:spcPct val="160000"/>
              </a:lnSpc>
              <a:spcBef>
                <a:spcPts val="0"/>
              </a:spcBef>
            </a:pPr>
            <a:r>
              <a:rPr lang="en-US" b="1" dirty="0" smtClean="0">
                <a:solidFill>
                  <a:srgbClr val="002060"/>
                </a:solidFill>
              </a:rPr>
              <a:t>Type </a:t>
            </a:r>
            <a:r>
              <a:rPr lang="en-US" b="1" dirty="0">
                <a:solidFill>
                  <a:srgbClr val="002060"/>
                </a:solidFill>
              </a:rPr>
              <a:t>II errors are errors where the result is not signiﬁcant, despite the fact that the null hypothesis is false. </a:t>
            </a:r>
            <a:endParaRPr lang="en-US" b="1" dirty="0" smtClean="0">
              <a:solidFill>
                <a:srgbClr val="002060"/>
              </a:solidFill>
            </a:endParaRPr>
          </a:p>
          <a:p>
            <a:pPr>
              <a:lnSpc>
                <a:spcPct val="160000"/>
              </a:lnSpc>
              <a:spcBef>
                <a:spcPts val="0"/>
              </a:spcBef>
            </a:pPr>
            <a:r>
              <a:rPr lang="en-US" b="1" dirty="0" smtClean="0">
                <a:solidFill>
                  <a:srgbClr val="C00000"/>
                </a:solidFill>
              </a:rPr>
              <a:t>In </a:t>
            </a:r>
            <a:r>
              <a:rPr lang="en-US" b="1" dirty="0">
                <a:solidFill>
                  <a:srgbClr val="C00000"/>
                </a:solidFill>
              </a:rPr>
              <a:t>quality control, a Type II error is called a consumer risk, because the consumer obtains an item that does not meet the regulatory requirements. </a:t>
            </a:r>
            <a:endParaRPr lang="en-US" b="1" dirty="0" smtClean="0">
              <a:solidFill>
                <a:srgbClr val="C00000"/>
              </a:solidFill>
            </a:endParaRPr>
          </a:p>
          <a:p>
            <a:pPr>
              <a:lnSpc>
                <a:spcPct val="160000"/>
              </a:lnSpc>
              <a:spcBef>
                <a:spcPts val="0"/>
              </a:spcBef>
            </a:pPr>
            <a:r>
              <a:rPr lang="en-US" b="1" dirty="0" err="1" smtClean="0">
                <a:solidFill>
                  <a:srgbClr val="002060"/>
                </a:solidFill>
              </a:rPr>
              <a:t>TypeII</a:t>
            </a:r>
            <a:r>
              <a:rPr lang="en-US" b="1" dirty="0" smtClean="0">
                <a:solidFill>
                  <a:srgbClr val="002060"/>
                </a:solidFill>
              </a:rPr>
              <a:t> error would be a “</a:t>
            </a:r>
            <a:r>
              <a:rPr lang="en-US" b="1" dirty="0" err="1" smtClean="0">
                <a:solidFill>
                  <a:srgbClr val="002060"/>
                </a:solidFill>
              </a:rPr>
              <a:t>healthy”diagnosis</a:t>
            </a:r>
            <a:r>
              <a:rPr lang="en-US" b="1" dirty="0" smtClean="0">
                <a:solidFill>
                  <a:srgbClr val="002060"/>
                </a:solidFill>
              </a:rPr>
              <a:t> (“negative” test result</a:t>
            </a:r>
            <a:r>
              <a:rPr lang="en-US" b="1" dirty="0">
                <a:solidFill>
                  <a:srgbClr val="002060"/>
                </a:solidFill>
              </a:rPr>
              <a:t>), even </a:t>
            </a:r>
            <a:r>
              <a:rPr lang="en-US" b="1" dirty="0" smtClean="0">
                <a:solidFill>
                  <a:srgbClr val="002060"/>
                </a:solidFill>
              </a:rPr>
              <a:t>though the patient </a:t>
            </a:r>
            <a:r>
              <a:rPr lang="en-US" b="1" dirty="0">
                <a:solidFill>
                  <a:srgbClr val="002060"/>
                </a:solidFill>
              </a:rPr>
              <a:t>has cancer. </a:t>
            </a:r>
            <a:endParaRPr lang="en-US" b="1" dirty="0" smtClean="0">
              <a:solidFill>
                <a:srgbClr val="002060"/>
              </a:solidFill>
            </a:endParaRPr>
          </a:p>
          <a:p>
            <a:pPr>
              <a:lnSpc>
                <a:spcPct val="160000"/>
              </a:lnSpc>
              <a:spcBef>
                <a:spcPts val="0"/>
              </a:spcBef>
            </a:pPr>
            <a:r>
              <a:rPr lang="en-US" b="1" dirty="0" smtClean="0">
                <a:solidFill>
                  <a:srgbClr val="C00000"/>
                </a:solidFill>
              </a:rPr>
              <a:t>The probability for this type of error is commonly indicated with </a:t>
            </a:r>
            <a:r>
              <a:rPr lang="el-GR" b="1" dirty="0" smtClean="0">
                <a:solidFill>
                  <a:srgbClr val="C00000"/>
                </a:solidFill>
              </a:rPr>
              <a:t>β</a:t>
            </a:r>
            <a:r>
              <a:rPr lang="en-US" b="1" dirty="0" smtClean="0">
                <a:solidFill>
                  <a:srgbClr val="C00000"/>
                </a:solidFill>
              </a:rPr>
              <a:t>.</a:t>
            </a:r>
          </a:p>
          <a:p>
            <a:pPr>
              <a:lnSpc>
                <a:spcPct val="160000"/>
              </a:lnSpc>
              <a:spcBef>
                <a:spcPts val="0"/>
              </a:spcBef>
            </a:pPr>
            <a:r>
              <a:rPr lang="en-US" b="1" dirty="0" err="1" smtClean="0">
                <a:solidFill>
                  <a:srgbClr val="002060"/>
                </a:solidFill>
              </a:rPr>
              <a:t>The“power</a:t>
            </a:r>
            <a:r>
              <a:rPr lang="en-US" b="1" dirty="0">
                <a:solidFill>
                  <a:srgbClr val="002060"/>
                </a:solidFill>
              </a:rPr>
              <a:t>” </a:t>
            </a:r>
            <a:r>
              <a:rPr lang="en-US" b="1" dirty="0" smtClean="0">
                <a:solidFill>
                  <a:srgbClr val="002060"/>
                </a:solidFill>
              </a:rPr>
              <a:t>of a statistical test is deﬁned as (1-</a:t>
            </a:r>
            <a:r>
              <a:rPr lang="el-GR" b="1" dirty="0">
                <a:solidFill>
                  <a:srgbClr val="002060"/>
                </a:solidFill>
              </a:rPr>
              <a:t> </a:t>
            </a:r>
            <a:r>
              <a:rPr lang="el-GR" b="1" dirty="0" smtClean="0">
                <a:solidFill>
                  <a:srgbClr val="002060"/>
                </a:solidFill>
              </a:rPr>
              <a:t>β</a:t>
            </a:r>
            <a:r>
              <a:rPr lang="en-US" b="1" dirty="0" smtClean="0">
                <a:solidFill>
                  <a:srgbClr val="002060"/>
                </a:solidFill>
              </a:rPr>
              <a:t>) *100 , and is the chance of correctly accepting the alternative hypothesis.</a:t>
            </a:r>
          </a:p>
          <a:p>
            <a:pPr>
              <a:lnSpc>
                <a:spcPct val="160000"/>
              </a:lnSpc>
              <a:spcBef>
                <a:spcPts val="0"/>
              </a:spcBef>
            </a:pPr>
            <a:endParaRPr lang="en-US" b="1" dirty="0" smtClean="0">
              <a:solidFill>
                <a:srgbClr val="002060"/>
              </a:solidFill>
            </a:endParaRPr>
          </a:p>
        </p:txBody>
      </p:sp>
    </p:spTree>
    <p:extLst>
      <p:ext uri="{BB962C8B-B14F-4D97-AF65-F5344CB8AC3E}">
        <p14:creationId xmlns:p14="http://schemas.microsoft.com/office/powerpoint/2010/main" val="27549648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Sensitivity and Speciﬁcity</a:t>
            </a:r>
          </a:p>
        </p:txBody>
      </p:sp>
      <p:sp>
        <p:nvSpPr>
          <p:cNvPr id="3" name="Content Placeholder 2"/>
          <p:cNvSpPr>
            <a:spLocks noGrp="1"/>
          </p:cNvSpPr>
          <p:nvPr>
            <p:ph idx="1"/>
          </p:nvPr>
        </p:nvSpPr>
        <p:spPr>
          <a:xfrm>
            <a:off x="457200" y="1295400"/>
            <a:ext cx="8305800" cy="5334000"/>
          </a:xfrm>
        </p:spPr>
        <p:txBody>
          <a:bodyPr>
            <a:normAutofit fontScale="70000" lnSpcReduction="20000"/>
          </a:bodyPr>
          <a:lstStyle/>
          <a:p>
            <a:pPr>
              <a:lnSpc>
                <a:spcPct val="160000"/>
              </a:lnSpc>
              <a:spcBef>
                <a:spcPts val="0"/>
              </a:spcBef>
            </a:pPr>
            <a:r>
              <a:rPr lang="en-US" b="1" dirty="0" smtClean="0">
                <a:solidFill>
                  <a:srgbClr val="C00000"/>
                </a:solidFill>
              </a:rPr>
              <a:t>Sensitivity:  </a:t>
            </a:r>
            <a:r>
              <a:rPr lang="en-US" b="1" dirty="0">
                <a:solidFill>
                  <a:srgbClr val="002060"/>
                </a:solidFill>
              </a:rPr>
              <a:t>Also called power. Proportion of positives that are correctly identiﬁed by a test (= probability of a positive test, given the patient is ill). </a:t>
            </a:r>
            <a:endParaRPr lang="en-US" b="1" dirty="0" smtClean="0">
              <a:solidFill>
                <a:srgbClr val="002060"/>
              </a:solidFill>
            </a:endParaRPr>
          </a:p>
          <a:p>
            <a:pPr>
              <a:lnSpc>
                <a:spcPct val="160000"/>
              </a:lnSpc>
              <a:spcBef>
                <a:spcPts val="0"/>
              </a:spcBef>
            </a:pPr>
            <a:r>
              <a:rPr lang="en-US" b="1" dirty="0" smtClean="0">
                <a:solidFill>
                  <a:srgbClr val="C00000"/>
                </a:solidFill>
              </a:rPr>
              <a:t>Speciﬁcity:  </a:t>
            </a:r>
            <a:r>
              <a:rPr lang="en-US" b="1" dirty="0">
                <a:solidFill>
                  <a:srgbClr val="002060"/>
                </a:solidFill>
              </a:rPr>
              <a:t>Proportion of negatives that are correctly </a:t>
            </a:r>
            <a:r>
              <a:rPr lang="en-US" b="1" dirty="0" smtClean="0">
                <a:solidFill>
                  <a:srgbClr val="002060"/>
                </a:solidFill>
              </a:rPr>
              <a:t>identiﬁed by a test (=probability of a negative </a:t>
            </a:r>
            <a:r>
              <a:rPr lang="en-US" b="1" dirty="0">
                <a:solidFill>
                  <a:srgbClr val="002060"/>
                </a:solidFill>
              </a:rPr>
              <a:t>test, given that patient is well</a:t>
            </a:r>
            <a:r>
              <a:rPr lang="en-US" b="1" dirty="0" smtClean="0">
                <a:solidFill>
                  <a:srgbClr val="002060"/>
                </a:solidFill>
              </a:rPr>
              <a:t>).</a:t>
            </a:r>
          </a:p>
          <a:p>
            <a:pPr>
              <a:lnSpc>
                <a:spcPct val="160000"/>
              </a:lnSpc>
              <a:spcBef>
                <a:spcPts val="0"/>
              </a:spcBef>
            </a:pPr>
            <a:r>
              <a:rPr lang="en-US" b="1" dirty="0" smtClean="0">
                <a:solidFill>
                  <a:srgbClr val="C00000"/>
                </a:solidFill>
              </a:rPr>
              <a:t>Positive </a:t>
            </a:r>
            <a:r>
              <a:rPr lang="en-US" b="1" dirty="0" err="1">
                <a:solidFill>
                  <a:srgbClr val="C00000"/>
                </a:solidFill>
              </a:rPr>
              <a:t>PredictiveValue</a:t>
            </a:r>
            <a:r>
              <a:rPr lang="en-US" b="1" dirty="0">
                <a:solidFill>
                  <a:srgbClr val="C00000"/>
                </a:solidFill>
              </a:rPr>
              <a:t> (PPV</a:t>
            </a:r>
            <a:r>
              <a:rPr lang="en-US" b="1" dirty="0" smtClean="0">
                <a:solidFill>
                  <a:srgbClr val="C00000"/>
                </a:solidFill>
              </a:rPr>
              <a:t>): </a:t>
            </a:r>
            <a:r>
              <a:rPr lang="en-US" b="1" dirty="0">
                <a:solidFill>
                  <a:srgbClr val="002060"/>
                </a:solidFill>
              </a:rPr>
              <a:t>Proportion of patients with positive test results who are </a:t>
            </a:r>
            <a:r>
              <a:rPr lang="en-US" b="1" dirty="0" smtClean="0">
                <a:solidFill>
                  <a:srgbClr val="002060"/>
                </a:solidFill>
              </a:rPr>
              <a:t>correctly diagnosed</a:t>
            </a:r>
            <a:r>
              <a:rPr lang="en-US" b="1" dirty="0">
                <a:solidFill>
                  <a:srgbClr val="002060"/>
                </a:solidFill>
              </a:rPr>
              <a:t>. </a:t>
            </a:r>
            <a:endParaRPr lang="en-US" b="1" dirty="0" smtClean="0">
              <a:solidFill>
                <a:srgbClr val="002060"/>
              </a:solidFill>
            </a:endParaRPr>
          </a:p>
          <a:p>
            <a:pPr>
              <a:lnSpc>
                <a:spcPct val="160000"/>
              </a:lnSpc>
              <a:spcBef>
                <a:spcPts val="0"/>
              </a:spcBef>
            </a:pPr>
            <a:r>
              <a:rPr lang="en-US" b="1" dirty="0" err="1" smtClean="0">
                <a:solidFill>
                  <a:srgbClr val="C00000"/>
                </a:solidFill>
              </a:rPr>
              <a:t>NegativePredictiveValue</a:t>
            </a:r>
            <a:r>
              <a:rPr lang="en-US" b="1" dirty="0" smtClean="0">
                <a:solidFill>
                  <a:srgbClr val="C00000"/>
                </a:solidFill>
              </a:rPr>
              <a:t> </a:t>
            </a:r>
            <a:r>
              <a:rPr lang="en-US" b="1" dirty="0">
                <a:solidFill>
                  <a:srgbClr val="C00000"/>
                </a:solidFill>
              </a:rPr>
              <a:t>(NPV</a:t>
            </a:r>
            <a:r>
              <a:rPr lang="en-US" b="1" dirty="0" smtClean="0">
                <a:solidFill>
                  <a:srgbClr val="C00000"/>
                </a:solidFill>
              </a:rPr>
              <a:t>): </a:t>
            </a:r>
            <a:r>
              <a:rPr lang="en-US" b="1" dirty="0">
                <a:solidFill>
                  <a:srgbClr val="002060"/>
                </a:solidFill>
              </a:rPr>
              <a:t>Proportion of patients with negative test results who are </a:t>
            </a:r>
            <a:r>
              <a:rPr lang="en-US" b="1" dirty="0" smtClean="0">
                <a:solidFill>
                  <a:srgbClr val="002060"/>
                </a:solidFill>
              </a:rPr>
              <a:t>correctly diagnosed</a:t>
            </a:r>
            <a:r>
              <a:rPr lang="en-US" b="1" dirty="0">
                <a:solidFill>
                  <a:srgbClr val="002060"/>
                </a:solidFill>
              </a:rPr>
              <a:t>.</a:t>
            </a:r>
            <a:endParaRPr lang="en-US" b="1" dirty="0" smtClean="0">
              <a:solidFill>
                <a:srgbClr val="002060"/>
              </a:solidFill>
            </a:endParaRPr>
          </a:p>
        </p:txBody>
      </p:sp>
    </p:spTree>
    <p:extLst>
      <p:ext uri="{BB962C8B-B14F-4D97-AF65-F5344CB8AC3E}">
        <p14:creationId xmlns:p14="http://schemas.microsoft.com/office/powerpoint/2010/main" val="407872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Sensitivity and Speciﬁcity</a:t>
            </a:r>
          </a:p>
        </p:txBody>
      </p:sp>
      <p:sp>
        <p:nvSpPr>
          <p:cNvPr id="3" name="Content Placeholder 2"/>
          <p:cNvSpPr>
            <a:spLocks noGrp="1"/>
          </p:cNvSpPr>
          <p:nvPr>
            <p:ph idx="1"/>
          </p:nvPr>
        </p:nvSpPr>
        <p:spPr>
          <a:xfrm>
            <a:off x="457200" y="1295400"/>
            <a:ext cx="8305800" cy="5334000"/>
          </a:xfrm>
        </p:spPr>
        <p:txBody>
          <a:bodyPr>
            <a:normAutofit/>
          </a:bodyPr>
          <a:lstStyle/>
          <a:p>
            <a:pPr>
              <a:lnSpc>
                <a:spcPct val="160000"/>
              </a:lnSpc>
              <a:spcBef>
                <a:spcPts val="0"/>
              </a:spcBef>
            </a:pPr>
            <a:r>
              <a:rPr lang="en-US" b="1" dirty="0" smtClean="0">
                <a:solidFill>
                  <a:srgbClr val="002060"/>
                </a:solidFill>
              </a:rPr>
              <a:t>]\\</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600200"/>
            <a:ext cx="785812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773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fontScale="90000"/>
          </a:bodyPr>
          <a:lstStyle/>
          <a:p>
            <a:r>
              <a:rPr lang="en-US" b="1" dirty="0"/>
              <a:t> Hypothesis </a:t>
            </a:r>
            <a:r>
              <a:rPr lang="en-US" b="1" dirty="0" smtClean="0"/>
              <a:t>Concept Example</a:t>
            </a:r>
            <a:endParaRPr lang="en-US" dirty="0"/>
          </a:p>
        </p:txBody>
      </p:sp>
      <p:sp>
        <p:nvSpPr>
          <p:cNvPr id="3" name="Content Placeholder 2"/>
          <p:cNvSpPr>
            <a:spLocks noGrp="1"/>
          </p:cNvSpPr>
          <p:nvPr>
            <p:ph idx="1"/>
          </p:nvPr>
        </p:nvSpPr>
        <p:spPr>
          <a:xfrm>
            <a:off x="76200" y="762000"/>
            <a:ext cx="8991600" cy="1524000"/>
          </a:xfrm>
        </p:spPr>
        <p:txBody>
          <a:bodyPr>
            <a:normAutofit fontScale="70000" lnSpcReduction="20000"/>
          </a:bodyPr>
          <a:lstStyle/>
          <a:p>
            <a:pPr marL="0" indent="0">
              <a:lnSpc>
                <a:spcPct val="160000"/>
              </a:lnSpc>
              <a:spcBef>
                <a:spcPts val="0"/>
              </a:spcBef>
              <a:buNone/>
            </a:pPr>
            <a:r>
              <a:rPr lang="en-US" b="1" dirty="0">
                <a:solidFill>
                  <a:srgbClr val="C00000"/>
                </a:solidFill>
                <a:latin typeface="Times New Roman" pitchFamily="18" charset="0"/>
                <a:cs typeface="Times New Roman" pitchFamily="18" charset="0"/>
              </a:rPr>
              <a:t>The ﬁnal exam of your ten students </a:t>
            </a:r>
            <a:r>
              <a:rPr lang="en-US" b="1" dirty="0" smtClean="0">
                <a:solidFill>
                  <a:srgbClr val="C00000"/>
                </a:solidFill>
                <a:latin typeface="Times New Roman" pitchFamily="18" charset="0"/>
                <a:cs typeface="Times New Roman" pitchFamily="18" charset="0"/>
              </a:rPr>
              <a:t>produce the </a:t>
            </a:r>
            <a:r>
              <a:rPr lang="en-US" b="1" dirty="0">
                <a:solidFill>
                  <a:srgbClr val="C00000"/>
                </a:solidFill>
                <a:latin typeface="Times New Roman" pitchFamily="18" charset="0"/>
                <a:cs typeface="Times New Roman" pitchFamily="18" charset="0"/>
              </a:rPr>
              <a:t>following scores:  </a:t>
            </a:r>
            <a:endParaRPr lang="en-US" b="1" dirty="0" smtClean="0">
              <a:solidFill>
                <a:srgbClr val="C00000"/>
              </a:solidFill>
              <a:latin typeface="Times New Roman" pitchFamily="18" charset="0"/>
              <a:cs typeface="Times New Roman" pitchFamily="18" charset="0"/>
            </a:endParaRPr>
          </a:p>
          <a:p>
            <a:pPr>
              <a:lnSpc>
                <a:spcPct val="160000"/>
              </a:lnSpc>
              <a:spcBef>
                <a:spcPts val="0"/>
              </a:spcBef>
            </a:pPr>
            <a:r>
              <a:rPr lang="en-US" b="1" dirty="0" smtClean="0">
                <a:solidFill>
                  <a:srgbClr val="C00000"/>
                </a:solidFill>
                <a:latin typeface="Times New Roman" pitchFamily="18" charset="0"/>
                <a:cs typeface="Times New Roman" pitchFamily="18" charset="0"/>
              </a:rPr>
              <a:t>scores </a:t>
            </a:r>
            <a:r>
              <a:rPr lang="en-US" b="1" dirty="0">
                <a:solidFill>
                  <a:srgbClr val="C00000"/>
                </a:solidFill>
                <a:latin typeface="Times New Roman" pitchFamily="18" charset="0"/>
                <a:cs typeface="Times New Roman" pitchFamily="18" charset="0"/>
              </a:rPr>
              <a:t>= </a:t>
            </a:r>
            <a:r>
              <a:rPr lang="en-US" b="1" dirty="0" err="1">
                <a:solidFill>
                  <a:srgbClr val="C00000"/>
                </a:solidFill>
                <a:latin typeface="Times New Roman" pitchFamily="18" charset="0"/>
                <a:cs typeface="Times New Roman" pitchFamily="18" charset="0"/>
              </a:rPr>
              <a:t>np.array</a:t>
            </a:r>
            <a:r>
              <a:rPr lang="en-US" b="1" dirty="0">
                <a:solidFill>
                  <a:srgbClr val="C00000"/>
                </a:solidFill>
                <a:latin typeface="Times New Roman" pitchFamily="18" charset="0"/>
                <a:cs typeface="Times New Roman" pitchFamily="18" charset="0"/>
              </a:rPr>
              <a:t>([ 109.4, 76.2, 128.7, 93.7, 85.6, 117.7, 117.2, 87.3, 100.3, 55.1])</a:t>
            </a:r>
          </a:p>
          <a:p>
            <a:pPr>
              <a:lnSpc>
                <a:spcPct val="160000"/>
              </a:lnSpc>
              <a:spcBef>
                <a:spcPts val="0"/>
              </a:spcBef>
            </a:pPr>
            <a:endParaRPr lang="en-US" b="1" dirty="0" smtClean="0">
              <a:solidFill>
                <a:srgbClr val="C00000"/>
              </a:solidFill>
              <a:latin typeface="Times New Roman" pitchFamily="18" charset="0"/>
              <a:cs typeface="Times New Roman" pitchFamily="18" charset="0"/>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828800"/>
            <a:ext cx="447675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029200"/>
            <a:ext cx="7696200" cy="1243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5728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Screening and Outliers</a:t>
            </a:r>
            <a:endParaRPr lang="en-US" dirty="0"/>
          </a:p>
        </p:txBody>
      </p:sp>
      <p:sp>
        <p:nvSpPr>
          <p:cNvPr id="3" name="Content Placeholder 2"/>
          <p:cNvSpPr>
            <a:spLocks noGrp="1"/>
          </p:cNvSpPr>
          <p:nvPr>
            <p:ph idx="1"/>
          </p:nvPr>
        </p:nvSpPr>
        <p:spPr>
          <a:xfrm>
            <a:off x="228600" y="1600200"/>
            <a:ext cx="8839200" cy="5181600"/>
          </a:xfrm>
        </p:spPr>
        <p:txBody>
          <a:bodyPr>
            <a:normAutofit fontScale="62500" lnSpcReduction="20000"/>
          </a:bodyPr>
          <a:lstStyle/>
          <a:p>
            <a:pPr>
              <a:lnSpc>
                <a:spcPct val="170000"/>
              </a:lnSpc>
              <a:spcBef>
                <a:spcPts val="0"/>
              </a:spcBef>
            </a:pPr>
            <a:r>
              <a:rPr lang="en-US" b="1" dirty="0" smtClean="0">
                <a:solidFill>
                  <a:srgbClr val="7030A0"/>
                </a:solidFill>
              </a:rPr>
              <a:t>Outliers </a:t>
            </a:r>
            <a:r>
              <a:rPr lang="en-US" b="1" dirty="0">
                <a:solidFill>
                  <a:srgbClr val="7030A0"/>
                </a:solidFill>
              </a:rPr>
              <a:t>often fall in one of two groups: </a:t>
            </a:r>
            <a:endParaRPr lang="en-US" b="1" dirty="0" smtClean="0">
              <a:solidFill>
                <a:srgbClr val="7030A0"/>
              </a:solidFill>
            </a:endParaRPr>
          </a:p>
          <a:p>
            <a:pPr lvl="1">
              <a:lnSpc>
                <a:spcPct val="170000"/>
              </a:lnSpc>
              <a:spcBef>
                <a:spcPts val="0"/>
              </a:spcBef>
            </a:pPr>
            <a:r>
              <a:rPr lang="en-US" sz="2900" b="1" dirty="0" smtClean="0">
                <a:solidFill>
                  <a:srgbClr val="FF0000"/>
                </a:solidFill>
              </a:rPr>
              <a:t>They </a:t>
            </a:r>
            <a:r>
              <a:rPr lang="en-US" sz="2900" b="1" dirty="0">
                <a:solidFill>
                  <a:srgbClr val="FF0000"/>
                </a:solidFill>
              </a:rPr>
              <a:t>are either caused by mistakes in the recording, in which case they should be excluded; </a:t>
            </a:r>
            <a:endParaRPr lang="en-US" sz="2900" b="1" dirty="0" smtClean="0">
              <a:solidFill>
                <a:srgbClr val="FF0000"/>
              </a:solidFill>
            </a:endParaRPr>
          </a:p>
          <a:p>
            <a:pPr lvl="1">
              <a:lnSpc>
                <a:spcPct val="170000"/>
              </a:lnSpc>
              <a:spcBef>
                <a:spcPts val="0"/>
              </a:spcBef>
            </a:pPr>
            <a:r>
              <a:rPr lang="en-US" sz="2900" b="1" dirty="0" smtClean="0">
                <a:solidFill>
                  <a:srgbClr val="00B050"/>
                </a:solidFill>
              </a:rPr>
              <a:t>They </a:t>
            </a:r>
            <a:r>
              <a:rPr lang="en-US" sz="2900" b="1" dirty="0">
                <a:solidFill>
                  <a:srgbClr val="00B050"/>
                </a:solidFill>
              </a:rPr>
              <a:t>constitute very important and valuable data points, in which case they have to be included in the data analysis. </a:t>
            </a:r>
            <a:endParaRPr lang="en-US" sz="2900" b="1" dirty="0" smtClean="0">
              <a:solidFill>
                <a:srgbClr val="00B050"/>
              </a:solidFill>
            </a:endParaRPr>
          </a:p>
          <a:p>
            <a:pPr>
              <a:lnSpc>
                <a:spcPct val="170000"/>
              </a:lnSpc>
              <a:spcBef>
                <a:spcPts val="0"/>
              </a:spcBef>
            </a:pPr>
            <a:r>
              <a:rPr lang="en-US" b="1" dirty="0" smtClean="0">
                <a:solidFill>
                  <a:srgbClr val="0070C0"/>
                </a:solidFill>
              </a:rPr>
              <a:t>To </a:t>
            </a:r>
            <a:r>
              <a:rPr lang="en-US" b="1" dirty="0">
                <a:solidFill>
                  <a:srgbClr val="0070C0"/>
                </a:solidFill>
              </a:rPr>
              <a:t>decide which of the two is the case, you have to check the underlying raw data (for saturation or invalid data values), and the protocols from your experiments (for mistakes that may have occurred during the recording</a:t>
            </a:r>
            <a:r>
              <a:rPr lang="en-US" b="1" dirty="0" smtClean="0">
                <a:solidFill>
                  <a:srgbClr val="0070C0"/>
                </a:solidFill>
              </a:rPr>
              <a:t>).</a:t>
            </a:r>
          </a:p>
          <a:p>
            <a:pPr>
              <a:lnSpc>
                <a:spcPct val="170000"/>
              </a:lnSpc>
              <a:spcBef>
                <a:spcPts val="0"/>
              </a:spcBef>
            </a:pPr>
            <a:r>
              <a:rPr lang="en-US" b="1" dirty="0" smtClean="0">
                <a:solidFill>
                  <a:srgbClr val="C00000"/>
                </a:solidFill>
              </a:rPr>
              <a:t>If </a:t>
            </a:r>
            <a:r>
              <a:rPr lang="en-US" b="1" dirty="0">
                <a:solidFill>
                  <a:srgbClr val="C00000"/>
                </a:solidFill>
              </a:rPr>
              <a:t>an underlying problem is detected, then—and only then—one may eliminate the outliers from the analysis</a:t>
            </a:r>
            <a:r>
              <a:rPr lang="en-US" b="1" dirty="0" smtClean="0">
                <a:solidFill>
                  <a:srgbClr val="C00000"/>
                </a:solidFill>
              </a:rPr>
              <a:t>.</a:t>
            </a:r>
          </a:p>
          <a:p>
            <a:pPr>
              <a:lnSpc>
                <a:spcPct val="170000"/>
              </a:lnSpc>
              <a:spcBef>
                <a:spcPts val="0"/>
              </a:spcBef>
            </a:pPr>
            <a:r>
              <a:rPr lang="en-US" b="1" dirty="0" smtClean="0">
                <a:solidFill>
                  <a:srgbClr val="C00000"/>
                </a:solidFill>
              </a:rPr>
              <a:t>In </a:t>
            </a:r>
            <a:r>
              <a:rPr lang="en-US" b="1" dirty="0">
                <a:solidFill>
                  <a:srgbClr val="C00000"/>
                </a:solidFill>
              </a:rPr>
              <a:t>every other case, the data have to be kept!</a:t>
            </a:r>
          </a:p>
        </p:txBody>
      </p:sp>
    </p:spTree>
    <p:extLst>
      <p:ext uri="{BB962C8B-B14F-4D97-AF65-F5344CB8AC3E}">
        <p14:creationId xmlns:p14="http://schemas.microsoft.com/office/powerpoint/2010/main" val="5826009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Normality Check</a:t>
            </a:r>
            <a:endParaRPr lang="en-US" dirty="0"/>
          </a:p>
        </p:txBody>
      </p:sp>
      <p:sp>
        <p:nvSpPr>
          <p:cNvPr id="3" name="Content Placeholder 2"/>
          <p:cNvSpPr>
            <a:spLocks noGrp="1"/>
          </p:cNvSpPr>
          <p:nvPr>
            <p:ph idx="1"/>
          </p:nvPr>
        </p:nvSpPr>
        <p:spPr>
          <a:xfrm>
            <a:off x="457200" y="1600200"/>
            <a:ext cx="8534400" cy="4525963"/>
          </a:xfrm>
        </p:spPr>
        <p:txBody>
          <a:bodyPr/>
          <a:lstStyle/>
          <a:p>
            <a:r>
              <a:rPr lang="en-US" dirty="0" smtClean="0">
                <a:solidFill>
                  <a:schemeClr val="tx2"/>
                </a:solidFill>
              </a:rPr>
              <a:t>Is the set of observations normally distributed?</a:t>
            </a:r>
          </a:p>
          <a:p>
            <a:r>
              <a:rPr lang="en-US" dirty="0" smtClean="0">
                <a:solidFill>
                  <a:srgbClr val="C00000"/>
                </a:solidFill>
              </a:rPr>
              <a:t>Normality check is important as many statistical inference techniques assume that the data is following distribution</a:t>
            </a:r>
          </a:p>
          <a:p>
            <a:endParaRPr lang="en-US" dirty="0"/>
          </a:p>
        </p:txBody>
      </p:sp>
    </p:spTree>
    <p:extLst>
      <p:ext uri="{BB962C8B-B14F-4D97-AF65-F5344CB8AC3E}">
        <p14:creationId xmlns:p14="http://schemas.microsoft.com/office/powerpoint/2010/main" val="3617619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Normality Check</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6399"/>
            <a:ext cx="9067800" cy="5163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395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1" y="152400"/>
            <a:ext cx="89916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4396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Normality </a:t>
            </a:r>
            <a:r>
              <a:rPr lang="en-US" dirty="0" smtClean="0"/>
              <a:t>Check</a:t>
            </a:r>
            <a:endParaRPr lang="en-US" dirty="0"/>
          </a:p>
        </p:txBody>
      </p:sp>
      <p:sp>
        <p:nvSpPr>
          <p:cNvPr id="3" name="Content Placeholder 2"/>
          <p:cNvSpPr>
            <a:spLocks noGrp="1"/>
          </p:cNvSpPr>
          <p:nvPr>
            <p:ph idx="1"/>
          </p:nvPr>
        </p:nvSpPr>
        <p:spPr>
          <a:xfrm>
            <a:off x="228600" y="685800"/>
            <a:ext cx="8839200" cy="5867400"/>
          </a:xfrm>
        </p:spPr>
        <p:txBody>
          <a:bodyPr>
            <a:noAutofit/>
          </a:bodyPr>
          <a:lstStyle/>
          <a:p>
            <a:pPr>
              <a:lnSpc>
                <a:spcPct val="170000"/>
              </a:lnSpc>
              <a:spcBef>
                <a:spcPts val="0"/>
              </a:spcBef>
            </a:pPr>
            <a:r>
              <a:rPr lang="en-US" sz="1800" dirty="0">
                <a:latin typeface="Times New Roman" pitchFamily="18" charset="0"/>
                <a:cs typeface="Times New Roman" pitchFamily="18" charset="0"/>
              </a:rPr>
              <a:t>There are several methods of assessing whether data are normally distributed or not. </a:t>
            </a:r>
          </a:p>
          <a:p>
            <a:pPr>
              <a:lnSpc>
                <a:spcPct val="170000"/>
              </a:lnSpc>
              <a:spcBef>
                <a:spcPts val="0"/>
              </a:spcBef>
            </a:pPr>
            <a:r>
              <a:rPr lang="en-US" sz="1800" dirty="0" smtClean="0">
                <a:latin typeface="Times New Roman" pitchFamily="18" charset="0"/>
                <a:cs typeface="Times New Roman" pitchFamily="18" charset="0"/>
              </a:rPr>
              <a:t>In </a:t>
            </a:r>
            <a:r>
              <a:rPr lang="en-US" sz="1800" dirty="0">
                <a:latin typeface="Times New Roman" pitchFamily="18" charset="0"/>
                <a:cs typeface="Times New Roman" pitchFamily="18" charset="0"/>
              </a:rPr>
              <a:t>statistics different tools are available for the visual assessments of distributions. </a:t>
            </a:r>
            <a:endParaRPr lang="en-US" sz="1800" dirty="0" smtClean="0">
              <a:latin typeface="Times New Roman" pitchFamily="18" charset="0"/>
              <a:cs typeface="Times New Roman" pitchFamily="18" charset="0"/>
            </a:endParaRPr>
          </a:p>
          <a:p>
            <a:pPr>
              <a:lnSpc>
                <a:spcPct val="170000"/>
              </a:lnSpc>
              <a:spcBef>
                <a:spcPts val="0"/>
              </a:spcBef>
            </a:pPr>
            <a:r>
              <a:rPr lang="en-US" sz="1800" dirty="0" smtClean="0">
                <a:latin typeface="Times New Roman" pitchFamily="18" charset="0"/>
                <a:cs typeface="Times New Roman" pitchFamily="18" charset="0"/>
              </a:rPr>
              <a:t>They </a:t>
            </a:r>
            <a:r>
              <a:rPr lang="en-US" sz="1800" dirty="0">
                <a:latin typeface="Times New Roman" pitchFamily="18" charset="0"/>
                <a:cs typeface="Times New Roman" pitchFamily="18" charset="0"/>
              </a:rPr>
              <a:t>fall into two broad categories: </a:t>
            </a:r>
            <a:endParaRPr lang="en-US" sz="1800" dirty="0" smtClean="0">
              <a:latin typeface="Times New Roman" pitchFamily="18" charset="0"/>
              <a:cs typeface="Times New Roman" pitchFamily="18" charset="0"/>
            </a:endParaRPr>
          </a:p>
          <a:p>
            <a:pPr lvl="1">
              <a:lnSpc>
                <a:spcPct val="170000"/>
              </a:lnSpc>
              <a:spcBef>
                <a:spcPts val="0"/>
              </a:spcBef>
            </a:pPr>
            <a:r>
              <a:rPr lang="en-US" sz="1800" dirty="0">
                <a:latin typeface="Times New Roman" pitchFamily="18" charset="0"/>
                <a:cs typeface="Times New Roman" pitchFamily="18" charset="0"/>
              </a:rPr>
              <a:t>graphical : </a:t>
            </a:r>
            <a:endParaRPr lang="en-US" sz="1800" dirty="0" smtClean="0">
              <a:latin typeface="Times New Roman" pitchFamily="18" charset="0"/>
              <a:cs typeface="Times New Roman" pitchFamily="18" charset="0"/>
            </a:endParaRPr>
          </a:p>
          <a:p>
            <a:pPr lvl="2">
              <a:lnSpc>
                <a:spcPct val="170000"/>
              </a:lnSpc>
              <a:spcBef>
                <a:spcPts val="0"/>
              </a:spcBef>
            </a:pPr>
            <a:r>
              <a:rPr lang="en-US" sz="1800" dirty="0" smtClean="0">
                <a:solidFill>
                  <a:srgbClr val="FF0000"/>
                </a:solidFill>
                <a:latin typeface="Times New Roman" pitchFamily="18" charset="0"/>
                <a:cs typeface="Times New Roman" pitchFamily="18" charset="0"/>
              </a:rPr>
              <a:t>Q-Q </a:t>
            </a:r>
            <a:r>
              <a:rPr lang="en-US" sz="1800" dirty="0">
                <a:solidFill>
                  <a:srgbClr val="FF0000"/>
                </a:solidFill>
                <a:latin typeface="Times New Roman" pitchFamily="18" charset="0"/>
                <a:cs typeface="Times New Roman" pitchFamily="18" charset="0"/>
              </a:rPr>
              <a:t>plots </a:t>
            </a:r>
          </a:p>
          <a:p>
            <a:pPr lvl="2">
              <a:lnSpc>
                <a:spcPct val="170000"/>
              </a:lnSpc>
              <a:spcBef>
                <a:spcPts val="0"/>
              </a:spcBef>
            </a:pPr>
            <a:r>
              <a:rPr lang="en-US" sz="1800" dirty="0">
                <a:solidFill>
                  <a:srgbClr val="FF0000"/>
                </a:solidFill>
                <a:latin typeface="Times New Roman" pitchFamily="18" charset="0"/>
                <a:cs typeface="Times New Roman" pitchFamily="18" charset="0"/>
              </a:rPr>
              <a:t>Cumulative frequency (P-P) plots</a:t>
            </a:r>
          </a:p>
          <a:p>
            <a:pPr lvl="2">
              <a:lnSpc>
                <a:spcPct val="170000"/>
              </a:lnSpc>
              <a:spcBef>
                <a:spcPts val="0"/>
              </a:spcBef>
            </a:pPr>
            <a:r>
              <a:rPr lang="en-US" sz="1800" dirty="0">
                <a:solidFill>
                  <a:srgbClr val="FF0000"/>
                </a:solidFill>
                <a:latin typeface="Times New Roman" pitchFamily="18" charset="0"/>
                <a:cs typeface="Times New Roman" pitchFamily="18" charset="0"/>
              </a:rPr>
              <a:t>Probability plots</a:t>
            </a:r>
          </a:p>
          <a:p>
            <a:pPr lvl="1">
              <a:lnSpc>
                <a:spcPct val="170000"/>
              </a:lnSpc>
              <a:spcBef>
                <a:spcPts val="0"/>
              </a:spcBef>
            </a:pPr>
            <a:r>
              <a:rPr lang="en-US" sz="1800" dirty="0" smtClean="0">
                <a:latin typeface="Times New Roman" pitchFamily="18" charset="0"/>
                <a:cs typeface="Times New Roman" pitchFamily="18" charset="0"/>
              </a:rPr>
              <a:t>Statistical: </a:t>
            </a:r>
          </a:p>
          <a:p>
            <a:pPr marL="857250" lvl="2" indent="0">
              <a:lnSpc>
                <a:spcPct val="170000"/>
              </a:lnSpc>
              <a:spcBef>
                <a:spcPts val="0"/>
              </a:spcBef>
              <a:buNone/>
            </a:pPr>
            <a:r>
              <a:rPr lang="en-US" sz="1800" dirty="0" smtClean="0">
                <a:latin typeface="Times New Roman" pitchFamily="18" charset="0"/>
                <a:cs typeface="Times New Roman" pitchFamily="18" charset="0"/>
              </a:rPr>
              <a:t>      •</a:t>
            </a:r>
            <a:r>
              <a:rPr lang="en-US" sz="1800" dirty="0">
                <a:solidFill>
                  <a:srgbClr val="0070C0"/>
                </a:solidFill>
                <a:latin typeface="Times New Roman" pitchFamily="18" charset="0"/>
                <a:cs typeface="Times New Roman" pitchFamily="18" charset="0"/>
              </a:rPr>
              <a:t>W/S test </a:t>
            </a:r>
            <a:endParaRPr lang="en-US" sz="1800" dirty="0" smtClean="0">
              <a:solidFill>
                <a:srgbClr val="0070C0"/>
              </a:solidFill>
              <a:latin typeface="Times New Roman" pitchFamily="18" charset="0"/>
              <a:cs typeface="Times New Roman" pitchFamily="18" charset="0"/>
            </a:endParaRPr>
          </a:p>
          <a:p>
            <a:pPr marL="857250" lvl="2" indent="0">
              <a:lnSpc>
                <a:spcPct val="170000"/>
              </a:lnSpc>
              <a:spcBef>
                <a:spcPts val="0"/>
              </a:spcBef>
              <a:buNone/>
            </a:pPr>
            <a:r>
              <a:rPr lang="en-US" sz="1800" dirty="0">
                <a:solidFill>
                  <a:srgbClr val="0070C0"/>
                </a:solidFill>
                <a:latin typeface="Times New Roman" pitchFamily="18" charset="0"/>
                <a:cs typeface="Times New Roman" pitchFamily="18" charset="0"/>
              </a:rPr>
              <a:t> </a:t>
            </a:r>
            <a:r>
              <a:rPr lang="en-US" sz="1800" dirty="0" smtClean="0">
                <a:solidFill>
                  <a:srgbClr val="0070C0"/>
                </a:solidFill>
                <a:latin typeface="Times New Roman" pitchFamily="18" charset="0"/>
                <a:cs typeface="Times New Roman" pitchFamily="18" charset="0"/>
              </a:rPr>
              <a:t>     •</a:t>
            </a:r>
            <a:r>
              <a:rPr lang="en-US" sz="1800" dirty="0" err="1">
                <a:solidFill>
                  <a:srgbClr val="0070C0"/>
                </a:solidFill>
                <a:latin typeface="Times New Roman" pitchFamily="18" charset="0"/>
                <a:cs typeface="Times New Roman" pitchFamily="18" charset="0"/>
              </a:rPr>
              <a:t>Jarque-Bera</a:t>
            </a:r>
            <a:r>
              <a:rPr lang="en-US" sz="1800" dirty="0">
                <a:solidFill>
                  <a:srgbClr val="0070C0"/>
                </a:solidFill>
                <a:latin typeface="Times New Roman" pitchFamily="18" charset="0"/>
                <a:cs typeface="Times New Roman" pitchFamily="18" charset="0"/>
              </a:rPr>
              <a:t> </a:t>
            </a:r>
            <a:r>
              <a:rPr lang="en-US" sz="1800" dirty="0" smtClean="0">
                <a:solidFill>
                  <a:srgbClr val="0070C0"/>
                </a:solidFill>
                <a:latin typeface="Times New Roman" pitchFamily="18" charset="0"/>
                <a:cs typeface="Times New Roman" pitchFamily="18" charset="0"/>
              </a:rPr>
              <a:t>test</a:t>
            </a:r>
          </a:p>
          <a:p>
            <a:pPr marL="857250" lvl="2" indent="0">
              <a:lnSpc>
                <a:spcPct val="170000"/>
              </a:lnSpc>
              <a:spcBef>
                <a:spcPts val="0"/>
              </a:spcBef>
              <a:buNone/>
            </a:pPr>
            <a:r>
              <a:rPr lang="en-US" sz="1800" dirty="0">
                <a:solidFill>
                  <a:srgbClr val="0070C0"/>
                </a:solidFill>
                <a:latin typeface="Times New Roman" pitchFamily="18" charset="0"/>
                <a:cs typeface="Times New Roman" pitchFamily="18" charset="0"/>
              </a:rPr>
              <a:t> </a:t>
            </a:r>
            <a:r>
              <a:rPr lang="en-US" sz="1800" dirty="0" smtClean="0">
                <a:solidFill>
                  <a:srgbClr val="0070C0"/>
                </a:solidFill>
                <a:latin typeface="Times New Roman" pitchFamily="18" charset="0"/>
                <a:cs typeface="Times New Roman" pitchFamily="18" charset="0"/>
              </a:rPr>
              <a:t>     •</a:t>
            </a:r>
            <a:r>
              <a:rPr lang="en-US" sz="1800" dirty="0">
                <a:solidFill>
                  <a:srgbClr val="0070C0"/>
                </a:solidFill>
                <a:latin typeface="Times New Roman" pitchFamily="18" charset="0"/>
                <a:cs typeface="Times New Roman" pitchFamily="18" charset="0"/>
              </a:rPr>
              <a:t>Shapiro-</a:t>
            </a:r>
            <a:r>
              <a:rPr lang="en-US" sz="1800" dirty="0" err="1">
                <a:solidFill>
                  <a:srgbClr val="0070C0"/>
                </a:solidFill>
                <a:latin typeface="Times New Roman" pitchFamily="18" charset="0"/>
                <a:cs typeface="Times New Roman" pitchFamily="18" charset="0"/>
              </a:rPr>
              <a:t>Wilks</a:t>
            </a:r>
            <a:r>
              <a:rPr lang="en-US" sz="1800" dirty="0">
                <a:solidFill>
                  <a:srgbClr val="0070C0"/>
                </a:solidFill>
                <a:latin typeface="Times New Roman" pitchFamily="18" charset="0"/>
                <a:cs typeface="Times New Roman" pitchFamily="18" charset="0"/>
              </a:rPr>
              <a:t> test </a:t>
            </a:r>
            <a:endParaRPr lang="en-US" sz="1800" dirty="0" smtClean="0">
              <a:solidFill>
                <a:srgbClr val="0070C0"/>
              </a:solidFill>
              <a:latin typeface="Times New Roman" pitchFamily="18" charset="0"/>
              <a:cs typeface="Times New Roman" pitchFamily="18" charset="0"/>
            </a:endParaRPr>
          </a:p>
          <a:p>
            <a:pPr marL="857250" lvl="2" indent="0">
              <a:lnSpc>
                <a:spcPct val="170000"/>
              </a:lnSpc>
              <a:spcBef>
                <a:spcPts val="0"/>
              </a:spcBef>
              <a:buNone/>
            </a:pPr>
            <a:r>
              <a:rPr lang="en-US" sz="1800" dirty="0">
                <a:solidFill>
                  <a:srgbClr val="0070C0"/>
                </a:solidFill>
                <a:latin typeface="Times New Roman" pitchFamily="18" charset="0"/>
                <a:cs typeface="Times New Roman" pitchFamily="18" charset="0"/>
              </a:rPr>
              <a:t> </a:t>
            </a:r>
            <a:r>
              <a:rPr lang="en-US" sz="1800" dirty="0" smtClean="0">
                <a:solidFill>
                  <a:srgbClr val="0070C0"/>
                </a:solidFill>
                <a:latin typeface="Times New Roman" pitchFamily="18" charset="0"/>
                <a:cs typeface="Times New Roman" pitchFamily="18" charset="0"/>
              </a:rPr>
              <a:t>     •</a:t>
            </a:r>
            <a:r>
              <a:rPr lang="en-US" sz="1800" dirty="0">
                <a:solidFill>
                  <a:srgbClr val="0070C0"/>
                </a:solidFill>
                <a:latin typeface="Times New Roman" pitchFamily="18" charset="0"/>
                <a:cs typeface="Times New Roman" pitchFamily="18" charset="0"/>
              </a:rPr>
              <a:t>Kolmogorov-Smirnov test </a:t>
            </a:r>
            <a:endParaRPr lang="en-US" sz="1800" dirty="0" smtClean="0">
              <a:solidFill>
                <a:srgbClr val="0070C0"/>
              </a:solidFill>
              <a:latin typeface="Times New Roman" pitchFamily="18" charset="0"/>
              <a:cs typeface="Times New Roman" pitchFamily="18" charset="0"/>
            </a:endParaRPr>
          </a:p>
          <a:p>
            <a:pPr marL="857250" lvl="2" indent="0">
              <a:lnSpc>
                <a:spcPct val="170000"/>
              </a:lnSpc>
              <a:spcBef>
                <a:spcPts val="0"/>
              </a:spcBef>
              <a:buNone/>
            </a:pPr>
            <a:r>
              <a:rPr lang="en-US" sz="1800" dirty="0">
                <a:solidFill>
                  <a:srgbClr val="0070C0"/>
                </a:solidFill>
                <a:latin typeface="Times New Roman" pitchFamily="18" charset="0"/>
                <a:cs typeface="Times New Roman" pitchFamily="18" charset="0"/>
              </a:rPr>
              <a:t> </a:t>
            </a:r>
            <a:r>
              <a:rPr lang="en-US" sz="1800" dirty="0" smtClean="0">
                <a:solidFill>
                  <a:srgbClr val="0070C0"/>
                </a:solidFill>
                <a:latin typeface="Times New Roman" pitchFamily="18" charset="0"/>
                <a:cs typeface="Times New Roman" pitchFamily="18" charset="0"/>
              </a:rPr>
              <a:t>     •</a:t>
            </a:r>
            <a:r>
              <a:rPr lang="en-US" sz="1800" dirty="0" err="1">
                <a:solidFill>
                  <a:srgbClr val="0070C0"/>
                </a:solidFill>
                <a:latin typeface="Times New Roman" pitchFamily="18" charset="0"/>
                <a:cs typeface="Times New Roman" pitchFamily="18" charset="0"/>
              </a:rPr>
              <a:t>D’Agostino</a:t>
            </a:r>
            <a:r>
              <a:rPr lang="en-US" sz="1800" dirty="0">
                <a:solidFill>
                  <a:srgbClr val="0070C0"/>
                </a:solidFill>
                <a:latin typeface="Times New Roman" pitchFamily="18" charset="0"/>
                <a:cs typeface="Times New Roman" pitchFamily="18" charset="0"/>
              </a:rPr>
              <a:t> test</a:t>
            </a:r>
          </a:p>
          <a:p>
            <a:pPr lvl="1">
              <a:lnSpc>
                <a:spcPct val="170000"/>
              </a:lnSpc>
              <a:spcBef>
                <a:spcPts val="0"/>
              </a:spcBef>
            </a:pPr>
            <a:endParaRPr lang="en-US" sz="1800" dirty="0" smtClean="0">
              <a:latin typeface="Times New Roman" pitchFamily="18" charset="0"/>
              <a:cs typeface="Times New Roman" pitchFamily="18" charset="0"/>
            </a:endParaRPr>
          </a:p>
          <a:p>
            <a:pPr lvl="1">
              <a:lnSpc>
                <a:spcPct val="170000"/>
              </a:lnSpc>
              <a:spcBef>
                <a:spcPts val="0"/>
              </a:spcBef>
            </a:pPr>
            <a:endParaRPr lang="en-US" sz="1800" dirty="0" smtClean="0">
              <a:latin typeface="Times New Roman" pitchFamily="18" charset="0"/>
              <a:cs typeface="Times New Roman" pitchFamily="18" charset="0"/>
            </a:endParaRPr>
          </a:p>
          <a:p>
            <a:pPr marL="0" indent="0">
              <a:lnSpc>
                <a:spcPct val="170000"/>
              </a:lnSpc>
              <a:spcBef>
                <a:spcPts val="0"/>
              </a:spcBef>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smtClean="0"/>
              <a:t>Graphical methods </a:t>
            </a:r>
            <a:r>
              <a:rPr lang="en-US" sz="3600" dirty="0">
                <a:latin typeface="Times New Roman" pitchFamily="18" charset="0"/>
                <a:cs typeface="Times New Roman" pitchFamily="18" charset="0"/>
              </a:rPr>
              <a:t>for Normality check</a:t>
            </a:r>
            <a:endParaRPr lang="en-US" sz="3600" dirty="0"/>
          </a:p>
        </p:txBody>
      </p:sp>
      <p:sp>
        <p:nvSpPr>
          <p:cNvPr id="3" name="Content Placeholder 2"/>
          <p:cNvSpPr>
            <a:spLocks noGrp="1"/>
          </p:cNvSpPr>
          <p:nvPr>
            <p:ph idx="1"/>
          </p:nvPr>
        </p:nvSpPr>
        <p:spPr>
          <a:xfrm>
            <a:off x="228600" y="1143000"/>
            <a:ext cx="8763000" cy="5486400"/>
          </a:xfrm>
        </p:spPr>
        <p:txBody>
          <a:bodyPr>
            <a:normAutofit/>
          </a:bodyPr>
          <a:lstStyle/>
          <a:p>
            <a:pPr marL="0" indent="0">
              <a:lnSpc>
                <a:spcPct val="150000"/>
              </a:lnSpc>
              <a:spcBef>
                <a:spcPts val="0"/>
              </a:spcBef>
              <a:buNone/>
            </a:pPr>
            <a:r>
              <a:rPr lang="en-US" sz="2400" dirty="0" smtClean="0">
                <a:solidFill>
                  <a:srgbClr val="7030A0"/>
                </a:solidFill>
                <a:latin typeface="Times New Roman" pitchFamily="18" charset="0"/>
                <a:cs typeface="Times New Roman" pitchFamily="18" charset="0"/>
              </a:rPr>
              <a:t>A number of graphical methods exist for comparing two probability </a:t>
            </a:r>
            <a:r>
              <a:rPr lang="en-US" sz="2400" dirty="0">
                <a:solidFill>
                  <a:srgbClr val="7030A0"/>
                </a:solidFill>
                <a:latin typeface="Times New Roman" pitchFamily="18" charset="0"/>
                <a:cs typeface="Times New Roman" pitchFamily="18" charset="0"/>
              </a:rPr>
              <a:t>distributions by plotting their </a:t>
            </a:r>
            <a:r>
              <a:rPr lang="en-US" sz="2400" dirty="0" err="1">
                <a:solidFill>
                  <a:srgbClr val="7030A0"/>
                </a:solidFill>
                <a:latin typeface="Times New Roman" pitchFamily="18" charset="0"/>
                <a:cs typeface="Times New Roman" pitchFamily="18" charset="0"/>
              </a:rPr>
              <a:t>quantiles</a:t>
            </a:r>
            <a:r>
              <a:rPr lang="en-US" sz="2400" dirty="0">
                <a:solidFill>
                  <a:srgbClr val="7030A0"/>
                </a:solidFill>
                <a:latin typeface="Times New Roman" pitchFamily="18" charset="0"/>
                <a:cs typeface="Times New Roman" pitchFamily="18" charset="0"/>
              </a:rPr>
              <a:t>, or closely related parameters</a:t>
            </a:r>
            <a:r>
              <a:rPr lang="en-US" sz="2400" dirty="0" smtClean="0">
                <a:solidFill>
                  <a:srgbClr val="7030A0"/>
                </a:solidFill>
                <a:latin typeface="Times New Roman" pitchFamily="18" charset="0"/>
                <a:cs typeface="Times New Roman" pitchFamily="18" charset="0"/>
              </a:rPr>
              <a:t>, against </a:t>
            </a:r>
            <a:r>
              <a:rPr lang="en-US" sz="2400" dirty="0">
                <a:solidFill>
                  <a:srgbClr val="7030A0"/>
                </a:solidFill>
                <a:latin typeface="Times New Roman" pitchFamily="18" charset="0"/>
                <a:cs typeface="Times New Roman" pitchFamily="18" charset="0"/>
              </a:rPr>
              <a:t>each </a:t>
            </a:r>
            <a:r>
              <a:rPr lang="en-US" sz="2400" dirty="0" smtClean="0">
                <a:solidFill>
                  <a:srgbClr val="7030A0"/>
                </a:solidFill>
                <a:latin typeface="Times New Roman" pitchFamily="18" charset="0"/>
                <a:cs typeface="Times New Roman" pitchFamily="18" charset="0"/>
              </a:rPr>
              <a:t>other. </a:t>
            </a:r>
          </a:p>
          <a:p>
            <a:pPr marL="0" indent="0">
              <a:lnSpc>
                <a:spcPct val="150000"/>
              </a:lnSpc>
              <a:spcBef>
                <a:spcPts val="0"/>
              </a:spcBef>
              <a:buNone/>
            </a:pPr>
            <a:endParaRPr lang="en-US" sz="2400" dirty="0">
              <a:latin typeface="Times New Roman" pitchFamily="18" charset="0"/>
              <a:cs typeface="Times New Roman" pitchFamily="18" charset="0"/>
            </a:endParaRPr>
          </a:p>
          <a:p>
            <a:pPr marL="0" indent="0">
              <a:lnSpc>
                <a:spcPct val="150000"/>
              </a:lnSpc>
              <a:spcBef>
                <a:spcPts val="0"/>
              </a:spcBef>
              <a:buNone/>
            </a:pPr>
            <a:r>
              <a:rPr lang="en-US" sz="2400" dirty="0" smtClean="0">
                <a:latin typeface="Times New Roman" pitchFamily="18" charset="0"/>
                <a:cs typeface="Times New Roman" pitchFamily="18" charset="0"/>
              </a:rPr>
              <a:t>Some </a:t>
            </a:r>
            <a:r>
              <a:rPr lang="en-US" sz="2400" dirty="0">
                <a:latin typeface="Times New Roman" pitchFamily="18" charset="0"/>
                <a:cs typeface="Times New Roman" pitchFamily="18" charset="0"/>
              </a:rPr>
              <a:t>common techniques are:</a:t>
            </a:r>
          </a:p>
          <a:p>
            <a:pPr lvl="1">
              <a:lnSpc>
                <a:spcPct val="150000"/>
              </a:lnSpc>
              <a:spcBef>
                <a:spcPts val="0"/>
              </a:spcBef>
            </a:pPr>
            <a:r>
              <a:rPr lang="en-US" sz="2000" dirty="0" smtClean="0">
                <a:solidFill>
                  <a:srgbClr val="FF0000"/>
                </a:solidFill>
                <a:latin typeface="Times New Roman" pitchFamily="18" charset="0"/>
                <a:cs typeface="Times New Roman" pitchFamily="18" charset="0"/>
              </a:rPr>
              <a:t>Q-Q plots </a:t>
            </a:r>
          </a:p>
          <a:p>
            <a:pPr lvl="1">
              <a:lnSpc>
                <a:spcPct val="150000"/>
              </a:lnSpc>
              <a:spcBef>
                <a:spcPts val="0"/>
              </a:spcBef>
            </a:pPr>
            <a:r>
              <a:rPr lang="en-US" sz="2000" dirty="0" smtClean="0">
                <a:solidFill>
                  <a:srgbClr val="FF0000"/>
                </a:solidFill>
                <a:latin typeface="Times New Roman" pitchFamily="18" charset="0"/>
                <a:cs typeface="Times New Roman" pitchFamily="18" charset="0"/>
              </a:rPr>
              <a:t>Cumulative </a:t>
            </a:r>
            <a:r>
              <a:rPr lang="en-US" sz="2000" dirty="0">
                <a:solidFill>
                  <a:srgbClr val="FF0000"/>
                </a:solidFill>
                <a:latin typeface="Times New Roman" pitchFamily="18" charset="0"/>
                <a:cs typeface="Times New Roman" pitchFamily="18" charset="0"/>
              </a:rPr>
              <a:t>frequency (P-P) </a:t>
            </a:r>
            <a:r>
              <a:rPr lang="en-US" sz="2000" dirty="0" smtClean="0">
                <a:solidFill>
                  <a:srgbClr val="FF0000"/>
                </a:solidFill>
                <a:latin typeface="Times New Roman" pitchFamily="18" charset="0"/>
                <a:cs typeface="Times New Roman" pitchFamily="18" charset="0"/>
              </a:rPr>
              <a:t>plots</a:t>
            </a:r>
          </a:p>
          <a:p>
            <a:pPr lvl="1">
              <a:lnSpc>
                <a:spcPct val="150000"/>
              </a:lnSpc>
              <a:spcBef>
                <a:spcPts val="0"/>
              </a:spcBef>
            </a:pPr>
            <a:r>
              <a:rPr lang="en-US" sz="2000" dirty="0" smtClean="0">
                <a:solidFill>
                  <a:srgbClr val="FF0000"/>
                </a:solidFill>
                <a:latin typeface="Times New Roman" pitchFamily="18" charset="0"/>
                <a:cs typeface="Times New Roman" pitchFamily="18" charset="0"/>
              </a:rPr>
              <a:t>Probability plots</a:t>
            </a:r>
            <a:endParaRPr lang="en-US" sz="2000" dirty="0">
              <a:solidFill>
                <a:srgbClr val="FF0000"/>
              </a:solidFill>
              <a:latin typeface="Times New Roman" pitchFamily="18" charset="0"/>
              <a:cs typeface="Times New Roman" pitchFamily="18" charset="0"/>
            </a:endParaRPr>
          </a:p>
          <a:p>
            <a:pPr>
              <a:lnSpc>
                <a:spcPct val="150000"/>
              </a:lnSpc>
              <a:spcBef>
                <a:spcPts val="0"/>
              </a:spcBef>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015153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1443</Words>
  <Application>Microsoft Office PowerPoint</Application>
  <PresentationFormat>On-screen Show (4:3)</PresentationFormat>
  <Paragraphs>163</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Hypothesis Tests </vt:lpstr>
      <vt:lpstr>Typical statistical analysis procedure</vt:lpstr>
      <vt:lpstr>Data Screening and Outliers</vt:lpstr>
      <vt:lpstr>Data Screening and Outliers</vt:lpstr>
      <vt:lpstr>Normality Check</vt:lpstr>
      <vt:lpstr>Normality Check</vt:lpstr>
      <vt:lpstr>PowerPoint Presentation</vt:lpstr>
      <vt:lpstr>Normality Check</vt:lpstr>
      <vt:lpstr>Graphical methods for Normality check</vt:lpstr>
      <vt:lpstr>Graphical methods</vt:lpstr>
      <vt:lpstr>PowerPoint Presentation</vt:lpstr>
      <vt:lpstr>QQ Plot</vt:lpstr>
      <vt:lpstr>QQ Plot</vt:lpstr>
      <vt:lpstr>QQ Plot</vt:lpstr>
      <vt:lpstr>QQ Plot</vt:lpstr>
      <vt:lpstr>QQ Plot</vt:lpstr>
      <vt:lpstr>QQ Plot</vt:lpstr>
      <vt:lpstr>QQ Plot</vt:lpstr>
      <vt:lpstr>Probability Plot</vt:lpstr>
      <vt:lpstr>Probability Plot</vt:lpstr>
      <vt:lpstr>Similar or not</vt:lpstr>
      <vt:lpstr>Drawbacks of Graphical plots</vt:lpstr>
      <vt:lpstr>Statistical Tests for Normality check</vt:lpstr>
      <vt:lpstr>Statistical Tests for Normality check</vt:lpstr>
      <vt:lpstr>Statistical Tests for Normality check</vt:lpstr>
      <vt:lpstr>Data Transformation</vt:lpstr>
      <vt:lpstr>Hypothesis</vt:lpstr>
      <vt:lpstr>Hypothesis</vt:lpstr>
      <vt:lpstr> Hypothesis Concept Example</vt:lpstr>
      <vt:lpstr>Types of Error</vt:lpstr>
      <vt:lpstr>Evaluation metrics</vt:lpstr>
      <vt:lpstr>Evaluation metrics</vt:lpstr>
      <vt:lpstr>Types of Error: Type I </vt:lpstr>
      <vt:lpstr>Types of Error: Type II </vt:lpstr>
      <vt:lpstr>Sensitivity and Speciﬁcity</vt:lpstr>
      <vt:lpstr>Sensitivity and Speciﬁcity</vt:lpstr>
      <vt:lpstr> Hypothesis Concept Example</vt:lpstr>
    </vt:vector>
  </TitlesOfParts>
  <Company>Arkansas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Populations and Samples</dc:title>
  <dc:creator>admin</dc:creator>
  <cp:lastModifiedBy>jyostna</cp:lastModifiedBy>
  <cp:revision>84</cp:revision>
  <dcterms:created xsi:type="dcterms:W3CDTF">2018-12-10T06:16:42Z</dcterms:created>
  <dcterms:modified xsi:type="dcterms:W3CDTF">2019-03-07T08:24:32Z</dcterms:modified>
</cp:coreProperties>
</file>