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307" r:id="rId4"/>
    <p:sldId id="318" r:id="rId5"/>
    <p:sldId id="319" r:id="rId6"/>
    <p:sldId id="322" r:id="rId7"/>
    <p:sldId id="308" r:id="rId8"/>
    <p:sldId id="320" r:id="rId9"/>
    <p:sldId id="321" r:id="rId10"/>
    <p:sldId id="316" r:id="rId11"/>
    <p:sldId id="323" r:id="rId12"/>
    <p:sldId id="325" r:id="rId13"/>
    <p:sldId id="324" r:id="rId14"/>
    <p:sldId id="326" r:id="rId15"/>
    <p:sldId id="327" r:id="rId16"/>
    <p:sldId id="328" r:id="rId17"/>
    <p:sldId id="331" r:id="rId18"/>
    <p:sldId id="329" r:id="rId19"/>
    <p:sldId id="345" r:id="rId20"/>
    <p:sldId id="346" r:id="rId21"/>
    <p:sldId id="347" r:id="rId22"/>
    <p:sldId id="348" r:id="rId23"/>
    <p:sldId id="349" r:id="rId24"/>
    <p:sldId id="351" r:id="rId25"/>
    <p:sldId id="352" r:id="rId26"/>
    <p:sldId id="332" r:id="rId27"/>
    <p:sldId id="334" r:id="rId28"/>
    <p:sldId id="353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4" r:id="rId38"/>
    <p:sldId id="343" r:id="rId39"/>
    <p:sldId id="354" r:id="rId40"/>
    <p:sldId id="355" r:id="rId41"/>
    <p:sldId id="357" r:id="rId42"/>
    <p:sldId id="358" r:id="rId43"/>
    <p:sldId id="359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67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3" d="100"/>
          <a:sy n="133" d="100"/>
        </p:scale>
        <p:origin x="-98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03A-47F7-4167-A501-FA9CE343F1CC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6305-476A-4C32-A9FD-5F9067EEF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03A-47F7-4167-A501-FA9CE343F1CC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6305-476A-4C32-A9FD-5F9067EEF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03A-47F7-4167-A501-FA9CE343F1CC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6305-476A-4C32-A9FD-5F9067EEF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03A-47F7-4167-A501-FA9CE343F1CC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6305-476A-4C32-A9FD-5F9067EEF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03A-47F7-4167-A501-FA9CE343F1CC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6305-476A-4C32-A9FD-5F9067EEF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03A-47F7-4167-A501-FA9CE343F1CC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6305-476A-4C32-A9FD-5F9067EEF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03A-47F7-4167-A501-FA9CE343F1CC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6305-476A-4C32-A9FD-5F9067EEF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03A-47F7-4167-A501-FA9CE343F1CC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6305-476A-4C32-A9FD-5F9067EEF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03A-47F7-4167-A501-FA9CE343F1CC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6305-476A-4C32-A9FD-5F9067EEF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03A-47F7-4167-A501-FA9CE343F1CC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6305-476A-4C32-A9FD-5F9067EEF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03A-47F7-4167-A501-FA9CE343F1CC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6305-476A-4C32-A9FD-5F9067EEF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9D03A-47F7-4167-A501-FA9CE343F1CC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86305-476A-4C32-A9FD-5F9067EEF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spss-tutorials.com/simple-random-sampling-what-is-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470025"/>
          </a:xfrm>
        </p:spPr>
        <p:txBody>
          <a:bodyPr/>
          <a:lstStyle/>
          <a:p>
            <a:r>
              <a:rPr lang="en-US" b="1" dirty="0" smtClean="0"/>
              <a:t>Hypothesis Tests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Errors in hypothesis tests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3038"/>
            <a:ext cx="883920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5329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71450"/>
            <a:ext cx="870585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6631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 of Means of Numerical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Hypothesis </a:t>
            </a:r>
            <a:r>
              <a:rPr lang="en-US" sz="2400" b="1" dirty="0">
                <a:solidFill>
                  <a:srgbClr val="002060"/>
                </a:solidFill>
              </a:rPr>
              <a:t>tests for the mean values of </a:t>
            </a:r>
            <a:r>
              <a:rPr lang="en-US" sz="2400" b="1" dirty="0" smtClean="0">
                <a:solidFill>
                  <a:srgbClr val="002060"/>
                </a:solidFill>
              </a:rPr>
              <a:t>groups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rgbClr val="C00000"/>
                </a:solidFill>
              </a:rPr>
              <a:t>Comparison </a:t>
            </a:r>
            <a:r>
              <a:rPr lang="en-US" sz="2400" b="1" dirty="0">
                <a:solidFill>
                  <a:srgbClr val="C00000"/>
                </a:solidFill>
              </a:rPr>
              <a:t>of one </a:t>
            </a:r>
            <a:r>
              <a:rPr lang="en-US" sz="2400" b="1" dirty="0" smtClean="0">
                <a:solidFill>
                  <a:srgbClr val="C00000"/>
                </a:solidFill>
              </a:rPr>
              <a:t>group with </a:t>
            </a:r>
            <a:r>
              <a:rPr lang="en-US" sz="2400" b="1" dirty="0">
                <a:solidFill>
                  <a:srgbClr val="C00000"/>
                </a:solidFill>
              </a:rPr>
              <a:t>a ﬁxed value. 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rgbClr val="002060"/>
                </a:solidFill>
              </a:rPr>
              <a:t>Comparison </a:t>
            </a:r>
            <a:r>
              <a:rPr lang="en-US" sz="2400" b="1" dirty="0">
                <a:solidFill>
                  <a:srgbClr val="002060"/>
                </a:solidFill>
              </a:rPr>
              <a:t>of two groups with respect to each other.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rgbClr val="C00000"/>
                </a:solidFill>
              </a:rPr>
              <a:t>Comparison </a:t>
            </a:r>
            <a:r>
              <a:rPr lang="en-US" sz="2400" b="1" dirty="0">
                <a:solidFill>
                  <a:srgbClr val="C00000"/>
                </a:solidFill>
              </a:rPr>
              <a:t>of three or more groups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3345372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One and two sample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58674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rgbClr val="C00000"/>
                </a:solidFill>
              </a:rPr>
              <a:t>A </a:t>
            </a:r>
            <a:r>
              <a:rPr lang="en-US" sz="2000" b="1" dirty="0">
                <a:solidFill>
                  <a:srgbClr val="C00000"/>
                </a:solidFill>
              </a:rPr>
              <a:t>one sample t-test is used to compare the mean of a sample to a known value (often  0, but not always</a:t>
            </a:r>
            <a:r>
              <a:rPr lang="en-US" sz="2000" b="1" dirty="0" smtClean="0">
                <a:solidFill>
                  <a:srgbClr val="C00000"/>
                </a:solidFill>
              </a:rPr>
              <a:t>). 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rgbClr val="002060"/>
                </a:solidFill>
              </a:rPr>
              <a:t>A </a:t>
            </a:r>
            <a:r>
              <a:rPr lang="en-US" sz="2000" b="1" dirty="0">
                <a:solidFill>
                  <a:srgbClr val="002060"/>
                </a:solidFill>
              </a:rPr>
              <a:t>two sample t test is used to </a:t>
            </a:r>
            <a:r>
              <a:rPr lang="en-US" sz="2000" b="1" dirty="0" smtClean="0">
                <a:solidFill>
                  <a:srgbClr val="002060"/>
                </a:solidFill>
              </a:rPr>
              <a:t>compare </a:t>
            </a:r>
            <a:r>
              <a:rPr lang="en-US" sz="2000" b="1" dirty="0">
                <a:solidFill>
                  <a:srgbClr val="002060"/>
                </a:solidFill>
              </a:rPr>
              <a:t>the means of two different samples.</a:t>
            </a:r>
            <a:endParaRPr lang="en-US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90800"/>
            <a:ext cx="366712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Sample 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5867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rgbClr val="C00000"/>
                </a:solidFill>
              </a:rPr>
              <a:t>Determines </a:t>
            </a:r>
            <a:r>
              <a:rPr lang="en-US" sz="2000" b="1" dirty="0">
                <a:solidFill>
                  <a:srgbClr val="C00000"/>
                </a:solidFill>
              </a:rPr>
              <a:t>whether the sample mean is statistically different from a known or hypothesized population mean. 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rgbClr val="002060"/>
                </a:solidFill>
              </a:rPr>
              <a:t>The </a:t>
            </a:r>
            <a:r>
              <a:rPr lang="en-US" sz="2000" b="1" dirty="0">
                <a:solidFill>
                  <a:srgbClr val="002060"/>
                </a:solidFill>
              </a:rPr>
              <a:t>One Sample </a:t>
            </a:r>
            <a:r>
              <a:rPr lang="en-US" sz="2000" b="1" i="1" dirty="0">
                <a:solidFill>
                  <a:srgbClr val="002060"/>
                </a:solidFill>
              </a:rPr>
              <a:t>t</a:t>
            </a:r>
            <a:r>
              <a:rPr lang="en-US" sz="2000" b="1" dirty="0">
                <a:solidFill>
                  <a:srgbClr val="002060"/>
                </a:solidFill>
              </a:rPr>
              <a:t> Test is a parametric test.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C00000"/>
                </a:solidFill>
              </a:rPr>
              <a:t>This test is also known as: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002060"/>
                </a:solidFill>
              </a:rPr>
              <a:t>Single Sample </a:t>
            </a:r>
            <a:r>
              <a:rPr lang="en-US" sz="1600" b="1" i="1" dirty="0">
                <a:solidFill>
                  <a:srgbClr val="002060"/>
                </a:solidFill>
              </a:rPr>
              <a:t>t</a:t>
            </a:r>
            <a:r>
              <a:rPr lang="en-US" sz="1600" b="1" dirty="0">
                <a:solidFill>
                  <a:srgbClr val="002060"/>
                </a:solidFill>
              </a:rPr>
              <a:t> Test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C00000"/>
                </a:solidFill>
              </a:rPr>
              <a:t>The variable used in this test is known as: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002060"/>
                </a:solidFill>
              </a:rPr>
              <a:t>Test variable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C00000"/>
                </a:solidFill>
              </a:rPr>
              <a:t>In a One Sample </a:t>
            </a:r>
            <a:r>
              <a:rPr lang="en-US" sz="2000" b="1" i="1" dirty="0">
                <a:solidFill>
                  <a:srgbClr val="C00000"/>
                </a:solidFill>
              </a:rPr>
              <a:t>t</a:t>
            </a:r>
            <a:r>
              <a:rPr lang="en-US" sz="2000" b="1" dirty="0">
                <a:solidFill>
                  <a:srgbClr val="C00000"/>
                </a:solidFill>
              </a:rPr>
              <a:t> Test, the test variable is compared against a "test value", which is a known or hypothesized value of the mean in the population</a:t>
            </a:r>
            <a:r>
              <a:rPr lang="en-US" sz="2000" b="1" dirty="0" smtClean="0">
                <a:solidFill>
                  <a:srgbClr val="C0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b="1" i="1" dirty="0" smtClean="0"/>
              <a:t>H</a:t>
            </a:r>
            <a:r>
              <a:rPr lang="en-US" sz="2000" b="1" baseline="-25000" dirty="0" smtClean="0"/>
              <a:t>0</a:t>
            </a:r>
            <a:r>
              <a:rPr lang="en-US" sz="2000" b="1" dirty="0" smtClean="0"/>
              <a:t> </a:t>
            </a:r>
            <a:r>
              <a:rPr lang="en-US" sz="2000" b="1" dirty="0"/>
              <a:t>and </a:t>
            </a:r>
            <a:r>
              <a:rPr lang="en-US" sz="2000" b="1" i="1" dirty="0" smtClean="0"/>
              <a:t>H</a:t>
            </a:r>
            <a:r>
              <a:rPr lang="en-US" sz="2000" b="1" baseline="-25000" dirty="0" smtClean="0"/>
              <a:t>1</a:t>
            </a:r>
            <a:r>
              <a:rPr lang="en-US" sz="2000" b="1" dirty="0" smtClean="0"/>
              <a:t> </a:t>
            </a:r>
            <a:r>
              <a:rPr lang="en-US" sz="2000" b="1" dirty="0"/>
              <a:t>of the one sample </a:t>
            </a:r>
            <a:r>
              <a:rPr lang="en-US" sz="2000" b="1" i="1" dirty="0"/>
              <a:t>T</a:t>
            </a:r>
            <a:r>
              <a:rPr lang="en-US" sz="2000" b="1" dirty="0"/>
              <a:t> test can be expressed as:</a:t>
            </a:r>
          </a:p>
          <a:p>
            <a:r>
              <a:rPr lang="en-US" sz="2000" b="1" i="1" dirty="0">
                <a:solidFill>
                  <a:srgbClr val="7030A0"/>
                </a:solidFill>
              </a:rPr>
              <a:t>H</a:t>
            </a:r>
            <a:r>
              <a:rPr lang="en-US" sz="2000" b="1" baseline="-25000" dirty="0">
                <a:solidFill>
                  <a:srgbClr val="7030A0"/>
                </a:solidFill>
              </a:rPr>
              <a:t>0</a:t>
            </a:r>
            <a:r>
              <a:rPr lang="en-US" sz="2000" b="1" dirty="0">
                <a:solidFill>
                  <a:srgbClr val="7030A0"/>
                </a:solidFill>
              </a:rPr>
              <a:t>: µ = x  ("the sample mean is equal to the [proposed] population mean")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i="1" dirty="0">
                <a:solidFill>
                  <a:srgbClr val="7030A0"/>
                </a:solidFill>
              </a:rPr>
              <a:t>H</a:t>
            </a:r>
            <a:r>
              <a:rPr lang="en-US" sz="2000" b="1" baseline="-25000" dirty="0">
                <a:solidFill>
                  <a:srgbClr val="7030A0"/>
                </a:solidFill>
              </a:rPr>
              <a:t>1</a:t>
            </a:r>
            <a:r>
              <a:rPr lang="en-US" sz="2000" b="1" dirty="0">
                <a:solidFill>
                  <a:srgbClr val="7030A0"/>
                </a:solidFill>
              </a:rPr>
              <a:t>: µ ≠ x  ("the sample mean is not equal to the [proposed] population mean")</a:t>
            </a:r>
          </a:p>
          <a:p>
            <a:r>
              <a:rPr lang="en-US" sz="2000" b="1" dirty="0"/>
              <a:t>where µ is a constant proposed for the population mean and x is the sample mean.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000" b="1" dirty="0">
              <a:solidFill>
                <a:srgbClr val="C00000"/>
              </a:solidFill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4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One Sample t </a:t>
            </a:r>
            <a:r>
              <a:rPr lang="en-US" dirty="0" smtClean="0">
                <a:solidFill>
                  <a:srgbClr val="C00000"/>
                </a:solidFill>
              </a:rPr>
              <a:t>Test: Test statistic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58674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2060"/>
                </a:solidFill>
              </a:rPr>
              <a:t>The test statistic for a One Sample </a:t>
            </a:r>
            <a:r>
              <a:rPr lang="en-US" sz="2000" i="1" dirty="0">
                <a:solidFill>
                  <a:srgbClr val="002060"/>
                </a:solidFill>
              </a:rPr>
              <a:t>t</a:t>
            </a:r>
            <a:r>
              <a:rPr lang="en-US" sz="2000" dirty="0">
                <a:solidFill>
                  <a:srgbClr val="002060"/>
                </a:solidFill>
              </a:rPr>
              <a:t> Test is denoted </a:t>
            </a:r>
            <a:r>
              <a:rPr lang="en-US" sz="2000" i="1" dirty="0">
                <a:solidFill>
                  <a:srgbClr val="002060"/>
                </a:solidFill>
              </a:rPr>
              <a:t>t</a:t>
            </a:r>
            <a:r>
              <a:rPr lang="en-US" sz="2000" dirty="0">
                <a:solidFill>
                  <a:srgbClr val="002060"/>
                </a:solidFill>
              </a:rPr>
              <a:t>, which is calculated using the following formula:</a:t>
            </a:r>
            <a:endParaRPr lang="en-US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00150"/>
            <a:ext cx="222885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371600"/>
            <a:ext cx="17907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914400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33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Python: one sample t-test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import </a:t>
            </a:r>
            <a:r>
              <a:rPr lang="en-US" b="1" dirty="0" err="1">
                <a:solidFill>
                  <a:srgbClr val="7030A0"/>
                </a:solidFill>
              </a:rPr>
              <a:t>numpy</a:t>
            </a:r>
            <a:r>
              <a:rPr lang="en-US" b="1" dirty="0">
                <a:solidFill>
                  <a:srgbClr val="7030A0"/>
                </a:solidFill>
              </a:rPr>
              <a:t> as </a:t>
            </a:r>
            <a:r>
              <a:rPr lang="en-US" b="1" dirty="0" err="1">
                <a:solidFill>
                  <a:srgbClr val="7030A0"/>
                </a:solidFill>
              </a:rPr>
              <a:t>np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from </a:t>
            </a:r>
            <a:r>
              <a:rPr lang="en-US" b="1" dirty="0" err="1">
                <a:solidFill>
                  <a:srgbClr val="7030A0"/>
                </a:solidFill>
              </a:rPr>
              <a:t>scipy.stats</a:t>
            </a:r>
            <a:r>
              <a:rPr lang="en-US" b="1" dirty="0">
                <a:solidFill>
                  <a:srgbClr val="7030A0"/>
                </a:solidFill>
              </a:rPr>
              <a:t> import norm</a:t>
            </a:r>
          </a:p>
          <a:p>
            <a:r>
              <a:rPr lang="en-US" b="1" dirty="0">
                <a:solidFill>
                  <a:srgbClr val="7030A0"/>
                </a:solidFill>
              </a:rPr>
              <a:t>from </a:t>
            </a:r>
            <a:r>
              <a:rPr lang="en-US" b="1" dirty="0" err="1">
                <a:solidFill>
                  <a:srgbClr val="7030A0"/>
                </a:solidFill>
              </a:rPr>
              <a:t>scipy</a:t>
            </a:r>
            <a:r>
              <a:rPr lang="en-US" b="1" dirty="0">
                <a:solidFill>
                  <a:srgbClr val="7030A0"/>
                </a:solidFill>
              </a:rPr>
              <a:t> import stats</a:t>
            </a:r>
          </a:p>
          <a:p>
            <a:r>
              <a:rPr lang="en-US" b="1" dirty="0" err="1">
                <a:solidFill>
                  <a:srgbClr val="7030A0"/>
                </a:solidFill>
              </a:rPr>
              <a:t>np.random.seed</a:t>
            </a:r>
            <a:r>
              <a:rPr lang="en-US" b="1" dirty="0">
                <a:solidFill>
                  <a:srgbClr val="7030A0"/>
                </a:solidFill>
              </a:rPr>
              <a:t>(7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x1=</a:t>
            </a:r>
            <a:r>
              <a:rPr lang="en-US" b="1" dirty="0" err="1">
                <a:solidFill>
                  <a:srgbClr val="7030A0"/>
                </a:solidFill>
              </a:rPr>
              <a:t>norm.rvs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loc</a:t>
            </a:r>
            <a:r>
              <a:rPr lang="en-US" b="1" dirty="0">
                <a:solidFill>
                  <a:srgbClr val="7030A0"/>
                </a:solidFill>
              </a:rPr>
              <a:t>=0,scale=1,size=100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m=0 #check value or constant</a:t>
            </a:r>
            <a:endParaRPr lang="en-US" b="1" dirty="0">
              <a:solidFill>
                <a:srgbClr val="7030A0"/>
              </a:solidFill>
            </a:endParaRP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results </a:t>
            </a:r>
            <a:r>
              <a:rPr lang="en-US" b="1" dirty="0">
                <a:solidFill>
                  <a:srgbClr val="7030A0"/>
                </a:solidFill>
              </a:rPr>
              <a:t>= stats.ttest_1samp(x1, m)</a:t>
            </a:r>
          </a:p>
          <a:p>
            <a:r>
              <a:rPr lang="en-US" b="1" dirty="0">
                <a:solidFill>
                  <a:srgbClr val="7030A0"/>
                </a:solidFill>
              </a:rPr>
              <a:t>print(results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Ttest_1sampResult(statistic=0.11784116818175697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err="1">
                <a:solidFill>
                  <a:srgbClr val="7030A0"/>
                </a:solidFill>
              </a:rPr>
              <a:t>pvalue</a:t>
            </a:r>
            <a:r>
              <a:rPr lang="en-US" b="1" dirty="0">
                <a:solidFill>
                  <a:srgbClr val="7030A0"/>
                </a:solidFill>
              </a:rPr>
              <a:t>=0.9064322657112877)</a:t>
            </a:r>
          </a:p>
        </p:txBody>
      </p:sp>
    </p:spTree>
    <p:extLst>
      <p:ext uri="{BB962C8B-B14F-4D97-AF65-F5344CB8AC3E}">
        <p14:creationId xmlns:p14="http://schemas.microsoft.com/office/powerpoint/2010/main" val="3488260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two </a:t>
            </a:r>
            <a:r>
              <a:rPr lang="en-US" dirty="0">
                <a:solidFill>
                  <a:srgbClr val="C00000"/>
                </a:solidFill>
              </a:rPr>
              <a:t>Sample t </a:t>
            </a:r>
            <a:r>
              <a:rPr lang="en-US" dirty="0" smtClean="0">
                <a:solidFill>
                  <a:srgbClr val="C00000"/>
                </a:solidFill>
              </a:rPr>
              <a:t>Test: Test statistic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58674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2060"/>
                </a:solidFill>
              </a:rPr>
              <a:t>The test statistic for </a:t>
            </a:r>
            <a:r>
              <a:rPr lang="en-US" sz="2000" dirty="0" smtClean="0">
                <a:solidFill>
                  <a:srgbClr val="002060"/>
                </a:solidFill>
              </a:rPr>
              <a:t>two </a:t>
            </a:r>
            <a:r>
              <a:rPr lang="en-US" sz="2000" dirty="0">
                <a:solidFill>
                  <a:srgbClr val="002060"/>
                </a:solidFill>
              </a:rPr>
              <a:t>Sample </a:t>
            </a:r>
            <a:r>
              <a:rPr lang="en-US" sz="2000" i="1" dirty="0">
                <a:solidFill>
                  <a:srgbClr val="002060"/>
                </a:solidFill>
              </a:rPr>
              <a:t>t</a:t>
            </a:r>
            <a:r>
              <a:rPr lang="en-US" sz="2000" dirty="0">
                <a:solidFill>
                  <a:srgbClr val="002060"/>
                </a:solidFill>
              </a:rPr>
              <a:t> Test is denoted </a:t>
            </a:r>
            <a:r>
              <a:rPr lang="en-US" sz="2000" i="1" dirty="0">
                <a:solidFill>
                  <a:srgbClr val="002060"/>
                </a:solidFill>
              </a:rPr>
              <a:t>t</a:t>
            </a:r>
            <a:r>
              <a:rPr lang="en-US" sz="2000" dirty="0">
                <a:solidFill>
                  <a:srgbClr val="002060"/>
                </a:solidFill>
              </a:rPr>
              <a:t>, which is calculated using the following formula:</a:t>
            </a:r>
            <a:endParaRPr lang="en-US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81200"/>
            <a:ext cx="335280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47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Python: two sample t-test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import </a:t>
            </a:r>
            <a:r>
              <a:rPr lang="en-US" b="1" dirty="0" err="1">
                <a:solidFill>
                  <a:srgbClr val="7030A0"/>
                </a:solidFill>
              </a:rPr>
              <a:t>numpy</a:t>
            </a:r>
            <a:r>
              <a:rPr lang="en-US" b="1" dirty="0">
                <a:solidFill>
                  <a:srgbClr val="7030A0"/>
                </a:solidFill>
              </a:rPr>
              <a:t> as </a:t>
            </a:r>
            <a:r>
              <a:rPr lang="en-US" b="1" dirty="0" err="1">
                <a:solidFill>
                  <a:srgbClr val="7030A0"/>
                </a:solidFill>
              </a:rPr>
              <a:t>np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from </a:t>
            </a:r>
            <a:r>
              <a:rPr lang="en-US" b="1" dirty="0" err="1">
                <a:solidFill>
                  <a:srgbClr val="7030A0"/>
                </a:solidFill>
              </a:rPr>
              <a:t>scipy.stats</a:t>
            </a:r>
            <a:r>
              <a:rPr lang="en-US" b="1" dirty="0">
                <a:solidFill>
                  <a:srgbClr val="7030A0"/>
                </a:solidFill>
              </a:rPr>
              <a:t> import norm</a:t>
            </a:r>
          </a:p>
          <a:p>
            <a:r>
              <a:rPr lang="en-US" b="1" dirty="0">
                <a:solidFill>
                  <a:srgbClr val="7030A0"/>
                </a:solidFill>
              </a:rPr>
              <a:t>from </a:t>
            </a:r>
            <a:r>
              <a:rPr lang="en-US" b="1" dirty="0" err="1">
                <a:solidFill>
                  <a:srgbClr val="7030A0"/>
                </a:solidFill>
              </a:rPr>
              <a:t>scipy</a:t>
            </a:r>
            <a:r>
              <a:rPr lang="en-US" b="1" dirty="0">
                <a:solidFill>
                  <a:srgbClr val="7030A0"/>
                </a:solidFill>
              </a:rPr>
              <a:t> import stats</a:t>
            </a:r>
          </a:p>
          <a:p>
            <a:r>
              <a:rPr lang="en-US" b="1" dirty="0" err="1">
                <a:solidFill>
                  <a:srgbClr val="7030A0"/>
                </a:solidFill>
              </a:rPr>
              <a:t>np.random.seed</a:t>
            </a:r>
            <a:r>
              <a:rPr lang="en-US" b="1" dirty="0">
                <a:solidFill>
                  <a:srgbClr val="7030A0"/>
                </a:solidFill>
              </a:rPr>
              <a:t>(7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x1=</a:t>
            </a:r>
            <a:r>
              <a:rPr lang="en-US" b="1" dirty="0" err="1">
                <a:solidFill>
                  <a:srgbClr val="7030A0"/>
                </a:solidFill>
              </a:rPr>
              <a:t>norm.rvs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loc</a:t>
            </a:r>
            <a:r>
              <a:rPr lang="en-US" b="1" dirty="0">
                <a:solidFill>
                  <a:srgbClr val="7030A0"/>
                </a:solidFill>
              </a:rPr>
              <a:t>=0,scale=1,size=100)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x2=</a:t>
            </a:r>
            <a:r>
              <a:rPr lang="en-US" b="1" dirty="0" err="1">
                <a:solidFill>
                  <a:srgbClr val="7030A0"/>
                </a:solidFill>
              </a:rPr>
              <a:t>norm.rvs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loc</a:t>
            </a:r>
            <a:r>
              <a:rPr lang="en-US" b="1" dirty="0">
                <a:solidFill>
                  <a:srgbClr val="7030A0"/>
                </a:solidFill>
              </a:rPr>
              <a:t>=0,scale=1,size=100)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 err="1" smtClean="0">
                <a:solidFill>
                  <a:srgbClr val="C00000"/>
                </a:solidFill>
              </a:rPr>
              <a:t>stats.ttest_ind</a:t>
            </a:r>
            <a:r>
              <a:rPr lang="en-US" b="1" dirty="0" smtClean="0">
                <a:solidFill>
                  <a:srgbClr val="C00000"/>
                </a:solidFill>
              </a:rPr>
              <a:t>(x1,x2)</a:t>
            </a:r>
            <a:r>
              <a:rPr lang="en-US" b="1" dirty="0" smtClean="0">
                <a:solidFill>
                  <a:srgbClr val="7030A0"/>
                </a:solidFill>
              </a:rPr>
              <a:t/>
            </a:r>
            <a:br>
              <a:rPr lang="en-US" b="1" dirty="0" smtClean="0">
                <a:solidFill>
                  <a:srgbClr val="7030A0"/>
                </a:solidFill>
              </a:rPr>
            </a:b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Result: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test_indResult</a:t>
            </a:r>
            <a:r>
              <a:rPr lang="en-US" b="1" dirty="0" smtClean="0">
                <a:solidFill>
                  <a:srgbClr val="7030A0"/>
                </a:solidFill>
              </a:rPr>
              <a:t>(statistic=0.5691860234273843, </a:t>
            </a:r>
            <a:r>
              <a:rPr lang="en-US" b="1" dirty="0" err="1" smtClean="0">
                <a:solidFill>
                  <a:srgbClr val="7030A0"/>
                </a:solidFill>
              </a:rPr>
              <a:t>pvalue</a:t>
            </a:r>
            <a:r>
              <a:rPr lang="en-US" b="1" dirty="0" smtClean="0">
                <a:solidFill>
                  <a:srgbClr val="7030A0"/>
                </a:solidFill>
              </a:rPr>
              <a:t>=0.5698750154420147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1386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Python: paired t-test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53000"/>
          </a:xfrm>
        </p:spPr>
        <p:txBody>
          <a:bodyPr>
            <a:normAutofit/>
          </a:bodyPr>
          <a:lstStyle/>
          <a:p>
            <a:pPr lvl="0" fontAlgn="base"/>
            <a:r>
              <a:rPr lang="en-IN" sz="2400" b="1" dirty="0" smtClean="0"/>
              <a:t>Used to compare two population means where you have two samples in which observations in one sample can be paired with observations in the other sample. Procedure for carrying out a paired t-test</a:t>
            </a:r>
          </a:p>
          <a:p>
            <a:pPr lvl="0" fontAlgn="base">
              <a:buNone/>
            </a:pPr>
            <a:r>
              <a:rPr lang="en-IN" sz="2400" b="1" dirty="0" smtClean="0"/>
              <a:t>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Examples: </a:t>
            </a:r>
          </a:p>
          <a:p>
            <a:pPr fontAlgn="base"/>
            <a:r>
              <a:rPr lang="en-IN" sz="2400" b="1" dirty="0" smtClean="0"/>
              <a:t>Observations on students’ test results before and after a particular course.</a:t>
            </a:r>
          </a:p>
          <a:p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38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6553200" cy="58674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Hypothesis is a claim that we want to investigate.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hypothesis is used in an experiment to define the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relationship between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two variables.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 replace the battery in my car, then my car will get better gas mileage.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 eat more vegetables, then I will lose weight faster.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 add fertilizer to my garden, then my plants will grow faster.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 brush my teeth every day, then I will not develop cavities.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 take my vitamins every day, then I will not feel tired.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50 mL of water are added to my plants each day and they grow, then adding 100 mL of water each day will make them grow even more.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792" y="1219200"/>
            <a:ext cx="24003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</a:rPr>
              <a:t>Procedure for carrying out a paired t-test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53000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 smtClean="0"/>
              <a:t>Suppose a sample of n students were given a test before studying a particular module and then again after completing the module. </a:t>
            </a:r>
          </a:p>
          <a:p>
            <a:endParaRPr lang="en-IN" b="1" dirty="0" smtClean="0"/>
          </a:p>
          <a:p>
            <a:r>
              <a:rPr lang="en-IN" b="1" dirty="0" smtClean="0">
                <a:solidFill>
                  <a:srgbClr val="002060"/>
                </a:solidFill>
              </a:rPr>
              <a:t>We want to find out if, in general, our teaching leads to improvements in students’ knowledge/skills (i.e. test scores). </a:t>
            </a:r>
          </a:p>
          <a:p>
            <a:endParaRPr lang="en-IN" b="1" dirty="0" smtClean="0"/>
          </a:p>
          <a:p>
            <a:r>
              <a:rPr lang="en-IN" b="1" dirty="0" smtClean="0"/>
              <a:t>We can use the results from our sample of students to draw conclusions about the impact of this module in general.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386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</a:rPr>
              <a:t>Procedure for carrying out a paired t-test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53000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 smtClean="0"/>
              <a:t>Suppose a sample of n students were given a test before studying a particular module and then again after completing the module. </a:t>
            </a:r>
          </a:p>
          <a:p>
            <a:endParaRPr lang="en-IN" b="1" dirty="0" smtClean="0"/>
          </a:p>
          <a:p>
            <a:r>
              <a:rPr lang="en-IN" b="1" dirty="0" smtClean="0">
                <a:solidFill>
                  <a:srgbClr val="002060"/>
                </a:solidFill>
              </a:rPr>
              <a:t>We want to find out if, in general, our teaching leads to improvements in students’ knowledge/skills (i.e. test scores). </a:t>
            </a:r>
          </a:p>
          <a:p>
            <a:endParaRPr lang="en-IN" b="1" dirty="0" smtClean="0"/>
          </a:p>
          <a:p>
            <a:r>
              <a:rPr lang="en-IN" b="1" dirty="0" smtClean="0"/>
              <a:t>We can use the results from our sample of students to draw conclusions about the impact of this module in general.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386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</a:rPr>
              <a:t>Procedure for carrying out a paired t-test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1386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</a:rPr>
              <a:t>Example for carrying out a paired t-test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62000"/>
            <a:ext cx="8153400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1386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</a:rPr>
              <a:t>Example for carrying out a paired t-test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914399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1386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</a:rPr>
              <a:t>Python code: paired t-test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457200" y="1658114"/>
            <a:ext cx="86868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import pandas as pd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IN" sz="2000" b="1" dirty="0" smtClean="0"/>
              <a:t>from </a:t>
            </a:r>
            <a:r>
              <a:rPr lang="en-IN" sz="2000" b="1" dirty="0" err="1" smtClean="0"/>
              <a:t>scipy.stats</a:t>
            </a:r>
            <a:r>
              <a:rPr lang="en-IN" sz="2000" b="1" dirty="0" smtClean="0"/>
              <a:t> import </a:t>
            </a:r>
            <a:r>
              <a:rPr lang="en-IN" sz="2000" b="1" dirty="0" err="1" smtClean="0"/>
              <a:t>ttest_rel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df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pd.read_csv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("blood_pressure.csv")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df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[['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bp_before','bp_after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']].describe()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df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['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bp_difference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'] =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df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['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bp_before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'] -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df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['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bp_after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']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stats.ttest_rel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df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['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bp_before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'],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df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['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bp_after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'])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386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ANOVA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400" b="1" dirty="0"/>
              <a:t>ANOVA -short for “analysis of variance”- is a statistical technique for </a:t>
            </a:r>
            <a:r>
              <a:rPr lang="en-US" sz="2400" b="1" dirty="0" smtClean="0"/>
              <a:t>testing </a:t>
            </a:r>
            <a:r>
              <a:rPr lang="en-US" sz="2400" b="1" dirty="0"/>
              <a:t>if 3(+) population means are all equal.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pic>
        <p:nvPicPr>
          <p:cNvPr id="7170" name="Picture 2" descr="ANOVA - What Is It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68580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stepupanalytics.com/wp-content/uploads/2018/08/1-2-300x117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105400"/>
            <a:ext cx="6096000" cy="1676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7825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Types of ANOVA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7239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6321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Steps in  ANOVA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State the null and alternative hypotheses </a:t>
            </a:r>
            <a:endParaRPr lang="en-US" sz="2400" dirty="0" smtClean="0"/>
          </a:p>
          <a:p>
            <a:r>
              <a:rPr lang="en-US" sz="2400" dirty="0"/>
              <a:t>Calculate the appropriate test statistic </a:t>
            </a:r>
            <a:endParaRPr lang="en-US" sz="2400" dirty="0" smtClean="0"/>
          </a:p>
          <a:p>
            <a:r>
              <a:rPr lang="en-US" sz="2400" dirty="0"/>
              <a:t>Obtain the Critical Value </a:t>
            </a:r>
            <a:endParaRPr lang="en-US" sz="2400" dirty="0" smtClean="0"/>
          </a:p>
          <a:p>
            <a:r>
              <a:rPr lang="en-US" sz="2400" dirty="0"/>
              <a:t>Decision Rule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405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</a:t>
            </a:r>
            <a:r>
              <a:rPr lang="en-US" dirty="0">
                <a:solidFill>
                  <a:srgbClr val="C00000"/>
                </a:solidFill>
              </a:rPr>
              <a:t>Example</a:t>
            </a:r>
            <a:r>
              <a:rPr lang="en-US" dirty="0"/>
              <a:t> - One-Way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scientist wants to know if all children from schools A, B and C have equal mean IQ scores. </a:t>
            </a:r>
            <a:r>
              <a:rPr lang="en-US" sz="2400" dirty="0" smtClean="0"/>
              <a:t>Each </a:t>
            </a:r>
            <a:r>
              <a:rPr lang="en-US" sz="2400" dirty="0"/>
              <a:t>school has 1,000 children. It takes too much time and money to test all 3,000 children. </a:t>
            </a:r>
            <a:endParaRPr lang="en-US" sz="2400" dirty="0" smtClean="0"/>
          </a:p>
          <a:p>
            <a:r>
              <a:rPr lang="en-US" sz="2400" dirty="0" smtClean="0"/>
              <a:t>So </a:t>
            </a:r>
            <a:r>
              <a:rPr lang="en-US" sz="2400" dirty="0"/>
              <a:t>a </a:t>
            </a:r>
            <a:r>
              <a:rPr lang="en-US" sz="2400" dirty="0">
                <a:hlinkClick r:id="rId2"/>
              </a:rPr>
              <a:t>simple random sample</a:t>
            </a:r>
            <a:r>
              <a:rPr lang="en-US" sz="2400" dirty="0"/>
              <a:t> of n = 10 children from each school is </a:t>
            </a:r>
            <a:r>
              <a:rPr lang="en-US" sz="2400" dirty="0" smtClean="0"/>
              <a:t>tested. </a:t>
            </a:r>
            <a:endParaRPr lang="en-US" sz="2400" dirty="0"/>
          </a:p>
          <a:p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AutoShape 2" descr="ANOVA What Is It Data 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ANOVA What Is It Data 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8" name="Picture 6" descr="ANOVA What Is It Descriptiv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231271"/>
            <a:ext cx="68580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ANOVA What Is It Data Vie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493" y="2895600"/>
            <a:ext cx="68580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3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6553200" cy="586740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Null Hypothesis: 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7030A0"/>
                </a:solidFill>
              </a:rPr>
              <a:t>This </a:t>
            </a:r>
            <a:r>
              <a:rPr lang="en-US" b="1" dirty="0">
                <a:solidFill>
                  <a:srgbClr val="7030A0"/>
                </a:solidFill>
              </a:rPr>
              <a:t>is the </a:t>
            </a:r>
            <a:r>
              <a:rPr lang="en-US" b="1" dirty="0" smtClean="0">
                <a:solidFill>
                  <a:srgbClr val="7030A0"/>
                </a:solidFill>
              </a:rPr>
              <a:t>status quo</a:t>
            </a:r>
            <a:endParaRPr lang="en-US" b="1" dirty="0">
              <a:solidFill>
                <a:srgbClr val="7030A0"/>
              </a:solidFill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7030A0"/>
                </a:solidFill>
              </a:rPr>
              <a:t>A</a:t>
            </a:r>
            <a:r>
              <a:rPr lang="en-US" b="1" dirty="0">
                <a:solidFill>
                  <a:srgbClr val="7030A0"/>
                </a:solidFill>
              </a:rPr>
              <a:t> null hypothesis is a hypothesis that says there is no statistical significance between the two variables. 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7030A0"/>
                </a:solidFill>
              </a:rPr>
              <a:t>It </a:t>
            </a:r>
            <a:r>
              <a:rPr lang="en-US" b="1" dirty="0">
                <a:solidFill>
                  <a:srgbClr val="7030A0"/>
                </a:solidFill>
              </a:rPr>
              <a:t>is usually the hypothesis a researcher </a:t>
            </a:r>
            <a:r>
              <a:rPr lang="en-US" b="1" dirty="0" smtClean="0">
                <a:solidFill>
                  <a:srgbClr val="7030A0"/>
                </a:solidFill>
              </a:rPr>
              <a:t>will </a:t>
            </a:r>
            <a:r>
              <a:rPr lang="en-US" b="1" dirty="0">
                <a:solidFill>
                  <a:srgbClr val="7030A0"/>
                </a:solidFill>
              </a:rPr>
              <a:t>try to </a:t>
            </a:r>
            <a:r>
              <a:rPr lang="en-US" b="1" dirty="0" smtClean="0">
                <a:solidFill>
                  <a:srgbClr val="7030A0"/>
                </a:solidFill>
              </a:rPr>
              <a:t>disprove. </a:t>
            </a:r>
            <a:endParaRPr lang="en-US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 smtClean="0"/>
              <a:t>Always </a:t>
            </a:r>
            <a:r>
              <a:rPr lang="en-US" dirty="0"/>
              <a:t>contains the ‘=’ sign</a:t>
            </a:r>
            <a:endParaRPr lang="en-US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Alternative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Hypothesis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b="1" dirty="0" err="1" smtClean="0">
                <a:solidFill>
                  <a:srgbClr val="002060"/>
                </a:solidFill>
              </a:rPr>
              <a:t>Analternative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hypothesis is one that states there is a statistically significant relationship between two variables.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2060"/>
                </a:solidFill>
              </a:rPr>
              <a:t>The </a:t>
            </a:r>
            <a:r>
              <a:rPr lang="en-US" b="1" dirty="0">
                <a:solidFill>
                  <a:srgbClr val="002060"/>
                </a:solidFill>
              </a:rPr>
              <a:t>alternate hypothesis is simply the opposite of the null </a:t>
            </a:r>
            <a:r>
              <a:rPr lang="en-US" b="1" dirty="0" smtClean="0">
                <a:solidFill>
                  <a:srgbClr val="002060"/>
                </a:solidFill>
              </a:rPr>
              <a:t>hypothesis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/>
              <a:t>Is generally the hypothesis that is believed to be true by the researcher</a:t>
            </a:r>
            <a:endParaRPr lang="en-US" b="1" dirty="0" smtClean="0">
              <a:solidFill>
                <a:srgbClr val="002060"/>
              </a:solidFill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/>
              <a:t>Never contains just the ‘=’ sign 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Picture 2" descr="null-hypothesis vs. alternative hypothes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990600"/>
            <a:ext cx="2670648" cy="390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96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</a:t>
            </a:r>
            <a:r>
              <a:rPr lang="en-US" dirty="0">
                <a:solidFill>
                  <a:srgbClr val="C00000"/>
                </a:solidFill>
              </a:rPr>
              <a:t>Example</a:t>
            </a:r>
            <a:r>
              <a:rPr lang="en-US" dirty="0"/>
              <a:t> - One-Way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our </a:t>
            </a:r>
            <a:r>
              <a:rPr lang="en-US" sz="2400" dirty="0"/>
              <a:t>sample from school B has the highest mean IQ - roughly 113 points.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lowest mean IQ -some 93 points- is seen for school C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Now</a:t>
            </a:r>
            <a:r>
              <a:rPr lang="en-US" sz="2400" dirty="0"/>
              <a:t>, here's the problem: our mean IQ scores are only based on tiny samples of 10 children per school. </a:t>
            </a:r>
            <a:endParaRPr lang="en-US" sz="2400" dirty="0" smtClean="0"/>
          </a:p>
          <a:p>
            <a:r>
              <a:rPr lang="en-US" sz="2400" dirty="0" smtClean="0"/>
              <a:t>So </a:t>
            </a:r>
            <a:r>
              <a:rPr lang="en-US" sz="2400" dirty="0"/>
              <a:t>couldn't it be </a:t>
            </a:r>
            <a:r>
              <a:rPr lang="en-US" sz="2400" dirty="0" smtClean="0"/>
              <a:t>that </a:t>
            </a:r>
            <a:r>
              <a:rPr lang="en-US" sz="2400" b="1" i="1" dirty="0" smtClean="0"/>
              <a:t>all</a:t>
            </a:r>
            <a:r>
              <a:rPr lang="en-US" sz="2400" b="1" dirty="0"/>
              <a:t> 1,000 children per school have the same mean IQ?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AutoShape 2" descr="ANOVA What Is It Data 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ANOVA What Is It Data 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2" name="Picture 2" descr="ANOVA - What Is It? Means Ch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91000"/>
            <a:ext cx="6858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167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</a:t>
            </a:r>
            <a:r>
              <a:rPr lang="en-US" dirty="0">
                <a:solidFill>
                  <a:srgbClr val="C00000"/>
                </a:solidFill>
              </a:rPr>
              <a:t>Example</a:t>
            </a:r>
            <a:r>
              <a:rPr lang="en-US" dirty="0"/>
              <a:t> - One-Way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ANOVA - </a:t>
            </a:r>
            <a:r>
              <a:rPr lang="en-US" sz="2400" dirty="0" smtClean="0"/>
              <a:t>Hypothesis</a:t>
            </a:r>
            <a:endParaRPr lang="en-US" sz="2400" dirty="0"/>
          </a:p>
          <a:p>
            <a:r>
              <a:rPr lang="en-US" sz="2400" b="1" dirty="0" smtClean="0"/>
              <a:t>Null Hypothesis:</a:t>
            </a:r>
          </a:p>
          <a:p>
            <a:pPr marL="0" indent="0">
              <a:buNone/>
            </a:pPr>
            <a:r>
              <a:rPr lang="en-US" sz="2400" b="1" dirty="0" smtClean="0"/>
              <a:t>	all </a:t>
            </a:r>
            <a:r>
              <a:rPr lang="en-US" sz="2400" b="1" dirty="0"/>
              <a:t>population means are exactly equal</a:t>
            </a:r>
            <a:r>
              <a:rPr lang="en-US" sz="2400" b="1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smtClean="0"/>
              <a:t>Alternate </a:t>
            </a:r>
            <a:r>
              <a:rPr lang="en-US" sz="2400" b="1" dirty="0"/>
              <a:t>Hypothesis:</a:t>
            </a:r>
          </a:p>
          <a:p>
            <a:pPr marL="0" indent="0">
              <a:buNone/>
            </a:pPr>
            <a:r>
              <a:rPr lang="en-US" sz="2400" b="1" dirty="0"/>
              <a:t>	all population means are </a:t>
            </a:r>
            <a:r>
              <a:rPr lang="en-US" sz="2400" b="1" dirty="0" smtClean="0"/>
              <a:t>not equal</a:t>
            </a:r>
            <a:r>
              <a:rPr lang="en-US" sz="2400" b="1" dirty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AutoShape 2" descr="ANOVA What Is It Data 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ANOVA What Is It Data 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16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</a:t>
            </a:r>
            <a:r>
              <a:rPr lang="en-US" dirty="0">
                <a:solidFill>
                  <a:srgbClr val="C00000"/>
                </a:solidFill>
              </a:rPr>
              <a:t>Example</a:t>
            </a:r>
            <a:r>
              <a:rPr lang="en-US" dirty="0"/>
              <a:t> - One-Way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ANOVA - Sums of Squares Between</a:t>
            </a:r>
          </a:p>
          <a:p>
            <a:r>
              <a:rPr lang="en-US" sz="2400" b="1" dirty="0" smtClean="0"/>
              <a:t>Sum of </a:t>
            </a:r>
            <a:r>
              <a:rPr lang="en-US" sz="2400" b="1" dirty="0"/>
              <a:t>squares between </a:t>
            </a:r>
            <a:r>
              <a:rPr lang="en-US" sz="2400" b="1" dirty="0" smtClean="0"/>
              <a:t>expresses the </a:t>
            </a:r>
            <a:r>
              <a:rPr lang="en-US" sz="2400" b="1" dirty="0"/>
              <a:t>total amount of dispersion among the sample means</a:t>
            </a:r>
            <a:r>
              <a:rPr lang="en-US" sz="2400" b="1" dirty="0" smtClean="0"/>
              <a:t>. </a:t>
            </a:r>
          </a:p>
          <a:p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AutoShape 2" descr="ANOVA What Is It Data 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ANOVA What Is It Data 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801052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7538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</a:t>
            </a:r>
            <a:r>
              <a:rPr lang="en-US" dirty="0">
                <a:solidFill>
                  <a:srgbClr val="C00000"/>
                </a:solidFill>
              </a:rPr>
              <a:t>Example</a:t>
            </a:r>
            <a:r>
              <a:rPr lang="en-US" dirty="0"/>
              <a:t> - One-Way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Larger </a:t>
            </a:r>
            <a:r>
              <a:rPr lang="en-US" sz="2400" dirty="0" err="1"/>
              <a:t>SSbetween</a:t>
            </a:r>
            <a:r>
              <a:rPr lang="en-US" sz="2400" dirty="0"/>
              <a:t> indicates that the sample means differ more. </a:t>
            </a:r>
            <a:endParaRPr lang="en-US" sz="2400" dirty="0" smtClean="0"/>
          </a:p>
          <a:p>
            <a:r>
              <a:rPr lang="en-US" sz="2400" dirty="0" smtClean="0"/>
              <a:t>And </a:t>
            </a:r>
            <a:r>
              <a:rPr lang="en-US" sz="2400" dirty="0"/>
              <a:t>the more different our sample means, the more likely that our population means differ as well.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AutoShape 2" descr="ANOVA What Is It Data 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ANOVA What Is It Data 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410" name="Picture 2" descr="ANOVA Sums Of Squares Between Bar Chart Mea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685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914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</a:t>
            </a:r>
            <a:r>
              <a:rPr lang="en-US" dirty="0">
                <a:solidFill>
                  <a:srgbClr val="C00000"/>
                </a:solidFill>
              </a:rPr>
              <a:t>Example</a:t>
            </a:r>
            <a:r>
              <a:rPr lang="en-US" dirty="0"/>
              <a:t> - One-Way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400" b="1" i="1" dirty="0"/>
              <a:t>mean squares </a:t>
            </a:r>
            <a:r>
              <a:rPr lang="en-US" sz="2400" b="1" i="1" dirty="0" smtClean="0"/>
              <a:t>between </a:t>
            </a:r>
            <a:r>
              <a:rPr lang="en-US" sz="2400" b="1" dirty="0" smtClean="0"/>
              <a:t>is </a:t>
            </a:r>
            <a:r>
              <a:rPr lang="en-US" sz="2400" b="1" dirty="0"/>
              <a:t>basically the variance among sample means.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AutoShape 2" descr="ANOVA What Is It Data 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ANOVA What Is It Data 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504825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8323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</a:t>
            </a:r>
            <a:r>
              <a:rPr lang="en-US" dirty="0">
                <a:solidFill>
                  <a:srgbClr val="C00000"/>
                </a:solidFill>
              </a:rPr>
              <a:t>Example</a:t>
            </a:r>
            <a:r>
              <a:rPr lang="en-US" dirty="0"/>
              <a:t> - One-Way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400" dirty="0"/>
              <a:t>ANOVA - Sums of Squares Within</a:t>
            </a:r>
          </a:p>
        </p:txBody>
      </p:sp>
      <p:sp>
        <p:nvSpPr>
          <p:cNvPr id="4" name="AutoShape 2" descr="ANOVA What Is It Data 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ANOVA What Is It Data 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371600"/>
            <a:ext cx="8248650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21335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</a:t>
            </a:r>
            <a:r>
              <a:rPr lang="en-US" dirty="0">
                <a:solidFill>
                  <a:srgbClr val="C00000"/>
                </a:solidFill>
              </a:rPr>
              <a:t>Example</a:t>
            </a:r>
            <a:r>
              <a:rPr lang="en-US" dirty="0"/>
              <a:t> - One-Way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400" dirty="0"/>
              <a:t>ANOVA - Sums of Squares Within</a:t>
            </a:r>
          </a:p>
        </p:txBody>
      </p:sp>
      <p:sp>
        <p:nvSpPr>
          <p:cNvPr id="4" name="AutoShape 2" descr="ANOVA What Is It Data 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ANOVA What Is It Data 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76" y="1600200"/>
            <a:ext cx="431482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4044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</a:t>
            </a:r>
            <a:r>
              <a:rPr lang="en-US" dirty="0">
                <a:solidFill>
                  <a:srgbClr val="C00000"/>
                </a:solidFill>
              </a:rPr>
              <a:t>Example</a:t>
            </a:r>
            <a:r>
              <a:rPr lang="en-US" dirty="0"/>
              <a:t> - One-Way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400" dirty="0"/>
              <a:t>ANOVA - Sums of Squares Within</a:t>
            </a:r>
          </a:p>
        </p:txBody>
      </p:sp>
      <p:sp>
        <p:nvSpPr>
          <p:cNvPr id="4" name="AutoShape 2" descr="ANOVA What Is It Data 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ANOVA What Is It Data 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517207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449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ANOVA -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lvl="0" fontAlgn="base"/>
            <a:r>
              <a:rPr lang="en-IN" sz="2400" dirty="0" smtClean="0"/>
              <a:t>Observations </a:t>
            </a:r>
            <a:r>
              <a:rPr lang="en-IN" sz="2400" dirty="0"/>
              <a:t>in each sample are independent and identically distributed (</a:t>
            </a:r>
            <a:r>
              <a:rPr lang="en-IN" sz="2400" dirty="0" err="1"/>
              <a:t>iid</a:t>
            </a:r>
            <a:r>
              <a:rPr lang="en-IN" sz="2400" dirty="0"/>
              <a:t>).</a:t>
            </a:r>
            <a:endParaRPr lang="en-US" sz="2400" dirty="0"/>
          </a:p>
          <a:p>
            <a:pPr lvl="0" fontAlgn="base"/>
            <a:r>
              <a:rPr lang="en-IN" sz="2400" dirty="0"/>
              <a:t>Observations in each sample are normally distributed.</a:t>
            </a:r>
            <a:endParaRPr lang="en-US" sz="2400" dirty="0"/>
          </a:p>
          <a:p>
            <a:pPr lvl="0" fontAlgn="base"/>
            <a:r>
              <a:rPr lang="en-IN" sz="2400" dirty="0"/>
              <a:t>Observations in each sample have the same variance.</a:t>
            </a:r>
            <a:endParaRPr lang="en-US" sz="2400" dirty="0"/>
          </a:p>
        </p:txBody>
      </p:sp>
      <p:sp>
        <p:nvSpPr>
          <p:cNvPr id="4" name="AutoShape 2" descr="ANOVA What Is It Data 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ANOVA What Is It Data 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75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lvl="0" fontAlgn="base"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Python Code: </a:t>
            </a:r>
            <a:r>
              <a:rPr lang="en-US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ANOVA</a:t>
            </a:r>
            <a:endParaRPr lang="en-US" sz="6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3858983"/>
              </p:ext>
            </p:extLst>
          </p:nvPr>
        </p:nvGraphicFramePr>
        <p:xfrm>
          <a:off x="1673322" y="1981200"/>
          <a:ext cx="5797355" cy="28956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305"/>
                <a:gridCol w="5734050"/>
              </a:tblGrid>
              <a:tr h="2895601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from </a:t>
                      </a:r>
                      <a:r>
                        <a:rPr lang="en-IN" sz="2000" dirty="0" err="1">
                          <a:effectLst/>
                        </a:rPr>
                        <a:t>scipy.stats</a:t>
                      </a:r>
                      <a:r>
                        <a:rPr lang="en-IN" sz="2000" dirty="0">
                          <a:effectLst/>
                        </a:rPr>
                        <a:t> import </a:t>
                      </a:r>
                      <a:r>
                        <a:rPr lang="en-IN" sz="2000" dirty="0" err="1">
                          <a:effectLst/>
                        </a:rPr>
                        <a:t>f_oneway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data1, data2, ... = ...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stat, p = </a:t>
                      </a:r>
                      <a:r>
                        <a:rPr lang="en-IN" sz="2000" dirty="0" err="1">
                          <a:effectLst/>
                        </a:rPr>
                        <a:t>f_oneway</a:t>
                      </a:r>
                      <a:r>
                        <a:rPr lang="en-IN" sz="2000" dirty="0">
                          <a:effectLst/>
                        </a:rPr>
                        <a:t>(data1, data2, ...)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4" name="AutoShape 2" descr="ANOVA What Is It Data 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ANOVA What Is It Data 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3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Hypothesis: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763000" cy="5867400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want to compare </a:t>
            </a: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means </a:t>
            </a: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of two </a:t>
            </a: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variables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US" sz="1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Lets </a:t>
            </a: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say </a:t>
            </a: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average </a:t>
            </a: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income of male and female </a:t>
            </a:r>
            <a:endParaRPr lang="en-US" sz="1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US" sz="1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US" sz="1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Null </a:t>
            </a:r>
            <a:r>
              <a:rPr lang="en-US" sz="1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Hypothesis (H</a:t>
            </a:r>
            <a:r>
              <a:rPr lang="en-US" sz="1400" b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):  </a:t>
            </a:r>
            <a:endParaRPr lang="en-US" sz="1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There is no difference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between the 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groups . </a:t>
            </a:r>
            <a:endParaRPr lang="en-US" sz="1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Avg_income</a:t>
            </a:r>
            <a:r>
              <a:rPr lang="en-US" sz="1600" b="1" baseline="-25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Avg_income</a:t>
            </a:r>
            <a:r>
              <a:rPr lang="en-US" sz="1600" b="1" baseline="-25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lang="en-US" sz="1600" b="1" baseline="-25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US" sz="1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Alternative </a:t>
            </a:r>
            <a:r>
              <a:rPr lang="en-US" sz="1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Hypothesis (</a:t>
            </a:r>
            <a:r>
              <a:rPr lang="en-US" sz="1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400" b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): </a:t>
            </a:r>
            <a:endParaRPr lang="en-US" sz="1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average income of males does not equal the average income of females.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US" sz="1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Avg_income</a:t>
            </a:r>
            <a:r>
              <a:rPr lang="en-US" sz="1600" b="1" baseline="-25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≠ </a:t>
            </a:r>
            <a:r>
              <a:rPr lang="en-US" sz="1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Avg_income</a:t>
            </a:r>
            <a:r>
              <a:rPr lang="en-US" sz="1600" b="1" baseline="-25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lang="en-US" sz="1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US" sz="1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sz="1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5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Two- way ANOVA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lvl="0" fontAlgn="base"/>
            <a:r>
              <a:rPr lang="en-US" sz="2400" dirty="0" smtClean="0"/>
              <a:t>When </a:t>
            </a:r>
            <a:r>
              <a:rPr lang="en-US" sz="2400" dirty="0"/>
              <a:t>the outcome or dependent variable (in our case the test scores) is affected by two independent variables/factors we use </a:t>
            </a:r>
            <a:r>
              <a:rPr lang="en-US" sz="2400" dirty="0" smtClean="0"/>
              <a:t>two-way </a:t>
            </a:r>
            <a:r>
              <a:rPr lang="en-US" sz="2400" dirty="0"/>
              <a:t>ANOVA</a:t>
            </a:r>
            <a:r>
              <a:rPr lang="en-US" sz="2400" dirty="0" smtClean="0"/>
              <a:t>.</a:t>
            </a:r>
          </a:p>
          <a:p>
            <a:pPr lvl="0" fontAlgn="base"/>
            <a:endParaRPr lang="en-US" sz="2400" dirty="0"/>
          </a:p>
        </p:txBody>
      </p:sp>
      <p:sp>
        <p:nvSpPr>
          <p:cNvPr id="4" name="AutoShape 2" descr="ANOVA What Is It Data 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ANOVA What Is It Data 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871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Two- way ANOVA :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endParaRPr lang="en-US" sz="2400" b="1" dirty="0" smtClean="0"/>
          </a:p>
          <a:p>
            <a:r>
              <a:rPr lang="en-US" sz="2400" b="1" dirty="0" smtClean="0"/>
              <a:t>H0: </a:t>
            </a:r>
            <a:r>
              <a:rPr lang="en-US" sz="2400" dirty="0"/>
              <a:t>All the music treatment groups have equal mean score</a:t>
            </a:r>
            <a:endParaRPr lang="en-US" sz="2400" b="1" dirty="0" smtClean="0"/>
          </a:p>
          <a:p>
            <a:r>
              <a:rPr lang="en-US" sz="2400" b="1" dirty="0" smtClean="0"/>
              <a:t>H1</a:t>
            </a:r>
            <a:r>
              <a:rPr lang="en-US" sz="2400" b="1" dirty="0"/>
              <a:t>:</a:t>
            </a:r>
            <a:r>
              <a:rPr lang="en-US" sz="2400" dirty="0"/>
              <a:t> </a:t>
            </a:r>
            <a:r>
              <a:rPr lang="en-US" sz="2400" dirty="0" smtClean="0"/>
              <a:t>Music does not have an effect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r>
              <a:rPr lang="en-US" sz="2400" b="1" dirty="0" smtClean="0"/>
              <a:t>H0:</a:t>
            </a:r>
            <a:r>
              <a:rPr lang="en-US" sz="2400" dirty="0"/>
              <a:t> All the age groups have equal mean score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H2: Age </a:t>
            </a:r>
            <a:r>
              <a:rPr lang="en-US" sz="2400" dirty="0"/>
              <a:t>does not have an effect</a:t>
            </a:r>
            <a:br>
              <a:rPr lang="en-US" sz="2400" dirty="0"/>
            </a:br>
            <a:endParaRPr lang="en-US" sz="2400" dirty="0"/>
          </a:p>
          <a:p>
            <a:endParaRPr lang="en-US" sz="2400" dirty="0" smtClean="0"/>
          </a:p>
          <a:p>
            <a:r>
              <a:rPr lang="en-US" sz="2400" b="1" dirty="0" smtClean="0"/>
              <a:t>H0: </a:t>
            </a:r>
            <a:r>
              <a:rPr lang="en-US" sz="2400" dirty="0" smtClean="0"/>
              <a:t>The </a:t>
            </a:r>
            <a:r>
              <a:rPr lang="en-US" sz="2400" dirty="0"/>
              <a:t>factors are independent or the interaction effect does not exist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H3</a:t>
            </a:r>
            <a:r>
              <a:rPr lang="en-US" sz="2400" dirty="0" smtClean="0"/>
              <a:t>: Both music and age have an impact on treatment</a:t>
            </a:r>
            <a:endParaRPr lang="en-US" sz="2400" dirty="0"/>
          </a:p>
          <a:p>
            <a:pPr lvl="0" fontAlgn="base"/>
            <a:endParaRPr lang="en-US" sz="2400" dirty="0"/>
          </a:p>
        </p:txBody>
      </p:sp>
      <p:sp>
        <p:nvSpPr>
          <p:cNvPr id="4" name="AutoShape 2" descr="ANOVA What Is It Data 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ANOVA What Is It Data 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317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lvl="0" fontAlgn="base"/>
            <a:endParaRPr lang="en-US" sz="2400" dirty="0"/>
          </a:p>
        </p:txBody>
      </p:sp>
      <p:sp>
        <p:nvSpPr>
          <p:cNvPr id="4" name="AutoShape 2" descr="ANOVA What Is It Data 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ANOVA What Is It Data 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4" name="Picture 4" descr="Image result for two way anova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2999"/>
            <a:ext cx="7162800" cy="537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1726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lvl="0" fontAlgn="base"/>
            <a:endParaRPr lang="en-US" sz="2400" dirty="0"/>
          </a:p>
        </p:txBody>
      </p:sp>
      <p:sp>
        <p:nvSpPr>
          <p:cNvPr id="4" name="AutoShape 2" descr="ANOVA What Is It Data 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ANOVA What Is It Data 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 descr="Image result for two way anova tabl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359777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0248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Two- way ANOVA :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lvl="0" fontAlgn="base"/>
            <a:endParaRPr lang="en-US" sz="2400" dirty="0"/>
          </a:p>
        </p:txBody>
      </p:sp>
      <p:sp>
        <p:nvSpPr>
          <p:cNvPr id="4" name="AutoShape 2" descr="ANOVA What Is It Data 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ANOVA What Is It Data 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1162050"/>
            <a:ext cx="4791075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04483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Two- way ANOVA :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lvl="0" fontAlgn="base"/>
            <a:endParaRPr lang="en-US" sz="2400" dirty="0"/>
          </a:p>
        </p:txBody>
      </p:sp>
      <p:sp>
        <p:nvSpPr>
          <p:cNvPr id="4" name="AutoShape 2" descr="ANOVA What Is It Data 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ANOVA What Is It Data 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 descr="https://s3-ap-south-1.amazonaws.com/av-blog-media/wp-content/uploads/2017/06/16153119/two-way-data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1176337"/>
            <a:ext cx="8403175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1017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Two- way ANOVA :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lvl="0" fontAlgn="base"/>
            <a:endParaRPr lang="en-US" sz="2400" dirty="0"/>
          </a:p>
        </p:txBody>
      </p:sp>
      <p:sp>
        <p:nvSpPr>
          <p:cNvPr id="4" name="AutoShape 2" descr="ANOVA What Is It Data 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ANOVA What Is It Data 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2" name="Picture 2" descr="https://s3-ap-south-1.amazonaws.com/av-blog-media/wp-content/uploads/2017/12/image09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4" y="990600"/>
            <a:ext cx="7083425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1001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Two- way ANOVA :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lvl="0" fontAlgn="base"/>
            <a:endParaRPr lang="en-US" sz="2400" dirty="0"/>
          </a:p>
        </p:txBody>
      </p:sp>
      <p:sp>
        <p:nvSpPr>
          <p:cNvPr id="4" name="AutoShape 2" descr="ANOVA What Is It Data 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ANOVA What Is It Data 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 descr="https://s3-ap-south-1.amazonaws.com/av-blog-media/wp-content/uploads/2017/12/image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973930"/>
            <a:ext cx="862965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s3-ap-south-1.amazonaws.com/av-blog-media/wp-content/uploads/2017/12/image1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647951"/>
            <a:ext cx="59436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s://s3-ap-south-1.amazonaws.com/av-blog-media/wp-content/uploads/2017/12/image1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2057400"/>
            <a:ext cx="5410200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ttps://s3-ap-south-1.amazonaws.com/av-blog-media/wp-content/uploads/2017/12/image10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69" y="3319463"/>
            <a:ext cx="46101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https://s3-ap-south-1.amazonaws.com/av-blog-media/wp-content/uploads/2017/12/image10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19563"/>
            <a:ext cx="228600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 descr="https://s3-ap-south-1.amazonaws.com/av-blog-media/wp-content/uploads/2017/12/image11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4" y="4572000"/>
            <a:ext cx="4857750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 descr="https://s3-ap-south-1.amazonaws.com/av-blog-media/wp-content/uploads/2017/12/image11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5" y="4077494"/>
            <a:ext cx="220980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0" name="Picture 16" descr="https://s3-ap-south-1.amazonaws.com/av-blog-media/wp-content/uploads/2017/12/image11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6" y="5105400"/>
            <a:ext cx="8871744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1897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Two- way ANOVA :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lvl="0" fontAlgn="base"/>
            <a:endParaRPr lang="en-US" sz="2400" dirty="0"/>
          </a:p>
        </p:txBody>
      </p:sp>
      <p:sp>
        <p:nvSpPr>
          <p:cNvPr id="4" name="AutoShape 2" descr="ANOVA What Is It Data 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ANOVA What Is It Data 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 descr="https://s3-ap-south-1.amazonaws.com/av-blog-media/wp-content/uploads/2017/12/image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973930"/>
            <a:ext cx="862965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0" name="Picture 16" descr="https://s3-ap-south-1.amazonaws.com/av-blog-media/wp-content/uploads/2017/12/image1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6" y="5105400"/>
            <a:ext cx="8871744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2" name="Picture 18" descr="https://s3-ap-south-1.amazonaws.com/av-blog-media/wp-content/uploads/2017/12/image11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971800"/>
            <a:ext cx="681990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s://s3-ap-south-1.amazonaws.com/av-blog-media/wp-content/uploads/2017/12/image11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62400"/>
            <a:ext cx="744855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583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7738"/>
            <a:ext cx="8686800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710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Hypothesis: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763000" cy="5867400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candy machine makes chocolate bars that are on average of 5g. </a:t>
            </a:r>
            <a:endParaRPr lang="en-US" sz="1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worker is </a:t>
            </a: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claiming that after maintenance, the machine no longer makes bars of 5g. </a:t>
            </a:r>
            <a:endParaRPr lang="en-US" sz="1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Write </a:t>
            </a: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 and </a:t>
            </a: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 1 .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 0 : µ = 5g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n-US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µ ≠ 5g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US" sz="1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Possible outcomes of a hypothesis:</a:t>
            </a:r>
            <a:endParaRPr lang="en-US" sz="1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2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 Reject the Null hypothesis</a:t>
            </a:r>
          </a:p>
          <a:p>
            <a:pPr marL="800100" lvl="2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 Fail to reject the Null Hypothesis</a:t>
            </a:r>
            <a:endParaRPr lang="en-US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32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ANOVA: Python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24063"/>
            <a:ext cx="6592300" cy="361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5252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ANOVA: Python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7873685" cy="212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644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Hypothesis: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763000" cy="5867400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P-value: is the probability of </a:t>
            </a:r>
            <a:r>
              <a:rPr lang="en-US" sz="1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ocurrance</a:t>
            </a:r>
            <a:r>
              <a:rPr lang="en-US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of a given event. </a:t>
            </a:r>
            <a:endParaRPr lang="en-US" sz="1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Assuming </a:t>
            </a: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confidence interval </a:t>
            </a: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is 95</a:t>
            </a: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%, if p-value </a:t>
            </a: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then we reject the Null Hypothesis in favor of the </a:t>
            </a:r>
            <a:r>
              <a:rPr lang="en-US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Alternative Hypothesis</a:t>
            </a: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US" sz="1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p &lt;= alpha </a:t>
            </a:r>
            <a:r>
              <a:rPr lang="en-US" sz="1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Reject </a:t>
            </a:r>
            <a:r>
              <a:rPr lang="en-US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H0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 &gt;  </a:t>
            </a:r>
            <a:r>
              <a:rPr lang="en-US" sz="1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alpha : </a:t>
            </a:r>
            <a:r>
              <a:rPr lang="en-US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Failed to Reject </a:t>
            </a:r>
            <a:r>
              <a:rPr lang="en-US" sz="1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H0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60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Hypothesis </a:t>
            </a:r>
            <a:r>
              <a:rPr lang="en-US" b="1" dirty="0" smtClean="0"/>
              <a:t>Concept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58674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Assume that you are running a private educational institution. </a:t>
            </a:r>
            <a:endParaRPr lang="en-US" sz="1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national average 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score is 100. 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your students score 110 in the ﬁnal 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exam,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you get a bonus. </a:t>
            </a:r>
            <a:endParaRPr lang="en-US" sz="1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results are signiﬁcantly lower, you loose your bonus (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because the students are not good enough), and you have to hire more teachers; 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results are signiﬁcantly higher, you also loose your bonus (because you have spent too much money on teachers), and you have to cut back on the number of teachers. </a:t>
            </a:r>
            <a:endParaRPr lang="en-US" sz="1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ﬁnal exam of your ten students </a:t>
            </a:r>
            <a:r>
              <a:rPr lang="en-US" sz="1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producethe</a:t>
            </a: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following 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scores: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109.4</a:t>
            </a: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76.2, 128.7, 93.7, 85.6, 117.7, 117.2, 87.3, 100.3, 55.1</a:t>
            </a:r>
            <a:endParaRPr lang="en-US" sz="16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sz="1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419600"/>
            <a:ext cx="50673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578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Hypothesis </a:t>
            </a:r>
            <a:r>
              <a:rPr lang="en-US" b="1" dirty="0" smtClean="0"/>
              <a:t>Concept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58674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ﬁnal exam of your ten students 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produce the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following 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scores: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109.4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76.2, 128.7, 93.7, 85.6, 117.7, 117.2, 87.3, 100.3, 55.1</a:t>
            </a:r>
            <a:endParaRPr lang="en-US" sz="1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sz="1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sz="1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sz="1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sz="1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sz="1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sz="1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sz="1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sample </a:t>
            </a:r>
            <a:r>
              <a:rPr lang="en-US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mean (dashed-dotted line) and the observed variance of the data (the sample </a:t>
            </a: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variance)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population mean 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is 110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(dashed line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Question:  Is </a:t>
            </a:r>
            <a:r>
              <a:rPr lang="en-US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mean value of the scores (97.1) signiﬁcantly different from 110? 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Null hypothesis: The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difference between the population mean and 110 is zero. </a:t>
            </a:r>
            <a:endParaRPr lang="en-US" sz="1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keep our null hypothesis, or do </a:t>
            </a: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have to reject </a:t>
            </a:r>
            <a:r>
              <a:rPr lang="en-US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it based on the data?</a:t>
            </a:r>
            <a:endParaRPr lang="en-US" sz="16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52600"/>
            <a:ext cx="50673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27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Hypothesis </a:t>
            </a:r>
            <a:r>
              <a:rPr lang="en-US" b="1" dirty="0" smtClean="0"/>
              <a:t>Concept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5867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normality test </a:t>
            </a: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on the data (</a:t>
            </a:r>
            <a:r>
              <a:rPr lang="en-US" sz="16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stats.normaltest</a:t>
            </a: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(scores</a:t>
            </a:r>
            <a:r>
              <a:rPr lang="en-US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)) indicates that the data are probably taken from a normal distribution. </a:t>
            </a:r>
            <a:endParaRPr lang="en-US" sz="16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 don’t know the population 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variance of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results of students tested, we have to take 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our best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guess, the sample 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variance. 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know that the normalized difference between </a:t>
            </a: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sample and the population mean, the </a:t>
            </a:r>
            <a:r>
              <a:rPr lang="en-US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t-statistic, </a:t>
            </a: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follows the t-distribution. 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difference between our sample mean and the value we want to compare it to ( </a:t>
            </a:r>
            <a:r>
              <a:rPr lang="en-US" sz="16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np.mean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(scores) - 110 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is–12.9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Normalized by </a:t>
            </a:r>
            <a:r>
              <a:rPr lang="en-US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sample standard error, this </a:t>
            </a:r>
            <a:r>
              <a:rPr lang="en-US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gives a value of t </a:t>
            </a: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=-1.84</a:t>
            </a:r>
            <a:r>
              <a:rPr lang="en-US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16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t-distribution is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known curve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that depends only on the number of samples, and we can calculate the likelihood that we obtain a t-statistic 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of |t|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&gt; 1:84 </a:t>
            </a:r>
            <a:endParaRPr lang="en-US" sz="1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tval</a:t>
            </a: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= (110-np.mean(scores))/</a:t>
            </a:r>
            <a:r>
              <a:rPr lang="en-US" sz="1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stats.sem</a:t>
            </a:r>
            <a:r>
              <a:rPr lang="en-US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(scores)  </a:t>
            </a: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# </a:t>
            </a:r>
            <a:r>
              <a:rPr lang="en-US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1.84 </a:t>
            </a:r>
            <a:endParaRPr lang="en-US" sz="16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td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 stats.t(</a:t>
            </a:r>
            <a:r>
              <a:rPr lang="en-US" sz="16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(scores)-1) 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#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"frozen" t-distribution </a:t>
            </a:r>
            <a:endParaRPr lang="en-US" sz="1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= 2*</a:t>
            </a:r>
            <a:r>
              <a:rPr lang="en-US" sz="1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td.sf</a:t>
            </a:r>
            <a:r>
              <a:rPr lang="en-US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tval</a:t>
            </a:r>
            <a:r>
              <a:rPr lang="en-US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 # 0.0995 </a:t>
            </a:r>
            <a:endParaRPr lang="en-US" sz="16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Expressed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 words, 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given our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sample data, we can state that the 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likelihood that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population mean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110 is 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9.95%. </a:t>
            </a:r>
            <a:endParaRPr lang="en-US" sz="1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likelihood is less than 5%, we conclude that the observed value of 97.1 is not signiﬁcantly different from 110, and the bonus has to be paid out.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sz="16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32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1386</Words>
  <Application>Microsoft Office PowerPoint</Application>
  <PresentationFormat>On-screen Show (4:3)</PresentationFormat>
  <Paragraphs>240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Hypothesis Tests </vt:lpstr>
      <vt:lpstr>Hypothesis</vt:lpstr>
      <vt:lpstr>Hypothesis</vt:lpstr>
      <vt:lpstr>Hypothesis: Example</vt:lpstr>
      <vt:lpstr>Hypothesis: Example</vt:lpstr>
      <vt:lpstr>Hypothesis: Example</vt:lpstr>
      <vt:lpstr> Hypothesis Concept Example</vt:lpstr>
      <vt:lpstr> Hypothesis Concept Example</vt:lpstr>
      <vt:lpstr> Hypothesis Concept Example</vt:lpstr>
      <vt:lpstr>Errors in hypothesis tests</vt:lpstr>
      <vt:lpstr>PowerPoint Presentation</vt:lpstr>
      <vt:lpstr>Tests of Means of Numerical Data</vt:lpstr>
      <vt:lpstr>One and two sample tests</vt:lpstr>
      <vt:lpstr>One Sample t Test</vt:lpstr>
      <vt:lpstr>One Sample t Test: Test statistic</vt:lpstr>
      <vt:lpstr>Python: one sample t-test</vt:lpstr>
      <vt:lpstr>two Sample t Test: Test statistic</vt:lpstr>
      <vt:lpstr>Python: two sample t-test</vt:lpstr>
      <vt:lpstr>Python: paired t-test</vt:lpstr>
      <vt:lpstr>Procedure for carrying out a paired t-test</vt:lpstr>
      <vt:lpstr>Procedure for carrying out a paired t-test</vt:lpstr>
      <vt:lpstr>Procedure for carrying out a paired t-test</vt:lpstr>
      <vt:lpstr>Example for carrying out a paired t-test</vt:lpstr>
      <vt:lpstr>Example for carrying out a paired t-test</vt:lpstr>
      <vt:lpstr>Python code: paired t-test</vt:lpstr>
      <vt:lpstr>ANOVA</vt:lpstr>
      <vt:lpstr>Types of ANOVA</vt:lpstr>
      <vt:lpstr>Steps in  ANOVA</vt:lpstr>
      <vt:lpstr>Simple Example - One-Way ANOVA</vt:lpstr>
      <vt:lpstr>Simple Example - One-Way ANOVA</vt:lpstr>
      <vt:lpstr>Simple Example - One-Way ANOVA</vt:lpstr>
      <vt:lpstr>Simple Example - One-Way ANOVA</vt:lpstr>
      <vt:lpstr>Simple Example - One-Way ANOVA</vt:lpstr>
      <vt:lpstr>Simple Example - One-Way ANOVA</vt:lpstr>
      <vt:lpstr>Simple Example - One-Way ANOVA</vt:lpstr>
      <vt:lpstr>Simple Example - One-Way ANOVA</vt:lpstr>
      <vt:lpstr>Simple Example - One-Way ANOVA</vt:lpstr>
      <vt:lpstr>ANOVA - Assumptions</vt:lpstr>
      <vt:lpstr>Python Code: ANOVA</vt:lpstr>
      <vt:lpstr>Two- way ANOVA </vt:lpstr>
      <vt:lpstr>Two- way ANOVA : Example </vt:lpstr>
      <vt:lpstr>PowerPoint Presentation</vt:lpstr>
      <vt:lpstr>PowerPoint Presentation</vt:lpstr>
      <vt:lpstr>Two- way ANOVA : Example </vt:lpstr>
      <vt:lpstr>Two- way ANOVA : Example </vt:lpstr>
      <vt:lpstr>Two- way ANOVA : Example </vt:lpstr>
      <vt:lpstr>Two- way ANOVA : Example </vt:lpstr>
      <vt:lpstr>Two- way ANOVA : Example </vt:lpstr>
      <vt:lpstr>PowerPoint Presentation</vt:lpstr>
      <vt:lpstr>Two-way ANOVA: Python code</vt:lpstr>
      <vt:lpstr>Two-way ANOVA: Python code</vt:lpstr>
    </vt:vector>
  </TitlesOfParts>
  <Company>Arkansas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Populations and Samples</dc:title>
  <dc:creator>admin</dc:creator>
  <cp:lastModifiedBy>jyostna</cp:lastModifiedBy>
  <cp:revision>174</cp:revision>
  <dcterms:created xsi:type="dcterms:W3CDTF">2018-12-10T06:16:42Z</dcterms:created>
  <dcterms:modified xsi:type="dcterms:W3CDTF">2019-04-02T08:32:02Z</dcterms:modified>
</cp:coreProperties>
</file>