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307" r:id="rId4"/>
    <p:sldId id="318" r:id="rId5"/>
    <p:sldId id="319" r:id="rId6"/>
    <p:sldId id="322" r:id="rId7"/>
    <p:sldId id="308" r:id="rId8"/>
    <p:sldId id="320" r:id="rId9"/>
    <p:sldId id="321" r:id="rId10"/>
    <p:sldId id="316" r:id="rId11"/>
    <p:sldId id="323" r:id="rId12"/>
    <p:sldId id="325" r:id="rId13"/>
    <p:sldId id="324" r:id="rId14"/>
    <p:sldId id="326" r:id="rId15"/>
    <p:sldId id="327" r:id="rId16"/>
    <p:sldId id="328" r:id="rId17"/>
    <p:sldId id="331" r:id="rId18"/>
    <p:sldId id="329" r:id="rId19"/>
    <p:sldId id="333" r:id="rId20"/>
    <p:sldId id="332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4" r:id="rId31"/>
    <p:sldId id="34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D03A-47F7-4167-A501-FA9CE343F1CC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ss-tutorials.com/spss-repeated-measures-anov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pss-tutorials.com/simple-random-sampling-what-is-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ss-tutorials.com/levenes-test-in-sp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b="1" dirty="0" smtClean="0"/>
              <a:t>Hypothesis Tests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Errors in hypothesis tests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3038"/>
            <a:ext cx="88392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32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71450"/>
            <a:ext cx="870585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63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of Means of Numerical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Hypothesis </a:t>
            </a:r>
            <a:r>
              <a:rPr lang="en-US" sz="2400" b="1" dirty="0">
                <a:solidFill>
                  <a:srgbClr val="002060"/>
                </a:solidFill>
              </a:rPr>
              <a:t>tests for the mean values of </a:t>
            </a:r>
            <a:r>
              <a:rPr lang="en-US" sz="2400" b="1" dirty="0" smtClean="0">
                <a:solidFill>
                  <a:srgbClr val="002060"/>
                </a:solidFill>
              </a:rPr>
              <a:t>groups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Comparison </a:t>
            </a:r>
            <a:r>
              <a:rPr lang="en-US" sz="2400" b="1" dirty="0">
                <a:solidFill>
                  <a:srgbClr val="C00000"/>
                </a:solidFill>
              </a:rPr>
              <a:t>of one </a:t>
            </a:r>
            <a:r>
              <a:rPr lang="en-US" sz="2400" b="1" dirty="0" smtClean="0">
                <a:solidFill>
                  <a:srgbClr val="C00000"/>
                </a:solidFill>
              </a:rPr>
              <a:t>group with </a:t>
            </a:r>
            <a:r>
              <a:rPr lang="en-US" sz="2400" b="1" dirty="0">
                <a:solidFill>
                  <a:srgbClr val="C00000"/>
                </a:solidFill>
              </a:rPr>
              <a:t>a ﬁxed value.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Comparison </a:t>
            </a:r>
            <a:r>
              <a:rPr lang="en-US" sz="2400" b="1" dirty="0">
                <a:solidFill>
                  <a:srgbClr val="002060"/>
                </a:solidFill>
              </a:rPr>
              <a:t>of two groups with respect to each other.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Comparison </a:t>
            </a:r>
            <a:r>
              <a:rPr lang="en-US" sz="2400" b="1" dirty="0">
                <a:solidFill>
                  <a:srgbClr val="C00000"/>
                </a:solidFill>
              </a:rPr>
              <a:t>of three or more groups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334537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and two sample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A </a:t>
            </a:r>
            <a:r>
              <a:rPr lang="en-US" sz="2000" b="1" dirty="0">
                <a:solidFill>
                  <a:srgbClr val="C00000"/>
                </a:solidFill>
              </a:rPr>
              <a:t>one sample t-test is used to compare the mean of a sample to a known value (often  0, but not always</a:t>
            </a:r>
            <a:r>
              <a:rPr lang="en-US" sz="2000" b="1" dirty="0" smtClean="0">
                <a:solidFill>
                  <a:srgbClr val="C00000"/>
                </a:solidFill>
              </a:rPr>
              <a:t>).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</a:rPr>
              <a:t>two sample t test is used to </a:t>
            </a:r>
            <a:r>
              <a:rPr lang="en-US" sz="2000" b="1" dirty="0" smtClean="0">
                <a:solidFill>
                  <a:srgbClr val="002060"/>
                </a:solidFill>
              </a:rPr>
              <a:t>compare </a:t>
            </a:r>
            <a:r>
              <a:rPr lang="en-US" sz="2000" b="1" dirty="0">
                <a:solidFill>
                  <a:srgbClr val="002060"/>
                </a:solidFill>
              </a:rPr>
              <a:t>the means of two different samples.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36671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Sample 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Determines </a:t>
            </a:r>
            <a:r>
              <a:rPr lang="en-US" sz="2000" b="1" dirty="0">
                <a:solidFill>
                  <a:srgbClr val="C00000"/>
                </a:solidFill>
              </a:rPr>
              <a:t>whether the sample mean is statistically different from a known or hypothesized population mean.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One Sample </a:t>
            </a:r>
            <a:r>
              <a:rPr lang="en-US" sz="2000" b="1" i="1" dirty="0">
                <a:solidFill>
                  <a:srgbClr val="002060"/>
                </a:solidFill>
              </a:rPr>
              <a:t>t</a:t>
            </a:r>
            <a:r>
              <a:rPr lang="en-US" sz="2000" b="1" dirty="0">
                <a:solidFill>
                  <a:srgbClr val="002060"/>
                </a:solidFill>
              </a:rPr>
              <a:t> Test is a parametric test.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</a:rPr>
              <a:t>This test is also known as: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2060"/>
                </a:solidFill>
              </a:rPr>
              <a:t>Single Sample </a:t>
            </a:r>
            <a:r>
              <a:rPr lang="en-US" sz="1600" b="1" i="1" dirty="0">
                <a:solidFill>
                  <a:srgbClr val="002060"/>
                </a:solidFill>
              </a:rPr>
              <a:t>t</a:t>
            </a:r>
            <a:r>
              <a:rPr lang="en-US" sz="1600" b="1" dirty="0">
                <a:solidFill>
                  <a:srgbClr val="002060"/>
                </a:solidFill>
              </a:rPr>
              <a:t> Test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</a:rPr>
              <a:t>The variable used in this test is known as: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2060"/>
                </a:solidFill>
              </a:rPr>
              <a:t>Test variable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</a:rPr>
              <a:t>In a One Sample </a:t>
            </a:r>
            <a:r>
              <a:rPr lang="en-US" sz="2000" b="1" i="1" dirty="0">
                <a:solidFill>
                  <a:srgbClr val="C00000"/>
                </a:solidFill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 Test, the test variable is compared against a "test value", which is a known or hypothesized value of the mean in the population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i="1" dirty="0" smtClean="0"/>
              <a:t>H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</a:t>
            </a:r>
            <a:r>
              <a:rPr lang="en-US" sz="2000" b="1" dirty="0"/>
              <a:t>and </a:t>
            </a:r>
            <a:r>
              <a:rPr lang="en-US" sz="2000" b="1" i="1" dirty="0" smtClean="0"/>
              <a:t>H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 </a:t>
            </a:r>
            <a:r>
              <a:rPr lang="en-US" sz="2000" b="1" dirty="0"/>
              <a:t>of the one sample </a:t>
            </a:r>
            <a:r>
              <a:rPr lang="en-US" sz="2000" b="1" i="1" dirty="0"/>
              <a:t>T</a:t>
            </a:r>
            <a:r>
              <a:rPr lang="en-US" sz="2000" b="1" dirty="0"/>
              <a:t> test can be expressed as:</a:t>
            </a:r>
          </a:p>
          <a:p>
            <a:r>
              <a:rPr lang="en-US" sz="2000" b="1" i="1" dirty="0">
                <a:solidFill>
                  <a:srgbClr val="7030A0"/>
                </a:solidFill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  <a:r>
              <a:rPr lang="en-US" sz="2000" b="1" dirty="0">
                <a:solidFill>
                  <a:srgbClr val="7030A0"/>
                </a:solidFill>
              </a:rPr>
              <a:t>: µ = x  ("the sample mean is equal to the [proposed] population mean")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i="1" dirty="0">
                <a:solidFill>
                  <a:srgbClr val="7030A0"/>
                </a:solidFill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: µ ≠ x  ("the sample mean is not equal to the [proposed] population mean")</a:t>
            </a:r>
          </a:p>
          <a:p>
            <a:r>
              <a:rPr lang="en-US" sz="2000" b="1" dirty="0"/>
              <a:t>where µ is a constant proposed for the population mean and x is the sample mean.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One Sample t </a:t>
            </a:r>
            <a:r>
              <a:rPr lang="en-US" dirty="0" smtClean="0">
                <a:solidFill>
                  <a:srgbClr val="C00000"/>
                </a:solidFill>
              </a:rPr>
              <a:t>Test: Test statistic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The test statistic for a One Sample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 Test is denoted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, which is calculated using the following formula: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22288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71600"/>
            <a:ext cx="17907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Python: one sample t-test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import </a:t>
            </a:r>
            <a:r>
              <a:rPr lang="en-US" b="1" dirty="0" err="1">
                <a:solidFill>
                  <a:srgbClr val="7030A0"/>
                </a:solidFill>
              </a:rPr>
              <a:t>numpy</a:t>
            </a:r>
            <a:r>
              <a:rPr lang="en-US" b="1" dirty="0">
                <a:solidFill>
                  <a:srgbClr val="7030A0"/>
                </a:solidFill>
              </a:rPr>
              <a:t> as </a:t>
            </a:r>
            <a:r>
              <a:rPr lang="en-US" b="1" dirty="0" err="1">
                <a:solidFill>
                  <a:srgbClr val="7030A0"/>
                </a:solidFill>
              </a:rPr>
              <a:t>np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scipy.stats</a:t>
            </a:r>
            <a:r>
              <a:rPr lang="en-US" b="1" dirty="0">
                <a:solidFill>
                  <a:srgbClr val="7030A0"/>
                </a:solidFill>
              </a:rPr>
              <a:t> import norm</a:t>
            </a: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</a:t>
            </a:r>
            <a:r>
              <a:rPr lang="en-US" b="1" dirty="0">
                <a:solidFill>
                  <a:srgbClr val="7030A0"/>
                </a:solidFill>
              </a:rPr>
              <a:t> import stats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np.random.seed</a:t>
            </a:r>
            <a:r>
              <a:rPr lang="en-US" b="1" dirty="0">
                <a:solidFill>
                  <a:srgbClr val="7030A0"/>
                </a:solidFill>
              </a:rPr>
              <a:t>(7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x1=</a:t>
            </a:r>
            <a:r>
              <a:rPr lang="en-US" b="1" dirty="0" err="1">
                <a:solidFill>
                  <a:srgbClr val="7030A0"/>
                </a:solidFill>
              </a:rPr>
              <a:t>norm.rvs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loc</a:t>
            </a:r>
            <a:r>
              <a:rPr lang="en-US" b="1" dirty="0">
                <a:solidFill>
                  <a:srgbClr val="7030A0"/>
                </a:solidFill>
              </a:rPr>
              <a:t>=0,scale=1,size=100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b="1" dirty="0">
                <a:solidFill>
                  <a:srgbClr val="7030A0"/>
                </a:solidFill>
              </a:rPr>
              <a:t>m=0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results </a:t>
            </a:r>
            <a:r>
              <a:rPr lang="en-US" b="1" dirty="0">
                <a:solidFill>
                  <a:srgbClr val="7030A0"/>
                </a:solidFill>
              </a:rPr>
              <a:t>= stats.ttest_1samp(x1, m)</a:t>
            </a:r>
          </a:p>
          <a:p>
            <a:r>
              <a:rPr lang="en-US" b="1" dirty="0">
                <a:solidFill>
                  <a:srgbClr val="7030A0"/>
                </a:solidFill>
              </a:rPr>
              <a:t>print(results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Ttest_1sampResult(statistic=0.11784116818175697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pvalue</a:t>
            </a:r>
            <a:r>
              <a:rPr lang="en-US" b="1" dirty="0">
                <a:solidFill>
                  <a:srgbClr val="7030A0"/>
                </a:solidFill>
              </a:rPr>
              <a:t>=0.9064322657112877)</a:t>
            </a:r>
          </a:p>
        </p:txBody>
      </p:sp>
    </p:spTree>
    <p:extLst>
      <p:ext uri="{BB962C8B-B14F-4D97-AF65-F5344CB8AC3E}">
        <p14:creationId xmlns:p14="http://schemas.microsoft.com/office/powerpoint/2010/main" val="348826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two </a:t>
            </a:r>
            <a:r>
              <a:rPr lang="en-US" dirty="0">
                <a:solidFill>
                  <a:srgbClr val="C00000"/>
                </a:solidFill>
              </a:rPr>
              <a:t>Sample t </a:t>
            </a:r>
            <a:r>
              <a:rPr lang="en-US" dirty="0" smtClean="0">
                <a:solidFill>
                  <a:srgbClr val="C00000"/>
                </a:solidFill>
              </a:rPr>
              <a:t>Test: Test statistic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The test statistic for </a:t>
            </a:r>
            <a:r>
              <a:rPr lang="en-US" sz="2000" dirty="0" smtClean="0">
                <a:solidFill>
                  <a:srgbClr val="002060"/>
                </a:solidFill>
              </a:rPr>
              <a:t>two </a:t>
            </a:r>
            <a:r>
              <a:rPr lang="en-US" sz="2000" dirty="0">
                <a:solidFill>
                  <a:srgbClr val="002060"/>
                </a:solidFill>
              </a:rPr>
              <a:t>Sample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 Test is denoted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, which is calculated using the following formula: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3352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Python: two sample t-test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import </a:t>
            </a:r>
            <a:r>
              <a:rPr lang="en-US" b="1" dirty="0" err="1">
                <a:solidFill>
                  <a:srgbClr val="7030A0"/>
                </a:solidFill>
              </a:rPr>
              <a:t>numpy</a:t>
            </a:r>
            <a:r>
              <a:rPr lang="en-US" b="1" dirty="0">
                <a:solidFill>
                  <a:srgbClr val="7030A0"/>
                </a:solidFill>
              </a:rPr>
              <a:t> as </a:t>
            </a:r>
            <a:r>
              <a:rPr lang="en-US" b="1" dirty="0" err="1">
                <a:solidFill>
                  <a:srgbClr val="7030A0"/>
                </a:solidFill>
              </a:rPr>
              <a:t>np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scipy.stats</a:t>
            </a:r>
            <a:r>
              <a:rPr lang="en-US" b="1" dirty="0">
                <a:solidFill>
                  <a:srgbClr val="7030A0"/>
                </a:solidFill>
              </a:rPr>
              <a:t> import norm</a:t>
            </a: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</a:t>
            </a:r>
            <a:r>
              <a:rPr lang="en-US" b="1" dirty="0">
                <a:solidFill>
                  <a:srgbClr val="7030A0"/>
                </a:solidFill>
              </a:rPr>
              <a:t> import stats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np.random.seed</a:t>
            </a:r>
            <a:r>
              <a:rPr lang="en-US" b="1" dirty="0">
                <a:solidFill>
                  <a:srgbClr val="7030A0"/>
                </a:solidFill>
              </a:rPr>
              <a:t>(7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x1=</a:t>
            </a:r>
            <a:r>
              <a:rPr lang="en-US" b="1" dirty="0" err="1">
                <a:solidFill>
                  <a:srgbClr val="7030A0"/>
                </a:solidFill>
              </a:rPr>
              <a:t>norm.rvs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loc</a:t>
            </a:r>
            <a:r>
              <a:rPr lang="en-US" b="1" dirty="0">
                <a:solidFill>
                  <a:srgbClr val="7030A0"/>
                </a:solidFill>
              </a:rPr>
              <a:t>=0,scale=1,size=100)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x2=</a:t>
            </a:r>
            <a:r>
              <a:rPr lang="en-US" b="1" dirty="0" err="1">
                <a:solidFill>
                  <a:srgbClr val="7030A0"/>
                </a:solidFill>
              </a:rPr>
              <a:t>norm.rvs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loc</a:t>
            </a:r>
            <a:r>
              <a:rPr lang="en-US" b="1" dirty="0">
                <a:solidFill>
                  <a:srgbClr val="7030A0"/>
                </a:solidFill>
              </a:rPr>
              <a:t>=0,scale=1,size=100)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err="1" smtClean="0">
                <a:solidFill>
                  <a:srgbClr val="C00000"/>
                </a:solidFill>
              </a:rPr>
              <a:t>stats.ttest_ind</a:t>
            </a:r>
            <a:r>
              <a:rPr lang="en-US" b="1" dirty="0" smtClean="0">
                <a:solidFill>
                  <a:srgbClr val="C00000"/>
                </a:solidFill>
              </a:rPr>
              <a:t>(x1,x2)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err="1">
                <a:solidFill>
                  <a:srgbClr val="7030A0"/>
                </a:solidFill>
              </a:rPr>
              <a:t>test_indResult</a:t>
            </a:r>
            <a:r>
              <a:rPr lang="en-US" b="1" dirty="0">
                <a:solidFill>
                  <a:srgbClr val="7030A0"/>
                </a:solidFill>
              </a:rPr>
              <a:t>(statistic=0.5691860234273843, </a:t>
            </a:r>
            <a:r>
              <a:rPr lang="en-US" b="1" dirty="0" err="1">
                <a:solidFill>
                  <a:srgbClr val="7030A0"/>
                </a:solidFill>
              </a:rPr>
              <a:t>pvalue</a:t>
            </a:r>
            <a:r>
              <a:rPr lang="en-US" b="1" dirty="0">
                <a:solidFill>
                  <a:srgbClr val="7030A0"/>
                </a:solidFill>
              </a:rPr>
              <a:t>=0.5698750154420147)</a:t>
            </a:r>
          </a:p>
        </p:txBody>
      </p:sp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04800"/>
            <a:ext cx="8801100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22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553200" cy="5867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Hypothesis is a claim that we want to investigate.</a:t>
            </a: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hypothesis is used in an experiment to define the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 variables.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 replace the battery in my car, then my car will get better gas mileage.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eat more vegetables, then I will lose weight faster.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 add fertilizer to my garden, then my plants will grow faster.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brush my teeth every day, then I will not develop cavities.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 take my vitamins every day, then I will not feel tired.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50 mL of water are added to my plants each day and they grow, then adding 100 mL of water each day will make them grow even more.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92" y="1219200"/>
            <a:ext cx="24003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ANOVA – Simple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ANOVA -short for “analysis of variance”- is a statistical technique for </a:t>
            </a:r>
            <a:r>
              <a:rPr lang="en-US" sz="2400" b="1" dirty="0" smtClean="0"/>
              <a:t>testing </a:t>
            </a:r>
            <a:r>
              <a:rPr lang="en-US" sz="2400" b="1" dirty="0"/>
              <a:t>if 3(+) population means are all equal.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7170" name="Picture 2" descr="ANOVA - What Is I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6858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2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ANOVA – Simple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two simplest ANOVA scenarios are</a:t>
            </a:r>
          </a:p>
          <a:p>
            <a:r>
              <a:rPr lang="en-US" sz="2400" dirty="0"/>
              <a:t>one-way ANOVA for comparing </a:t>
            </a:r>
            <a:r>
              <a:rPr lang="en-US" sz="2400" b="1" dirty="0"/>
              <a:t>3(+) groups on 1 variable</a:t>
            </a:r>
            <a:r>
              <a:rPr lang="en-US" sz="2400" dirty="0"/>
              <a:t>: do all children from school A, B and C have equal mean IQ scores? *</a:t>
            </a:r>
          </a:p>
          <a:p>
            <a:r>
              <a:rPr lang="en-US" sz="2400" dirty="0">
                <a:hlinkClick r:id="rId2"/>
              </a:rPr>
              <a:t>repeated measures ANOVA</a:t>
            </a:r>
            <a:r>
              <a:rPr lang="en-US" sz="2400" dirty="0"/>
              <a:t> for comparing </a:t>
            </a:r>
            <a:r>
              <a:rPr lang="en-US" sz="2400" b="1" dirty="0"/>
              <a:t>3(+) variables in 1 group</a:t>
            </a:r>
            <a:r>
              <a:rPr lang="en-US" sz="2400" dirty="0"/>
              <a:t>: is the mean rating for beer A, B and C equal for all people?*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scientist wants to know if all children from schools A, B and C have equal mean IQ scores. </a:t>
            </a:r>
            <a:r>
              <a:rPr lang="en-US" sz="2400" dirty="0" smtClean="0"/>
              <a:t>Each </a:t>
            </a:r>
            <a:r>
              <a:rPr lang="en-US" sz="2400" dirty="0"/>
              <a:t>school has 1,000 children. It takes too much time and money to test all 3,000 children.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a </a:t>
            </a:r>
            <a:r>
              <a:rPr lang="en-US" sz="2400" dirty="0">
                <a:hlinkClick r:id="rId2"/>
              </a:rPr>
              <a:t>simple random sample</a:t>
            </a:r>
            <a:r>
              <a:rPr lang="en-US" sz="2400" dirty="0"/>
              <a:t> of n = 10 children from each school is </a:t>
            </a:r>
            <a:r>
              <a:rPr lang="en-US" sz="2400" dirty="0" smtClean="0"/>
              <a:t>tested. </a:t>
            </a:r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 descr="ANOVA What Is It Descripti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31271"/>
            <a:ext cx="68580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NOVA What Is It Data 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93" y="2743200"/>
            <a:ext cx="6858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</a:t>
            </a:r>
            <a:r>
              <a:rPr lang="en-US" sz="2400" dirty="0"/>
              <a:t>sample from school B has the highest mean IQ - roughly 113 points.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lowest mean IQ -some 93 points- is seen for school 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Now</a:t>
            </a:r>
            <a:r>
              <a:rPr lang="en-US" sz="2400" dirty="0"/>
              <a:t>, here's the problem: our mean IQ scores are only based on tiny samples of 10 children per school.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couldn't it be </a:t>
            </a:r>
            <a:r>
              <a:rPr lang="en-US" sz="2400" dirty="0" smtClean="0"/>
              <a:t>that </a:t>
            </a:r>
            <a:r>
              <a:rPr lang="en-US" sz="2400" b="1" i="1" dirty="0" smtClean="0"/>
              <a:t>all</a:t>
            </a:r>
            <a:r>
              <a:rPr lang="en-US" sz="2400" b="1" dirty="0"/>
              <a:t> 1,000 children per school have the same mean IQ?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ANOVA - What Is It? Means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685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6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ANOVA - Null Hypothesis</a:t>
            </a:r>
          </a:p>
          <a:p>
            <a:r>
              <a:rPr lang="en-US" sz="2400" b="1" dirty="0" smtClean="0"/>
              <a:t>all </a:t>
            </a:r>
            <a:r>
              <a:rPr lang="en-US" sz="2400" b="1" dirty="0"/>
              <a:t>population means are exactly equal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this holds, then our </a:t>
            </a:r>
            <a:r>
              <a:rPr lang="en-US" sz="2400" i="1" dirty="0"/>
              <a:t>sample means</a:t>
            </a:r>
            <a:r>
              <a:rPr lang="en-US" sz="2400" dirty="0"/>
              <a:t> will probably differ a bit.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After </a:t>
            </a:r>
            <a:r>
              <a:rPr lang="en-US" sz="2400" dirty="0"/>
              <a:t>all, samples always differ a bit from the populations they represent.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However</a:t>
            </a:r>
            <a:r>
              <a:rPr lang="en-US" sz="2400" dirty="0"/>
              <a:t>, the sample means probably shouldn't differ too much.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Such </a:t>
            </a:r>
            <a:r>
              <a:rPr lang="en-US" sz="2400" dirty="0"/>
              <a:t>an outcome would be unlikely under our null hypothesis of equal population means.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 </a:t>
            </a:r>
            <a:r>
              <a:rPr lang="en-US" sz="2400" dirty="0"/>
              <a:t>if we </a:t>
            </a:r>
            <a:r>
              <a:rPr lang="en-US" sz="2400" i="1" dirty="0"/>
              <a:t>do</a:t>
            </a:r>
            <a:r>
              <a:rPr lang="en-US" sz="2400" dirty="0"/>
              <a:t> find this, we'll probably no longer believe that our population means were really equal.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1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ANOVA - Sums of Squares Between</a:t>
            </a:r>
          </a:p>
          <a:p>
            <a:r>
              <a:rPr lang="en-US" sz="2400" b="1" dirty="0" smtClean="0"/>
              <a:t>Sum of </a:t>
            </a:r>
            <a:r>
              <a:rPr lang="en-US" sz="2400" b="1" dirty="0"/>
              <a:t>squares between </a:t>
            </a:r>
            <a:r>
              <a:rPr lang="en-US" sz="2400" b="1" dirty="0" smtClean="0"/>
              <a:t>expresses the </a:t>
            </a:r>
            <a:r>
              <a:rPr lang="en-US" sz="2400" b="1" dirty="0"/>
              <a:t>total amount of dispersion among the sample means</a:t>
            </a:r>
            <a:r>
              <a:rPr lang="en-US" sz="2400" b="1" dirty="0" smtClean="0"/>
              <a:t>. 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80105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53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Larger </a:t>
            </a:r>
            <a:r>
              <a:rPr lang="en-US" sz="2400" dirty="0" err="1"/>
              <a:t>SSbetween</a:t>
            </a:r>
            <a:r>
              <a:rPr lang="en-US" sz="2400" dirty="0"/>
              <a:t> indicates that the sample means differ more.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the more different our sample means, the more likely that our population means differ as well.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ANOVA Sums Of Squares Between Bar Chart M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14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b="1" i="1" dirty="0"/>
              <a:t>mean squares </a:t>
            </a:r>
            <a:r>
              <a:rPr lang="en-US" sz="2400" b="1" i="1" dirty="0" smtClean="0"/>
              <a:t>between </a:t>
            </a:r>
            <a:r>
              <a:rPr lang="en-US" sz="2400" b="1" dirty="0" smtClean="0"/>
              <a:t>is </a:t>
            </a:r>
            <a:r>
              <a:rPr lang="en-US" sz="2400" b="1" dirty="0"/>
              <a:t>basically the variance among sample means.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50482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83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ANOVA - Sums of Squares Within</a:t>
            </a: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71600"/>
            <a:ext cx="824865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13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ANOVA - Sums of Squares Within</a:t>
            </a: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6" y="1600200"/>
            <a:ext cx="43148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04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553200" cy="58674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 Hypothesis: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This </a:t>
            </a:r>
            <a:r>
              <a:rPr lang="en-US" b="1" dirty="0">
                <a:solidFill>
                  <a:srgbClr val="7030A0"/>
                </a:solidFill>
              </a:rPr>
              <a:t>is the </a:t>
            </a:r>
            <a:r>
              <a:rPr lang="en-US" b="1" dirty="0" smtClean="0">
                <a:solidFill>
                  <a:srgbClr val="7030A0"/>
                </a:solidFill>
              </a:rPr>
              <a:t>status quo</a:t>
            </a: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 null hypothesis is a hypothesis that says there is no statistical significance between the two variables.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It </a:t>
            </a:r>
            <a:r>
              <a:rPr lang="en-US" b="1" dirty="0">
                <a:solidFill>
                  <a:srgbClr val="7030A0"/>
                </a:solidFill>
              </a:rPr>
              <a:t>is usually the hypothesis a researcher </a:t>
            </a:r>
            <a:r>
              <a:rPr lang="en-US" b="1" dirty="0" smtClean="0">
                <a:solidFill>
                  <a:srgbClr val="7030A0"/>
                </a:solidFill>
              </a:rPr>
              <a:t>will </a:t>
            </a:r>
            <a:r>
              <a:rPr lang="en-US" b="1" dirty="0">
                <a:solidFill>
                  <a:srgbClr val="7030A0"/>
                </a:solidFill>
              </a:rPr>
              <a:t>try to </a:t>
            </a:r>
            <a:r>
              <a:rPr lang="en-US" b="1" dirty="0" smtClean="0">
                <a:solidFill>
                  <a:srgbClr val="7030A0"/>
                </a:solidFill>
              </a:rPr>
              <a:t>disprove. 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Always </a:t>
            </a:r>
            <a:r>
              <a:rPr lang="en-US" dirty="0"/>
              <a:t>contains the ‘=’ sign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rgbClr val="002060"/>
                </a:solidFill>
              </a:rPr>
              <a:t>Analternative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hypothesis is one that states there is a statistically significant relationship between two variables.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alternate hypothesis is simply the opposite of the null </a:t>
            </a:r>
            <a:r>
              <a:rPr lang="en-US" b="1" dirty="0" smtClean="0">
                <a:solidFill>
                  <a:srgbClr val="002060"/>
                </a:solidFill>
              </a:rPr>
              <a:t>hypothesis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Is generally the hypothesis that is believed to be true by the researcher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Never contains just the ‘=’ sign 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null-hypothesis vs. alternative hypothe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2670648" cy="39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ANOVA - Sums of Squares Within</a:t>
            </a: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1720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4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ANOVA -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assumptions for ANOVA are</a:t>
            </a:r>
          </a:p>
          <a:p>
            <a:r>
              <a:rPr lang="en-US" sz="2400" dirty="0"/>
              <a:t>independent observations;</a:t>
            </a:r>
          </a:p>
          <a:p>
            <a:r>
              <a:rPr lang="en-US" sz="2400" b="1" dirty="0"/>
              <a:t>normality</a:t>
            </a:r>
            <a:r>
              <a:rPr lang="en-US" sz="2400" dirty="0"/>
              <a:t>: the outcome variable must follow a normal distribution in each subpopulation. Normality is really only needed for small sample sizes, say n &lt; 20 per group.</a:t>
            </a:r>
          </a:p>
          <a:p>
            <a:r>
              <a:rPr lang="en-US" sz="2400" b="1" dirty="0"/>
              <a:t>homogeneity</a:t>
            </a:r>
            <a:r>
              <a:rPr lang="en-US" sz="2400" dirty="0"/>
              <a:t>: the variances within all subpopulations must be equal. Homogeneity is only needed if sample sizes are very unequal. In this case, </a:t>
            </a:r>
            <a:r>
              <a:rPr lang="en-US" sz="2400" dirty="0" err="1">
                <a:hlinkClick r:id="rId2"/>
              </a:rPr>
              <a:t>Levene's</a:t>
            </a:r>
            <a:r>
              <a:rPr lang="en-US" sz="2400" dirty="0">
                <a:hlinkClick r:id="rId2"/>
              </a:rPr>
              <a:t> test</a:t>
            </a:r>
            <a:r>
              <a:rPr lang="en-US" sz="2400" dirty="0"/>
              <a:t> indicates if it's met</a:t>
            </a:r>
          </a:p>
          <a:p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763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want to compare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means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two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Lets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say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average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income of male and female </a:t>
            </a: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 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Hypothesis (H</a:t>
            </a:r>
            <a:r>
              <a:rPr lang="en-US" sz="1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):  </a:t>
            </a:r>
            <a:endParaRPr lang="en-US" sz="1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There is no difference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between 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groups . 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sz="1600" b="1" baseline="-25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Hypothesis (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  <a:endParaRPr lang="en-US" sz="1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average income of males does not equal the average income of females.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763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candy machine makes chocolate bars that are on average of 5g. </a:t>
            </a: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worker is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claiming that after maintenance, the machine no longer makes bars of 5g. </a:t>
            </a: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and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 1 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 0 : µ = 5g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µ ≠ 5g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Possible outcomes of a hypothesis:</a:t>
            </a:r>
            <a:endParaRPr 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2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 Reject the Null hypothesis</a:t>
            </a:r>
          </a:p>
          <a:p>
            <a:pPr marL="800100" lvl="2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 Fail to reject the Null Hypothesis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763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P-value: is the probability of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ocurrance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given event. </a:t>
            </a: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Assuming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confidence interval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95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%, if p-value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then we reject the Null Hypothesis in favor of the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Alternative Hypothesis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p &lt;= alpha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Reject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 &gt; 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alpha :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Failed to Reject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Hypothesis </a:t>
            </a:r>
            <a:r>
              <a:rPr lang="en-US" b="1" dirty="0" smtClean="0"/>
              <a:t>Concept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Assume that you are running a private educational institution.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national average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score is 100.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your students score 110 in the ﬁnal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exam,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you get a bonus.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results are signiﬁcantly lower, you loose your bonus (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because the students are not good enough), and you have to hire more teachers;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results are signiﬁcantly higher, you also loose your bonus (because you have spent too much money on teachers), and you have to cut back on the number of teachers.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ﬁnal exam of your ten students </a:t>
            </a:r>
            <a:r>
              <a:rPr lang="en-US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producethe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following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scores: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109.4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76.2, 128.7, 93.7, 85.6, 117.7, 117.2, 87.3, 100.3, 55.1</a:t>
            </a:r>
            <a:endParaRPr lang="en-US" sz="1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19600"/>
            <a:ext cx="50673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7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Hypothesis </a:t>
            </a:r>
            <a:r>
              <a:rPr lang="en-US" b="1" dirty="0" smtClean="0"/>
              <a:t>Concept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ﬁnal exam of your ten students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produce 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scores: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109.4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76.2, 128.7, 93.7, 85.6, 117.7, 117.2, 87.3, 100.3, 55.1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mean (dashed-dotted line) and the observed variance of the data (the sample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variance)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population mean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110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(dashed line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Question:  Is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mean value of the scores (97.1) signiﬁcantly different from 110?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 hypothesis: 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difference between the population mean and 110 is zero.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keep our null hypothesis, or do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have to reject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based on the data?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50673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2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Hypothesis </a:t>
            </a:r>
            <a:r>
              <a:rPr lang="en-US" b="1" dirty="0" smtClean="0"/>
              <a:t>Concept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normality test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 the data (</a:t>
            </a:r>
            <a:r>
              <a:rPr lang="en-US" sz="1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stats.normaltest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(scores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 indicates that the data are probably taken from a normal distribution.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don’t know the population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variance of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results of students tested, we have to take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our best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guess, the sample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variance.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know that the normalized difference between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and the population mean, the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t-statistic,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follows the t-distribution.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difference between our sample mean and the value we want to compare it to (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np.mean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(scores) - 110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is–12.9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Normalized by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standard error, this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gives a value of t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=-1.84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t-distribution is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known curve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that depends only on the number of samples, and we can calculate the likelihood that we obtain a t-statistic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|t|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 1:84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tval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(110-np.mean(scores))/</a:t>
            </a:r>
            <a:r>
              <a:rPr lang="en-US" sz="1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stats.sem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(scores) 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#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1.84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stats.t(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(scores)-1)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"frozen" t-distribution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2*</a:t>
            </a:r>
            <a:r>
              <a:rPr lang="en-US" sz="1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td.sf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tval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# 0.0995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Expressed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words,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given our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sample data, we can state that 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likelihood that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population mean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110 is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9.95%.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likelihood is less than 5%, we conclude that the observed value of 97.1 is not signiﬁcantly different from 110, and the bonus has to be paid out.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1037</Words>
  <Application>Microsoft Office PowerPoint</Application>
  <PresentationFormat>On-screen Show (4:3)</PresentationFormat>
  <Paragraphs>188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Hypothesis Tests </vt:lpstr>
      <vt:lpstr>Hypothesis</vt:lpstr>
      <vt:lpstr>Hypothesis</vt:lpstr>
      <vt:lpstr>Hypothesis: Example</vt:lpstr>
      <vt:lpstr>Hypothesis: Example</vt:lpstr>
      <vt:lpstr>Hypothesis: Example</vt:lpstr>
      <vt:lpstr> Hypothesis Concept Example</vt:lpstr>
      <vt:lpstr> Hypothesis Concept Example</vt:lpstr>
      <vt:lpstr> Hypothesis Concept Example</vt:lpstr>
      <vt:lpstr>Errors in hypothesis tests</vt:lpstr>
      <vt:lpstr>PowerPoint Presentation</vt:lpstr>
      <vt:lpstr>Tests of Means of Numerical Data</vt:lpstr>
      <vt:lpstr>One and two sample tests</vt:lpstr>
      <vt:lpstr>One Sample t Test</vt:lpstr>
      <vt:lpstr>One Sample t Test: Test statistic</vt:lpstr>
      <vt:lpstr>Python: one sample t-test</vt:lpstr>
      <vt:lpstr>two Sample t Test: Test statistic</vt:lpstr>
      <vt:lpstr>Python: two sample t-test</vt:lpstr>
      <vt:lpstr>PowerPoint Presentation</vt:lpstr>
      <vt:lpstr>ANOVA – Simple Introduction</vt:lpstr>
      <vt:lpstr>ANOVA – Simple Introduction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ANOVA - Assumptions</vt:lpstr>
    </vt:vector>
  </TitlesOfParts>
  <Company>Arkansas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Populations and Samples</dc:title>
  <dc:creator>admin</dc:creator>
  <cp:lastModifiedBy>jyostna</cp:lastModifiedBy>
  <cp:revision>143</cp:revision>
  <dcterms:created xsi:type="dcterms:W3CDTF">2018-12-10T06:16:42Z</dcterms:created>
  <dcterms:modified xsi:type="dcterms:W3CDTF">2019-03-14T08:28:03Z</dcterms:modified>
</cp:coreProperties>
</file>